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2" r:id="rId4"/>
    <p:sldId id="259" r:id="rId5"/>
    <p:sldId id="274" r:id="rId6"/>
    <p:sldId id="266" r:id="rId7"/>
    <p:sldId id="275" r:id="rId8"/>
    <p:sldId id="276" r:id="rId9"/>
    <p:sldId id="277" r:id="rId10"/>
    <p:sldId id="278" r:id="rId11"/>
    <p:sldId id="279"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5A25"/>
    <a:srgbClr val="0186AF"/>
    <a:srgbClr val="0163A2"/>
    <a:srgbClr val="6CAF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14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EB040D86-E153-7BDC-D7DC-EDC91411DF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7348" y="0"/>
            <a:ext cx="8909304" cy="6858000"/>
          </a:xfrm>
          <a:prstGeom prst="rect">
            <a:avLst/>
          </a:prstGeom>
        </p:spPr>
      </p:pic>
      <p:sp>
        <p:nvSpPr>
          <p:cNvPr id="2" name="Title 1"/>
          <p:cNvSpPr>
            <a:spLocks noGrp="1"/>
          </p:cNvSpPr>
          <p:nvPr>
            <p:ph type="title"/>
          </p:nvPr>
        </p:nvSpPr>
        <p:spPr>
          <a:xfrm>
            <a:off x="628650" y="365126"/>
            <a:ext cx="6072596" cy="1325563"/>
          </a:xfrm>
        </p:spPr>
        <p:txBody>
          <a:bodyPr>
            <a:normAutofit/>
          </a:bodyPr>
          <a:lstStyle>
            <a:lvl1pPr>
              <a:defRPr sz="4000" b="1"/>
            </a:lvl1p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4D19A24-45B9-4B85-9F0D-969837D6FBAB}" type="datetimeFigureOut">
              <a:rPr lang="pt-BR" smtClean="0"/>
              <a:t>03/08/2026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2529660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4D19A24-45B9-4B85-9F0D-969837D6FBAB}" type="datetimeFigureOut">
              <a:rPr lang="pt-BR" smtClean="0"/>
              <a:t>03/08/2026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2842115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4D19A24-45B9-4B85-9F0D-969837D6FBAB}" type="datetimeFigureOut">
              <a:rPr lang="pt-BR" smtClean="0"/>
              <a:t>03/08/2026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771068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4D19A24-45B9-4B85-9F0D-969837D6FBAB}" type="datetimeFigureOut">
              <a:rPr lang="pt-BR" smtClean="0"/>
              <a:t>03/08/2026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2562A82-59E1-4166-AEDA-85EB846EE609}" type="slidenum">
              <a:rPr lang="pt-BR" smtClean="0"/>
              <a:t>‹nº›</a:t>
            </a:fld>
            <a:endParaRPr lang="pt-BR"/>
          </a:p>
        </p:txBody>
      </p:sp>
      <p:pic>
        <p:nvPicPr>
          <p:cNvPr id="9" name="Imagem 8">
            <a:extLst>
              <a:ext uri="{FF2B5EF4-FFF2-40B4-BE49-F238E27FC236}">
                <a16:creationId xmlns:a16="http://schemas.microsoft.com/office/drawing/2014/main" id="{8F3BE2B6-D5DE-CC88-E676-A0F4DE8E21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3044" y="0"/>
            <a:ext cx="8910956" cy="6858000"/>
          </a:xfrm>
          <a:prstGeom prst="rect">
            <a:avLst/>
          </a:prstGeom>
        </p:spPr>
      </p:pic>
    </p:spTree>
    <p:extLst>
      <p:ext uri="{BB962C8B-B14F-4D97-AF65-F5344CB8AC3E}">
        <p14:creationId xmlns:p14="http://schemas.microsoft.com/office/powerpoint/2010/main" val="2923209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4D19A24-45B9-4B85-9F0D-969837D6FBAB}" type="datetimeFigureOut">
              <a:rPr lang="pt-BR" smtClean="0"/>
              <a:t>03/08/2026</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2562A82-59E1-4166-AEDA-85EB846EE609}" type="slidenum">
              <a:rPr lang="pt-BR" smtClean="0"/>
              <a:t>‹nº›</a:t>
            </a:fld>
            <a:endParaRPr lang="pt-BR"/>
          </a:p>
        </p:txBody>
      </p:sp>
      <p:pic>
        <p:nvPicPr>
          <p:cNvPr id="8" name="Imagem 7">
            <a:extLst>
              <a:ext uri="{FF2B5EF4-FFF2-40B4-BE49-F238E27FC236}">
                <a16:creationId xmlns:a16="http://schemas.microsoft.com/office/drawing/2014/main" id="{AF83A2CD-7AF0-C3B1-8061-B805C43D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8910956" cy="6858000"/>
          </a:xfrm>
          <a:prstGeom prst="rect">
            <a:avLst/>
          </a:prstGeom>
        </p:spPr>
      </p:pic>
    </p:spTree>
    <p:extLst>
      <p:ext uri="{BB962C8B-B14F-4D97-AF65-F5344CB8AC3E}">
        <p14:creationId xmlns:p14="http://schemas.microsoft.com/office/powerpoint/2010/main" val="2706304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B4D19A24-45B9-4B85-9F0D-969837D6FBAB}" type="datetimeFigureOut">
              <a:rPr lang="pt-BR" smtClean="0"/>
              <a:t>03/08/2026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292885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B4D19A24-45B9-4B85-9F0D-969837D6FBAB}" type="datetimeFigureOut">
              <a:rPr lang="pt-BR" smtClean="0"/>
              <a:t>03/08/2026</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1574551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B4D19A24-45B9-4B85-9F0D-969837D6FBAB}" type="datetimeFigureOut">
              <a:rPr lang="pt-BR" smtClean="0"/>
              <a:t>03/08/2026</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317291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D19A24-45B9-4B85-9F0D-969837D6FBAB}" type="datetimeFigureOut">
              <a:rPr lang="pt-BR" smtClean="0"/>
              <a:t>03/08/2026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111730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4D19A24-45B9-4B85-9F0D-969837D6FBAB}" type="datetimeFigureOut">
              <a:rPr lang="pt-BR" smtClean="0"/>
              <a:t>03/08/2026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631685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4D19A24-45B9-4B85-9F0D-969837D6FBAB}" type="datetimeFigureOut">
              <a:rPr lang="pt-BR" smtClean="0"/>
              <a:t>03/08/2026</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2562A82-59E1-4166-AEDA-85EB846EE609}" type="slidenum">
              <a:rPr lang="pt-BR" smtClean="0"/>
              <a:t>‹nº›</a:t>
            </a:fld>
            <a:endParaRPr lang="pt-BR"/>
          </a:p>
        </p:txBody>
      </p:sp>
    </p:spTree>
    <p:extLst>
      <p:ext uri="{BB962C8B-B14F-4D97-AF65-F5344CB8AC3E}">
        <p14:creationId xmlns:p14="http://schemas.microsoft.com/office/powerpoint/2010/main" val="76842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D19A24-45B9-4B85-9F0D-969837D6FBAB}" type="datetimeFigureOut">
              <a:rPr lang="pt-BR" smtClean="0"/>
              <a:t>03/08/2026</a:t>
            </a:fld>
            <a:endParaRPr lang="pt-B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62A82-59E1-4166-AEDA-85EB846EE609}" type="slidenum">
              <a:rPr lang="pt-BR" smtClean="0"/>
              <a:t>‹nº›</a:t>
            </a:fld>
            <a:endParaRPr lang="pt-BR"/>
          </a:p>
        </p:txBody>
      </p:sp>
    </p:spTree>
    <p:extLst>
      <p:ext uri="{BB962C8B-B14F-4D97-AF65-F5344CB8AC3E}">
        <p14:creationId xmlns:p14="http://schemas.microsoft.com/office/powerpoint/2010/main" val="374704766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72"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mailto:coordenacao@metrologia.org.br" TargetMode="External"/><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hyperlink" Target="http://www.metrologia.org.br/flowmeasurement2027" TargetMode="External"/><Relationship Id="rId4" Type="http://schemas.openxmlformats.org/officeDocument/2006/relationships/hyperlink" Target="mailto:eventos@metrologia.org.br"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coordenacao@metrologia.org.br" TargetMode="External"/><Relationship Id="rId2" Type="http://schemas.openxmlformats.org/officeDocument/2006/relationships/image" Target="../media/image6.jpg"/><Relationship Id="rId1" Type="http://schemas.openxmlformats.org/officeDocument/2006/relationships/slideLayout" Target="../slideLayouts/slideLayout1.xml"/><Relationship Id="rId5" Type="http://schemas.openxmlformats.org/officeDocument/2006/relationships/hyperlink" Target="http://www.metrologia.org.br/flowmeasurement2027" TargetMode="External"/><Relationship Id="rId4" Type="http://schemas.openxmlformats.org/officeDocument/2006/relationships/hyperlink" Target="mailto:eventos@metrologia.org.br"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85B6DDF8-B1E7-0D05-78BE-9BD1853E3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ítulo 1">
            <a:extLst>
              <a:ext uri="{FF2B5EF4-FFF2-40B4-BE49-F238E27FC236}">
                <a16:creationId xmlns:a16="http://schemas.microsoft.com/office/drawing/2014/main" id="{75FDCF7F-11C9-AD99-D560-5AD8119AC1F8}"/>
              </a:ext>
            </a:extLst>
          </p:cNvPr>
          <p:cNvSpPr>
            <a:spLocks noGrp="1"/>
          </p:cNvSpPr>
          <p:nvPr>
            <p:ph type="ctrTitle" idx="4294967295"/>
          </p:nvPr>
        </p:nvSpPr>
        <p:spPr>
          <a:xfrm>
            <a:off x="1621470" y="4467344"/>
            <a:ext cx="5898769" cy="833121"/>
          </a:xfrm>
        </p:spPr>
        <p:txBody>
          <a:bodyPr vert="horz" lIns="91440" tIns="45720" rIns="91440" bIns="45720" rtlCol="0" anchor="b">
            <a:normAutofit/>
          </a:bodyPr>
          <a:lstStyle/>
          <a:p>
            <a:pPr algn="ctr"/>
            <a:r>
              <a:rPr lang="en-US" sz="3600" dirty="0">
                <a:latin typeface="Calibri Light (Títulos)"/>
              </a:rPr>
              <a:t>EXPOSITOR / </a:t>
            </a:r>
            <a:r>
              <a:rPr lang="pt-BR" sz="3600" cap="all" dirty="0" err="1">
                <a:latin typeface="Calibri Light (Títulos)"/>
              </a:rPr>
              <a:t>exhibition</a:t>
            </a:r>
            <a:endParaRPr lang="en-US" sz="3600" dirty="0">
              <a:latin typeface="Calibri Light (Títulos)"/>
            </a:endParaRPr>
          </a:p>
        </p:txBody>
      </p:sp>
      <p:sp>
        <p:nvSpPr>
          <p:cNvPr id="3" name="Subtítulo 2">
            <a:extLst>
              <a:ext uri="{FF2B5EF4-FFF2-40B4-BE49-F238E27FC236}">
                <a16:creationId xmlns:a16="http://schemas.microsoft.com/office/drawing/2014/main" id="{56E48045-0A89-FA01-FC48-645A50043B21}"/>
              </a:ext>
            </a:extLst>
          </p:cNvPr>
          <p:cNvSpPr>
            <a:spLocks noGrp="1"/>
          </p:cNvSpPr>
          <p:nvPr>
            <p:ph type="subTitle" idx="4294967295"/>
          </p:nvPr>
        </p:nvSpPr>
        <p:spPr>
          <a:xfrm>
            <a:off x="1499549" y="5793817"/>
            <a:ext cx="6142610" cy="570830"/>
          </a:xfrm>
        </p:spPr>
        <p:txBody>
          <a:bodyPr vert="horz" lIns="91440" tIns="45720" rIns="91440" bIns="45720" rtlCol="0">
            <a:normAutofit/>
          </a:bodyPr>
          <a:lstStyle/>
          <a:p>
            <a:pPr marL="0" indent="0" algn="ctr">
              <a:buNone/>
            </a:pPr>
            <a:r>
              <a:rPr lang="en-US" sz="1800" dirty="0"/>
              <a:t>www.metrologia.org.br/flowmeasurement2027</a:t>
            </a:r>
          </a:p>
        </p:txBody>
      </p:sp>
      <p:pic>
        <p:nvPicPr>
          <p:cNvPr id="9" name="Imagem 8">
            <a:extLst>
              <a:ext uri="{FF2B5EF4-FFF2-40B4-BE49-F238E27FC236}">
                <a16:creationId xmlns:a16="http://schemas.microsoft.com/office/drawing/2014/main" id="{E7284E30-05D4-D7DD-57C3-87D79E467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076" y="0"/>
            <a:ext cx="7939556" cy="4715865"/>
          </a:xfrm>
          <a:prstGeom prst="rect">
            <a:avLst/>
          </a:prstGeom>
        </p:spPr>
      </p:pic>
    </p:spTree>
    <p:extLst>
      <p:ext uri="{BB962C8B-B14F-4D97-AF65-F5344CB8AC3E}">
        <p14:creationId xmlns:p14="http://schemas.microsoft.com/office/powerpoint/2010/main" val="1759012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7FF78-4669-CE1F-748D-198AC07D5A1B}"/>
            </a:ext>
          </a:extLst>
        </p:cNvPr>
        <p:cNvGrpSpPr/>
        <p:nvPr/>
      </p:nvGrpSpPr>
      <p:grpSpPr>
        <a:xfrm>
          <a:off x="0" y="0"/>
          <a:ext cx="0" cy="0"/>
          <a:chOff x="0" y="0"/>
          <a:chExt cx="0" cy="0"/>
        </a:xfrm>
      </p:grpSpPr>
      <p:pic>
        <p:nvPicPr>
          <p:cNvPr id="5" name="Imagem 4">
            <a:extLst>
              <a:ext uri="{FF2B5EF4-FFF2-40B4-BE49-F238E27FC236}">
                <a16:creationId xmlns:a16="http://schemas.microsoft.com/office/drawing/2014/main" id="{29EB690B-C8AC-182C-6474-FD7F9C5277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ítulo 1">
            <a:extLst>
              <a:ext uri="{FF2B5EF4-FFF2-40B4-BE49-F238E27FC236}">
                <a16:creationId xmlns:a16="http://schemas.microsoft.com/office/drawing/2014/main" id="{77ADFAFC-7180-B939-0824-D646E66E30F1}"/>
              </a:ext>
            </a:extLst>
          </p:cNvPr>
          <p:cNvSpPr>
            <a:spLocks noGrp="1"/>
          </p:cNvSpPr>
          <p:nvPr>
            <p:ph type="title" idx="4294967295"/>
          </p:nvPr>
        </p:nvSpPr>
        <p:spPr>
          <a:xfrm>
            <a:off x="1535906" y="418307"/>
            <a:ext cx="6072188" cy="1004094"/>
          </a:xfrm>
        </p:spPr>
        <p:txBody>
          <a:bodyPr>
            <a:normAutofit/>
          </a:bodyPr>
          <a:lstStyle/>
          <a:p>
            <a:pPr algn="ctr"/>
            <a:r>
              <a:rPr lang="pt-BR" sz="3600" b="1" cap="all" dirty="0"/>
              <a:t>banner display</a:t>
            </a:r>
          </a:p>
        </p:txBody>
      </p:sp>
      <p:graphicFrame>
        <p:nvGraphicFramePr>
          <p:cNvPr id="13" name="Tabela 12">
            <a:extLst>
              <a:ext uri="{FF2B5EF4-FFF2-40B4-BE49-F238E27FC236}">
                <a16:creationId xmlns:a16="http://schemas.microsoft.com/office/drawing/2014/main" id="{E697960F-BA73-D74D-3241-A226C42D1F01}"/>
              </a:ext>
            </a:extLst>
          </p:cNvPr>
          <p:cNvGraphicFramePr>
            <a:graphicFrameLocks noGrp="1"/>
          </p:cNvGraphicFramePr>
          <p:nvPr>
            <p:extLst>
              <p:ext uri="{D42A27DB-BD31-4B8C-83A1-F6EECF244321}">
                <p14:modId xmlns:p14="http://schemas.microsoft.com/office/powerpoint/2010/main" val="1172890328"/>
              </p:ext>
            </p:extLst>
          </p:nvPr>
        </p:nvGraphicFramePr>
        <p:xfrm>
          <a:off x="1310591" y="1343978"/>
          <a:ext cx="6522818" cy="2793545"/>
        </p:xfrm>
        <a:graphic>
          <a:graphicData uri="http://schemas.openxmlformats.org/drawingml/2006/table">
            <a:tbl>
              <a:tblPr firstRow="1" bandRow="1">
                <a:tableStyleId>{5C22544A-7EE6-4342-B048-85BDC9FD1C3A}</a:tableStyleId>
              </a:tblPr>
              <a:tblGrid>
                <a:gridCol w="4850420">
                  <a:extLst>
                    <a:ext uri="{9D8B030D-6E8A-4147-A177-3AD203B41FA5}">
                      <a16:colId xmlns:a16="http://schemas.microsoft.com/office/drawing/2014/main" val="1741621016"/>
                    </a:ext>
                  </a:extLst>
                </a:gridCol>
                <a:gridCol w="1672398">
                  <a:extLst>
                    <a:ext uri="{9D8B030D-6E8A-4147-A177-3AD203B41FA5}">
                      <a16:colId xmlns:a16="http://schemas.microsoft.com/office/drawing/2014/main" val="296926360"/>
                    </a:ext>
                  </a:extLst>
                </a:gridCol>
              </a:tblGrid>
              <a:tr h="475419">
                <a:tc>
                  <a:txBody>
                    <a:bodyPr/>
                    <a:lstStyle/>
                    <a:p>
                      <a:pPr algn="ctr">
                        <a:lnSpc>
                          <a:spcPct val="107000"/>
                        </a:lnSpc>
                        <a:spcBef>
                          <a:spcPts val="600"/>
                        </a:spcBef>
                        <a:spcAft>
                          <a:spcPts val="600"/>
                        </a:spcAft>
                      </a:pPr>
                      <a:r>
                        <a:rPr lang="en-US" sz="1200" b="1" kern="1200" dirty="0">
                          <a:solidFill>
                            <a:schemeClr val="lt1"/>
                          </a:solidFill>
                          <a:latin typeface="+mn-lt"/>
                          <a:ea typeface="+mn-ea"/>
                          <a:cs typeface="+mn-cs"/>
                        </a:rPr>
                        <a:t>PACKAGE</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tc>
                  <a:txBody>
                    <a:bodyPr/>
                    <a:lstStyle/>
                    <a:p>
                      <a:pPr algn="ctr">
                        <a:lnSpc>
                          <a:spcPct val="107000"/>
                        </a:lnSpc>
                        <a:spcBef>
                          <a:spcPts val="600"/>
                        </a:spcBef>
                        <a:spcAft>
                          <a:spcPts val="600"/>
                        </a:spcAft>
                      </a:pPr>
                      <a:r>
                        <a:rPr lang="pt-BR" sz="1200" kern="100" dirty="0">
                          <a:effectLst/>
                        </a:rPr>
                        <a:t>BANNER</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extLst>
                  <a:ext uri="{0D108BD9-81ED-4DB2-BD59-A6C34878D82A}">
                    <a16:rowId xmlns:a16="http://schemas.microsoft.com/office/drawing/2014/main" val="4067090663"/>
                  </a:ext>
                </a:extLst>
              </a:tr>
              <a:tr h="475419">
                <a:tc>
                  <a:txBody>
                    <a:bodyPr/>
                    <a:lstStyle/>
                    <a:p>
                      <a:pPr algn="ctr">
                        <a:lnSpc>
                          <a:spcPct val="107000"/>
                        </a:lnSpc>
                        <a:spcBef>
                          <a:spcPts val="600"/>
                        </a:spcBef>
                        <a:spcAft>
                          <a:spcPts val="600"/>
                        </a:spcAft>
                      </a:pPr>
                      <a:r>
                        <a:rPr lang="pt-BR" sz="1200" b="1"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Benefits</a:t>
                      </a:r>
                      <a:r>
                        <a:rPr lang="pt-BR" sz="12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pt-BR" sz="1200" b="1"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Value</a:t>
                      </a:r>
                      <a:endParaRPr lang="pt-BR" sz="12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tc>
                  <a:txBody>
                    <a:bodyPr/>
                    <a:lstStyle/>
                    <a:p>
                      <a:pPr algn="ctr">
                        <a:lnSpc>
                          <a:spcPct val="107000"/>
                        </a:lnSpc>
                        <a:spcBef>
                          <a:spcPts val="600"/>
                        </a:spcBef>
                        <a:spcAft>
                          <a:spcPts val="600"/>
                        </a:spcAft>
                      </a:pPr>
                      <a:r>
                        <a:rPr lang="pt-BR" sz="1200" b="1" kern="100" dirty="0">
                          <a:solidFill>
                            <a:schemeClr val="tx1"/>
                          </a:solidFill>
                          <a:effectLst/>
                        </a:rPr>
                        <a:t>US$ 1,000</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extLst>
                  <a:ext uri="{0D108BD9-81ED-4DB2-BD59-A6C34878D82A}">
                    <a16:rowId xmlns:a16="http://schemas.microsoft.com/office/drawing/2014/main" val="896519936"/>
                  </a:ext>
                </a:extLst>
              </a:tr>
              <a:tr h="614318">
                <a:tc>
                  <a:txBody>
                    <a:bodyPr/>
                    <a:lstStyle/>
                    <a:p>
                      <a:pPr>
                        <a:lnSpc>
                          <a:spcPct val="107000"/>
                        </a:lnSpc>
                        <a:spcBef>
                          <a:spcPts val="600"/>
                        </a:spcBef>
                        <a:spcAft>
                          <a:spcPts val="600"/>
                        </a:spcAft>
                      </a:pPr>
                      <a:r>
                        <a:rPr lang="pt-BR" sz="1400" b="0" i="0" kern="1200" dirty="0" err="1">
                          <a:solidFill>
                            <a:schemeClr val="dk1"/>
                          </a:solidFill>
                          <a:effectLst/>
                          <a:latin typeface="+mj-lt"/>
                          <a:ea typeface="+mn-ea"/>
                          <a:cs typeface="+mn-cs"/>
                        </a:rPr>
                        <a:t>Promotional</a:t>
                      </a:r>
                      <a:r>
                        <a:rPr lang="pt-BR" sz="1400" b="0" i="0" kern="1200" dirty="0">
                          <a:solidFill>
                            <a:schemeClr val="dk1"/>
                          </a:solidFill>
                          <a:effectLst/>
                          <a:latin typeface="+mj-lt"/>
                          <a:ea typeface="+mn-ea"/>
                          <a:cs typeface="+mn-cs"/>
                        </a:rPr>
                        <a:t> banner: 85 cm x 200 cm</a:t>
                      </a:r>
                      <a:endParaRPr lang="pt-BR" sz="6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algn="ctr">
                        <a:lnSpc>
                          <a:spcPct val="107000"/>
                        </a:lnSpc>
                        <a:spcBef>
                          <a:spcPts val="600"/>
                        </a:spcBef>
                        <a:spcAft>
                          <a:spcPts val="600"/>
                        </a:spcAft>
                      </a:pP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1060465"/>
                  </a:ext>
                </a:extLst>
              </a:tr>
              <a:tr h="651672">
                <a:tc>
                  <a:txBody>
                    <a:bodyPr/>
                    <a:lstStyle/>
                    <a:p>
                      <a:pPr>
                        <a:lnSpc>
                          <a:spcPct val="107000"/>
                        </a:lnSpc>
                        <a:spcBef>
                          <a:spcPts val="600"/>
                        </a:spcBef>
                        <a:spcAft>
                          <a:spcPts val="600"/>
                        </a:spcAft>
                      </a:pPr>
                      <a:r>
                        <a:rPr lang="en-US" sz="1400" b="0" i="0" kern="1200" dirty="0">
                          <a:solidFill>
                            <a:schemeClr val="dk1"/>
                          </a:solidFill>
                          <a:effectLst/>
                          <a:latin typeface="+mj-lt"/>
                          <a:ea typeface="+mn-ea"/>
                          <a:cs typeface="+mn-cs"/>
                        </a:rPr>
                        <a:t>Company logo on event marketing materials</a:t>
                      </a:r>
                      <a:endParaRPr lang="pt-BR" sz="800" b="0" kern="100" dirty="0">
                        <a:solidFill>
                          <a:schemeClr val="dk1"/>
                        </a:solidFill>
                        <a:effectLst/>
                        <a:latin typeface="+mj-lt"/>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tc>
                  <a:txBody>
                    <a:bodyPr/>
                    <a:lstStyle/>
                    <a:p>
                      <a:pPr algn="ctr">
                        <a:lnSpc>
                          <a:spcPct val="107000"/>
                        </a:lnSpc>
                        <a:spcBef>
                          <a:spcPts val="600"/>
                        </a:spcBef>
                        <a:spcAft>
                          <a:spcPts val="600"/>
                        </a:spcAft>
                      </a:pPr>
                      <a:endParaRPr lang="pt-BR" sz="11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extLst>
                  <a:ext uri="{0D108BD9-81ED-4DB2-BD59-A6C34878D82A}">
                    <a16:rowId xmlns:a16="http://schemas.microsoft.com/office/drawing/2014/main" val="209615255"/>
                  </a:ext>
                </a:extLst>
              </a:tr>
              <a:tr h="576717">
                <a:tc>
                  <a:txBody>
                    <a:bodyPr/>
                    <a:lstStyle/>
                    <a:p>
                      <a:pPr>
                        <a:lnSpc>
                          <a:spcPct val="107000"/>
                        </a:lnSpc>
                        <a:spcBef>
                          <a:spcPts val="600"/>
                        </a:spcBef>
                        <a:spcAft>
                          <a:spcPts val="600"/>
                        </a:spcAft>
                      </a:pPr>
                      <a:r>
                        <a:rPr lang="en-US" sz="1400" kern="1200" dirty="0">
                          <a:solidFill>
                            <a:schemeClr val="dk1"/>
                          </a:solidFill>
                          <a:effectLst/>
                          <a:latin typeface="+mj-lt"/>
                          <a:ea typeface="+mn-ea"/>
                          <a:cs typeface="+mn-cs"/>
                        </a:rPr>
                        <a:t>Free registration fee</a:t>
                      </a:r>
                      <a:endParaRPr lang="pt-BR" sz="1400" kern="100" dirty="0">
                        <a:solidFill>
                          <a:schemeClr val="dk1"/>
                        </a:solidFill>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marL="0" marR="0" lvl="0" indent="0" algn="ctr" defTabSz="914400" rtl="0" eaLnBrk="1" fontAlgn="auto" latinLnBrk="0" hangingPunct="1">
                        <a:lnSpc>
                          <a:spcPct val="107000"/>
                        </a:lnSpc>
                        <a:spcBef>
                          <a:spcPts val="600"/>
                        </a:spcBef>
                        <a:spcAft>
                          <a:spcPts val="600"/>
                        </a:spcAft>
                        <a:buClrTx/>
                        <a:buSzTx/>
                        <a:buFontTx/>
                        <a:buNone/>
                        <a:tabLst/>
                        <a:defRPr/>
                      </a:pPr>
                      <a:r>
                        <a:rPr lang="pt-BR" sz="1400" kern="100" dirty="0">
                          <a:effectLst/>
                          <a:latin typeface="Calibri Light (Títulos)"/>
                        </a:rPr>
                        <a:t>2 </a:t>
                      </a:r>
                      <a:r>
                        <a:rPr lang="pt-BR" sz="1400" kern="100" dirty="0" err="1">
                          <a:solidFill>
                            <a:schemeClr val="dk1"/>
                          </a:solidFill>
                          <a:effectLst/>
                          <a:latin typeface="Calibri Light (Títulos)"/>
                          <a:ea typeface="+mn-ea"/>
                          <a:cs typeface="+mn-cs"/>
                        </a:rPr>
                        <a:t>registrations</a:t>
                      </a:r>
                      <a:endParaRPr lang="pt-BR" sz="1400" kern="100" dirty="0">
                        <a:effectLst/>
                        <a:latin typeface="Calibri Light (Títulos)"/>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91053"/>
                  </a:ext>
                </a:extLst>
              </a:tr>
            </a:tbl>
          </a:graphicData>
        </a:graphic>
      </p:graphicFrame>
      <p:pic>
        <p:nvPicPr>
          <p:cNvPr id="15" name="Imagem 14">
            <a:extLst>
              <a:ext uri="{FF2B5EF4-FFF2-40B4-BE49-F238E27FC236}">
                <a16:creationId xmlns:a16="http://schemas.microsoft.com/office/drawing/2014/main" id="{0C710A8E-BBF9-E91D-D38C-17FB60715E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2415212"/>
            <a:ext cx="359204" cy="387573"/>
          </a:xfrm>
          <a:prstGeom prst="rect">
            <a:avLst/>
          </a:prstGeom>
        </p:spPr>
      </p:pic>
      <p:pic>
        <p:nvPicPr>
          <p:cNvPr id="21" name="Imagem 20">
            <a:extLst>
              <a:ext uri="{FF2B5EF4-FFF2-40B4-BE49-F238E27FC236}">
                <a16:creationId xmlns:a16="http://schemas.microsoft.com/office/drawing/2014/main" id="{B9865FC4-B38D-E281-C366-6458F03106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3057367"/>
            <a:ext cx="359204" cy="387573"/>
          </a:xfrm>
          <a:prstGeom prst="rect">
            <a:avLst/>
          </a:prstGeom>
        </p:spPr>
      </p:pic>
      <p:sp>
        <p:nvSpPr>
          <p:cNvPr id="3" name="CaixaDeTexto 2">
            <a:extLst>
              <a:ext uri="{FF2B5EF4-FFF2-40B4-BE49-F238E27FC236}">
                <a16:creationId xmlns:a16="http://schemas.microsoft.com/office/drawing/2014/main" id="{249BF26D-A9D3-ABFD-8596-9A491E357025}"/>
              </a:ext>
            </a:extLst>
          </p:cNvPr>
          <p:cNvSpPr txBox="1"/>
          <p:nvPr/>
        </p:nvSpPr>
        <p:spPr>
          <a:xfrm>
            <a:off x="1168400" y="4693862"/>
            <a:ext cx="7274560" cy="369332"/>
          </a:xfrm>
          <a:prstGeom prst="rect">
            <a:avLst/>
          </a:prstGeom>
          <a:noFill/>
        </p:spPr>
        <p:txBody>
          <a:bodyPr wrap="square" rtlCol="0">
            <a:spAutoFit/>
          </a:bodyPr>
          <a:lstStyle/>
          <a:p>
            <a:r>
              <a:rPr lang="en-US" dirty="0"/>
              <a:t>This option does not include the display of equipment or other materials.</a:t>
            </a:r>
            <a:endParaRPr lang="pt-BR" dirty="0"/>
          </a:p>
        </p:txBody>
      </p:sp>
    </p:spTree>
    <p:extLst>
      <p:ext uri="{BB962C8B-B14F-4D97-AF65-F5344CB8AC3E}">
        <p14:creationId xmlns:p14="http://schemas.microsoft.com/office/powerpoint/2010/main" val="2321087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E33409-3913-B4F6-A27D-EB78FBBBCE3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FE012D-15CF-394C-DA50-A5A1AA62A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2B98949-7AEC-171C-6593-14E114890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663F8A61-658E-2070-B9E1-E90A3AF40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Imagem 4">
            <a:extLst>
              <a:ext uri="{FF2B5EF4-FFF2-40B4-BE49-F238E27FC236}">
                <a16:creationId xmlns:a16="http://schemas.microsoft.com/office/drawing/2014/main" id="{DE6E0D05-F551-BE04-DF90-AA5CA8611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
        <p:nvSpPr>
          <p:cNvPr id="3" name="Espaço Reservado para Conteúdo 2">
            <a:extLst>
              <a:ext uri="{FF2B5EF4-FFF2-40B4-BE49-F238E27FC236}">
                <a16:creationId xmlns:a16="http://schemas.microsoft.com/office/drawing/2014/main" id="{AA0D98EA-AC61-2275-7B28-3149FECD089A}"/>
              </a:ext>
            </a:extLst>
          </p:cNvPr>
          <p:cNvSpPr>
            <a:spLocks noGrp="1"/>
          </p:cNvSpPr>
          <p:nvPr>
            <p:ph idx="1"/>
          </p:nvPr>
        </p:nvSpPr>
        <p:spPr>
          <a:xfrm>
            <a:off x="985520" y="1008221"/>
            <a:ext cx="7346949" cy="5585619"/>
          </a:xfrm>
        </p:spPr>
        <p:txBody>
          <a:bodyPr anchor="ctr">
            <a:normAutofit/>
          </a:bodyPr>
          <a:lstStyle/>
          <a:p>
            <a:pPr marL="0" indent="0">
              <a:lnSpc>
                <a:spcPct val="200000"/>
              </a:lnSpc>
              <a:spcBef>
                <a:spcPts val="0"/>
              </a:spcBef>
              <a:buNone/>
            </a:pPr>
            <a:r>
              <a:rPr lang="en-US" b="1" dirty="0">
                <a:latin typeface="+mj-lt"/>
              </a:rPr>
              <a:t>Contacts for the exhibitor package: </a:t>
            </a:r>
          </a:p>
          <a:p>
            <a:pPr marL="0" indent="0">
              <a:spcBef>
                <a:spcPts val="0"/>
              </a:spcBef>
              <a:buNone/>
            </a:pPr>
            <a:r>
              <a:rPr lang="pt-BR" sz="2400" dirty="0">
                <a:latin typeface="+mj-lt"/>
              </a:rPr>
              <a:t>Email:</a:t>
            </a:r>
          </a:p>
          <a:p>
            <a:pPr marL="0" indent="0">
              <a:buNone/>
            </a:pPr>
            <a:r>
              <a:rPr lang="pt-BR" sz="2200" dirty="0">
                <a:latin typeface="+mj-lt"/>
                <a:hlinkClick r:id="rId3"/>
              </a:rPr>
              <a:t>coordenacao@metrologia.org.br</a:t>
            </a:r>
            <a:r>
              <a:rPr lang="pt-BR" sz="2200" dirty="0">
                <a:latin typeface="+mj-lt"/>
              </a:rPr>
              <a:t> </a:t>
            </a:r>
            <a:r>
              <a:rPr lang="pt-BR" sz="2200" dirty="0" err="1">
                <a:latin typeface="+mj-lt"/>
              </a:rPr>
              <a:t>and</a:t>
            </a:r>
            <a:endParaRPr lang="pt-BR" sz="2200" dirty="0">
              <a:latin typeface="+mj-lt"/>
            </a:endParaRPr>
          </a:p>
          <a:p>
            <a:pPr marL="0" indent="0">
              <a:buNone/>
            </a:pPr>
            <a:r>
              <a:rPr lang="pt-BR" sz="2200" u="sng" dirty="0">
                <a:latin typeface="+mj-lt"/>
                <a:hlinkClick r:id="rId4"/>
              </a:rPr>
              <a:t>eventos@metrologia.org.br</a:t>
            </a:r>
            <a:endParaRPr lang="pt-BR" sz="2200" dirty="0">
              <a:latin typeface="+mj-lt"/>
            </a:endParaRPr>
          </a:p>
          <a:p>
            <a:pPr marL="0" indent="0">
              <a:buNone/>
            </a:pPr>
            <a:r>
              <a:rPr lang="pt-BR" dirty="0">
                <a:latin typeface="+mj-lt"/>
              </a:rPr>
              <a:t> </a:t>
            </a:r>
          </a:p>
          <a:p>
            <a:pPr marL="0" indent="0">
              <a:buNone/>
            </a:pPr>
            <a:r>
              <a:rPr lang="en-US" sz="2400" b="1" dirty="0">
                <a:latin typeface="+mj-lt"/>
              </a:rPr>
              <a:t>For more information about the workshop, visit:</a:t>
            </a:r>
          </a:p>
          <a:p>
            <a:pPr marL="0" indent="0">
              <a:buNone/>
            </a:pPr>
            <a:r>
              <a:rPr lang="pt-BR" b="1" dirty="0">
                <a:latin typeface="+mj-lt"/>
                <a:hlinkClick r:id="rId5"/>
              </a:rPr>
              <a:t>www.metrologia.org.br/flowmeasurement2027</a:t>
            </a:r>
            <a:r>
              <a:rPr lang="pt-BR" b="1" dirty="0">
                <a:latin typeface="+mj-lt"/>
              </a:rPr>
              <a:t> </a:t>
            </a:r>
          </a:p>
        </p:txBody>
      </p:sp>
      <p:sp>
        <p:nvSpPr>
          <p:cNvPr id="2" name="Título 1">
            <a:extLst>
              <a:ext uri="{FF2B5EF4-FFF2-40B4-BE49-F238E27FC236}">
                <a16:creationId xmlns:a16="http://schemas.microsoft.com/office/drawing/2014/main" id="{503F63E7-7FF1-4F6B-A467-2BFE155FA31A}"/>
              </a:ext>
            </a:extLst>
          </p:cNvPr>
          <p:cNvSpPr>
            <a:spLocks noGrp="1"/>
          </p:cNvSpPr>
          <p:nvPr>
            <p:ph type="title"/>
          </p:nvPr>
        </p:nvSpPr>
        <p:spPr>
          <a:xfrm>
            <a:off x="983234" y="264160"/>
            <a:ext cx="2400300" cy="1845375"/>
          </a:xfrm>
        </p:spPr>
        <p:txBody>
          <a:bodyPr>
            <a:normAutofit/>
          </a:bodyPr>
          <a:lstStyle/>
          <a:p>
            <a:r>
              <a:rPr lang="pt-BR" sz="3600" dirty="0"/>
              <a:t>CONTACT</a:t>
            </a:r>
          </a:p>
        </p:txBody>
      </p:sp>
    </p:spTree>
    <p:extLst>
      <p:ext uri="{BB962C8B-B14F-4D97-AF65-F5344CB8AC3E}">
        <p14:creationId xmlns:p14="http://schemas.microsoft.com/office/powerpoint/2010/main" val="2293219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C746B437-1653-B56B-EDD5-47CCBB4032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
        <p:nvSpPr>
          <p:cNvPr id="2" name="Título 1"/>
          <p:cNvSpPr>
            <a:spLocks noGrp="1"/>
          </p:cNvSpPr>
          <p:nvPr>
            <p:ph type="title"/>
          </p:nvPr>
        </p:nvSpPr>
        <p:spPr>
          <a:xfrm>
            <a:off x="628650" y="307659"/>
            <a:ext cx="7886700" cy="982661"/>
          </a:xfrm>
        </p:spPr>
        <p:txBody>
          <a:bodyPr anchor="b">
            <a:normAutofit/>
          </a:bodyPr>
          <a:lstStyle/>
          <a:p>
            <a:r>
              <a:rPr lang="pt-BR" sz="3600" b="1" dirty="0"/>
              <a:t>SOBRE</a:t>
            </a:r>
            <a:endParaRPr lang="pt-BR" sz="4000" b="1" dirty="0"/>
          </a:p>
        </p:txBody>
      </p:sp>
      <p:sp>
        <p:nvSpPr>
          <p:cNvPr id="59" name="Espaço Reservado para Conteúdo 2"/>
          <p:cNvSpPr>
            <a:spLocks noGrp="1"/>
          </p:cNvSpPr>
          <p:nvPr>
            <p:ph type="body" idx="1"/>
          </p:nvPr>
        </p:nvSpPr>
        <p:spPr>
          <a:xfrm>
            <a:off x="628650" y="1564640"/>
            <a:ext cx="7504112" cy="4897120"/>
          </a:xfrm>
        </p:spPr>
        <p:txBody>
          <a:bodyPr>
            <a:noAutofit/>
          </a:bodyPr>
          <a:lstStyle/>
          <a:p>
            <a:pPr algn="just"/>
            <a:r>
              <a:rPr lang="pt-BR" dirty="0">
                <a:latin typeface="+mj-lt"/>
              </a:rPr>
              <a:t>O </a:t>
            </a:r>
            <a:r>
              <a:rPr lang="pt-BR" b="1" dirty="0">
                <a:latin typeface="+mj-lt"/>
              </a:rPr>
              <a:t>Flow </a:t>
            </a:r>
            <a:r>
              <a:rPr lang="pt-BR" b="1" dirty="0" err="1">
                <a:latin typeface="+mj-lt"/>
              </a:rPr>
              <a:t>Measurement</a:t>
            </a:r>
            <a:r>
              <a:rPr lang="pt-BR" b="1" dirty="0">
                <a:latin typeface="+mj-lt"/>
              </a:rPr>
              <a:t> Workshop - América Latina 2027 </a:t>
            </a:r>
            <a:r>
              <a:rPr lang="pt-BR" dirty="0">
                <a:latin typeface="+mj-lt"/>
              </a:rPr>
              <a:t>é um evento técnico voltado para a indústria de petróleo, gás natural e biocombustíveis. Será realizado pela primeira vez na América Latina, de 1 a 3 de junho de 2027, em São Paulo, Brasil.</a:t>
            </a:r>
          </a:p>
          <a:p>
            <a:pPr algn="just"/>
            <a:endParaRPr lang="pt-BR" dirty="0">
              <a:latin typeface="+mj-lt"/>
            </a:endParaRPr>
          </a:p>
          <a:p>
            <a:pPr algn="just"/>
            <a:r>
              <a:rPr lang="pt-BR" dirty="0">
                <a:latin typeface="+mj-lt"/>
              </a:rPr>
              <a:t>O workshop reunirá profissionais da indústria, pesquisadores e especialistas para discutir os mais recentes avanços e desafios em medições de vazão e volume de combustíveis líquidos e gasosos. O evento será uma oportunidade perfeita para compartilhar experiências e interagir com líderes e profissionais do setor em um ambiente colaborativo e informativo.</a:t>
            </a:r>
          </a:p>
        </p:txBody>
      </p:sp>
    </p:spTree>
    <p:extLst>
      <p:ext uri="{BB962C8B-B14F-4D97-AF65-F5344CB8AC3E}">
        <p14:creationId xmlns:p14="http://schemas.microsoft.com/office/powerpoint/2010/main" val="687591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Imagem 4">
            <a:extLst>
              <a:ext uri="{FF2B5EF4-FFF2-40B4-BE49-F238E27FC236}">
                <a16:creationId xmlns:a16="http://schemas.microsoft.com/office/drawing/2014/main" id="{40BC7F4E-6EB9-5654-D011-B2989A442B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
        <p:nvSpPr>
          <p:cNvPr id="3" name="Espaço Reservado para Conteúdo 2"/>
          <p:cNvSpPr>
            <a:spLocks noGrp="1"/>
          </p:cNvSpPr>
          <p:nvPr>
            <p:ph idx="1"/>
          </p:nvPr>
        </p:nvSpPr>
        <p:spPr>
          <a:xfrm>
            <a:off x="740541" y="885525"/>
            <a:ext cx="7001509" cy="4804076"/>
          </a:xfrm>
        </p:spPr>
        <p:txBody>
          <a:bodyPr anchor="ctr">
            <a:normAutofit/>
          </a:bodyPr>
          <a:lstStyle/>
          <a:p>
            <a:pPr marL="0" indent="0" algn="just">
              <a:spcBef>
                <a:spcPts val="0"/>
              </a:spcBef>
              <a:spcAft>
                <a:spcPts val="600"/>
              </a:spcAft>
              <a:buNone/>
            </a:pPr>
            <a:r>
              <a:rPr lang="pt-BR" sz="2300" dirty="0">
                <a:latin typeface="+mj-lt"/>
              </a:rPr>
              <a:t>O pacote para expositores é destinado às organizações que desejam participar ativamente do workshop e ampliar sua visibilidade junto à comunidade. </a:t>
            </a:r>
          </a:p>
          <a:p>
            <a:pPr marL="0" indent="0" algn="just">
              <a:spcBef>
                <a:spcPts val="0"/>
              </a:spcBef>
              <a:spcAft>
                <a:spcPts val="600"/>
              </a:spcAft>
              <a:buNone/>
            </a:pPr>
            <a:endParaRPr lang="pt-BR" sz="2300" dirty="0">
              <a:latin typeface="+mj-lt"/>
            </a:endParaRPr>
          </a:p>
          <a:p>
            <a:pPr marL="0" indent="0" algn="just">
              <a:spcBef>
                <a:spcPts val="0"/>
              </a:spcBef>
              <a:spcAft>
                <a:spcPts val="600"/>
              </a:spcAft>
              <a:buNone/>
            </a:pPr>
            <a:r>
              <a:rPr lang="pt-BR" sz="2300" dirty="0">
                <a:latin typeface="+mj-lt"/>
              </a:rPr>
              <a:t>Essa opção de contratação disponibiliza um espaço para exposição, destinado à apresentação de produtos, serviços, tecnologias e soluções, proporcionando maior interação com os participantes e ampliando as oportunidades de relacionamento e geração de negócios. Outros benefícios fazem parte do pacote de expositor. </a:t>
            </a:r>
          </a:p>
        </p:txBody>
      </p:sp>
      <p:sp>
        <p:nvSpPr>
          <p:cNvPr id="2" name="Título 1"/>
          <p:cNvSpPr>
            <a:spLocks noGrp="1"/>
          </p:cNvSpPr>
          <p:nvPr>
            <p:ph type="title"/>
          </p:nvPr>
        </p:nvSpPr>
        <p:spPr>
          <a:xfrm>
            <a:off x="740541" y="229395"/>
            <a:ext cx="5672315" cy="1711548"/>
          </a:xfrm>
        </p:spPr>
        <p:txBody>
          <a:bodyPr>
            <a:normAutofit/>
          </a:bodyPr>
          <a:lstStyle/>
          <a:p>
            <a:r>
              <a:rPr lang="pt-BR" sz="3600" dirty="0"/>
              <a:t>EXPOSITOR</a:t>
            </a:r>
          </a:p>
        </p:txBody>
      </p:sp>
    </p:spTree>
    <p:extLst>
      <p:ext uri="{BB962C8B-B14F-4D97-AF65-F5344CB8AC3E}">
        <p14:creationId xmlns:p14="http://schemas.microsoft.com/office/powerpoint/2010/main" val="1155313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9E824ACF-E376-7EF5-29A1-EFEB277F3E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ítulo 1"/>
          <p:cNvSpPr>
            <a:spLocks noGrp="1"/>
          </p:cNvSpPr>
          <p:nvPr>
            <p:ph type="title" idx="4294967295"/>
          </p:nvPr>
        </p:nvSpPr>
        <p:spPr>
          <a:xfrm>
            <a:off x="1535906" y="418307"/>
            <a:ext cx="6072188" cy="1004094"/>
          </a:xfrm>
        </p:spPr>
        <p:txBody>
          <a:bodyPr>
            <a:normAutofit/>
          </a:bodyPr>
          <a:lstStyle/>
          <a:p>
            <a:pPr algn="ctr"/>
            <a:r>
              <a:rPr lang="pt-BR" sz="3600" b="1" dirty="0"/>
              <a:t>EXPOSITOR</a:t>
            </a:r>
          </a:p>
        </p:txBody>
      </p:sp>
      <p:graphicFrame>
        <p:nvGraphicFramePr>
          <p:cNvPr id="13" name="Tabela 12">
            <a:extLst>
              <a:ext uri="{FF2B5EF4-FFF2-40B4-BE49-F238E27FC236}">
                <a16:creationId xmlns:a16="http://schemas.microsoft.com/office/drawing/2014/main" id="{70BC8626-16AE-7F74-E56C-06E72E8706AF}"/>
              </a:ext>
            </a:extLst>
          </p:cNvPr>
          <p:cNvGraphicFramePr>
            <a:graphicFrameLocks noGrp="1"/>
          </p:cNvGraphicFramePr>
          <p:nvPr>
            <p:extLst>
              <p:ext uri="{D42A27DB-BD31-4B8C-83A1-F6EECF244321}">
                <p14:modId xmlns:p14="http://schemas.microsoft.com/office/powerpoint/2010/main" val="578721972"/>
              </p:ext>
            </p:extLst>
          </p:nvPr>
        </p:nvGraphicFramePr>
        <p:xfrm>
          <a:off x="1310591" y="1343978"/>
          <a:ext cx="6522818" cy="2793545"/>
        </p:xfrm>
        <a:graphic>
          <a:graphicData uri="http://schemas.openxmlformats.org/drawingml/2006/table">
            <a:tbl>
              <a:tblPr firstRow="1" bandRow="1">
                <a:tableStyleId>{5C22544A-7EE6-4342-B048-85BDC9FD1C3A}</a:tableStyleId>
              </a:tblPr>
              <a:tblGrid>
                <a:gridCol w="4850420">
                  <a:extLst>
                    <a:ext uri="{9D8B030D-6E8A-4147-A177-3AD203B41FA5}">
                      <a16:colId xmlns:a16="http://schemas.microsoft.com/office/drawing/2014/main" val="1741621016"/>
                    </a:ext>
                  </a:extLst>
                </a:gridCol>
                <a:gridCol w="1672398">
                  <a:extLst>
                    <a:ext uri="{9D8B030D-6E8A-4147-A177-3AD203B41FA5}">
                      <a16:colId xmlns:a16="http://schemas.microsoft.com/office/drawing/2014/main" val="296926360"/>
                    </a:ext>
                  </a:extLst>
                </a:gridCol>
              </a:tblGrid>
              <a:tr h="475419">
                <a:tc>
                  <a:txBody>
                    <a:bodyPr/>
                    <a:lstStyle/>
                    <a:p>
                      <a:pPr algn="ctr">
                        <a:lnSpc>
                          <a:spcPct val="107000"/>
                        </a:lnSpc>
                        <a:spcBef>
                          <a:spcPts val="600"/>
                        </a:spcBef>
                        <a:spcAft>
                          <a:spcPts val="600"/>
                        </a:spcAft>
                      </a:pPr>
                      <a:r>
                        <a:rPr lang="pt-BR" sz="1200" kern="100" dirty="0">
                          <a:effectLst/>
                        </a:rPr>
                        <a:t>PLANO</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tc>
                  <a:txBody>
                    <a:bodyPr/>
                    <a:lstStyle/>
                    <a:p>
                      <a:pPr algn="ctr">
                        <a:lnSpc>
                          <a:spcPct val="107000"/>
                        </a:lnSpc>
                        <a:spcBef>
                          <a:spcPts val="600"/>
                        </a:spcBef>
                        <a:spcAft>
                          <a:spcPts val="600"/>
                        </a:spcAft>
                      </a:pPr>
                      <a:r>
                        <a:rPr lang="pt-BR" sz="1200" kern="100" dirty="0">
                          <a:effectLst/>
                        </a:rPr>
                        <a:t>EXPOSITOR</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extLst>
                  <a:ext uri="{0D108BD9-81ED-4DB2-BD59-A6C34878D82A}">
                    <a16:rowId xmlns:a16="http://schemas.microsoft.com/office/drawing/2014/main" val="4067090663"/>
                  </a:ext>
                </a:extLst>
              </a:tr>
              <a:tr h="475419">
                <a:tc>
                  <a:txBody>
                    <a:bodyPr/>
                    <a:lstStyle/>
                    <a:p>
                      <a:pPr algn="ctr">
                        <a:lnSpc>
                          <a:spcPct val="107000"/>
                        </a:lnSpc>
                        <a:spcBef>
                          <a:spcPts val="600"/>
                        </a:spcBef>
                        <a:spcAft>
                          <a:spcPts val="600"/>
                        </a:spcAft>
                      </a:pPr>
                      <a:r>
                        <a:rPr lang="pt-BR" sz="1200" b="1" kern="100" dirty="0">
                          <a:solidFill>
                            <a:schemeClr val="tx1"/>
                          </a:solidFill>
                          <a:effectLst/>
                        </a:rPr>
                        <a:t>Benefícios / Valor</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tc>
                  <a:txBody>
                    <a:bodyPr/>
                    <a:lstStyle/>
                    <a:p>
                      <a:pPr algn="ctr">
                        <a:lnSpc>
                          <a:spcPct val="107000"/>
                        </a:lnSpc>
                        <a:spcBef>
                          <a:spcPts val="600"/>
                        </a:spcBef>
                        <a:spcAft>
                          <a:spcPts val="600"/>
                        </a:spcAft>
                      </a:pPr>
                      <a:r>
                        <a:rPr lang="pt-BR" sz="1200" b="1" kern="100" dirty="0">
                          <a:solidFill>
                            <a:schemeClr val="tx1"/>
                          </a:solidFill>
                          <a:effectLst/>
                        </a:rPr>
                        <a:t>R$ 15.000</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extLst>
                  <a:ext uri="{0D108BD9-81ED-4DB2-BD59-A6C34878D82A}">
                    <a16:rowId xmlns:a16="http://schemas.microsoft.com/office/drawing/2014/main" val="896519936"/>
                  </a:ext>
                </a:extLst>
              </a:tr>
              <a:tr h="614318">
                <a:tc>
                  <a:txBody>
                    <a:bodyPr/>
                    <a:lstStyle/>
                    <a:p>
                      <a:pPr>
                        <a:lnSpc>
                          <a:spcPct val="107000"/>
                        </a:lnSpc>
                        <a:spcBef>
                          <a:spcPts val="600"/>
                        </a:spcBef>
                        <a:spcAft>
                          <a:spcPts val="600"/>
                        </a:spcAft>
                      </a:pPr>
                      <a:r>
                        <a:rPr lang="pt-BR" sz="1400" b="0" i="0" kern="1200" dirty="0">
                          <a:solidFill>
                            <a:schemeClr val="dk1"/>
                          </a:solidFill>
                          <a:effectLst/>
                          <a:latin typeface="+mj-lt"/>
                          <a:ea typeface="+mn-ea"/>
                          <a:cs typeface="+mn-cs"/>
                        </a:rPr>
                        <a:t>Espaço de exposição: 6 m²</a:t>
                      </a:r>
                      <a:endParaRPr lang="pt-BR" sz="8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algn="ctr">
                        <a:lnSpc>
                          <a:spcPct val="107000"/>
                        </a:lnSpc>
                        <a:spcBef>
                          <a:spcPts val="600"/>
                        </a:spcBef>
                        <a:spcAft>
                          <a:spcPts val="600"/>
                        </a:spcAft>
                      </a:pP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1060465"/>
                  </a:ext>
                </a:extLst>
              </a:tr>
              <a:tr h="651672">
                <a:tc>
                  <a:txBody>
                    <a:bodyPr/>
                    <a:lstStyle/>
                    <a:p>
                      <a:pPr>
                        <a:lnSpc>
                          <a:spcPct val="107000"/>
                        </a:lnSpc>
                        <a:spcBef>
                          <a:spcPts val="600"/>
                        </a:spcBef>
                        <a:spcAft>
                          <a:spcPts val="600"/>
                        </a:spcAft>
                      </a:pPr>
                      <a:r>
                        <a:rPr lang="pt-BR" sz="1400" b="0" i="0" kern="1200" dirty="0">
                          <a:solidFill>
                            <a:schemeClr val="dk1"/>
                          </a:solidFill>
                          <a:effectLst/>
                          <a:latin typeface="+mj-lt"/>
                          <a:ea typeface="+mn-ea"/>
                          <a:cs typeface="+mn-cs"/>
                        </a:rPr>
                        <a:t>Logotipo da empresa nos materiais de marketing do evento</a:t>
                      </a:r>
                      <a:endParaRPr lang="pt-BR" sz="8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tc>
                  <a:txBody>
                    <a:bodyPr/>
                    <a:lstStyle/>
                    <a:p>
                      <a:pPr algn="ctr">
                        <a:lnSpc>
                          <a:spcPct val="107000"/>
                        </a:lnSpc>
                        <a:spcBef>
                          <a:spcPts val="600"/>
                        </a:spcBef>
                        <a:spcAft>
                          <a:spcPts val="600"/>
                        </a:spcAft>
                      </a:pPr>
                      <a:endParaRPr lang="pt-BR" sz="11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extLst>
                  <a:ext uri="{0D108BD9-81ED-4DB2-BD59-A6C34878D82A}">
                    <a16:rowId xmlns:a16="http://schemas.microsoft.com/office/drawing/2014/main" val="209615255"/>
                  </a:ext>
                </a:extLst>
              </a:tr>
              <a:tr h="576717">
                <a:tc>
                  <a:txBody>
                    <a:bodyPr/>
                    <a:lstStyle/>
                    <a:p>
                      <a:pPr>
                        <a:lnSpc>
                          <a:spcPct val="107000"/>
                        </a:lnSpc>
                        <a:spcBef>
                          <a:spcPts val="600"/>
                        </a:spcBef>
                        <a:spcAft>
                          <a:spcPts val="600"/>
                        </a:spcAft>
                      </a:pPr>
                      <a:r>
                        <a:rPr lang="en-US" sz="1400" kern="1200" dirty="0">
                          <a:solidFill>
                            <a:schemeClr val="dk1"/>
                          </a:solidFill>
                          <a:effectLst/>
                          <a:latin typeface="+mj-lt"/>
                          <a:ea typeface="+mn-ea"/>
                          <a:cs typeface="+mn-cs"/>
                        </a:rPr>
                        <a:t>Taxa de </a:t>
                      </a:r>
                      <a:r>
                        <a:rPr lang="en-US" sz="1400" kern="1200" dirty="0" err="1">
                          <a:solidFill>
                            <a:schemeClr val="dk1"/>
                          </a:solidFill>
                          <a:effectLst/>
                          <a:latin typeface="+mj-lt"/>
                          <a:ea typeface="+mn-ea"/>
                          <a:cs typeface="+mn-cs"/>
                        </a:rPr>
                        <a:t>inscrição</a:t>
                      </a:r>
                      <a:r>
                        <a:rPr lang="en-US" sz="1400" kern="1200" dirty="0">
                          <a:solidFill>
                            <a:schemeClr val="dk1"/>
                          </a:solidFill>
                          <a:effectLst/>
                          <a:latin typeface="+mj-lt"/>
                          <a:ea typeface="+mn-ea"/>
                          <a:cs typeface="+mn-cs"/>
                        </a:rPr>
                        <a:t> </a:t>
                      </a:r>
                      <a:r>
                        <a:rPr lang="en-US" sz="1400" kern="1200" dirty="0" err="1">
                          <a:solidFill>
                            <a:schemeClr val="dk1"/>
                          </a:solidFill>
                          <a:effectLst/>
                          <a:latin typeface="+mj-lt"/>
                          <a:ea typeface="+mn-ea"/>
                          <a:cs typeface="+mn-cs"/>
                        </a:rPr>
                        <a:t>gratuita</a:t>
                      </a:r>
                      <a:endParaRPr lang="pt-BR" sz="14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marL="0" marR="0" lvl="0" indent="0" algn="ctr" defTabSz="914400" rtl="0" eaLnBrk="1" fontAlgn="auto" latinLnBrk="0" hangingPunct="1">
                        <a:lnSpc>
                          <a:spcPct val="107000"/>
                        </a:lnSpc>
                        <a:spcBef>
                          <a:spcPts val="600"/>
                        </a:spcBef>
                        <a:spcAft>
                          <a:spcPts val="600"/>
                        </a:spcAft>
                        <a:buClrTx/>
                        <a:buSzTx/>
                        <a:buFontTx/>
                        <a:buNone/>
                        <a:tabLst/>
                        <a:defRPr/>
                      </a:pPr>
                      <a:r>
                        <a:rPr lang="pt-BR" sz="1400" kern="100" dirty="0">
                          <a:effectLst/>
                          <a:latin typeface="+mj-lt"/>
                        </a:rPr>
                        <a:t>2 inscrições</a:t>
                      </a:r>
                      <a:endParaRPr lang="pt-BR" sz="14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91053"/>
                  </a:ext>
                </a:extLst>
              </a:tr>
            </a:tbl>
          </a:graphicData>
        </a:graphic>
      </p:graphicFrame>
      <p:pic>
        <p:nvPicPr>
          <p:cNvPr id="15" name="Imagem 14">
            <a:extLst>
              <a:ext uri="{FF2B5EF4-FFF2-40B4-BE49-F238E27FC236}">
                <a16:creationId xmlns:a16="http://schemas.microsoft.com/office/drawing/2014/main" id="{F0FD4433-2118-A8E6-A484-4DFD4F2127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2415212"/>
            <a:ext cx="359204" cy="387573"/>
          </a:xfrm>
          <a:prstGeom prst="rect">
            <a:avLst/>
          </a:prstGeom>
        </p:spPr>
      </p:pic>
      <p:pic>
        <p:nvPicPr>
          <p:cNvPr id="21" name="Imagem 20">
            <a:extLst>
              <a:ext uri="{FF2B5EF4-FFF2-40B4-BE49-F238E27FC236}">
                <a16:creationId xmlns:a16="http://schemas.microsoft.com/office/drawing/2014/main" id="{AB0F8F9C-BE3F-4875-8D29-8F0B1A56EC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3057367"/>
            <a:ext cx="359204" cy="387573"/>
          </a:xfrm>
          <a:prstGeom prst="rect">
            <a:avLst/>
          </a:prstGeom>
        </p:spPr>
      </p:pic>
      <p:sp>
        <p:nvSpPr>
          <p:cNvPr id="3" name="CaixaDeTexto 2">
            <a:extLst>
              <a:ext uri="{FF2B5EF4-FFF2-40B4-BE49-F238E27FC236}">
                <a16:creationId xmlns:a16="http://schemas.microsoft.com/office/drawing/2014/main" id="{A4DA6DBA-F777-5582-32CC-6057C154486E}"/>
              </a:ext>
            </a:extLst>
          </p:cNvPr>
          <p:cNvSpPr txBox="1"/>
          <p:nvPr/>
        </p:nvSpPr>
        <p:spPr>
          <a:xfrm>
            <a:off x="1168400" y="4693862"/>
            <a:ext cx="7274560" cy="646331"/>
          </a:xfrm>
          <a:prstGeom prst="rect">
            <a:avLst/>
          </a:prstGeom>
          <a:noFill/>
        </p:spPr>
        <p:txBody>
          <a:bodyPr wrap="square" rtlCol="0">
            <a:spAutoFit/>
          </a:bodyPr>
          <a:lstStyle/>
          <a:p>
            <a:r>
              <a:rPr lang="pt-BR" dirty="0"/>
              <a:t>O espaço do expositor vai conter: </a:t>
            </a:r>
            <a:r>
              <a:rPr lang="pt-BR" dirty="0" err="1"/>
              <a:t>backdrop</a:t>
            </a:r>
            <a:r>
              <a:rPr lang="pt-BR" dirty="0"/>
              <a:t>, 1 mesa, 2 cadeiras e energia elétrica.</a:t>
            </a:r>
          </a:p>
        </p:txBody>
      </p:sp>
    </p:spTree>
    <p:extLst>
      <p:ext uri="{BB962C8B-B14F-4D97-AF65-F5344CB8AC3E}">
        <p14:creationId xmlns:p14="http://schemas.microsoft.com/office/powerpoint/2010/main" val="2089760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8CE20-620C-08C4-A38B-C8D8D9DB2C0E}"/>
            </a:ext>
          </a:extLst>
        </p:cNvPr>
        <p:cNvGrpSpPr/>
        <p:nvPr/>
      </p:nvGrpSpPr>
      <p:grpSpPr>
        <a:xfrm>
          <a:off x="0" y="0"/>
          <a:ext cx="0" cy="0"/>
          <a:chOff x="0" y="0"/>
          <a:chExt cx="0" cy="0"/>
        </a:xfrm>
      </p:grpSpPr>
      <p:pic>
        <p:nvPicPr>
          <p:cNvPr id="5" name="Imagem 4">
            <a:extLst>
              <a:ext uri="{FF2B5EF4-FFF2-40B4-BE49-F238E27FC236}">
                <a16:creationId xmlns:a16="http://schemas.microsoft.com/office/drawing/2014/main" id="{DCFD554A-A497-0C11-106B-7DFDE4EA79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ítulo 1">
            <a:extLst>
              <a:ext uri="{FF2B5EF4-FFF2-40B4-BE49-F238E27FC236}">
                <a16:creationId xmlns:a16="http://schemas.microsoft.com/office/drawing/2014/main" id="{D6FF6C9B-D76A-D082-8C2C-30BAA1C95F58}"/>
              </a:ext>
            </a:extLst>
          </p:cNvPr>
          <p:cNvSpPr>
            <a:spLocks noGrp="1"/>
          </p:cNvSpPr>
          <p:nvPr>
            <p:ph type="title" idx="4294967295"/>
          </p:nvPr>
        </p:nvSpPr>
        <p:spPr>
          <a:xfrm>
            <a:off x="1535906" y="418307"/>
            <a:ext cx="6072188" cy="1004094"/>
          </a:xfrm>
        </p:spPr>
        <p:txBody>
          <a:bodyPr>
            <a:normAutofit/>
          </a:bodyPr>
          <a:lstStyle/>
          <a:p>
            <a:pPr algn="ctr"/>
            <a:r>
              <a:rPr lang="pt-BR" sz="3600" b="1" cap="all" dirty="0"/>
              <a:t>exibição de banner</a:t>
            </a:r>
          </a:p>
        </p:txBody>
      </p:sp>
      <p:graphicFrame>
        <p:nvGraphicFramePr>
          <p:cNvPr id="13" name="Tabela 12">
            <a:extLst>
              <a:ext uri="{FF2B5EF4-FFF2-40B4-BE49-F238E27FC236}">
                <a16:creationId xmlns:a16="http://schemas.microsoft.com/office/drawing/2014/main" id="{363240EC-B0D1-1EAC-284A-2F77BE0F06A6}"/>
              </a:ext>
            </a:extLst>
          </p:cNvPr>
          <p:cNvGraphicFramePr>
            <a:graphicFrameLocks noGrp="1"/>
          </p:cNvGraphicFramePr>
          <p:nvPr>
            <p:extLst>
              <p:ext uri="{D42A27DB-BD31-4B8C-83A1-F6EECF244321}">
                <p14:modId xmlns:p14="http://schemas.microsoft.com/office/powerpoint/2010/main" val="851738904"/>
              </p:ext>
            </p:extLst>
          </p:nvPr>
        </p:nvGraphicFramePr>
        <p:xfrm>
          <a:off x="1310591" y="1343978"/>
          <a:ext cx="6522818" cy="2793545"/>
        </p:xfrm>
        <a:graphic>
          <a:graphicData uri="http://schemas.openxmlformats.org/drawingml/2006/table">
            <a:tbl>
              <a:tblPr firstRow="1" bandRow="1">
                <a:tableStyleId>{5C22544A-7EE6-4342-B048-85BDC9FD1C3A}</a:tableStyleId>
              </a:tblPr>
              <a:tblGrid>
                <a:gridCol w="4850420">
                  <a:extLst>
                    <a:ext uri="{9D8B030D-6E8A-4147-A177-3AD203B41FA5}">
                      <a16:colId xmlns:a16="http://schemas.microsoft.com/office/drawing/2014/main" val="1741621016"/>
                    </a:ext>
                  </a:extLst>
                </a:gridCol>
                <a:gridCol w="1672398">
                  <a:extLst>
                    <a:ext uri="{9D8B030D-6E8A-4147-A177-3AD203B41FA5}">
                      <a16:colId xmlns:a16="http://schemas.microsoft.com/office/drawing/2014/main" val="296926360"/>
                    </a:ext>
                  </a:extLst>
                </a:gridCol>
              </a:tblGrid>
              <a:tr h="475419">
                <a:tc>
                  <a:txBody>
                    <a:bodyPr/>
                    <a:lstStyle/>
                    <a:p>
                      <a:pPr algn="ctr">
                        <a:lnSpc>
                          <a:spcPct val="107000"/>
                        </a:lnSpc>
                        <a:spcBef>
                          <a:spcPts val="600"/>
                        </a:spcBef>
                        <a:spcAft>
                          <a:spcPts val="600"/>
                        </a:spcAft>
                      </a:pPr>
                      <a:r>
                        <a:rPr lang="pt-BR" sz="1200" kern="100" dirty="0">
                          <a:effectLst/>
                        </a:rPr>
                        <a:t>PLANO</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tc>
                  <a:txBody>
                    <a:bodyPr/>
                    <a:lstStyle/>
                    <a:p>
                      <a:pPr algn="ctr">
                        <a:lnSpc>
                          <a:spcPct val="107000"/>
                        </a:lnSpc>
                        <a:spcBef>
                          <a:spcPts val="600"/>
                        </a:spcBef>
                        <a:spcAft>
                          <a:spcPts val="600"/>
                        </a:spcAft>
                      </a:pPr>
                      <a:r>
                        <a:rPr lang="pt-BR" sz="1200" kern="100" dirty="0">
                          <a:effectLst/>
                        </a:rPr>
                        <a:t>BANNER</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extLst>
                  <a:ext uri="{0D108BD9-81ED-4DB2-BD59-A6C34878D82A}">
                    <a16:rowId xmlns:a16="http://schemas.microsoft.com/office/drawing/2014/main" val="4067090663"/>
                  </a:ext>
                </a:extLst>
              </a:tr>
              <a:tr h="475419">
                <a:tc>
                  <a:txBody>
                    <a:bodyPr/>
                    <a:lstStyle/>
                    <a:p>
                      <a:pPr algn="ctr">
                        <a:lnSpc>
                          <a:spcPct val="107000"/>
                        </a:lnSpc>
                        <a:spcBef>
                          <a:spcPts val="600"/>
                        </a:spcBef>
                        <a:spcAft>
                          <a:spcPts val="600"/>
                        </a:spcAft>
                      </a:pPr>
                      <a:r>
                        <a:rPr lang="pt-BR" sz="1200" b="1" kern="100" dirty="0">
                          <a:solidFill>
                            <a:schemeClr val="tx1"/>
                          </a:solidFill>
                          <a:effectLst/>
                        </a:rPr>
                        <a:t>Benefícios / Valor</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tc>
                  <a:txBody>
                    <a:bodyPr/>
                    <a:lstStyle/>
                    <a:p>
                      <a:pPr algn="ctr">
                        <a:lnSpc>
                          <a:spcPct val="107000"/>
                        </a:lnSpc>
                        <a:spcBef>
                          <a:spcPts val="600"/>
                        </a:spcBef>
                        <a:spcAft>
                          <a:spcPts val="600"/>
                        </a:spcAft>
                      </a:pPr>
                      <a:r>
                        <a:rPr lang="pt-BR" sz="1200" b="1" kern="100" dirty="0">
                          <a:solidFill>
                            <a:schemeClr val="tx1"/>
                          </a:solidFill>
                          <a:effectLst/>
                        </a:rPr>
                        <a:t>R$ 5.000</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extLst>
                  <a:ext uri="{0D108BD9-81ED-4DB2-BD59-A6C34878D82A}">
                    <a16:rowId xmlns:a16="http://schemas.microsoft.com/office/drawing/2014/main" val="896519936"/>
                  </a:ext>
                </a:extLst>
              </a:tr>
              <a:tr h="614318">
                <a:tc>
                  <a:txBody>
                    <a:bodyPr/>
                    <a:lstStyle/>
                    <a:p>
                      <a:pPr>
                        <a:lnSpc>
                          <a:spcPct val="107000"/>
                        </a:lnSpc>
                        <a:spcBef>
                          <a:spcPts val="600"/>
                        </a:spcBef>
                        <a:spcAft>
                          <a:spcPts val="600"/>
                        </a:spcAft>
                      </a:pPr>
                      <a:r>
                        <a:rPr lang="pt-BR" sz="1400" b="0" i="0" kern="1200" dirty="0">
                          <a:solidFill>
                            <a:schemeClr val="dk1"/>
                          </a:solidFill>
                          <a:effectLst/>
                          <a:latin typeface="+mj-lt"/>
                          <a:ea typeface="+mn-ea"/>
                          <a:cs typeface="+mn-cs"/>
                        </a:rPr>
                        <a:t>Banner promocional: 85 cm x 200 cm</a:t>
                      </a:r>
                      <a:endParaRPr lang="pt-BR" sz="6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algn="ctr">
                        <a:lnSpc>
                          <a:spcPct val="107000"/>
                        </a:lnSpc>
                        <a:spcBef>
                          <a:spcPts val="600"/>
                        </a:spcBef>
                        <a:spcAft>
                          <a:spcPts val="600"/>
                        </a:spcAft>
                      </a:pP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1060465"/>
                  </a:ext>
                </a:extLst>
              </a:tr>
              <a:tr h="651672">
                <a:tc>
                  <a:txBody>
                    <a:bodyPr/>
                    <a:lstStyle/>
                    <a:p>
                      <a:pPr>
                        <a:lnSpc>
                          <a:spcPct val="107000"/>
                        </a:lnSpc>
                        <a:spcBef>
                          <a:spcPts val="600"/>
                        </a:spcBef>
                        <a:spcAft>
                          <a:spcPts val="600"/>
                        </a:spcAft>
                      </a:pPr>
                      <a:r>
                        <a:rPr lang="pt-BR" sz="1400" b="0" i="0" kern="1200" dirty="0">
                          <a:solidFill>
                            <a:schemeClr val="dk1"/>
                          </a:solidFill>
                          <a:effectLst/>
                          <a:latin typeface="+mj-lt"/>
                          <a:ea typeface="+mn-ea"/>
                          <a:cs typeface="+mn-cs"/>
                        </a:rPr>
                        <a:t>Logotipo da empresa nos materiais de marketing do evento</a:t>
                      </a:r>
                      <a:endParaRPr lang="pt-BR" sz="8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tc>
                  <a:txBody>
                    <a:bodyPr/>
                    <a:lstStyle/>
                    <a:p>
                      <a:pPr algn="ctr">
                        <a:lnSpc>
                          <a:spcPct val="107000"/>
                        </a:lnSpc>
                        <a:spcBef>
                          <a:spcPts val="600"/>
                        </a:spcBef>
                        <a:spcAft>
                          <a:spcPts val="600"/>
                        </a:spcAft>
                      </a:pPr>
                      <a:endParaRPr lang="pt-BR" sz="11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extLst>
                  <a:ext uri="{0D108BD9-81ED-4DB2-BD59-A6C34878D82A}">
                    <a16:rowId xmlns:a16="http://schemas.microsoft.com/office/drawing/2014/main" val="209615255"/>
                  </a:ext>
                </a:extLst>
              </a:tr>
              <a:tr h="576717">
                <a:tc>
                  <a:txBody>
                    <a:bodyPr/>
                    <a:lstStyle/>
                    <a:p>
                      <a:pPr>
                        <a:lnSpc>
                          <a:spcPct val="107000"/>
                        </a:lnSpc>
                        <a:spcBef>
                          <a:spcPts val="600"/>
                        </a:spcBef>
                        <a:spcAft>
                          <a:spcPts val="600"/>
                        </a:spcAft>
                      </a:pPr>
                      <a:r>
                        <a:rPr lang="en-US" sz="1400" kern="1200" dirty="0">
                          <a:solidFill>
                            <a:schemeClr val="dk1"/>
                          </a:solidFill>
                          <a:effectLst/>
                          <a:latin typeface="+mj-lt"/>
                          <a:ea typeface="+mn-ea"/>
                          <a:cs typeface="+mn-cs"/>
                        </a:rPr>
                        <a:t>Taxa de </a:t>
                      </a:r>
                      <a:r>
                        <a:rPr lang="en-US" sz="1400" kern="1200" dirty="0" err="1">
                          <a:solidFill>
                            <a:schemeClr val="dk1"/>
                          </a:solidFill>
                          <a:effectLst/>
                          <a:latin typeface="+mj-lt"/>
                          <a:ea typeface="+mn-ea"/>
                          <a:cs typeface="+mn-cs"/>
                        </a:rPr>
                        <a:t>inscrição</a:t>
                      </a:r>
                      <a:r>
                        <a:rPr lang="en-US" sz="1400" kern="1200" dirty="0">
                          <a:solidFill>
                            <a:schemeClr val="dk1"/>
                          </a:solidFill>
                          <a:effectLst/>
                          <a:latin typeface="+mj-lt"/>
                          <a:ea typeface="+mn-ea"/>
                          <a:cs typeface="+mn-cs"/>
                        </a:rPr>
                        <a:t> </a:t>
                      </a:r>
                      <a:r>
                        <a:rPr lang="en-US" sz="1400" kern="1200" dirty="0" err="1">
                          <a:solidFill>
                            <a:schemeClr val="dk1"/>
                          </a:solidFill>
                          <a:effectLst/>
                          <a:latin typeface="+mj-lt"/>
                          <a:ea typeface="+mn-ea"/>
                          <a:cs typeface="+mn-cs"/>
                        </a:rPr>
                        <a:t>gratuita</a:t>
                      </a:r>
                      <a:endParaRPr lang="pt-BR" sz="14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marL="0" marR="0" lvl="0" indent="0" algn="ctr" defTabSz="914400" rtl="0" eaLnBrk="1" fontAlgn="auto" latinLnBrk="0" hangingPunct="1">
                        <a:lnSpc>
                          <a:spcPct val="107000"/>
                        </a:lnSpc>
                        <a:spcBef>
                          <a:spcPts val="600"/>
                        </a:spcBef>
                        <a:spcAft>
                          <a:spcPts val="600"/>
                        </a:spcAft>
                        <a:buClrTx/>
                        <a:buSzTx/>
                        <a:buFontTx/>
                        <a:buNone/>
                        <a:tabLst/>
                        <a:defRPr/>
                      </a:pPr>
                      <a:r>
                        <a:rPr lang="pt-BR" sz="1400" kern="100" dirty="0">
                          <a:effectLst/>
                          <a:latin typeface="+mj-lt"/>
                        </a:rPr>
                        <a:t>2 inscrições</a:t>
                      </a:r>
                      <a:endParaRPr lang="pt-BR" sz="14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91053"/>
                  </a:ext>
                </a:extLst>
              </a:tr>
            </a:tbl>
          </a:graphicData>
        </a:graphic>
      </p:graphicFrame>
      <p:pic>
        <p:nvPicPr>
          <p:cNvPr id="15" name="Imagem 14">
            <a:extLst>
              <a:ext uri="{FF2B5EF4-FFF2-40B4-BE49-F238E27FC236}">
                <a16:creationId xmlns:a16="http://schemas.microsoft.com/office/drawing/2014/main" id="{FB08F8A0-7026-CD2C-97B5-EF37640780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2415212"/>
            <a:ext cx="359204" cy="387573"/>
          </a:xfrm>
          <a:prstGeom prst="rect">
            <a:avLst/>
          </a:prstGeom>
        </p:spPr>
      </p:pic>
      <p:pic>
        <p:nvPicPr>
          <p:cNvPr id="21" name="Imagem 20">
            <a:extLst>
              <a:ext uri="{FF2B5EF4-FFF2-40B4-BE49-F238E27FC236}">
                <a16:creationId xmlns:a16="http://schemas.microsoft.com/office/drawing/2014/main" id="{4540BECC-AC15-1D02-748E-A9C8741519E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3057367"/>
            <a:ext cx="359204" cy="387573"/>
          </a:xfrm>
          <a:prstGeom prst="rect">
            <a:avLst/>
          </a:prstGeom>
        </p:spPr>
      </p:pic>
      <p:sp>
        <p:nvSpPr>
          <p:cNvPr id="3" name="CaixaDeTexto 2">
            <a:extLst>
              <a:ext uri="{FF2B5EF4-FFF2-40B4-BE49-F238E27FC236}">
                <a16:creationId xmlns:a16="http://schemas.microsoft.com/office/drawing/2014/main" id="{F0EA689F-E939-8E08-148E-303B87DBD62B}"/>
              </a:ext>
            </a:extLst>
          </p:cNvPr>
          <p:cNvSpPr txBox="1"/>
          <p:nvPr/>
        </p:nvSpPr>
        <p:spPr>
          <a:xfrm>
            <a:off x="1168400" y="4693862"/>
            <a:ext cx="7274560" cy="369332"/>
          </a:xfrm>
          <a:prstGeom prst="rect">
            <a:avLst/>
          </a:prstGeom>
          <a:noFill/>
        </p:spPr>
        <p:txBody>
          <a:bodyPr wrap="square" rtlCol="0">
            <a:spAutoFit/>
          </a:bodyPr>
          <a:lstStyle/>
          <a:p>
            <a:r>
              <a:rPr lang="pt-BR" dirty="0"/>
              <a:t>Esta opção não inclui exposição de equipamento ou outros materiais.</a:t>
            </a:r>
          </a:p>
        </p:txBody>
      </p:sp>
    </p:spTree>
    <p:extLst>
      <p:ext uri="{BB962C8B-B14F-4D97-AF65-F5344CB8AC3E}">
        <p14:creationId xmlns:p14="http://schemas.microsoft.com/office/powerpoint/2010/main" val="3974539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Imagem 4">
            <a:extLst>
              <a:ext uri="{FF2B5EF4-FFF2-40B4-BE49-F238E27FC236}">
                <a16:creationId xmlns:a16="http://schemas.microsoft.com/office/drawing/2014/main" id="{31492EF8-4C26-884B-BB3C-EED8C8E57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
        <p:nvSpPr>
          <p:cNvPr id="3" name="Espaço Reservado para Conteúdo 2"/>
          <p:cNvSpPr>
            <a:spLocks noGrp="1"/>
          </p:cNvSpPr>
          <p:nvPr>
            <p:ph idx="1"/>
          </p:nvPr>
        </p:nvSpPr>
        <p:spPr>
          <a:xfrm>
            <a:off x="985520" y="1008221"/>
            <a:ext cx="7346949" cy="5585619"/>
          </a:xfrm>
        </p:spPr>
        <p:txBody>
          <a:bodyPr anchor="ctr">
            <a:normAutofit/>
          </a:bodyPr>
          <a:lstStyle/>
          <a:p>
            <a:pPr marL="0" indent="0">
              <a:spcBef>
                <a:spcPts val="0"/>
              </a:spcBef>
              <a:buNone/>
            </a:pPr>
            <a:r>
              <a:rPr lang="pt-BR" b="1" dirty="0">
                <a:latin typeface="+mj-lt"/>
              </a:rPr>
              <a:t>Contatos para o pacote de expositor:</a:t>
            </a:r>
            <a:endParaRPr lang="pt-BR" dirty="0">
              <a:latin typeface="+mj-lt"/>
            </a:endParaRPr>
          </a:p>
          <a:p>
            <a:pPr marL="0" indent="0">
              <a:buNone/>
            </a:pPr>
            <a:r>
              <a:rPr lang="pt-BR" dirty="0">
                <a:latin typeface="+mj-lt"/>
              </a:rPr>
              <a:t>E-mails:</a:t>
            </a:r>
          </a:p>
          <a:p>
            <a:pPr marL="0" indent="0">
              <a:buNone/>
            </a:pPr>
            <a:r>
              <a:rPr lang="pt-BR" sz="2200" dirty="0">
                <a:latin typeface="+mj-lt"/>
                <a:hlinkClick r:id="rId3"/>
              </a:rPr>
              <a:t>coordenacao@metrologia.org.br</a:t>
            </a:r>
            <a:r>
              <a:rPr lang="pt-BR" sz="2200" dirty="0">
                <a:latin typeface="+mj-lt"/>
              </a:rPr>
              <a:t> e</a:t>
            </a:r>
          </a:p>
          <a:p>
            <a:pPr marL="0" indent="0">
              <a:buNone/>
            </a:pPr>
            <a:r>
              <a:rPr lang="pt-BR" sz="2200" u="sng" dirty="0">
                <a:latin typeface="+mj-lt"/>
                <a:hlinkClick r:id="rId4"/>
              </a:rPr>
              <a:t>eventos@metrologia.org.br</a:t>
            </a:r>
            <a:endParaRPr lang="pt-BR" sz="2200" dirty="0">
              <a:latin typeface="+mj-lt"/>
            </a:endParaRPr>
          </a:p>
          <a:p>
            <a:pPr marL="0" indent="0">
              <a:buNone/>
            </a:pPr>
            <a:r>
              <a:rPr lang="pt-BR" dirty="0">
                <a:latin typeface="+mj-lt"/>
              </a:rPr>
              <a:t> </a:t>
            </a:r>
          </a:p>
          <a:p>
            <a:pPr marL="0" indent="0">
              <a:buNone/>
            </a:pPr>
            <a:r>
              <a:rPr lang="pt-BR" b="1" dirty="0">
                <a:latin typeface="+mj-lt"/>
              </a:rPr>
              <a:t>Para mais informações sobre o workshop, acesse:</a:t>
            </a:r>
            <a:endParaRPr lang="pt-BR" dirty="0">
              <a:latin typeface="+mj-lt"/>
            </a:endParaRPr>
          </a:p>
          <a:p>
            <a:pPr marL="0" indent="0">
              <a:buNone/>
            </a:pPr>
            <a:r>
              <a:rPr lang="pt-BR" b="1" dirty="0">
                <a:latin typeface="+mj-lt"/>
                <a:hlinkClick r:id="rId5"/>
              </a:rPr>
              <a:t>www.metrologia.org.br/flowmeasurement2027</a:t>
            </a:r>
            <a:r>
              <a:rPr lang="pt-BR" b="1" dirty="0">
                <a:latin typeface="+mj-lt"/>
              </a:rPr>
              <a:t> </a:t>
            </a:r>
          </a:p>
        </p:txBody>
      </p:sp>
      <p:sp>
        <p:nvSpPr>
          <p:cNvPr id="2" name="Título 1"/>
          <p:cNvSpPr>
            <a:spLocks noGrp="1"/>
          </p:cNvSpPr>
          <p:nvPr>
            <p:ph type="title"/>
          </p:nvPr>
        </p:nvSpPr>
        <p:spPr>
          <a:xfrm>
            <a:off x="983234" y="264160"/>
            <a:ext cx="2400300" cy="1845375"/>
          </a:xfrm>
        </p:spPr>
        <p:txBody>
          <a:bodyPr>
            <a:normAutofit/>
          </a:bodyPr>
          <a:lstStyle/>
          <a:p>
            <a:r>
              <a:rPr lang="pt-BR" sz="3600" dirty="0"/>
              <a:t>CONTATO</a:t>
            </a:r>
          </a:p>
        </p:txBody>
      </p:sp>
    </p:spTree>
    <p:extLst>
      <p:ext uri="{BB962C8B-B14F-4D97-AF65-F5344CB8AC3E}">
        <p14:creationId xmlns:p14="http://schemas.microsoft.com/office/powerpoint/2010/main" val="3765433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5256D-E103-1982-3E3D-4A3A8B1E5A46}"/>
            </a:ext>
          </a:extLst>
        </p:cNvPr>
        <p:cNvGrpSpPr/>
        <p:nvPr/>
      </p:nvGrpSpPr>
      <p:grpSpPr>
        <a:xfrm>
          <a:off x="0" y="0"/>
          <a:ext cx="0" cy="0"/>
          <a:chOff x="0" y="0"/>
          <a:chExt cx="0" cy="0"/>
        </a:xfrm>
      </p:grpSpPr>
      <p:pic>
        <p:nvPicPr>
          <p:cNvPr id="4" name="Imagem 3">
            <a:extLst>
              <a:ext uri="{FF2B5EF4-FFF2-40B4-BE49-F238E27FC236}">
                <a16:creationId xmlns:a16="http://schemas.microsoft.com/office/drawing/2014/main" id="{968B83AD-134E-1D2F-5EE8-0425632C63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
        <p:nvSpPr>
          <p:cNvPr id="2" name="Título 1">
            <a:extLst>
              <a:ext uri="{FF2B5EF4-FFF2-40B4-BE49-F238E27FC236}">
                <a16:creationId xmlns:a16="http://schemas.microsoft.com/office/drawing/2014/main" id="{9FEE7DE4-7788-2776-7341-62ED8E06C3A4}"/>
              </a:ext>
            </a:extLst>
          </p:cNvPr>
          <p:cNvSpPr>
            <a:spLocks noGrp="1"/>
          </p:cNvSpPr>
          <p:nvPr>
            <p:ph type="title"/>
          </p:nvPr>
        </p:nvSpPr>
        <p:spPr>
          <a:xfrm>
            <a:off x="628650" y="307659"/>
            <a:ext cx="7886700" cy="982661"/>
          </a:xfrm>
        </p:spPr>
        <p:txBody>
          <a:bodyPr anchor="b">
            <a:normAutofit/>
          </a:bodyPr>
          <a:lstStyle/>
          <a:p>
            <a:r>
              <a:rPr lang="pt-BR" sz="3600" b="1" dirty="0"/>
              <a:t>ABOUT</a:t>
            </a:r>
            <a:endParaRPr lang="pt-BR" sz="4000" b="1" dirty="0"/>
          </a:p>
        </p:txBody>
      </p:sp>
      <p:sp>
        <p:nvSpPr>
          <p:cNvPr id="59" name="Espaço Reservado para Conteúdo 2">
            <a:extLst>
              <a:ext uri="{FF2B5EF4-FFF2-40B4-BE49-F238E27FC236}">
                <a16:creationId xmlns:a16="http://schemas.microsoft.com/office/drawing/2014/main" id="{466E7DDC-222E-E1D3-311F-894C1BFC16F1}"/>
              </a:ext>
            </a:extLst>
          </p:cNvPr>
          <p:cNvSpPr>
            <a:spLocks noGrp="1"/>
          </p:cNvSpPr>
          <p:nvPr>
            <p:ph type="body" idx="1"/>
          </p:nvPr>
        </p:nvSpPr>
        <p:spPr>
          <a:xfrm>
            <a:off x="628650" y="1564640"/>
            <a:ext cx="7504112" cy="4897120"/>
          </a:xfrm>
        </p:spPr>
        <p:txBody>
          <a:bodyPr>
            <a:noAutofit/>
          </a:bodyPr>
          <a:lstStyle/>
          <a:p>
            <a:pPr algn="just"/>
            <a:r>
              <a:rPr lang="en-US" dirty="0">
                <a:latin typeface="+mj-lt"/>
              </a:rPr>
              <a:t>The </a:t>
            </a:r>
            <a:r>
              <a:rPr lang="en-US" b="1" dirty="0">
                <a:latin typeface="+mj-lt"/>
              </a:rPr>
              <a:t>Flow Measurement Workshop – Latin America 2027 </a:t>
            </a:r>
            <a:r>
              <a:rPr lang="en-US" dirty="0">
                <a:latin typeface="+mj-lt"/>
              </a:rPr>
              <a:t>is a technical event designed for the oil, natural gas, and biofuels industries. It will be held for the first time in Latin America from June 1 to 3, 2027, in São Paulo, Brazil.</a:t>
            </a:r>
          </a:p>
          <a:p>
            <a:pPr algn="just"/>
            <a:endParaRPr lang="en-US" dirty="0">
              <a:latin typeface="+mj-lt"/>
            </a:endParaRPr>
          </a:p>
          <a:p>
            <a:pPr algn="just"/>
            <a:r>
              <a:rPr lang="en-US" dirty="0">
                <a:latin typeface="+mj-lt"/>
              </a:rPr>
              <a:t>The workshop will bring together industry professionals, researchers, and experts to discuss the latest advancements and challenges regarding the flow and volume measurement of liquid and gaseous fuels. The event will offer an excellent opportunity to share experiences and interact with industry leaders and professionals in a collaborative and informative environment.</a:t>
            </a:r>
            <a:endParaRPr lang="pt-BR" dirty="0">
              <a:latin typeface="+mj-lt"/>
            </a:endParaRPr>
          </a:p>
        </p:txBody>
      </p:sp>
    </p:spTree>
    <p:extLst>
      <p:ext uri="{BB962C8B-B14F-4D97-AF65-F5344CB8AC3E}">
        <p14:creationId xmlns:p14="http://schemas.microsoft.com/office/powerpoint/2010/main" val="132704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722115-ED8D-5430-740C-9C22DFB134B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C68BCE-13C6-2F05-D6CA-1520CF9A80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87795F7-AB40-97C5-8EA1-25617EC7A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527E5010-4CA8-9694-F413-897969B59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Imagem 4">
            <a:extLst>
              <a:ext uri="{FF2B5EF4-FFF2-40B4-BE49-F238E27FC236}">
                <a16:creationId xmlns:a16="http://schemas.microsoft.com/office/drawing/2014/main" id="{CF29D0FF-86C2-1D19-5B00-0CE6DC370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
        <p:nvSpPr>
          <p:cNvPr id="3" name="Espaço Reservado para Conteúdo 2">
            <a:extLst>
              <a:ext uri="{FF2B5EF4-FFF2-40B4-BE49-F238E27FC236}">
                <a16:creationId xmlns:a16="http://schemas.microsoft.com/office/drawing/2014/main" id="{8A154D48-3F79-13F0-5555-4677338D9E23}"/>
              </a:ext>
            </a:extLst>
          </p:cNvPr>
          <p:cNvSpPr>
            <a:spLocks noGrp="1"/>
          </p:cNvSpPr>
          <p:nvPr>
            <p:ph idx="1"/>
          </p:nvPr>
        </p:nvSpPr>
        <p:spPr>
          <a:xfrm>
            <a:off x="740541" y="885525"/>
            <a:ext cx="7001509" cy="4804076"/>
          </a:xfrm>
        </p:spPr>
        <p:txBody>
          <a:bodyPr anchor="ctr">
            <a:normAutofit/>
          </a:bodyPr>
          <a:lstStyle/>
          <a:p>
            <a:pPr marL="0" indent="0" algn="just">
              <a:spcBef>
                <a:spcPts val="0"/>
              </a:spcBef>
              <a:spcAft>
                <a:spcPts val="600"/>
              </a:spcAft>
              <a:buNone/>
            </a:pPr>
            <a:r>
              <a:rPr lang="en-US" sz="2400" dirty="0">
                <a:latin typeface="+mj-lt"/>
              </a:rPr>
              <a:t>The exhibitor package is designed for organizations actively participating in the workshop to increase their visibility within the community.</a:t>
            </a:r>
          </a:p>
          <a:p>
            <a:pPr marL="0" indent="0" algn="just">
              <a:spcBef>
                <a:spcPts val="0"/>
              </a:spcBef>
              <a:spcAft>
                <a:spcPts val="600"/>
              </a:spcAft>
              <a:buNone/>
            </a:pPr>
            <a:endParaRPr lang="en-US" sz="2400" dirty="0">
              <a:latin typeface="+mj-lt"/>
            </a:endParaRPr>
          </a:p>
          <a:p>
            <a:pPr marL="0" indent="0" algn="just">
              <a:spcBef>
                <a:spcPts val="0"/>
              </a:spcBef>
              <a:spcAft>
                <a:spcPts val="600"/>
              </a:spcAft>
              <a:buNone/>
            </a:pPr>
            <a:r>
              <a:rPr lang="en-US" sz="2400" dirty="0">
                <a:latin typeface="+mj-lt"/>
              </a:rPr>
              <a:t>This option provides an exhibition space for showcasing products, services, technologies, and solutions, fostering greater interaction with participants and expanding opportunities for networking and business generation. The exhibitor package includes additional benefits.</a:t>
            </a:r>
            <a:endParaRPr lang="pt-BR" sz="2400" dirty="0">
              <a:latin typeface="+mj-lt"/>
            </a:endParaRPr>
          </a:p>
        </p:txBody>
      </p:sp>
      <p:sp>
        <p:nvSpPr>
          <p:cNvPr id="2" name="Título 1">
            <a:extLst>
              <a:ext uri="{FF2B5EF4-FFF2-40B4-BE49-F238E27FC236}">
                <a16:creationId xmlns:a16="http://schemas.microsoft.com/office/drawing/2014/main" id="{1A5A6660-8759-8114-7968-3DF9414A89D8}"/>
              </a:ext>
            </a:extLst>
          </p:cNvPr>
          <p:cNvSpPr>
            <a:spLocks noGrp="1"/>
          </p:cNvSpPr>
          <p:nvPr>
            <p:ph type="title"/>
          </p:nvPr>
        </p:nvSpPr>
        <p:spPr>
          <a:xfrm>
            <a:off x="740541" y="229395"/>
            <a:ext cx="5672315" cy="1711548"/>
          </a:xfrm>
        </p:spPr>
        <p:txBody>
          <a:bodyPr>
            <a:normAutofit/>
          </a:bodyPr>
          <a:lstStyle/>
          <a:p>
            <a:r>
              <a:rPr lang="pt-BR" sz="3600" dirty="0"/>
              <a:t>EXHIBITOR</a:t>
            </a:r>
          </a:p>
        </p:txBody>
      </p:sp>
    </p:spTree>
    <p:extLst>
      <p:ext uri="{BB962C8B-B14F-4D97-AF65-F5344CB8AC3E}">
        <p14:creationId xmlns:p14="http://schemas.microsoft.com/office/powerpoint/2010/main" val="59078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25BD3-888E-0F17-D9A3-E837AB510DAB}"/>
            </a:ext>
          </a:extLst>
        </p:cNvPr>
        <p:cNvGrpSpPr/>
        <p:nvPr/>
      </p:nvGrpSpPr>
      <p:grpSpPr>
        <a:xfrm>
          <a:off x="0" y="0"/>
          <a:ext cx="0" cy="0"/>
          <a:chOff x="0" y="0"/>
          <a:chExt cx="0" cy="0"/>
        </a:xfrm>
      </p:grpSpPr>
      <p:pic>
        <p:nvPicPr>
          <p:cNvPr id="7" name="Imagem 6">
            <a:extLst>
              <a:ext uri="{FF2B5EF4-FFF2-40B4-BE49-F238E27FC236}">
                <a16:creationId xmlns:a16="http://schemas.microsoft.com/office/drawing/2014/main" id="{ED485DB0-BC38-5560-8DF9-1CFC55792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ítulo 1">
            <a:extLst>
              <a:ext uri="{FF2B5EF4-FFF2-40B4-BE49-F238E27FC236}">
                <a16:creationId xmlns:a16="http://schemas.microsoft.com/office/drawing/2014/main" id="{079A65A0-0E09-31D7-5719-FE6A81110D0C}"/>
              </a:ext>
            </a:extLst>
          </p:cNvPr>
          <p:cNvSpPr>
            <a:spLocks noGrp="1"/>
          </p:cNvSpPr>
          <p:nvPr>
            <p:ph type="title" idx="4294967295"/>
          </p:nvPr>
        </p:nvSpPr>
        <p:spPr>
          <a:xfrm>
            <a:off x="1535906" y="418307"/>
            <a:ext cx="6072188" cy="1004094"/>
          </a:xfrm>
        </p:spPr>
        <p:txBody>
          <a:bodyPr>
            <a:normAutofit/>
          </a:bodyPr>
          <a:lstStyle/>
          <a:p>
            <a:pPr algn="ctr"/>
            <a:r>
              <a:rPr lang="pt-BR" sz="3600" b="1" dirty="0"/>
              <a:t>EXHIBITOR</a:t>
            </a:r>
          </a:p>
        </p:txBody>
      </p:sp>
      <p:graphicFrame>
        <p:nvGraphicFramePr>
          <p:cNvPr id="13" name="Tabela 12">
            <a:extLst>
              <a:ext uri="{FF2B5EF4-FFF2-40B4-BE49-F238E27FC236}">
                <a16:creationId xmlns:a16="http://schemas.microsoft.com/office/drawing/2014/main" id="{C22804FE-3079-C64A-3E59-E4EA4AE179A2}"/>
              </a:ext>
            </a:extLst>
          </p:cNvPr>
          <p:cNvGraphicFramePr>
            <a:graphicFrameLocks noGrp="1"/>
          </p:cNvGraphicFramePr>
          <p:nvPr>
            <p:extLst>
              <p:ext uri="{D42A27DB-BD31-4B8C-83A1-F6EECF244321}">
                <p14:modId xmlns:p14="http://schemas.microsoft.com/office/powerpoint/2010/main" val="1533447827"/>
              </p:ext>
            </p:extLst>
          </p:nvPr>
        </p:nvGraphicFramePr>
        <p:xfrm>
          <a:off x="1310591" y="1343978"/>
          <a:ext cx="6522818" cy="2793545"/>
        </p:xfrm>
        <a:graphic>
          <a:graphicData uri="http://schemas.openxmlformats.org/drawingml/2006/table">
            <a:tbl>
              <a:tblPr firstRow="1" bandRow="1">
                <a:tableStyleId>{5C22544A-7EE6-4342-B048-85BDC9FD1C3A}</a:tableStyleId>
              </a:tblPr>
              <a:tblGrid>
                <a:gridCol w="4850420">
                  <a:extLst>
                    <a:ext uri="{9D8B030D-6E8A-4147-A177-3AD203B41FA5}">
                      <a16:colId xmlns:a16="http://schemas.microsoft.com/office/drawing/2014/main" val="1741621016"/>
                    </a:ext>
                  </a:extLst>
                </a:gridCol>
                <a:gridCol w="1672398">
                  <a:extLst>
                    <a:ext uri="{9D8B030D-6E8A-4147-A177-3AD203B41FA5}">
                      <a16:colId xmlns:a16="http://schemas.microsoft.com/office/drawing/2014/main" val="296926360"/>
                    </a:ext>
                  </a:extLst>
                </a:gridCol>
              </a:tblGrid>
              <a:tr h="475419">
                <a:tc>
                  <a:txBody>
                    <a:bodyPr/>
                    <a:lstStyle/>
                    <a:p>
                      <a:pPr algn="ctr">
                        <a:lnSpc>
                          <a:spcPct val="107000"/>
                        </a:lnSpc>
                        <a:spcBef>
                          <a:spcPts val="600"/>
                        </a:spcBef>
                        <a:spcAft>
                          <a:spcPts val="600"/>
                        </a:spcAft>
                      </a:pPr>
                      <a:r>
                        <a:rPr lang="en-US" sz="1200" b="1" kern="1200" dirty="0">
                          <a:solidFill>
                            <a:schemeClr val="lt1"/>
                          </a:solidFill>
                          <a:latin typeface="+mn-lt"/>
                          <a:ea typeface="+mn-ea"/>
                          <a:cs typeface="+mn-cs"/>
                        </a:rPr>
                        <a:t>PACKAGE</a:t>
                      </a: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tc>
                  <a:txBody>
                    <a:bodyPr/>
                    <a:lstStyle/>
                    <a:p>
                      <a:pPr algn="ctr">
                        <a:lnSpc>
                          <a:spcPct val="107000"/>
                        </a:lnSpc>
                        <a:spcBef>
                          <a:spcPts val="600"/>
                        </a:spcBef>
                        <a:spcAft>
                          <a:spcPts val="600"/>
                        </a:spcAft>
                      </a:pPr>
                      <a:r>
                        <a:rPr lang="pt-BR" sz="1200" b="1" dirty="0"/>
                        <a:t>EXHIBITOR</a:t>
                      </a:r>
                      <a:endParaRPr lang="pt-BR" sz="11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50000"/>
                      </a:schemeClr>
                    </a:solidFill>
                  </a:tcPr>
                </a:tc>
                <a:extLst>
                  <a:ext uri="{0D108BD9-81ED-4DB2-BD59-A6C34878D82A}">
                    <a16:rowId xmlns:a16="http://schemas.microsoft.com/office/drawing/2014/main" val="4067090663"/>
                  </a:ext>
                </a:extLst>
              </a:tr>
              <a:tr h="475419">
                <a:tc>
                  <a:txBody>
                    <a:bodyPr/>
                    <a:lstStyle/>
                    <a:p>
                      <a:pPr algn="ctr">
                        <a:lnSpc>
                          <a:spcPct val="107000"/>
                        </a:lnSpc>
                        <a:spcBef>
                          <a:spcPts val="600"/>
                        </a:spcBef>
                        <a:spcAft>
                          <a:spcPts val="600"/>
                        </a:spcAft>
                      </a:pPr>
                      <a:r>
                        <a:rPr lang="pt-BR" sz="1100" b="1"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Benefits</a:t>
                      </a:r>
                      <a:r>
                        <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a:t>
                      </a:r>
                      <a:r>
                        <a:rPr lang="pt-BR" sz="1100" b="1" kern="1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Value</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tc>
                  <a:txBody>
                    <a:bodyPr/>
                    <a:lstStyle/>
                    <a:p>
                      <a:pPr algn="ctr">
                        <a:lnSpc>
                          <a:spcPct val="107000"/>
                        </a:lnSpc>
                        <a:spcBef>
                          <a:spcPts val="600"/>
                        </a:spcBef>
                        <a:spcAft>
                          <a:spcPts val="600"/>
                        </a:spcAft>
                      </a:pPr>
                      <a:r>
                        <a:rPr lang="pt-BR" sz="1200" b="1" kern="100" dirty="0">
                          <a:solidFill>
                            <a:schemeClr val="tx1"/>
                          </a:solidFill>
                          <a:effectLst/>
                        </a:rPr>
                        <a:t>US$ 3000</a:t>
                      </a:r>
                      <a:endParaRPr lang="pt-BR"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2">
                        <a:lumMod val="90000"/>
                      </a:schemeClr>
                    </a:solidFill>
                  </a:tcPr>
                </a:tc>
                <a:extLst>
                  <a:ext uri="{0D108BD9-81ED-4DB2-BD59-A6C34878D82A}">
                    <a16:rowId xmlns:a16="http://schemas.microsoft.com/office/drawing/2014/main" val="896519936"/>
                  </a:ext>
                </a:extLst>
              </a:tr>
              <a:tr h="614318">
                <a:tc>
                  <a:txBody>
                    <a:bodyPr/>
                    <a:lstStyle/>
                    <a:p>
                      <a:pPr>
                        <a:lnSpc>
                          <a:spcPct val="107000"/>
                        </a:lnSpc>
                        <a:spcBef>
                          <a:spcPts val="600"/>
                        </a:spcBef>
                        <a:spcAft>
                          <a:spcPts val="600"/>
                        </a:spcAft>
                      </a:pPr>
                      <a:r>
                        <a:rPr lang="pt-BR" sz="1400" b="0" i="0" kern="1200" dirty="0" err="1">
                          <a:solidFill>
                            <a:schemeClr val="dk1"/>
                          </a:solidFill>
                          <a:effectLst/>
                          <a:latin typeface="+mj-lt"/>
                          <a:ea typeface="+mn-ea"/>
                          <a:cs typeface="+mn-cs"/>
                        </a:rPr>
                        <a:t>Exhibition</a:t>
                      </a:r>
                      <a:r>
                        <a:rPr lang="pt-BR" sz="1400" b="0" i="0" kern="1200" dirty="0">
                          <a:solidFill>
                            <a:schemeClr val="dk1"/>
                          </a:solidFill>
                          <a:effectLst/>
                          <a:latin typeface="+mj-lt"/>
                          <a:ea typeface="+mn-ea"/>
                          <a:cs typeface="+mn-cs"/>
                        </a:rPr>
                        <a:t> </a:t>
                      </a:r>
                      <a:r>
                        <a:rPr lang="pt-BR" sz="1400" b="0" i="0" kern="1200" dirty="0" err="1">
                          <a:solidFill>
                            <a:schemeClr val="dk1"/>
                          </a:solidFill>
                          <a:effectLst/>
                          <a:latin typeface="+mj-lt"/>
                          <a:ea typeface="+mn-ea"/>
                          <a:cs typeface="+mn-cs"/>
                        </a:rPr>
                        <a:t>space</a:t>
                      </a:r>
                      <a:r>
                        <a:rPr lang="pt-BR" sz="1400" b="0" i="0" kern="1200" dirty="0">
                          <a:solidFill>
                            <a:schemeClr val="dk1"/>
                          </a:solidFill>
                          <a:effectLst/>
                          <a:latin typeface="+mj-lt"/>
                          <a:ea typeface="+mn-ea"/>
                          <a:cs typeface="+mn-cs"/>
                        </a:rPr>
                        <a:t>: 6 m²</a:t>
                      </a:r>
                      <a:endParaRPr lang="pt-BR" sz="8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algn="ctr">
                        <a:lnSpc>
                          <a:spcPct val="107000"/>
                        </a:lnSpc>
                        <a:spcBef>
                          <a:spcPts val="600"/>
                        </a:spcBef>
                        <a:spcAft>
                          <a:spcPts val="600"/>
                        </a:spcAft>
                      </a:pPr>
                      <a:endParaRPr lang="pt-B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1060465"/>
                  </a:ext>
                </a:extLst>
              </a:tr>
              <a:tr h="651672">
                <a:tc>
                  <a:txBody>
                    <a:bodyPr/>
                    <a:lstStyle/>
                    <a:p>
                      <a:pPr>
                        <a:lnSpc>
                          <a:spcPct val="107000"/>
                        </a:lnSpc>
                        <a:spcBef>
                          <a:spcPts val="600"/>
                        </a:spcBef>
                        <a:spcAft>
                          <a:spcPts val="600"/>
                        </a:spcAft>
                      </a:pPr>
                      <a:r>
                        <a:rPr lang="en-US" sz="1400" b="0" i="0" kern="1200" dirty="0">
                          <a:solidFill>
                            <a:schemeClr val="dk1"/>
                          </a:solidFill>
                          <a:effectLst/>
                          <a:latin typeface="+mj-lt"/>
                          <a:ea typeface="+mn-ea"/>
                          <a:cs typeface="+mn-cs"/>
                        </a:rPr>
                        <a:t>Company logo on event marketing materials</a:t>
                      </a:r>
                      <a:endParaRPr lang="pt-BR" sz="8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tc>
                  <a:txBody>
                    <a:bodyPr/>
                    <a:lstStyle/>
                    <a:p>
                      <a:pPr algn="ctr">
                        <a:lnSpc>
                          <a:spcPct val="107000"/>
                        </a:lnSpc>
                        <a:spcBef>
                          <a:spcPts val="600"/>
                        </a:spcBef>
                        <a:spcAft>
                          <a:spcPts val="600"/>
                        </a:spcAft>
                      </a:pPr>
                      <a:endParaRPr lang="pt-BR" sz="11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059" marR="68059" marT="0" marB="0" anchor="ctr">
                    <a:solidFill>
                      <a:schemeClr val="accent1">
                        <a:lumMod val="20000"/>
                        <a:lumOff val="80000"/>
                      </a:schemeClr>
                    </a:solidFill>
                  </a:tcPr>
                </a:tc>
                <a:extLst>
                  <a:ext uri="{0D108BD9-81ED-4DB2-BD59-A6C34878D82A}">
                    <a16:rowId xmlns:a16="http://schemas.microsoft.com/office/drawing/2014/main" val="209615255"/>
                  </a:ext>
                </a:extLst>
              </a:tr>
              <a:tr h="576717">
                <a:tc>
                  <a:txBody>
                    <a:bodyPr/>
                    <a:lstStyle/>
                    <a:p>
                      <a:pPr>
                        <a:lnSpc>
                          <a:spcPct val="107000"/>
                        </a:lnSpc>
                        <a:spcBef>
                          <a:spcPts val="600"/>
                        </a:spcBef>
                        <a:spcAft>
                          <a:spcPts val="600"/>
                        </a:spcAft>
                      </a:pPr>
                      <a:r>
                        <a:rPr lang="en-US" sz="1400" kern="1200" dirty="0">
                          <a:solidFill>
                            <a:schemeClr val="dk1"/>
                          </a:solidFill>
                          <a:effectLst/>
                          <a:latin typeface="+mj-lt"/>
                          <a:ea typeface="+mn-ea"/>
                          <a:cs typeface="+mn-cs"/>
                        </a:rPr>
                        <a:t>Free registration fee</a:t>
                      </a:r>
                      <a:endParaRPr lang="pt-BR" sz="14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tc>
                  <a:txBody>
                    <a:bodyPr/>
                    <a:lstStyle/>
                    <a:p>
                      <a:pPr marL="0" marR="0" lvl="0" indent="0" algn="ctr" defTabSz="914400" rtl="0" eaLnBrk="1" fontAlgn="auto" latinLnBrk="0" hangingPunct="1">
                        <a:lnSpc>
                          <a:spcPct val="107000"/>
                        </a:lnSpc>
                        <a:spcBef>
                          <a:spcPts val="600"/>
                        </a:spcBef>
                        <a:spcAft>
                          <a:spcPts val="600"/>
                        </a:spcAft>
                        <a:buClrTx/>
                        <a:buSzTx/>
                        <a:buFontTx/>
                        <a:buNone/>
                        <a:tabLst/>
                        <a:defRPr/>
                      </a:pPr>
                      <a:r>
                        <a:rPr lang="pt-BR" sz="1400" kern="100" dirty="0">
                          <a:effectLst/>
                          <a:latin typeface="+mj-lt"/>
                        </a:rPr>
                        <a:t>2 </a:t>
                      </a:r>
                      <a:r>
                        <a:rPr lang="pt-BR" sz="1400" kern="100" dirty="0" err="1">
                          <a:effectLst/>
                          <a:latin typeface="+mj-lt"/>
                        </a:rPr>
                        <a:t>registrations</a:t>
                      </a:r>
                      <a:endParaRPr lang="pt-BR" sz="1400" kern="100" dirty="0">
                        <a:effectLst/>
                        <a:latin typeface="+mj-lt"/>
                        <a:ea typeface="Calibri" panose="020F0502020204030204" pitchFamily="34" charset="0"/>
                        <a:cs typeface="Times New Roman" panose="02020603050405020304" pitchFamily="18" charset="0"/>
                      </a:endParaRPr>
                    </a:p>
                  </a:txBody>
                  <a:tcPr marL="68059" marR="68059" marT="0" marB="0" anchor="ctr">
                    <a:solidFill>
                      <a:schemeClr val="bg1">
                        <a:lumMod val="95000"/>
                      </a:schemeClr>
                    </a:solidFill>
                  </a:tcPr>
                </a:tc>
                <a:extLst>
                  <a:ext uri="{0D108BD9-81ED-4DB2-BD59-A6C34878D82A}">
                    <a16:rowId xmlns:a16="http://schemas.microsoft.com/office/drawing/2014/main" val="10791053"/>
                  </a:ext>
                </a:extLst>
              </a:tr>
            </a:tbl>
          </a:graphicData>
        </a:graphic>
      </p:graphicFrame>
      <p:pic>
        <p:nvPicPr>
          <p:cNvPr id="15" name="Imagem 14">
            <a:extLst>
              <a:ext uri="{FF2B5EF4-FFF2-40B4-BE49-F238E27FC236}">
                <a16:creationId xmlns:a16="http://schemas.microsoft.com/office/drawing/2014/main" id="{75D74C6C-1531-286B-32A8-21D5F18233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2415212"/>
            <a:ext cx="359204" cy="387573"/>
          </a:xfrm>
          <a:prstGeom prst="rect">
            <a:avLst/>
          </a:prstGeom>
        </p:spPr>
      </p:pic>
      <p:pic>
        <p:nvPicPr>
          <p:cNvPr id="21" name="Imagem 20">
            <a:extLst>
              <a:ext uri="{FF2B5EF4-FFF2-40B4-BE49-F238E27FC236}">
                <a16:creationId xmlns:a16="http://schemas.microsoft.com/office/drawing/2014/main" id="{883EA961-970A-2F27-8639-3611CB115B1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558" t="28997" r="36616" b="29408"/>
          <a:stretch/>
        </p:blipFill>
        <p:spPr>
          <a:xfrm>
            <a:off x="6820619" y="3057367"/>
            <a:ext cx="359204" cy="387573"/>
          </a:xfrm>
          <a:prstGeom prst="rect">
            <a:avLst/>
          </a:prstGeom>
        </p:spPr>
      </p:pic>
      <p:sp>
        <p:nvSpPr>
          <p:cNvPr id="3" name="CaixaDeTexto 2">
            <a:extLst>
              <a:ext uri="{FF2B5EF4-FFF2-40B4-BE49-F238E27FC236}">
                <a16:creationId xmlns:a16="http://schemas.microsoft.com/office/drawing/2014/main" id="{959C4ED3-1D83-DB04-DAED-6D2F5B096604}"/>
              </a:ext>
            </a:extLst>
          </p:cNvPr>
          <p:cNvSpPr txBox="1"/>
          <p:nvPr/>
        </p:nvSpPr>
        <p:spPr>
          <a:xfrm>
            <a:off x="1168400" y="4693862"/>
            <a:ext cx="7274560" cy="646331"/>
          </a:xfrm>
          <a:prstGeom prst="rect">
            <a:avLst/>
          </a:prstGeom>
          <a:noFill/>
        </p:spPr>
        <p:txBody>
          <a:bodyPr wrap="square" rtlCol="0">
            <a:spAutoFit/>
          </a:bodyPr>
          <a:lstStyle/>
          <a:p>
            <a:r>
              <a:rPr lang="en-US" dirty="0"/>
              <a:t>The exhibitor space will include: a backdrop, one table, two chairs, and electricity.</a:t>
            </a:r>
            <a:endParaRPr lang="pt-BR" dirty="0"/>
          </a:p>
        </p:txBody>
      </p:sp>
    </p:spTree>
    <p:extLst>
      <p:ext uri="{BB962C8B-B14F-4D97-AF65-F5344CB8AC3E}">
        <p14:creationId xmlns:p14="http://schemas.microsoft.com/office/powerpoint/2010/main" val="2972063628"/>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6143</TotalTime>
  <Words>615</Words>
  <Application>Microsoft Office PowerPoint</Application>
  <PresentationFormat>Apresentação na tela (4:3)</PresentationFormat>
  <Paragraphs>74</Paragraphs>
  <Slides>11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11</vt:i4>
      </vt:variant>
    </vt:vector>
  </HeadingPairs>
  <TitlesOfParts>
    <vt:vector size="16" baseType="lpstr">
      <vt:lpstr>Arial</vt:lpstr>
      <vt:lpstr>Calibri</vt:lpstr>
      <vt:lpstr>Calibri Light</vt:lpstr>
      <vt:lpstr>Calibri Light (Títulos)</vt:lpstr>
      <vt:lpstr>Tema do Office</vt:lpstr>
      <vt:lpstr>EXPOSITOR / exhibition</vt:lpstr>
      <vt:lpstr>SOBRE</vt:lpstr>
      <vt:lpstr>EXPOSITOR</vt:lpstr>
      <vt:lpstr>EXPOSITOR</vt:lpstr>
      <vt:lpstr>exibição de banner</vt:lpstr>
      <vt:lpstr>CONTATO</vt:lpstr>
      <vt:lpstr>ABOUT</vt:lpstr>
      <vt:lpstr>EXHIBITOR</vt:lpstr>
      <vt:lpstr>EXHIBITOR</vt:lpstr>
      <vt:lpstr>banner display</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PLANOS DE PATROCÍNIO</dc:title>
  <dc:creator>Secexec SBM</dc:creator>
  <cp:lastModifiedBy>Gabrielle Souza</cp:lastModifiedBy>
  <cp:revision>46</cp:revision>
  <dcterms:created xsi:type="dcterms:W3CDTF">2023-01-30T15:18:43Z</dcterms:created>
  <dcterms:modified xsi:type="dcterms:W3CDTF">2026-08-03T20:20:34Z</dcterms:modified>
</cp:coreProperties>
</file>