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4"/>
  </p:notesMasterIdLst>
  <p:sldIdLst>
    <p:sldId id="256" r:id="rId2"/>
    <p:sldId id="602" r:id="rId3"/>
    <p:sldId id="604" r:id="rId4"/>
    <p:sldId id="524" r:id="rId5"/>
    <p:sldId id="525" r:id="rId6"/>
    <p:sldId id="526" r:id="rId7"/>
    <p:sldId id="527" r:id="rId8"/>
    <p:sldId id="536" r:id="rId9"/>
    <p:sldId id="535" r:id="rId10"/>
    <p:sldId id="537" r:id="rId11"/>
    <p:sldId id="542" r:id="rId12"/>
    <p:sldId id="543" r:id="rId13"/>
    <p:sldId id="548" r:id="rId14"/>
    <p:sldId id="549" r:id="rId15"/>
    <p:sldId id="547" r:id="rId16"/>
    <p:sldId id="695" r:id="rId17"/>
    <p:sldId id="546" r:id="rId18"/>
    <p:sldId id="551" r:id="rId19"/>
    <p:sldId id="550" r:id="rId20"/>
    <p:sldId id="552" r:id="rId21"/>
    <p:sldId id="553" r:id="rId22"/>
    <p:sldId id="554" r:id="rId23"/>
    <p:sldId id="555" r:id="rId24"/>
    <p:sldId id="556" r:id="rId25"/>
    <p:sldId id="529" r:id="rId26"/>
    <p:sldId id="557" r:id="rId27"/>
    <p:sldId id="558" r:id="rId28"/>
    <p:sldId id="407" r:id="rId29"/>
    <p:sldId id="559" r:id="rId30"/>
    <p:sldId id="560" r:id="rId31"/>
    <p:sldId id="561" r:id="rId32"/>
    <p:sldId id="562" r:id="rId33"/>
    <p:sldId id="564" r:id="rId34"/>
    <p:sldId id="600" r:id="rId35"/>
    <p:sldId id="605" r:id="rId36"/>
    <p:sldId id="599" r:id="rId37"/>
    <p:sldId id="568" r:id="rId38"/>
    <p:sldId id="569" r:id="rId39"/>
    <p:sldId id="570" r:id="rId40"/>
    <p:sldId id="571" r:id="rId41"/>
    <p:sldId id="572" r:id="rId42"/>
    <p:sldId id="606" r:id="rId43"/>
    <p:sldId id="574" r:id="rId44"/>
    <p:sldId id="575" r:id="rId45"/>
    <p:sldId id="576" r:id="rId46"/>
    <p:sldId id="577" r:id="rId47"/>
    <p:sldId id="578" r:id="rId48"/>
    <p:sldId id="579" r:id="rId49"/>
    <p:sldId id="591" r:id="rId50"/>
    <p:sldId id="592" r:id="rId51"/>
    <p:sldId id="694" r:id="rId52"/>
    <p:sldId id="593" r:id="rId53"/>
    <p:sldId id="594" r:id="rId54"/>
    <p:sldId id="595" r:id="rId55"/>
    <p:sldId id="596" r:id="rId56"/>
    <p:sldId id="617" r:id="rId57"/>
    <p:sldId id="585" r:id="rId58"/>
    <p:sldId id="586" r:id="rId59"/>
    <p:sldId id="608" r:id="rId60"/>
    <p:sldId id="611" r:id="rId61"/>
    <p:sldId id="696" r:id="rId62"/>
    <p:sldId id="609" r:id="rId63"/>
    <p:sldId id="615" r:id="rId64"/>
    <p:sldId id="612" r:id="rId65"/>
    <p:sldId id="616" r:id="rId66"/>
    <p:sldId id="613" r:id="rId67"/>
    <p:sldId id="614" r:id="rId68"/>
    <p:sldId id="619" r:id="rId69"/>
    <p:sldId id="618" r:id="rId70"/>
    <p:sldId id="647" r:id="rId71"/>
    <p:sldId id="648" r:id="rId72"/>
    <p:sldId id="649" r:id="rId73"/>
    <p:sldId id="634" r:id="rId74"/>
    <p:sldId id="635" r:id="rId75"/>
    <p:sldId id="662" r:id="rId76"/>
    <p:sldId id="650" r:id="rId77"/>
    <p:sldId id="651" r:id="rId78"/>
    <p:sldId id="637" r:id="rId79"/>
    <p:sldId id="638" r:id="rId80"/>
    <p:sldId id="653" r:id="rId81"/>
    <p:sldId id="654" r:id="rId82"/>
    <p:sldId id="666" r:id="rId83"/>
    <p:sldId id="667" r:id="rId84"/>
    <p:sldId id="664" r:id="rId85"/>
    <p:sldId id="622" r:id="rId86"/>
    <p:sldId id="624" r:id="rId87"/>
    <p:sldId id="626" r:id="rId88"/>
    <p:sldId id="629" r:id="rId89"/>
    <p:sldId id="630" r:id="rId90"/>
    <p:sldId id="631" r:id="rId91"/>
    <p:sldId id="632" r:id="rId92"/>
    <p:sldId id="627" r:id="rId93"/>
    <p:sldId id="655" r:id="rId94"/>
    <p:sldId id="656" r:id="rId95"/>
    <p:sldId id="669" r:id="rId96"/>
    <p:sldId id="671" r:id="rId97"/>
    <p:sldId id="583" r:id="rId98"/>
    <p:sldId id="663" r:id="rId99"/>
    <p:sldId id="668" r:id="rId100"/>
    <p:sldId id="644" r:id="rId101"/>
    <p:sldId id="645" r:id="rId102"/>
    <p:sldId id="640" r:id="rId103"/>
    <p:sldId id="639" r:id="rId104"/>
    <p:sldId id="641" r:id="rId105"/>
    <p:sldId id="642" r:id="rId106"/>
    <p:sldId id="643" r:id="rId107"/>
    <p:sldId id="672" r:id="rId108"/>
    <p:sldId id="646" r:id="rId109"/>
    <p:sldId id="657" r:id="rId110"/>
    <p:sldId id="658" r:id="rId111"/>
    <p:sldId id="673" r:id="rId112"/>
    <p:sldId id="674" r:id="rId113"/>
    <p:sldId id="675" r:id="rId114"/>
    <p:sldId id="676" r:id="rId115"/>
    <p:sldId id="677" r:id="rId116"/>
    <p:sldId id="678" r:id="rId117"/>
    <p:sldId id="681" r:id="rId118"/>
    <p:sldId id="680" r:id="rId119"/>
    <p:sldId id="683" r:id="rId120"/>
    <p:sldId id="682" r:id="rId121"/>
    <p:sldId id="659" r:id="rId122"/>
    <p:sldId id="660" r:id="rId123"/>
    <p:sldId id="686" r:id="rId124"/>
    <p:sldId id="687" r:id="rId125"/>
    <p:sldId id="690" r:id="rId126"/>
    <p:sldId id="689" r:id="rId127"/>
    <p:sldId id="685" r:id="rId128"/>
    <p:sldId id="688" r:id="rId129"/>
    <p:sldId id="661" r:id="rId130"/>
    <p:sldId id="691" r:id="rId131"/>
    <p:sldId id="692" r:id="rId132"/>
    <p:sldId id="693" r:id="rId133"/>
  </p:sldIdLst>
  <p:sldSz cx="9144000" cy="6858000" type="screen4x3"/>
  <p:notesSz cx="7099300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300"/>
    <a:srgbClr val="000000"/>
    <a:srgbClr val="2FC7F3"/>
    <a:srgbClr val="CCFF33"/>
    <a:srgbClr val="317285"/>
    <a:srgbClr val="691445"/>
    <a:srgbClr val="9C0129"/>
    <a:srgbClr val="004292"/>
    <a:srgbClr val="0019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1720" autoAdjust="0"/>
  </p:normalViewPr>
  <p:slideViewPr>
    <p:cSldViewPr>
      <p:cViewPr varScale="1">
        <p:scale>
          <a:sx n="81" d="100"/>
          <a:sy n="81" d="100"/>
        </p:scale>
        <p:origin x="90" y="7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4.wmf"/><Relationship Id="rId7" Type="http://schemas.openxmlformats.org/officeDocument/2006/relationships/image" Target="../media/image38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7" Type="http://schemas.openxmlformats.org/officeDocument/2006/relationships/image" Target="../media/image46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image" Target="../media/image132.wmf"/><Relationship Id="rId1" Type="http://schemas.openxmlformats.org/officeDocument/2006/relationships/image" Target="../media/image131.emf"/><Relationship Id="rId4" Type="http://schemas.openxmlformats.org/officeDocument/2006/relationships/image" Target="../media/image1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F3029A90-BB6F-45E1-BFD2-A1D0843F4865}" type="datetimeFigureOut">
              <a:rPr lang="pt-BR" smtClean="0"/>
              <a:pPr/>
              <a:t>26/11/2019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DFE59CC-0E66-4B7B-8AAA-937C4E57D18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10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E59CC-0E66-4B7B-8AAA-937C4E57D18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91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E59CC-0E66-4B7B-8AAA-937C4E57D184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38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E59CC-0E66-4B7B-8AAA-937C4E57D184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96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pt-BR" smtClean="0"/>
              <a:t>Prof. Armando Albertazzi - UFSC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889-6D17-4348-9269-6BB76D568643}" type="slidenum">
              <a:rPr lang="pt-BR" smtClean="0"/>
              <a:pPr/>
              <a:t>82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4598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11B25D-5632-482E-B2E0-A165CAF891D5}" type="slidenum">
              <a:rPr lang="pt-BR"/>
              <a:pPr/>
              <a:t>84</a:t>
            </a:fld>
            <a:endParaRPr lang="pt-BR"/>
          </a:p>
        </p:txBody>
      </p:sp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99471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D798CA-7EBA-47A9-B68D-A30784C059E2}" type="slidenum">
              <a:rPr lang="pt-BR" smtClean="0"/>
              <a:pPr/>
              <a:t>95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713805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D798CA-7EBA-47A9-B68D-A30784C059E2}" type="slidenum">
              <a:rPr lang="pt-BR" smtClean="0"/>
              <a:pPr/>
              <a:t>96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426939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Lente zoom + 2 anteriores = 11 protótipos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3487F-0859-454B-A987-953503703C41}" type="slidenum">
              <a:rPr lang="pt-BR" smtClean="0"/>
              <a:pPr/>
              <a:t>101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97498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Anotaçõ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The phase shift can be applied by a few different devices. </a:t>
                </a:r>
                <a:r>
                  <a:rPr lang="en-US" dirty="0" smtClean="0"/>
                  <a:t>Most of them use </a:t>
                </a:r>
                <a:r>
                  <a:rPr lang="en-US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the piezoelectric actuator</a:t>
                </a:r>
                <a:r>
                  <a:rPr lang="en-US" dirty="0" smtClean="0"/>
                  <a:t> for this procedure as in the</a:t>
                </a:r>
                <a:r>
                  <a:rPr lang="en-US" baseline="0" dirty="0" smtClean="0"/>
                  <a:t> Michelson interferometer.</a:t>
                </a:r>
                <a:endParaRPr lang="en-US" sz="1200" b="0" i="0" u="none" strike="noStrike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b="0" i="0" u="none" strike="noStrike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0" i="0" u="none" strike="noStrike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 the case of the Diffraction Grating System, the phase shifting is promoted </a:t>
                </a: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by the lateral displacement of the grating, in the direction perpendicular to its grooves.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0" i="0" u="none" strike="noStrike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Thus, the phase shifting is relative to the grating period and not the </a:t>
                </a:r>
                <a:r>
                  <a:rPr lang="en-US" dirty="0" smtClean="0"/>
                  <a:t>wavelength of the laser as in the</a:t>
                </a:r>
                <a:r>
                  <a:rPr lang="en-US" baseline="0" dirty="0" smtClean="0"/>
                  <a:t> Michelson interferometer.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b="0" i="0" u="none" strike="noStrike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smtClean="0"/>
                  <a:t>As the value of the grating</a:t>
                </a:r>
                <a:r>
                  <a:rPr lang="en-US" baseline="0" dirty="0" smtClean="0"/>
                  <a:t> </a:t>
                </a:r>
                <a:r>
                  <a:rPr lang="en-US" dirty="0" smtClean="0"/>
                  <a:t>period is usually much larger than the values ​​of a typical laser wavelengths, this system becoming more robust to</a:t>
                </a:r>
                <a:r>
                  <a:rPr lang="en-US" baseline="0" dirty="0" smtClean="0"/>
                  <a:t> external influences.</a:t>
                </a:r>
                <a:endParaRPr lang="en-US" sz="1200" b="0" i="0" u="none" strike="noStrike" kern="1200" baseline="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b="0" i="0" u="none" strike="noStrike" kern="1200" baseline="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Additionally, the substitution of the Michelson interferometer for the diffraction grating</a:t>
                </a:r>
                <a:r>
                  <a:rPr lang="en-US" sz="12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promotes a more compact system.</a:t>
                </a:r>
                <a:endParaRPr lang="en-US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Espaço Reservado para Anotaçõ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 the case of the shearography systems that use diffraction gratings, the phase shifting is promoted by the lateral shifts of the grating, in the direction perpendicular to its grooves.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lateral shift from the half-period of the grating (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𝛬/2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), in a binary phase grating, produces a phase shift of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2𝜋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rad. </a:t>
                </a:r>
                <a:endParaRPr lang="en-US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configuration based on the modified Michelson interferometer, the phase shift of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2𝜋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rad is performed by translating half of the laser wavelength (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𝜆/2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 into one of its mirrors. </a:t>
                </a:r>
                <a:endParaRPr lang="en-US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As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period of the diffraction grating is about 60 times greater than the wavelength of a green laser, for instance, the shearography system based on DOE becomes more robust to external influences when compared to the Michelson configuration. </a:t>
                </a:r>
                <a:endParaRPr lang="en-US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Thus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vibrations that produce decorrelation of the speckle </a:t>
                </a: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fields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 the Michelson interferometer do not affect the diffraction grating system significantly.</a:t>
                </a:r>
                <a:endParaRPr lang="pt-B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kern="1200" baseline="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kern="1200" baseline="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kern="1200" baseline="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pt-B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pt-BR" dirty="0"/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732B3-7A69-48BC-8622-DC86A7033E7F}" type="slidenum">
              <a:rPr lang="pt-BR" smtClean="0"/>
              <a:t>104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0942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solution proposed for this system is basically composed of four main elements: CCD camera, imaging lens, piezoelectric actuator and diffraction grating.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Differently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typical arrangement found on literature, here the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optical arrangement was elaborated in order to obtain the lowest possible volume for the system. Like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diffraction grating was placed in the space between the C-mount imaging lens and the camera sensor.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732B3-7A69-48BC-8622-DC86A7033E7F}" type="slidenum">
              <a:rPr lang="pt-BR" smtClean="0"/>
              <a:t>105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339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final concept of the system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design is divided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 four modules, the imaging lens and the diffraction grating holders,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camera housing and the PZT connector bracket.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And here is an image of the actual system, which shows how compact the system is.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732B3-7A69-48BC-8622-DC86A7033E7F}" type="slidenum">
              <a:rPr lang="pt-BR" smtClean="0"/>
              <a:t>106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458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orte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orte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orte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orte" pitchFamily="66" charset="0"/>
              </a:defRPr>
            </a:lvl9pPr>
          </a:lstStyle>
          <a:p>
            <a:pPr eaLnBrk="1" hangingPunct="1"/>
            <a:fld id="{370A4BF1-637E-47E6-8BF3-9980808FAAE0}" type="slidenum">
              <a:rPr lang="pt-BR" sz="1200" smtClean="0">
                <a:latin typeface="Arial" charset="0"/>
              </a:rPr>
              <a:pPr eaLnBrk="1" hangingPunct="1"/>
              <a:t>18</a:t>
            </a:fld>
            <a:endParaRPr lang="pt-BR" sz="1200" smtClean="0">
              <a:latin typeface="Arial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03873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44056-A916-4AB7-B0F6-4DA559432E9A}" type="slidenum">
              <a:rPr lang="pt-BR" smtClean="0"/>
              <a:t>117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98934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44056-A916-4AB7-B0F6-4DA559432E9A}" type="slidenum">
              <a:rPr lang="pt-BR" smtClean="0"/>
              <a:t>118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32634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3487F-0859-454B-A987-953503703C41}" type="slidenum">
              <a:rPr lang="pt-BR" smtClean="0"/>
              <a:pPr/>
              <a:t>119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44290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3487F-0859-454B-A987-953503703C41}" type="slidenum">
              <a:rPr lang="pt-BR" smtClean="0"/>
              <a:pPr/>
              <a:t>120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8994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orte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orte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orte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orte" pitchFamily="66" charset="0"/>
              </a:defRPr>
            </a:lvl9pPr>
          </a:lstStyle>
          <a:p>
            <a:pPr eaLnBrk="1" hangingPunct="1"/>
            <a:fld id="{38CA77F6-7ED5-4DFE-89E2-9F9BF0760A2B}" type="slidenum">
              <a:rPr lang="pt-BR" sz="1200" smtClean="0">
                <a:latin typeface="Arial" charset="0"/>
              </a:rPr>
              <a:pPr eaLnBrk="1" hangingPunct="1"/>
              <a:t>19</a:t>
            </a:fld>
            <a:endParaRPr lang="pt-BR" sz="1200" smtClean="0">
              <a:latin typeface="Arial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99440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orte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orte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orte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orte" pitchFamily="66" charset="0"/>
              </a:defRPr>
            </a:lvl9pPr>
          </a:lstStyle>
          <a:p>
            <a:pPr eaLnBrk="1" hangingPunct="1"/>
            <a:fld id="{CB830FCB-A913-4B2C-9126-4B9F4F301B66}" type="slidenum">
              <a:rPr lang="pt-BR" sz="1200" smtClean="0">
                <a:latin typeface="Arial" charset="0"/>
              </a:rPr>
              <a:pPr eaLnBrk="1" hangingPunct="1"/>
              <a:t>20</a:t>
            </a:fld>
            <a:endParaRPr lang="pt-BR" sz="1200" smtClean="0">
              <a:latin typeface="Arial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34401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orte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orte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orte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orte" pitchFamily="66" charset="0"/>
              </a:defRPr>
            </a:lvl9pPr>
          </a:lstStyle>
          <a:p>
            <a:pPr eaLnBrk="1" hangingPunct="1"/>
            <a:fld id="{5213E743-647D-43F8-B7EE-32A02612E152}" type="slidenum">
              <a:rPr lang="pt-BR" sz="1200" smtClean="0">
                <a:latin typeface="Arial" charset="0"/>
              </a:rPr>
              <a:pPr eaLnBrk="1" hangingPunct="1"/>
              <a:t>21</a:t>
            </a:fld>
            <a:endParaRPr lang="pt-BR" sz="1200" smtClean="0">
              <a:latin typeface="Arial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44905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orte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orte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orte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orte" pitchFamily="66" charset="0"/>
              </a:defRPr>
            </a:lvl9pPr>
          </a:lstStyle>
          <a:p>
            <a:pPr eaLnBrk="1" hangingPunct="1"/>
            <a:fld id="{484E0217-505A-4342-9C75-69D7F881A778}" type="slidenum">
              <a:rPr lang="pt-BR" sz="1200" smtClean="0">
                <a:latin typeface="Arial" charset="0"/>
              </a:rPr>
              <a:pPr eaLnBrk="1" hangingPunct="1"/>
              <a:t>22</a:t>
            </a:fld>
            <a:endParaRPr lang="pt-BR" sz="1200" smtClean="0">
              <a:latin typeface="Arial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64843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orte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orte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orte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orte" pitchFamily="66" charset="0"/>
              </a:defRPr>
            </a:lvl9pPr>
          </a:lstStyle>
          <a:p>
            <a:pPr eaLnBrk="1" hangingPunct="1"/>
            <a:fld id="{484E0217-505A-4342-9C75-69D7F881A778}" type="slidenum">
              <a:rPr lang="pt-BR" sz="1200" smtClean="0">
                <a:latin typeface="Arial" charset="0"/>
              </a:rPr>
              <a:pPr eaLnBrk="1" hangingPunct="1"/>
              <a:t>23</a:t>
            </a:fld>
            <a:endParaRPr lang="pt-BR" sz="1200" smtClean="0">
              <a:latin typeface="Arial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67301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Forte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orte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orte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orte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orte" pitchFamily="66" charset="0"/>
              </a:defRPr>
            </a:lvl9pPr>
          </a:lstStyle>
          <a:p>
            <a:pPr eaLnBrk="1" hangingPunct="1"/>
            <a:fld id="{484E0217-505A-4342-9C75-69D7F881A778}" type="slidenum">
              <a:rPr lang="pt-BR" sz="1200" smtClean="0">
                <a:latin typeface="Arial" charset="0"/>
              </a:rPr>
              <a:pPr eaLnBrk="1" hangingPunct="1"/>
              <a:t>24</a:t>
            </a:fld>
            <a:endParaRPr lang="pt-BR" sz="1200" smtClean="0">
              <a:latin typeface="Arial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45064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E59CC-0E66-4B7B-8AAA-937C4E57D184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88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CC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638D-9E78-4ADE-AD1E-7C85543E3180}" type="datetimeFigureOut">
              <a:rPr lang="pt-BR" smtClean="0"/>
              <a:pPr/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55BF4-3FEE-4F8C-9354-BF545132C33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638D-9E78-4ADE-AD1E-7C85543E3180}" type="datetimeFigureOut">
              <a:rPr lang="pt-BR" smtClean="0"/>
              <a:pPr/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55BF4-3FEE-4F8C-9354-BF545132C33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638D-9E78-4ADE-AD1E-7C85543E3180}" type="datetimeFigureOut">
              <a:rPr lang="pt-BR" smtClean="0"/>
              <a:pPr/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55BF4-3FEE-4F8C-9354-BF545132C33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5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79512" y="836712"/>
            <a:ext cx="8784976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000" indent="-180000">
              <a:spcBef>
                <a:spcPts val="400"/>
              </a:spcBef>
              <a:spcAft>
                <a:spcPts val="4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  <a:defRPr sz="1800" b="0"/>
            </a:lvl1pPr>
            <a:lvl2pPr marL="381000" indent="-180000">
              <a:spcBef>
                <a:spcPts val="400"/>
              </a:spcBef>
              <a:spcAft>
                <a:spcPts val="4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  <a:defRPr sz="1600"/>
            </a:lvl2pPr>
            <a:lvl3pPr marL="542925" indent="-180000">
              <a:spcBef>
                <a:spcPts val="400"/>
              </a:spcBef>
              <a:spcAft>
                <a:spcPts val="4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  <a:defRPr sz="1600"/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80000" y="108000"/>
            <a:ext cx="72008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 lvl="0"/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6933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buSzPct val="80000"/>
              <a:buFont typeface="Courier New" pitchFamily="49" charset="0"/>
              <a:buChar char="o"/>
              <a:defRPr/>
            </a:lvl2pPr>
            <a:lvl3pPr>
              <a:buClr>
                <a:schemeClr val="tx2"/>
              </a:buClr>
              <a:defRPr/>
            </a:lvl3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8" name="CaixaDeTexto 17"/>
          <p:cNvSpPr txBox="1"/>
          <p:nvPr userDrawn="1"/>
        </p:nvSpPr>
        <p:spPr>
          <a:xfrm>
            <a:off x="4788024" y="6597353"/>
            <a:ext cx="42845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2A3F4C6-7D51-4BCB-9C9B-3A2CF904184D}" type="slidenum">
              <a:rPr lang="pt-BR" sz="900" baseline="0" smtClean="0">
                <a:latin typeface="Arial Narrow" pitchFamily="34" charset="0"/>
              </a:rPr>
              <a:pPr algn="r"/>
              <a:t>‹nº›</a:t>
            </a:fld>
            <a:endParaRPr lang="pt-BR" sz="900" dirty="0">
              <a:latin typeface="Arial Narrow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638D-9E78-4ADE-AD1E-7C85543E3180}" type="datetimeFigureOut">
              <a:rPr lang="pt-BR" smtClean="0"/>
              <a:pPr/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55BF4-3FEE-4F8C-9354-BF545132C33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638D-9E78-4ADE-AD1E-7C85543E3180}" type="datetimeFigureOut">
              <a:rPr lang="pt-BR" smtClean="0"/>
              <a:pPr/>
              <a:t>26/11/2019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55BF4-3FEE-4F8C-9354-BF545132C33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638D-9E78-4ADE-AD1E-7C85543E3180}" type="datetimeFigureOut">
              <a:rPr lang="pt-BR" smtClean="0"/>
              <a:pPr/>
              <a:t>26/11/2019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55BF4-3FEE-4F8C-9354-BF545132C33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638D-9E78-4ADE-AD1E-7C85543E3180}" type="datetimeFigureOut">
              <a:rPr lang="pt-BR" smtClean="0"/>
              <a:pPr/>
              <a:t>26/11/2019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55BF4-3FEE-4F8C-9354-BF545132C33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638D-9E78-4ADE-AD1E-7C85543E3180}" type="datetimeFigureOut">
              <a:rPr lang="pt-BR" smtClean="0"/>
              <a:pPr/>
              <a:t>26/11/2019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55BF4-3FEE-4F8C-9354-BF545132C33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638D-9E78-4ADE-AD1E-7C85543E3180}" type="datetimeFigureOut">
              <a:rPr lang="pt-BR" smtClean="0"/>
              <a:pPr/>
              <a:t>26/11/2019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55BF4-3FEE-4F8C-9354-BF545132C33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638D-9E78-4ADE-AD1E-7C85543E3180}" type="datetimeFigureOut">
              <a:rPr lang="pt-BR" smtClean="0"/>
              <a:pPr/>
              <a:t>26/11/2019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55BF4-3FEE-4F8C-9354-BF545132C33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D638D-9E78-4ADE-AD1E-7C85543E3180}" type="datetimeFigureOut">
              <a:rPr lang="pt-BR" smtClean="0"/>
              <a:pPr/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55BF4-3FEE-4F8C-9354-BF545132C33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250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57.png"/><Relationship Id="rId12" Type="http://schemas.openxmlformats.org/officeDocument/2006/relationships/image" Target="../media/image1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50.png"/><Relationship Id="rId11" Type="http://schemas.openxmlformats.org/officeDocument/2006/relationships/image" Target="../media/image160.png"/><Relationship Id="rId10" Type="http://schemas.openxmlformats.org/officeDocument/2006/relationships/image" Target="../media/image780.png"/><Relationship Id="rId4" Type="http://schemas.openxmlformats.org/officeDocument/2006/relationships/image" Target="../media/image156.png"/><Relationship Id="rId9" Type="http://schemas.openxmlformats.org/officeDocument/2006/relationships/image" Target="../media/image159.png"/><Relationship Id="rId14" Type="http://schemas.openxmlformats.org/officeDocument/2006/relationships/image" Target="../media/image1260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6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png"/><Relationship Id="rId9" Type="http://schemas.openxmlformats.org/officeDocument/2006/relationships/image" Target="../media/image167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7.tif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71.png"/><Relationship Id="rId12" Type="http://schemas.openxmlformats.org/officeDocument/2006/relationships/image" Target="../media/image176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70.png"/><Relationship Id="rId11" Type="http://schemas.openxmlformats.org/officeDocument/2006/relationships/image" Target="../media/image175.png"/><Relationship Id="rId5" Type="http://schemas.openxmlformats.org/officeDocument/2006/relationships/image" Target="../media/image169.png"/><Relationship Id="rId15" Type="http://schemas.openxmlformats.org/officeDocument/2006/relationships/image" Target="../media/image162.png"/><Relationship Id="rId10" Type="http://schemas.openxmlformats.org/officeDocument/2006/relationships/image" Target="../media/image174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Relationship Id="rId14" Type="http://schemas.openxmlformats.org/officeDocument/2006/relationships/image" Target="../media/image178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png"/><Relationship Id="rId5" Type="http://schemas.openxmlformats.org/officeDocument/2006/relationships/image" Target="../media/image870.png"/><Relationship Id="rId4" Type="http://schemas.openxmlformats.org/officeDocument/2006/relationships/image" Target="../media/image860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0.png"/><Relationship Id="rId13" Type="http://schemas.openxmlformats.org/officeDocument/2006/relationships/image" Target="../media/image1130.png"/><Relationship Id="rId18" Type="http://schemas.openxmlformats.org/officeDocument/2006/relationships/image" Target="../media/image1180.png"/><Relationship Id="rId26" Type="http://schemas.openxmlformats.org/officeDocument/2006/relationships/image" Target="../media/image1240.png"/><Relationship Id="rId3" Type="http://schemas.openxmlformats.org/officeDocument/2006/relationships/image" Target="../media/image1030.png"/><Relationship Id="rId21" Type="http://schemas.microsoft.com/office/2007/relationships/hdphoto" Target="../media/hdphoto1.wdp"/><Relationship Id="rId7" Type="http://schemas.openxmlformats.org/officeDocument/2006/relationships/image" Target="../media/image1070.png"/><Relationship Id="rId12" Type="http://schemas.openxmlformats.org/officeDocument/2006/relationships/image" Target="../media/image1120.png"/><Relationship Id="rId17" Type="http://schemas.openxmlformats.org/officeDocument/2006/relationships/image" Target="../media/image1170.png"/><Relationship Id="rId25" Type="http://schemas.openxmlformats.org/officeDocument/2006/relationships/image" Target="../media/image123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160.png"/><Relationship Id="rId20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0.png"/><Relationship Id="rId11" Type="http://schemas.openxmlformats.org/officeDocument/2006/relationships/image" Target="../media/image1110.png"/><Relationship Id="rId24" Type="http://schemas.openxmlformats.org/officeDocument/2006/relationships/image" Target="../media/image185.png"/><Relationship Id="rId5" Type="http://schemas.openxmlformats.org/officeDocument/2006/relationships/image" Target="../media/image1050.png"/><Relationship Id="rId15" Type="http://schemas.openxmlformats.org/officeDocument/2006/relationships/image" Target="../media/image1150.png"/><Relationship Id="rId23" Type="http://schemas.microsoft.com/office/2007/relationships/hdphoto" Target="../media/hdphoto2.wdp"/><Relationship Id="rId10" Type="http://schemas.openxmlformats.org/officeDocument/2006/relationships/image" Target="../media/image1100.png"/><Relationship Id="rId19" Type="http://schemas.openxmlformats.org/officeDocument/2006/relationships/image" Target="../media/image182.png"/><Relationship Id="rId4" Type="http://schemas.openxmlformats.org/officeDocument/2006/relationships/image" Target="../media/image1040.png"/><Relationship Id="rId9" Type="http://schemas.openxmlformats.org/officeDocument/2006/relationships/image" Target="../media/image1090.png"/><Relationship Id="rId14" Type="http://schemas.openxmlformats.org/officeDocument/2006/relationships/image" Target="../media/image1140.png"/><Relationship Id="rId22" Type="http://schemas.openxmlformats.org/officeDocument/2006/relationships/image" Target="../media/image184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tiff"/><Relationship Id="rId3" Type="http://schemas.openxmlformats.org/officeDocument/2006/relationships/image" Target="../media/image186.jpeg"/><Relationship Id="rId7" Type="http://schemas.openxmlformats.org/officeDocument/2006/relationships/image" Target="../media/image190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tiff"/><Relationship Id="rId5" Type="http://schemas.openxmlformats.org/officeDocument/2006/relationships/image" Target="../media/image188.tiff"/><Relationship Id="rId4" Type="http://schemas.openxmlformats.org/officeDocument/2006/relationships/image" Target="../media/image187.tiff"/><Relationship Id="rId9" Type="http://schemas.openxmlformats.org/officeDocument/2006/relationships/image" Target="../media/image19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7" Type="http://schemas.openxmlformats.org/officeDocument/2006/relationships/image" Target="../media/image199.gif"/><Relationship Id="rId2" Type="http://schemas.openxmlformats.org/officeDocument/2006/relationships/image" Target="../media/image19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8.gif"/><Relationship Id="rId5" Type="http://schemas.openxmlformats.org/officeDocument/2006/relationships/image" Target="../media/image144.gif"/><Relationship Id="rId4" Type="http://schemas.openxmlformats.org/officeDocument/2006/relationships/image" Target="../media/image197.gif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pn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eg"/><Relationship Id="rId13" Type="http://schemas.openxmlformats.org/officeDocument/2006/relationships/image" Target="../media/image219.png"/><Relationship Id="rId18" Type="http://schemas.openxmlformats.org/officeDocument/2006/relationships/image" Target="../media/image224.png"/><Relationship Id="rId3" Type="http://schemas.openxmlformats.org/officeDocument/2006/relationships/image" Target="../media/image209.png"/><Relationship Id="rId21" Type="http://schemas.openxmlformats.org/officeDocument/2006/relationships/image" Target="../media/image227.png"/><Relationship Id="rId7" Type="http://schemas.openxmlformats.org/officeDocument/2006/relationships/image" Target="../media/image213.jpeg"/><Relationship Id="rId12" Type="http://schemas.openxmlformats.org/officeDocument/2006/relationships/image" Target="../media/image218.png"/><Relationship Id="rId17" Type="http://schemas.openxmlformats.org/officeDocument/2006/relationships/image" Target="../media/image223.png"/><Relationship Id="rId2" Type="http://schemas.openxmlformats.org/officeDocument/2006/relationships/image" Target="../media/image208.png"/><Relationship Id="rId16" Type="http://schemas.openxmlformats.org/officeDocument/2006/relationships/image" Target="../media/image222.png"/><Relationship Id="rId20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11" Type="http://schemas.openxmlformats.org/officeDocument/2006/relationships/image" Target="../media/image217.png"/><Relationship Id="rId5" Type="http://schemas.openxmlformats.org/officeDocument/2006/relationships/image" Target="../media/image211.png"/><Relationship Id="rId15" Type="http://schemas.openxmlformats.org/officeDocument/2006/relationships/image" Target="../media/image221.png"/><Relationship Id="rId10" Type="http://schemas.openxmlformats.org/officeDocument/2006/relationships/image" Target="../media/image216.png"/><Relationship Id="rId19" Type="http://schemas.openxmlformats.org/officeDocument/2006/relationships/image" Target="../media/image225.png"/><Relationship Id="rId4" Type="http://schemas.openxmlformats.org/officeDocument/2006/relationships/image" Target="../media/image210.png"/><Relationship Id="rId9" Type="http://schemas.openxmlformats.org/officeDocument/2006/relationships/image" Target="../media/image215.png"/><Relationship Id="rId14" Type="http://schemas.openxmlformats.org/officeDocument/2006/relationships/image" Target="../media/image2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image" Target="../media/image27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wmf"/><Relationship Id="rId11" Type="http://schemas.openxmlformats.org/officeDocument/2006/relationships/image" Target="../media/image26.wmf"/><Relationship Id="rId5" Type="http://schemas.openxmlformats.org/officeDocument/2006/relationships/image" Target="../media/image30.wmf"/><Relationship Id="rId15" Type="http://schemas.openxmlformats.org/officeDocument/2006/relationships/image" Target="../media/image28.wm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2.wmf"/><Relationship Id="rId9" Type="http://schemas.openxmlformats.org/officeDocument/2006/relationships/image" Target="../media/image200.png"/><Relationship Id="rId14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36.wmf"/><Relationship Id="rId18" Type="http://schemas.openxmlformats.org/officeDocument/2006/relationships/oleObject" Target="../embeddings/oleObject14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wmf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38.wmf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13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35.wmf"/><Relationship Id="rId5" Type="http://schemas.openxmlformats.org/officeDocument/2006/relationships/image" Target="../media/image32.wmf"/><Relationship Id="rId15" Type="http://schemas.openxmlformats.org/officeDocument/2006/relationships/image" Target="../media/image37.wmf"/><Relationship Id="rId10" Type="http://schemas.openxmlformats.org/officeDocument/2006/relationships/oleObject" Target="../embeddings/oleObject10.bin"/><Relationship Id="rId19" Type="http://schemas.openxmlformats.org/officeDocument/2006/relationships/image" Target="../media/image39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34.wmf"/><Relationship Id="rId14" Type="http://schemas.openxmlformats.org/officeDocument/2006/relationships/oleObject" Target="../embeddings/oleObject12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44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1.wmf"/><Relationship Id="rId12" Type="http://schemas.openxmlformats.org/officeDocument/2006/relationships/oleObject" Target="../embeddings/oleObject19.bin"/><Relationship Id="rId17" Type="http://schemas.openxmlformats.org/officeDocument/2006/relationships/image" Target="../media/image46.wmf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21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43.wmf"/><Relationship Id="rId5" Type="http://schemas.openxmlformats.org/officeDocument/2006/relationships/image" Target="../media/image40.wmf"/><Relationship Id="rId15" Type="http://schemas.openxmlformats.org/officeDocument/2006/relationships/image" Target="../media/image45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42.wmf"/><Relationship Id="rId14" Type="http://schemas.openxmlformats.org/officeDocument/2006/relationships/oleObject" Target="../embeddings/oleObject20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image" Target="../media/image54.png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7.wmf"/><Relationship Id="rId11" Type="http://schemas.openxmlformats.org/officeDocument/2006/relationships/image" Target="../media/image52.png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51.png"/><Relationship Id="rId4" Type="http://schemas.openxmlformats.org/officeDocument/2006/relationships/image" Target="../media/image49.wmf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oleObject" Target="../embeddings/oleObject24.bin"/><Relationship Id="rId7" Type="http://schemas.openxmlformats.org/officeDocument/2006/relationships/image" Target="../media/image5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25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0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wmf"/><Relationship Id="rId5" Type="http://schemas.openxmlformats.org/officeDocument/2006/relationships/image" Target="../media/image59.emf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4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ynceetec.com/index.php?option=com_content&amp;task=view&amp;id=379&amp;Itemid=155" TargetMode="External"/><Relationship Id="rId4" Type="http://schemas.openxmlformats.org/officeDocument/2006/relationships/image" Target="../media/image12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w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32.wmf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134.wmf"/><Relationship Id="rId4" Type="http://schemas.openxmlformats.org/officeDocument/2006/relationships/image" Target="../media/image131.emf"/><Relationship Id="rId9" Type="http://schemas.openxmlformats.org/officeDocument/2006/relationships/oleObject" Target="../embeddings/oleObject28.bin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4.gif"/><Relationship Id="rId4" Type="http://schemas.openxmlformats.org/officeDocument/2006/relationships/image" Target="../media/image143.gif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168" y="2349853"/>
            <a:ext cx="7775264" cy="1219430"/>
          </a:xfrm>
        </p:spPr>
        <p:txBody>
          <a:bodyPr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Interferometry in harsh environments: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dream to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reality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Armando </a:t>
            </a:r>
            <a:r>
              <a:rPr lang="pt-BR" dirty="0" err="1">
                <a:solidFill>
                  <a:schemeClr val="tx1"/>
                </a:solidFill>
              </a:rPr>
              <a:t>Albertazzi</a:t>
            </a:r>
            <a:endParaRPr lang="pt-BR" dirty="0">
              <a:solidFill>
                <a:schemeClr val="tx1"/>
              </a:solidFill>
            </a:endParaRPr>
          </a:p>
          <a:p>
            <a:pPr marL="385763" indent="-385763">
              <a:buAutoNum type="alphaUcPeriod"/>
            </a:pPr>
            <a:endParaRPr lang="pt-BR" sz="1950" dirty="0"/>
          </a:p>
          <a:p>
            <a:r>
              <a:rPr lang="pt-BR" dirty="0"/>
              <a:t>Universidade Federal de Santa Catarina</a:t>
            </a:r>
          </a:p>
          <a:p>
            <a:r>
              <a:rPr lang="pt-BR" dirty="0"/>
              <a:t>Florianópolis, </a:t>
            </a:r>
            <a:r>
              <a:rPr lang="pt-BR" dirty="0" err="1"/>
              <a:t>Brazil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6101931" y="6441686"/>
            <a:ext cx="28670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/>
              <a:t>Florianópolis, 24 - 27 </a:t>
            </a:r>
            <a:r>
              <a:rPr lang="pt-BR" sz="1200" dirty="0" err="1"/>
              <a:t>November</a:t>
            </a:r>
            <a:r>
              <a:rPr lang="pt-BR" sz="1200" dirty="0"/>
              <a:t> 2019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653136"/>
            <a:ext cx="1512168" cy="148976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34033"/>
            <a:ext cx="2665224" cy="14573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upo 60"/>
          <p:cNvGrpSpPr/>
          <p:nvPr/>
        </p:nvGrpSpPr>
        <p:grpSpPr>
          <a:xfrm>
            <a:off x="293205" y="2489754"/>
            <a:ext cx="2133455" cy="432048"/>
            <a:chOff x="4564493" y="3213049"/>
            <a:chExt cx="2130835" cy="432193"/>
          </a:xfrm>
        </p:grpSpPr>
        <p:sp>
          <p:nvSpPr>
            <p:cNvPr id="64" name="Forma livre 63"/>
            <p:cNvSpPr/>
            <p:nvPr/>
          </p:nvSpPr>
          <p:spPr>
            <a:xfrm>
              <a:off x="4564493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orma livre 64"/>
            <p:cNvSpPr/>
            <p:nvPr/>
          </p:nvSpPr>
          <p:spPr>
            <a:xfrm>
              <a:off x="5274739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orma livre 91"/>
            <p:cNvSpPr/>
            <p:nvPr/>
          </p:nvSpPr>
          <p:spPr>
            <a:xfrm>
              <a:off x="5982573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6" name="Retângulo 95"/>
          <p:cNvSpPr/>
          <p:nvPr/>
        </p:nvSpPr>
        <p:spPr>
          <a:xfrm>
            <a:off x="-108520" y="1556792"/>
            <a:ext cx="792088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upo 52"/>
          <p:cNvGrpSpPr/>
          <p:nvPr/>
        </p:nvGrpSpPr>
        <p:grpSpPr>
          <a:xfrm flipV="1">
            <a:off x="295285" y="2491990"/>
            <a:ext cx="7805107" cy="432909"/>
            <a:chOff x="1743279" y="2504307"/>
            <a:chExt cx="7805107" cy="432909"/>
          </a:xfrm>
        </p:grpSpPr>
        <p:grpSp>
          <p:nvGrpSpPr>
            <p:cNvPr id="54" name="Grupo 53"/>
            <p:cNvGrpSpPr/>
            <p:nvPr/>
          </p:nvGrpSpPr>
          <p:grpSpPr>
            <a:xfrm flipH="1">
              <a:off x="5289387" y="2504307"/>
              <a:ext cx="4258999" cy="432909"/>
              <a:chOff x="2441558" y="3213049"/>
              <a:chExt cx="4253770" cy="433055"/>
            </a:xfrm>
          </p:grpSpPr>
          <p:sp>
            <p:nvSpPr>
              <p:cNvPr id="63" name="Forma livre 62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orma livre 78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Forma livre 84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Forma livre 85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orma livre 93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orma livre 94"/>
              <p:cNvSpPr/>
              <p:nvPr/>
            </p:nvSpPr>
            <p:spPr>
              <a:xfrm>
                <a:off x="2441558" y="3213911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upo 55"/>
            <p:cNvGrpSpPr/>
            <p:nvPr/>
          </p:nvGrpSpPr>
          <p:grpSpPr>
            <a:xfrm flipH="1">
              <a:off x="1743279" y="2504314"/>
              <a:ext cx="3552497" cy="432048"/>
              <a:chOff x="3144779" y="3213049"/>
              <a:chExt cx="3548133" cy="432193"/>
            </a:xfrm>
          </p:grpSpPr>
          <p:sp>
            <p:nvSpPr>
              <p:cNvPr id="57" name="Forma livre 56"/>
              <p:cNvSpPr/>
              <p:nvPr/>
            </p:nvSpPr>
            <p:spPr>
              <a:xfrm>
                <a:off x="314477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orma livre 57"/>
              <p:cNvSpPr/>
              <p:nvPr/>
            </p:nvSpPr>
            <p:spPr>
              <a:xfrm>
                <a:off x="3855026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orma livre 58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orma livre 59"/>
              <p:cNvSpPr/>
              <p:nvPr/>
            </p:nvSpPr>
            <p:spPr>
              <a:xfrm>
                <a:off x="5272322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orma livre 61"/>
              <p:cNvSpPr/>
              <p:nvPr/>
            </p:nvSpPr>
            <p:spPr>
              <a:xfrm>
                <a:off x="5980157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" name="Grupo 11"/>
          <p:cNvGrpSpPr/>
          <p:nvPr/>
        </p:nvGrpSpPr>
        <p:grpSpPr>
          <a:xfrm>
            <a:off x="2435188" y="2491310"/>
            <a:ext cx="4968439" cy="432048"/>
            <a:chOff x="2438330" y="2513304"/>
            <a:chExt cx="4968439" cy="432048"/>
          </a:xfrm>
        </p:grpSpPr>
        <p:grpSp>
          <p:nvGrpSpPr>
            <p:cNvPr id="16" name="Grupo 15"/>
            <p:cNvGrpSpPr/>
            <p:nvPr/>
          </p:nvGrpSpPr>
          <p:grpSpPr>
            <a:xfrm flipH="1">
              <a:off x="5984433" y="2513304"/>
              <a:ext cx="1422336" cy="432048"/>
              <a:chOff x="5274739" y="3213049"/>
              <a:chExt cx="1420589" cy="432193"/>
            </a:xfrm>
          </p:grpSpPr>
          <p:sp>
            <p:nvSpPr>
              <p:cNvPr id="20" name="Forma livre 19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upo 35"/>
            <p:cNvGrpSpPr/>
            <p:nvPr/>
          </p:nvGrpSpPr>
          <p:grpSpPr>
            <a:xfrm flipH="1">
              <a:off x="2438330" y="2513304"/>
              <a:ext cx="3552497" cy="432048"/>
              <a:chOff x="3144779" y="3213049"/>
              <a:chExt cx="3548133" cy="432193"/>
            </a:xfrm>
          </p:grpSpPr>
          <p:sp>
            <p:nvSpPr>
              <p:cNvPr id="37" name="Forma livre 36"/>
              <p:cNvSpPr/>
              <p:nvPr/>
            </p:nvSpPr>
            <p:spPr>
              <a:xfrm>
                <a:off x="314477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orma livre 37"/>
              <p:cNvSpPr/>
              <p:nvPr/>
            </p:nvSpPr>
            <p:spPr>
              <a:xfrm>
                <a:off x="3855026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orma livre 38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orma livre 39"/>
              <p:cNvSpPr/>
              <p:nvPr/>
            </p:nvSpPr>
            <p:spPr>
              <a:xfrm>
                <a:off x="5272322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orma livre 40"/>
              <p:cNvSpPr/>
              <p:nvPr/>
            </p:nvSpPr>
            <p:spPr>
              <a:xfrm>
                <a:off x="5980157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0" name="Grupo 79"/>
          <p:cNvGrpSpPr/>
          <p:nvPr/>
        </p:nvGrpSpPr>
        <p:grpSpPr>
          <a:xfrm rot="16200000">
            <a:off x="669389" y="4255675"/>
            <a:ext cx="3550077" cy="432048"/>
            <a:chOff x="3149611" y="3213049"/>
            <a:chExt cx="3545717" cy="432193"/>
          </a:xfrm>
        </p:grpSpPr>
        <p:sp>
          <p:nvSpPr>
            <p:cNvPr id="87" name="Forma livre 86"/>
            <p:cNvSpPr/>
            <p:nvPr/>
          </p:nvSpPr>
          <p:spPr>
            <a:xfrm>
              <a:off x="3149611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orma livre 87"/>
            <p:cNvSpPr/>
            <p:nvPr/>
          </p:nvSpPr>
          <p:spPr>
            <a:xfrm>
              <a:off x="3857441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orma livre 88"/>
            <p:cNvSpPr/>
            <p:nvPr/>
          </p:nvSpPr>
          <p:spPr>
            <a:xfrm>
              <a:off x="4564493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orma livre 89"/>
            <p:cNvSpPr/>
            <p:nvPr/>
          </p:nvSpPr>
          <p:spPr>
            <a:xfrm>
              <a:off x="5274739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orma livre 90"/>
            <p:cNvSpPr/>
            <p:nvPr/>
          </p:nvSpPr>
          <p:spPr>
            <a:xfrm>
              <a:off x="5982573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upo 92"/>
          <p:cNvGrpSpPr/>
          <p:nvPr/>
        </p:nvGrpSpPr>
        <p:grpSpPr>
          <a:xfrm rot="5400000" flipH="1">
            <a:off x="669389" y="4255674"/>
            <a:ext cx="3550077" cy="432048"/>
            <a:chOff x="3149611" y="3213049"/>
            <a:chExt cx="3545717" cy="432193"/>
          </a:xfrm>
        </p:grpSpPr>
        <p:sp>
          <p:nvSpPr>
            <p:cNvPr id="100" name="Forma livre 99"/>
            <p:cNvSpPr/>
            <p:nvPr/>
          </p:nvSpPr>
          <p:spPr>
            <a:xfrm>
              <a:off x="3149611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Forma livre 100"/>
            <p:cNvSpPr/>
            <p:nvPr/>
          </p:nvSpPr>
          <p:spPr>
            <a:xfrm>
              <a:off x="3857441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orma livre 101"/>
            <p:cNvSpPr/>
            <p:nvPr/>
          </p:nvSpPr>
          <p:spPr>
            <a:xfrm>
              <a:off x="4564493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orma livre 102"/>
            <p:cNvSpPr/>
            <p:nvPr/>
          </p:nvSpPr>
          <p:spPr>
            <a:xfrm>
              <a:off x="5274739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orma livre 103"/>
            <p:cNvSpPr/>
            <p:nvPr/>
          </p:nvSpPr>
          <p:spPr>
            <a:xfrm>
              <a:off x="5982573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tângulo 3"/>
          <p:cNvSpPr/>
          <p:nvPr/>
        </p:nvSpPr>
        <p:spPr>
          <a:xfrm>
            <a:off x="1736780" y="5889921"/>
            <a:ext cx="1422336" cy="968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Interferometer: single ray</a:t>
            </a:r>
            <a:endParaRPr lang="en-US" dirty="0"/>
          </a:p>
        </p:txBody>
      </p:sp>
      <p:sp>
        <p:nvSpPr>
          <p:cNvPr id="9" name="Retângulo 8"/>
          <p:cNvSpPr/>
          <p:nvPr/>
        </p:nvSpPr>
        <p:spPr>
          <a:xfrm rot="-2700000" flipH="1">
            <a:off x="2421567" y="1809741"/>
            <a:ext cx="45720" cy="1800200"/>
          </a:xfrm>
          <a:prstGeom prst="rect">
            <a:avLst/>
          </a:prstGeom>
          <a:solidFill>
            <a:srgbClr val="0070C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ângulo 9"/>
          <p:cNvSpPr/>
          <p:nvPr/>
        </p:nvSpPr>
        <p:spPr>
          <a:xfrm>
            <a:off x="1956857" y="5892982"/>
            <a:ext cx="975140" cy="216024"/>
          </a:xfrm>
          <a:prstGeom prst="rect">
            <a:avLst/>
          </a:prstGeom>
          <a:solidFill>
            <a:srgbClr val="0070C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upo 4"/>
          <p:cNvGrpSpPr/>
          <p:nvPr/>
        </p:nvGrpSpPr>
        <p:grpSpPr>
          <a:xfrm>
            <a:off x="7399562" y="1988794"/>
            <a:ext cx="1422336" cy="1691504"/>
            <a:chOff x="7422019" y="1988794"/>
            <a:chExt cx="1422336" cy="1691504"/>
          </a:xfrm>
        </p:grpSpPr>
        <p:sp>
          <p:nvSpPr>
            <p:cNvPr id="105" name="Retângulo 104"/>
            <p:cNvSpPr/>
            <p:nvPr/>
          </p:nvSpPr>
          <p:spPr>
            <a:xfrm>
              <a:off x="7422019" y="1988794"/>
              <a:ext cx="1422336" cy="1691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tângulo 54"/>
            <p:cNvSpPr/>
            <p:nvPr/>
          </p:nvSpPr>
          <p:spPr>
            <a:xfrm rot="16200000">
              <a:off x="7042461" y="2630656"/>
              <a:ext cx="975140" cy="216024"/>
            </a:xfrm>
            <a:prstGeom prst="rect">
              <a:avLst/>
            </a:prstGeom>
            <a:solidFill>
              <a:srgbClr val="0070C0">
                <a:alpha val="1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upo 80"/>
          <p:cNvGrpSpPr/>
          <p:nvPr/>
        </p:nvGrpSpPr>
        <p:grpSpPr>
          <a:xfrm rot="16200000">
            <a:off x="1376882" y="1425349"/>
            <a:ext cx="2135092" cy="432048"/>
            <a:chOff x="3144779" y="3213049"/>
            <a:chExt cx="2132469" cy="432193"/>
          </a:xfrm>
        </p:grpSpPr>
        <p:sp>
          <p:nvSpPr>
            <p:cNvPr id="82" name="Forma livre 81"/>
            <p:cNvSpPr/>
            <p:nvPr/>
          </p:nvSpPr>
          <p:spPr>
            <a:xfrm>
              <a:off x="3144779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orma livre 82"/>
            <p:cNvSpPr/>
            <p:nvPr/>
          </p:nvSpPr>
          <p:spPr>
            <a:xfrm>
              <a:off x="3855026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orma livre 83"/>
            <p:cNvSpPr/>
            <p:nvPr/>
          </p:nvSpPr>
          <p:spPr>
            <a:xfrm>
              <a:off x="4564493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tângulo 2"/>
          <p:cNvSpPr/>
          <p:nvPr/>
        </p:nvSpPr>
        <p:spPr>
          <a:xfrm>
            <a:off x="2093595" y="0"/>
            <a:ext cx="698409" cy="128416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ângulo 5"/>
          <p:cNvSpPr/>
          <p:nvPr/>
        </p:nvSpPr>
        <p:spPr>
          <a:xfrm>
            <a:off x="165635" y="2337072"/>
            <a:ext cx="667513" cy="6675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ixaDeTexto 6"/>
          <p:cNvSpPr txBox="1"/>
          <p:nvPr/>
        </p:nvSpPr>
        <p:spPr>
          <a:xfrm>
            <a:off x="3088583" y="3275242"/>
            <a:ext cx="162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Partial mirror</a:t>
            </a:r>
            <a:endParaRPr lang="en-US" dirty="0"/>
          </a:p>
        </p:txBody>
      </p:sp>
      <p:sp>
        <p:nvSpPr>
          <p:cNvPr id="97" name="CaixaDeTexto 96"/>
          <p:cNvSpPr txBox="1"/>
          <p:nvPr/>
        </p:nvSpPr>
        <p:spPr>
          <a:xfrm>
            <a:off x="3112696" y="5876352"/>
            <a:ext cx="162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Mirror 1</a:t>
            </a:r>
            <a:endParaRPr lang="en-US" dirty="0"/>
          </a:p>
        </p:txBody>
      </p:sp>
      <p:sp>
        <p:nvSpPr>
          <p:cNvPr id="98" name="CaixaDeTexto 97"/>
          <p:cNvSpPr txBox="1"/>
          <p:nvPr/>
        </p:nvSpPr>
        <p:spPr>
          <a:xfrm>
            <a:off x="6803419" y="1706269"/>
            <a:ext cx="162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Mirror 2</a:t>
            </a:r>
            <a:endParaRPr lang="en-US" dirty="0"/>
          </a:p>
        </p:txBody>
      </p:sp>
      <p:sp>
        <p:nvSpPr>
          <p:cNvPr id="99" name="CaixaDeTexto 98"/>
          <p:cNvSpPr txBox="1"/>
          <p:nvPr/>
        </p:nvSpPr>
        <p:spPr>
          <a:xfrm>
            <a:off x="0" y="3138396"/>
            <a:ext cx="1215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Detector</a:t>
            </a:r>
            <a:endParaRPr lang="en-US" dirty="0"/>
          </a:p>
        </p:txBody>
      </p:sp>
      <p:sp>
        <p:nvSpPr>
          <p:cNvPr id="106" name="CaixaDeTexto 105"/>
          <p:cNvSpPr txBox="1"/>
          <p:nvPr/>
        </p:nvSpPr>
        <p:spPr>
          <a:xfrm>
            <a:off x="1184184" y="360908"/>
            <a:ext cx="1299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54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6" grpId="0" animBg="1"/>
      <p:bldP spid="7" grpId="0"/>
      <p:bldP spid="97" grpId="0"/>
      <p:bldP spid="98" grpId="0"/>
      <p:bldP spid="99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4763"/>
            <a:ext cx="9159876" cy="687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2699792" y="5466543"/>
            <a:ext cx="3131840" cy="11430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600" b="1" dirty="0" smtClean="0">
                <a:solidFill>
                  <a:schemeClr val="bg1"/>
                </a:solidFill>
              </a:rPr>
              <a:t>25kg</a:t>
            </a:r>
            <a:endParaRPr lang="pt-BR" sz="6600" b="1" dirty="0">
              <a:solidFill>
                <a:schemeClr val="bg1"/>
              </a:solidFill>
            </a:endParaRPr>
          </a:p>
        </p:txBody>
      </p:sp>
      <p:grpSp>
        <p:nvGrpSpPr>
          <p:cNvPr id="6" name="Grupo 4"/>
          <p:cNvGrpSpPr/>
          <p:nvPr/>
        </p:nvGrpSpPr>
        <p:grpSpPr>
          <a:xfrm>
            <a:off x="1768227" y="5313399"/>
            <a:ext cx="1435621" cy="1355961"/>
            <a:chOff x="-1620688" y="3068960"/>
            <a:chExt cx="1440160" cy="1521296"/>
          </a:xfrm>
        </p:grpSpPr>
        <p:sp>
          <p:nvSpPr>
            <p:cNvPr id="4" name="Elipse 3"/>
            <p:cNvSpPr/>
            <p:nvPr/>
          </p:nvSpPr>
          <p:spPr>
            <a:xfrm>
              <a:off x="-1620688" y="3068960"/>
              <a:ext cx="1440160" cy="152129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http://images.clipartlogo.com/files/ss/thumb/612/61280320/black-muscle-man_small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29233" y="3239517"/>
              <a:ext cx="857250" cy="1190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Espaço Reservado para Número de Slide 1"/>
          <p:cNvSpPr>
            <a:spLocks noGrp="1"/>
          </p:cNvSpPr>
          <p:nvPr>
            <p:ph type="sldNum" sz="quarter" idx="4294967295"/>
          </p:nvPr>
        </p:nvSpPr>
        <p:spPr>
          <a:xfrm>
            <a:off x="8143900" y="6356350"/>
            <a:ext cx="542900" cy="365125"/>
          </a:xfrm>
          <a:prstGeom prst="rect">
            <a:avLst/>
          </a:prstGeom>
        </p:spPr>
        <p:txBody>
          <a:bodyPr/>
          <a:lstStyle/>
          <a:p>
            <a:fld id="{06A18D67-BCC9-40E2-86DF-6874A56F4EF1}" type="slidenum">
              <a:rPr lang="pt-BR" smtClean="0"/>
              <a:pPr/>
              <a:t>100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1391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3" y="654755"/>
            <a:ext cx="8869363" cy="618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tângulo 6"/>
          <p:cNvSpPr/>
          <p:nvPr/>
        </p:nvSpPr>
        <p:spPr>
          <a:xfrm>
            <a:off x="251520" y="620688"/>
            <a:ext cx="16610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~ 3170 g</a:t>
            </a:r>
          </a:p>
          <a:p>
            <a:r>
              <a:rPr lang="pt-BR" dirty="0" smtClean="0"/>
              <a:t>[Merluza – EAS]</a:t>
            </a:r>
          </a:p>
          <a:p>
            <a:r>
              <a:rPr lang="pt-BR" dirty="0" smtClean="0"/>
              <a:t>SILICCOM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7092280" y="6372036"/>
            <a:ext cx="1337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~ 474g [</a:t>
            </a:r>
            <a:r>
              <a:rPr lang="pt-BR" dirty="0" err="1"/>
              <a:t>L</a:t>
            </a:r>
            <a:r>
              <a:rPr lang="pt-BR" dirty="0" err="1" smtClean="0"/>
              <a:t>ab</a:t>
            </a:r>
            <a:r>
              <a:rPr lang="pt-BR" dirty="0" smtClean="0"/>
              <a:t>]</a:t>
            </a:r>
          </a:p>
        </p:txBody>
      </p:sp>
      <p:sp>
        <p:nvSpPr>
          <p:cNvPr id="10" name="Retângulo 9"/>
          <p:cNvSpPr/>
          <p:nvPr/>
        </p:nvSpPr>
        <p:spPr>
          <a:xfrm>
            <a:off x="7524328" y="4654877"/>
            <a:ext cx="918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dirty="0" smtClean="0"/>
              <a:t> ~ 324 g</a:t>
            </a:r>
          </a:p>
          <a:p>
            <a:pPr algn="r"/>
            <a:r>
              <a:rPr lang="pt-BR" dirty="0" smtClean="0"/>
              <a:t>[</a:t>
            </a:r>
            <a:r>
              <a:rPr lang="pt-BR" dirty="0" err="1" smtClean="0"/>
              <a:t>Lab</a:t>
            </a:r>
            <a:r>
              <a:rPr lang="pt-BR" dirty="0" smtClean="0"/>
              <a:t>]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582698" y="5363924"/>
            <a:ext cx="2789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350g &lt; </a:t>
            </a:r>
            <a:r>
              <a:rPr lang="pt-BR" dirty="0" err="1" smtClean="0"/>
              <a:t>mass</a:t>
            </a:r>
            <a:r>
              <a:rPr lang="pt-BR" dirty="0" smtClean="0"/>
              <a:t> &lt; 550g</a:t>
            </a:r>
          </a:p>
          <a:p>
            <a:r>
              <a:rPr lang="pt-BR" dirty="0" smtClean="0"/>
              <a:t>[</a:t>
            </a:r>
            <a:r>
              <a:rPr lang="pt-BR" dirty="0" err="1" smtClean="0"/>
              <a:t>GasBol</a:t>
            </a:r>
            <a:r>
              <a:rPr lang="pt-BR" dirty="0" smtClean="0"/>
              <a:t> – Houston]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654706" y="4654877"/>
            <a:ext cx="1133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~ 1000g</a:t>
            </a:r>
          </a:p>
          <a:p>
            <a:r>
              <a:rPr lang="pt-BR" dirty="0" smtClean="0"/>
              <a:t>[P32]</a:t>
            </a:r>
          </a:p>
        </p:txBody>
      </p:sp>
      <p:sp>
        <p:nvSpPr>
          <p:cNvPr id="14" name="Retângulo 13"/>
          <p:cNvSpPr/>
          <p:nvPr/>
        </p:nvSpPr>
        <p:spPr>
          <a:xfrm rot="20779532">
            <a:off x="6020901" y="4071220"/>
            <a:ext cx="2357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rgbClr val="00B050"/>
                </a:solidFill>
              </a:rPr>
              <a:t>~ 447g</a:t>
            </a:r>
          </a:p>
          <a:p>
            <a:endParaRPr lang="pt-BR" sz="2400" b="1" dirty="0" smtClean="0">
              <a:solidFill>
                <a:srgbClr val="00B050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 rot="19768971">
            <a:off x="3500375" y="2818089"/>
            <a:ext cx="2357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00B050"/>
                </a:solidFill>
              </a:rPr>
              <a:t>~ 436 g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54" y="4638578"/>
            <a:ext cx="1656083" cy="185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tângulo 25"/>
          <p:cNvSpPr/>
          <p:nvPr/>
        </p:nvSpPr>
        <p:spPr>
          <a:xfrm>
            <a:off x="395536" y="4416801"/>
            <a:ext cx="8130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~ 642g</a:t>
            </a:r>
          </a:p>
          <a:p>
            <a:r>
              <a:rPr lang="pt-BR" dirty="0" smtClean="0"/>
              <a:t>[</a:t>
            </a:r>
            <a:r>
              <a:rPr lang="pt-BR" dirty="0" err="1"/>
              <a:t>L</a:t>
            </a:r>
            <a:r>
              <a:rPr lang="pt-BR" dirty="0" err="1" smtClean="0"/>
              <a:t>ab</a:t>
            </a:r>
            <a:r>
              <a:rPr lang="pt-BR" dirty="0" smtClean="0"/>
              <a:t>]</a:t>
            </a:r>
            <a:endParaRPr lang="pt-BR" dirty="0"/>
          </a:p>
        </p:txBody>
      </p:sp>
      <p:sp>
        <p:nvSpPr>
          <p:cNvPr id="27" name="Retângulo 26"/>
          <p:cNvSpPr/>
          <p:nvPr/>
        </p:nvSpPr>
        <p:spPr>
          <a:xfrm>
            <a:off x="2278531" y="5962000"/>
            <a:ext cx="10631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~ 290g</a:t>
            </a:r>
          </a:p>
          <a:p>
            <a:r>
              <a:rPr lang="pt-BR" dirty="0" smtClean="0"/>
              <a:t>[TEFRAN]</a:t>
            </a:r>
            <a:endParaRPr lang="pt-BR" dirty="0"/>
          </a:p>
        </p:txBody>
      </p:sp>
      <p:sp>
        <p:nvSpPr>
          <p:cNvPr id="2" name="Seta para a direita 1"/>
          <p:cNvSpPr/>
          <p:nvPr/>
        </p:nvSpPr>
        <p:spPr>
          <a:xfrm rot="17574632">
            <a:off x="6137232" y="6017366"/>
            <a:ext cx="469935" cy="398194"/>
          </a:xfrm>
          <a:prstGeom prst="rightArrow">
            <a:avLst>
              <a:gd name="adj1" fmla="val 50000"/>
              <a:gd name="adj2" fmla="val 524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eta para a direita 18"/>
          <p:cNvSpPr/>
          <p:nvPr/>
        </p:nvSpPr>
        <p:spPr>
          <a:xfrm rot="1545674">
            <a:off x="2946604" y="2563596"/>
            <a:ext cx="5112568" cy="64807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3851920" y="141277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Lighter</a:t>
            </a:r>
            <a:endParaRPr lang="pt-BR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4932040" y="198884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More </a:t>
            </a:r>
            <a:r>
              <a:rPr lang="pt-BR" dirty="0" err="1" smtClean="0"/>
              <a:t>flexible</a:t>
            </a:r>
            <a:endParaRPr lang="pt-BR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6300192" y="270892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More </a:t>
            </a:r>
            <a:r>
              <a:rPr lang="pt-BR" dirty="0" err="1" smtClean="0"/>
              <a:t>robust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8687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9" grpId="0"/>
      <p:bldP spid="30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1732834" y="1359901"/>
            <a:ext cx="5018298" cy="3735039"/>
            <a:chOff x="1732834" y="1359901"/>
            <a:chExt cx="5018298" cy="3735039"/>
          </a:xfrm>
        </p:grpSpPr>
        <p:grpSp>
          <p:nvGrpSpPr>
            <p:cNvPr id="49" name="Grupo 48"/>
            <p:cNvGrpSpPr/>
            <p:nvPr/>
          </p:nvGrpSpPr>
          <p:grpSpPr>
            <a:xfrm rot="3558124">
              <a:off x="5806569" y="990014"/>
              <a:ext cx="574675" cy="1314450"/>
              <a:chOff x="4271963" y="98425"/>
              <a:chExt cx="574675" cy="1314450"/>
            </a:xfrm>
          </p:grpSpPr>
          <p:sp>
            <p:nvSpPr>
              <p:cNvPr id="46" name="Rectangle 3"/>
              <p:cNvSpPr>
                <a:spLocks noChangeArrowheads="1"/>
              </p:cNvSpPr>
              <p:nvPr/>
            </p:nvSpPr>
            <p:spPr bwMode="auto">
              <a:xfrm rot="5400000">
                <a:off x="4451351" y="223837"/>
                <a:ext cx="215900" cy="288925"/>
              </a:xfrm>
              <a:prstGeom prst="rect">
                <a:avLst/>
              </a:prstGeom>
              <a:gradFill rotWithShape="1">
                <a:gsLst>
                  <a:gs pos="0">
                    <a:srgbClr val="FFCC00">
                      <a:gamma/>
                      <a:shade val="46275"/>
                      <a:invGamma/>
                    </a:srgbClr>
                  </a:gs>
                  <a:gs pos="5000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7" name="Line 5"/>
              <p:cNvSpPr>
                <a:spLocks noChangeShapeType="1"/>
              </p:cNvSpPr>
              <p:nvPr/>
            </p:nvSpPr>
            <p:spPr bwMode="auto">
              <a:xfrm>
                <a:off x="4572000" y="476250"/>
                <a:ext cx="0" cy="93662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" name="Rectangle 15"/>
              <p:cNvSpPr>
                <a:spLocks noChangeArrowheads="1"/>
              </p:cNvSpPr>
              <p:nvPr/>
            </p:nvSpPr>
            <p:spPr bwMode="auto">
              <a:xfrm rot="5400000">
                <a:off x="4478338" y="-107950"/>
                <a:ext cx="161925" cy="574675"/>
              </a:xfrm>
              <a:prstGeom prst="rect">
                <a:avLst/>
              </a:prstGeom>
              <a:gradFill rotWithShape="1">
                <a:gsLst>
                  <a:gs pos="0">
                    <a:srgbClr val="FFCC00">
                      <a:gamma/>
                      <a:shade val="46275"/>
                      <a:invGamma/>
                    </a:srgbClr>
                  </a:gs>
                  <a:gs pos="5000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3" name="Group 19"/>
            <p:cNvGrpSpPr>
              <a:grpSpLocks/>
            </p:cNvGrpSpPr>
            <p:nvPr/>
          </p:nvGrpSpPr>
          <p:grpSpPr bwMode="auto">
            <a:xfrm rot="16200000" flipV="1">
              <a:off x="2073353" y="1117458"/>
              <a:ext cx="3636963" cy="4318001"/>
              <a:chOff x="2358" y="1208"/>
              <a:chExt cx="2291" cy="2720"/>
            </a:xfrm>
          </p:grpSpPr>
          <p:sp>
            <p:nvSpPr>
              <p:cNvPr id="4" name="Freeform 20"/>
              <p:cNvSpPr>
                <a:spLocks/>
              </p:cNvSpPr>
              <p:nvPr/>
            </p:nvSpPr>
            <p:spPr bwMode="auto">
              <a:xfrm>
                <a:off x="2358" y="1500"/>
                <a:ext cx="2200" cy="2428"/>
              </a:xfrm>
              <a:custGeom>
                <a:avLst/>
                <a:gdLst/>
                <a:ahLst/>
                <a:cxnLst>
                  <a:cxn ang="0">
                    <a:pos x="0" y="2428"/>
                  </a:cxn>
                  <a:cxn ang="0">
                    <a:pos x="1020" y="2428"/>
                  </a:cxn>
                  <a:cxn ang="0">
                    <a:pos x="2200" y="433"/>
                  </a:cxn>
                  <a:cxn ang="0">
                    <a:pos x="1440" y="0"/>
                  </a:cxn>
                  <a:cxn ang="0">
                    <a:pos x="0" y="2428"/>
                  </a:cxn>
                </a:cxnLst>
                <a:rect l="0" t="0" r="r" b="b"/>
                <a:pathLst>
                  <a:path w="2200" h="2428">
                    <a:moveTo>
                      <a:pt x="0" y="2428"/>
                    </a:moveTo>
                    <a:lnTo>
                      <a:pt x="1020" y="2428"/>
                    </a:lnTo>
                    <a:lnTo>
                      <a:pt x="2200" y="433"/>
                    </a:lnTo>
                    <a:lnTo>
                      <a:pt x="1440" y="0"/>
                    </a:lnTo>
                    <a:lnTo>
                      <a:pt x="0" y="2428"/>
                    </a:lnTo>
                    <a:close/>
                  </a:path>
                </a:pathLst>
              </a:custGeom>
              <a:solidFill>
                <a:srgbClr val="FFCCCC">
                  <a:alpha val="8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" name="AutoShape 21"/>
              <p:cNvSpPr>
                <a:spLocks noChangeArrowheads="1"/>
              </p:cNvSpPr>
              <p:nvPr/>
            </p:nvSpPr>
            <p:spPr bwMode="auto">
              <a:xfrm rot="7163016" flipH="1">
                <a:off x="4059" y="1298"/>
                <a:ext cx="182" cy="998"/>
              </a:xfrm>
              <a:prstGeom prst="moon">
                <a:avLst>
                  <a:gd name="adj" fmla="val 86810"/>
                </a:avLst>
              </a:prstGeom>
              <a:solidFill>
                <a:srgbClr val="99FF99">
                  <a:alpha val="7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" name="Freeform 22"/>
              <p:cNvSpPr>
                <a:spLocks/>
              </p:cNvSpPr>
              <p:nvPr/>
            </p:nvSpPr>
            <p:spPr bwMode="auto">
              <a:xfrm>
                <a:off x="3794" y="1208"/>
                <a:ext cx="759" cy="732"/>
              </a:xfrm>
              <a:custGeom>
                <a:avLst/>
                <a:gdLst/>
                <a:ahLst/>
                <a:cxnLst>
                  <a:cxn ang="0">
                    <a:pos x="0" y="289"/>
                  </a:cxn>
                  <a:cxn ang="0">
                    <a:pos x="720" y="0"/>
                  </a:cxn>
                  <a:cxn ang="0">
                    <a:pos x="759" y="732"/>
                  </a:cxn>
                  <a:cxn ang="0">
                    <a:pos x="355" y="513"/>
                  </a:cxn>
                  <a:cxn ang="0">
                    <a:pos x="0" y="289"/>
                  </a:cxn>
                </a:cxnLst>
                <a:rect l="0" t="0" r="r" b="b"/>
                <a:pathLst>
                  <a:path w="759" h="732">
                    <a:moveTo>
                      <a:pt x="0" y="289"/>
                    </a:moveTo>
                    <a:lnTo>
                      <a:pt x="720" y="0"/>
                    </a:lnTo>
                    <a:lnTo>
                      <a:pt x="759" y="732"/>
                    </a:lnTo>
                    <a:lnTo>
                      <a:pt x="355" y="513"/>
                    </a:lnTo>
                    <a:lnTo>
                      <a:pt x="0" y="28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7C80"/>
                  </a:gs>
                  <a:gs pos="100000">
                    <a:srgbClr val="FF7C80">
                      <a:gamma/>
                      <a:tint val="23922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50" name="Oval 18"/>
            <p:cNvSpPr>
              <a:spLocks noChangeArrowheads="1"/>
            </p:cNvSpPr>
            <p:nvPr/>
          </p:nvSpPr>
          <p:spPr bwMode="auto">
            <a:xfrm rot="-1800000">
              <a:off x="6010208" y="1536122"/>
              <a:ext cx="71438" cy="288925"/>
            </a:xfrm>
            <a:prstGeom prst="ellipse">
              <a:avLst/>
            </a:prstGeom>
            <a:solidFill>
              <a:srgbClr val="99FF99">
                <a:alpha val="7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r"/>
              <a:endParaRPr lang="pt-BR" sz="1800">
                <a:latin typeface="Arial" charset="0"/>
              </a:endParaRPr>
            </a:p>
          </p:txBody>
        </p:sp>
      </p:grpSp>
      <p:sp>
        <p:nvSpPr>
          <p:cNvPr id="7" name="Retângulo 6"/>
          <p:cNvSpPr/>
          <p:nvPr/>
        </p:nvSpPr>
        <p:spPr>
          <a:xfrm rot="10800000">
            <a:off x="1589959" y="3117543"/>
            <a:ext cx="142876" cy="2357454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orma livre 9"/>
          <p:cNvSpPr/>
          <p:nvPr/>
        </p:nvSpPr>
        <p:spPr>
          <a:xfrm>
            <a:off x="5115798" y="3504753"/>
            <a:ext cx="424638" cy="1576350"/>
          </a:xfrm>
          <a:custGeom>
            <a:avLst/>
            <a:gdLst>
              <a:gd name="connsiteX0" fmla="*/ 339505 w 851026"/>
              <a:gd name="connsiteY0" fmla="*/ 0 h 2444436"/>
              <a:gd name="connsiteX1" fmla="*/ 529628 w 851026"/>
              <a:gd name="connsiteY1" fmla="*/ 4527 h 2444436"/>
              <a:gd name="connsiteX2" fmla="*/ 851026 w 851026"/>
              <a:gd name="connsiteY2" fmla="*/ 1335386 h 2444436"/>
              <a:gd name="connsiteX3" fmla="*/ 520574 w 851026"/>
              <a:gd name="connsiteY3" fmla="*/ 2444436 h 2444436"/>
              <a:gd name="connsiteX4" fmla="*/ 334978 w 851026"/>
              <a:gd name="connsiteY4" fmla="*/ 2444436 h 2444436"/>
              <a:gd name="connsiteX5" fmla="*/ 0 w 851026"/>
              <a:gd name="connsiteY5" fmla="*/ 1240325 h 2444436"/>
              <a:gd name="connsiteX6" fmla="*/ 339505 w 851026"/>
              <a:gd name="connsiteY6" fmla="*/ 0 h 2444436"/>
              <a:gd name="connsiteX0" fmla="*/ 339505 w 852535"/>
              <a:gd name="connsiteY0" fmla="*/ 0 h 2444436"/>
              <a:gd name="connsiteX1" fmla="*/ 529628 w 852535"/>
              <a:gd name="connsiteY1" fmla="*/ 4527 h 2444436"/>
              <a:gd name="connsiteX2" fmla="*/ 851026 w 852535"/>
              <a:gd name="connsiteY2" fmla="*/ 1335386 h 2444436"/>
              <a:gd name="connsiteX3" fmla="*/ 520574 w 852535"/>
              <a:gd name="connsiteY3" fmla="*/ 2444436 h 2444436"/>
              <a:gd name="connsiteX4" fmla="*/ 334978 w 852535"/>
              <a:gd name="connsiteY4" fmla="*/ 2444436 h 2444436"/>
              <a:gd name="connsiteX5" fmla="*/ 0 w 852535"/>
              <a:gd name="connsiteY5" fmla="*/ 1240325 h 2444436"/>
              <a:gd name="connsiteX6" fmla="*/ 339505 w 852535"/>
              <a:gd name="connsiteY6" fmla="*/ 0 h 2444436"/>
              <a:gd name="connsiteX0" fmla="*/ 339505 w 852535"/>
              <a:gd name="connsiteY0" fmla="*/ 0 h 2444436"/>
              <a:gd name="connsiteX1" fmla="*/ 529628 w 852535"/>
              <a:gd name="connsiteY1" fmla="*/ 4527 h 2444436"/>
              <a:gd name="connsiteX2" fmla="*/ 851026 w 852535"/>
              <a:gd name="connsiteY2" fmla="*/ 1192486 h 2444436"/>
              <a:gd name="connsiteX3" fmla="*/ 520574 w 852535"/>
              <a:gd name="connsiteY3" fmla="*/ 2444436 h 2444436"/>
              <a:gd name="connsiteX4" fmla="*/ 334978 w 852535"/>
              <a:gd name="connsiteY4" fmla="*/ 2444436 h 2444436"/>
              <a:gd name="connsiteX5" fmla="*/ 0 w 852535"/>
              <a:gd name="connsiteY5" fmla="*/ 1240325 h 2444436"/>
              <a:gd name="connsiteX6" fmla="*/ 339505 w 852535"/>
              <a:gd name="connsiteY6" fmla="*/ 0 h 2444436"/>
              <a:gd name="connsiteX0" fmla="*/ 339505 w 882194"/>
              <a:gd name="connsiteY0" fmla="*/ 0 h 2444436"/>
              <a:gd name="connsiteX1" fmla="*/ 529628 w 882194"/>
              <a:gd name="connsiteY1" fmla="*/ 4527 h 2444436"/>
              <a:gd name="connsiteX2" fmla="*/ 851026 w 882194"/>
              <a:gd name="connsiteY2" fmla="*/ 1192486 h 2444436"/>
              <a:gd name="connsiteX3" fmla="*/ 520574 w 882194"/>
              <a:gd name="connsiteY3" fmla="*/ 2444436 h 2444436"/>
              <a:gd name="connsiteX4" fmla="*/ 334978 w 882194"/>
              <a:gd name="connsiteY4" fmla="*/ 2444436 h 2444436"/>
              <a:gd name="connsiteX5" fmla="*/ 0 w 882194"/>
              <a:gd name="connsiteY5" fmla="*/ 1240325 h 2444436"/>
              <a:gd name="connsiteX6" fmla="*/ 339505 w 882194"/>
              <a:gd name="connsiteY6" fmla="*/ 0 h 2444436"/>
              <a:gd name="connsiteX0" fmla="*/ 339505 w 882194"/>
              <a:gd name="connsiteY0" fmla="*/ 0 h 2444436"/>
              <a:gd name="connsiteX1" fmla="*/ 529628 w 882194"/>
              <a:gd name="connsiteY1" fmla="*/ 4527 h 2444436"/>
              <a:gd name="connsiteX2" fmla="*/ 851026 w 882194"/>
              <a:gd name="connsiteY2" fmla="*/ 1192486 h 2444436"/>
              <a:gd name="connsiteX3" fmla="*/ 520574 w 882194"/>
              <a:gd name="connsiteY3" fmla="*/ 2444436 h 2444436"/>
              <a:gd name="connsiteX4" fmla="*/ 334978 w 882194"/>
              <a:gd name="connsiteY4" fmla="*/ 2444436 h 2444436"/>
              <a:gd name="connsiteX5" fmla="*/ 0 w 882194"/>
              <a:gd name="connsiteY5" fmla="*/ 1240325 h 2444436"/>
              <a:gd name="connsiteX6" fmla="*/ 339505 w 882194"/>
              <a:gd name="connsiteY6" fmla="*/ 0 h 2444436"/>
              <a:gd name="connsiteX0" fmla="*/ 339505 w 882194"/>
              <a:gd name="connsiteY0" fmla="*/ 0 h 2444436"/>
              <a:gd name="connsiteX1" fmla="*/ 529628 w 882194"/>
              <a:gd name="connsiteY1" fmla="*/ 4527 h 2444436"/>
              <a:gd name="connsiteX2" fmla="*/ 851026 w 882194"/>
              <a:gd name="connsiteY2" fmla="*/ 1192486 h 2444436"/>
              <a:gd name="connsiteX3" fmla="*/ 520574 w 882194"/>
              <a:gd name="connsiteY3" fmla="*/ 2444436 h 2444436"/>
              <a:gd name="connsiteX4" fmla="*/ 334978 w 882194"/>
              <a:gd name="connsiteY4" fmla="*/ 2444436 h 2444436"/>
              <a:gd name="connsiteX5" fmla="*/ 0 w 882194"/>
              <a:gd name="connsiteY5" fmla="*/ 1240325 h 2444436"/>
              <a:gd name="connsiteX6" fmla="*/ 339505 w 882194"/>
              <a:gd name="connsiteY6" fmla="*/ 0 h 2444436"/>
              <a:gd name="connsiteX0" fmla="*/ 340260 w 882949"/>
              <a:gd name="connsiteY0" fmla="*/ 0 h 2444436"/>
              <a:gd name="connsiteX1" fmla="*/ 530383 w 882949"/>
              <a:gd name="connsiteY1" fmla="*/ 4527 h 2444436"/>
              <a:gd name="connsiteX2" fmla="*/ 851781 w 882949"/>
              <a:gd name="connsiteY2" fmla="*/ 1192486 h 2444436"/>
              <a:gd name="connsiteX3" fmla="*/ 521329 w 882949"/>
              <a:gd name="connsiteY3" fmla="*/ 2444436 h 2444436"/>
              <a:gd name="connsiteX4" fmla="*/ 335733 w 882949"/>
              <a:gd name="connsiteY4" fmla="*/ 2444436 h 2444436"/>
              <a:gd name="connsiteX5" fmla="*/ 755 w 882949"/>
              <a:gd name="connsiteY5" fmla="*/ 1240325 h 2444436"/>
              <a:gd name="connsiteX6" fmla="*/ 340260 w 882949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3272" h="2444436">
                <a:moveTo>
                  <a:pt x="340583" y="0"/>
                </a:moveTo>
                <a:lnTo>
                  <a:pt x="530706" y="4527"/>
                </a:lnTo>
                <a:cubicBezTo>
                  <a:pt x="615959" y="227091"/>
                  <a:pt x="836496" y="651453"/>
                  <a:pt x="852104" y="1192486"/>
                </a:cubicBezTo>
                <a:cubicBezTo>
                  <a:pt x="883272" y="1757290"/>
                  <a:pt x="607660" y="2259594"/>
                  <a:pt x="521652" y="2444436"/>
                </a:cubicBezTo>
                <a:lnTo>
                  <a:pt x="336056" y="2444436"/>
                </a:lnTo>
                <a:cubicBezTo>
                  <a:pt x="249294" y="2243751"/>
                  <a:pt x="338" y="1890187"/>
                  <a:pt x="1078" y="1240325"/>
                </a:cubicBezTo>
                <a:cubicBezTo>
                  <a:pt x="0" y="604465"/>
                  <a:pt x="252312" y="205966"/>
                  <a:pt x="340583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" name="Conector reto 12"/>
          <p:cNvCxnSpPr/>
          <p:nvPr/>
        </p:nvCxnSpPr>
        <p:spPr>
          <a:xfrm>
            <a:off x="1732835" y="4296270"/>
            <a:ext cx="6008656" cy="0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5715670" y="3887363"/>
            <a:ext cx="1587450" cy="4040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tângulo 41"/>
          <p:cNvSpPr/>
          <p:nvPr/>
        </p:nvSpPr>
        <p:spPr>
          <a:xfrm>
            <a:off x="7303120" y="3964119"/>
            <a:ext cx="78331" cy="656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ixaDeTexto 42"/>
          <p:cNvSpPr txBox="1"/>
          <p:nvPr/>
        </p:nvSpPr>
        <p:spPr>
          <a:xfrm>
            <a:off x="6910237" y="4618612"/>
            <a:ext cx="942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sensor</a:t>
            </a:r>
            <a:endParaRPr lang="en-US" dirty="0"/>
          </a:p>
        </p:txBody>
      </p:sp>
      <p:sp>
        <p:nvSpPr>
          <p:cNvPr id="44" name="CaixaDeTexto 43"/>
          <p:cNvSpPr txBox="1"/>
          <p:nvPr/>
        </p:nvSpPr>
        <p:spPr>
          <a:xfrm>
            <a:off x="4843638" y="5126698"/>
            <a:ext cx="942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lens</a:t>
            </a:r>
            <a:endParaRPr lang="en-US" dirty="0"/>
          </a:p>
        </p:txBody>
      </p:sp>
      <p:sp>
        <p:nvSpPr>
          <p:cNvPr id="51" name="CaixaDeTexto 50"/>
          <p:cNvSpPr txBox="1"/>
          <p:nvPr/>
        </p:nvSpPr>
        <p:spPr>
          <a:xfrm>
            <a:off x="6857740" y="1146190"/>
            <a:ext cx="942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laser</a:t>
            </a:r>
            <a:endParaRPr lang="en-US" dirty="0"/>
          </a:p>
        </p:txBody>
      </p:sp>
      <p:grpSp>
        <p:nvGrpSpPr>
          <p:cNvPr id="2" name="Grupo 1"/>
          <p:cNvGrpSpPr/>
          <p:nvPr/>
        </p:nvGrpSpPr>
        <p:grpSpPr>
          <a:xfrm>
            <a:off x="1183290" y="3796102"/>
            <a:ext cx="591284" cy="369332"/>
            <a:chOff x="1183290" y="3965616"/>
            <a:chExt cx="591284" cy="369332"/>
          </a:xfrm>
        </p:grpSpPr>
        <p:sp>
          <p:nvSpPr>
            <p:cNvPr id="52" name="Elipse 51"/>
            <p:cNvSpPr/>
            <p:nvPr/>
          </p:nvSpPr>
          <p:spPr>
            <a:xfrm>
              <a:off x="1702566" y="4262940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aixaDeTexto 53"/>
            <p:cNvSpPr txBox="1"/>
            <p:nvPr/>
          </p:nvSpPr>
          <p:spPr>
            <a:xfrm>
              <a:off x="1183290" y="3965616"/>
              <a:ext cx="5545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</a:t>
              </a:r>
              <a:r>
                <a:rPr lang="en-US" baseline="-25000" dirty="0" smtClean="0"/>
                <a:t>1</a:t>
              </a:r>
              <a:endParaRPr lang="en-US" baseline="-25000" dirty="0"/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1175935" y="4221088"/>
            <a:ext cx="591284" cy="369332"/>
            <a:chOff x="1183290" y="4314378"/>
            <a:chExt cx="591284" cy="369332"/>
          </a:xfrm>
        </p:grpSpPr>
        <p:sp>
          <p:nvSpPr>
            <p:cNvPr id="53" name="Elipse 52"/>
            <p:cNvSpPr/>
            <p:nvPr/>
          </p:nvSpPr>
          <p:spPr>
            <a:xfrm>
              <a:off x="1702566" y="4509120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CaixaDeTexto 54"/>
            <p:cNvSpPr txBox="1"/>
            <p:nvPr/>
          </p:nvSpPr>
          <p:spPr>
            <a:xfrm>
              <a:off x="1183290" y="4314378"/>
              <a:ext cx="5545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</a:t>
              </a:r>
              <a:r>
                <a:rPr lang="en-US" baseline="-25000" dirty="0"/>
                <a:t>2</a:t>
              </a:r>
            </a:p>
          </p:txBody>
        </p:sp>
      </p:grpSp>
      <p:sp>
        <p:nvSpPr>
          <p:cNvPr id="37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Shearography</a:t>
            </a:r>
            <a:r>
              <a:rPr lang="en-US" dirty="0" smtClean="0"/>
              <a:t> using diffractive grating</a:t>
            </a:r>
            <a:endParaRPr lang="en-US" dirty="0"/>
          </a:p>
        </p:txBody>
      </p:sp>
      <p:sp>
        <p:nvSpPr>
          <p:cNvPr id="12" name="Retângulo 11"/>
          <p:cNvSpPr/>
          <p:nvPr/>
        </p:nvSpPr>
        <p:spPr>
          <a:xfrm>
            <a:off x="6444208" y="5229200"/>
            <a:ext cx="1944216" cy="14401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ipse 15"/>
          <p:cNvSpPr/>
          <p:nvPr/>
        </p:nvSpPr>
        <p:spPr>
          <a:xfrm>
            <a:off x="6948264" y="5359658"/>
            <a:ext cx="936104" cy="669274"/>
          </a:xfrm>
          <a:prstGeom prst="ellipse">
            <a:avLst/>
          </a:prstGeom>
          <a:solidFill>
            <a:srgbClr val="FF0000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Elipse 55"/>
          <p:cNvSpPr/>
          <p:nvPr/>
        </p:nvSpPr>
        <p:spPr>
          <a:xfrm>
            <a:off x="6957163" y="5658551"/>
            <a:ext cx="936104" cy="669274"/>
          </a:xfrm>
          <a:prstGeom prst="ellipse">
            <a:avLst/>
          </a:prstGeom>
          <a:solidFill>
            <a:srgbClr val="FF0000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7" descr="Vertical clara"/>
          <p:cNvSpPr>
            <a:spLocks noChangeArrowheads="1"/>
          </p:cNvSpPr>
          <p:nvPr/>
        </p:nvSpPr>
        <p:spPr bwMode="auto">
          <a:xfrm rot="5400000">
            <a:off x="4971471" y="4251197"/>
            <a:ext cx="1570002" cy="89810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5" name="Grupo 74"/>
          <p:cNvGrpSpPr/>
          <p:nvPr/>
        </p:nvGrpSpPr>
        <p:grpSpPr>
          <a:xfrm>
            <a:off x="1745669" y="3759125"/>
            <a:ext cx="3972743" cy="377557"/>
            <a:chOff x="1745669" y="3759125"/>
            <a:chExt cx="3972743" cy="377557"/>
          </a:xfrm>
        </p:grpSpPr>
        <p:cxnSp>
          <p:nvCxnSpPr>
            <p:cNvPr id="67" name="Conector reto 66"/>
            <p:cNvCxnSpPr/>
            <p:nvPr/>
          </p:nvCxnSpPr>
          <p:spPr>
            <a:xfrm>
              <a:off x="5456976" y="3776492"/>
              <a:ext cx="261436" cy="115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to 67"/>
            <p:cNvCxnSpPr/>
            <p:nvPr/>
          </p:nvCxnSpPr>
          <p:spPr>
            <a:xfrm flipH="1" flipV="1">
              <a:off x="5186363" y="3762375"/>
              <a:ext cx="270613" cy="141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to 69"/>
            <p:cNvCxnSpPr/>
            <p:nvPr/>
          </p:nvCxnSpPr>
          <p:spPr>
            <a:xfrm flipH="1">
              <a:off x="1745669" y="3759125"/>
              <a:ext cx="3456056" cy="3775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upo 75"/>
          <p:cNvGrpSpPr/>
          <p:nvPr/>
        </p:nvGrpSpPr>
        <p:grpSpPr>
          <a:xfrm>
            <a:off x="1728871" y="3862938"/>
            <a:ext cx="3989541" cy="587948"/>
            <a:chOff x="1728871" y="3862938"/>
            <a:chExt cx="3989541" cy="587948"/>
          </a:xfrm>
        </p:grpSpPr>
        <p:cxnSp>
          <p:nvCxnSpPr>
            <p:cNvPr id="66" name="Conector reto 65"/>
            <p:cNvCxnSpPr/>
            <p:nvPr/>
          </p:nvCxnSpPr>
          <p:spPr>
            <a:xfrm>
              <a:off x="5465847" y="3863854"/>
              <a:ext cx="252565" cy="2350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to 68"/>
            <p:cNvCxnSpPr/>
            <p:nvPr/>
          </p:nvCxnSpPr>
          <p:spPr>
            <a:xfrm flipH="1">
              <a:off x="5162550" y="3862938"/>
              <a:ext cx="310964" cy="162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/>
            <p:cNvCxnSpPr/>
            <p:nvPr/>
          </p:nvCxnSpPr>
          <p:spPr>
            <a:xfrm flipH="1">
              <a:off x="1728871" y="3878861"/>
              <a:ext cx="3425190" cy="572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upo 79"/>
          <p:cNvGrpSpPr/>
          <p:nvPr/>
        </p:nvGrpSpPr>
        <p:grpSpPr>
          <a:xfrm>
            <a:off x="1728871" y="3829343"/>
            <a:ext cx="3989541" cy="462023"/>
            <a:chOff x="1728871" y="3829343"/>
            <a:chExt cx="3989541" cy="462023"/>
          </a:xfrm>
        </p:grpSpPr>
        <p:cxnSp>
          <p:nvCxnSpPr>
            <p:cNvPr id="29" name="Conector reto 28"/>
            <p:cNvCxnSpPr/>
            <p:nvPr/>
          </p:nvCxnSpPr>
          <p:spPr>
            <a:xfrm flipH="1">
              <a:off x="5176838" y="3829343"/>
              <a:ext cx="28901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/>
            <p:cNvCxnSpPr/>
            <p:nvPr/>
          </p:nvCxnSpPr>
          <p:spPr>
            <a:xfrm flipH="1">
              <a:off x="1728871" y="3832755"/>
              <a:ext cx="3447967" cy="4586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to 77"/>
            <p:cNvCxnSpPr/>
            <p:nvPr/>
          </p:nvCxnSpPr>
          <p:spPr>
            <a:xfrm flipH="1" flipV="1">
              <a:off x="5444410" y="3829343"/>
              <a:ext cx="274002" cy="580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Conector reto 80"/>
          <p:cNvCxnSpPr/>
          <p:nvPr/>
        </p:nvCxnSpPr>
        <p:spPr>
          <a:xfrm flipV="1">
            <a:off x="5699338" y="4293887"/>
            <a:ext cx="1587450" cy="4040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upo 81"/>
          <p:cNvGrpSpPr/>
          <p:nvPr/>
        </p:nvGrpSpPr>
        <p:grpSpPr>
          <a:xfrm flipV="1">
            <a:off x="1729337" y="4448571"/>
            <a:ext cx="3972743" cy="377557"/>
            <a:chOff x="1745669" y="3759125"/>
            <a:chExt cx="3972743" cy="377557"/>
          </a:xfrm>
        </p:grpSpPr>
        <p:cxnSp>
          <p:nvCxnSpPr>
            <p:cNvPr id="83" name="Conector reto 82"/>
            <p:cNvCxnSpPr/>
            <p:nvPr/>
          </p:nvCxnSpPr>
          <p:spPr>
            <a:xfrm>
              <a:off x="5456976" y="3776492"/>
              <a:ext cx="261436" cy="115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to 83"/>
            <p:cNvCxnSpPr/>
            <p:nvPr/>
          </p:nvCxnSpPr>
          <p:spPr>
            <a:xfrm flipH="1" flipV="1">
              <a:off x="5186363" y="3762375"/>
              <a:ext cx="270613" cy="141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to 84"/>
            <p:cNvCxnSpPr/>
            <p:nvPr/>
          </p:nvCxnSpPr>
          <p:spPr>
            <a:xfrm flipH="1">
              <a:off x="1745669" y="3759125"/>
              <a:ext cx="3456056" cy="3775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upo 85"/>
          <p:cNvGrpSpPr/>
          <p:nvPr/>
        </p:nvGrpSpPr>
        <p:grpSpPr>
          <a:xfrm flipV="1">
            <a:off x="1712539" y="4134367"/>
            <a:ext cx="3989541" cy="587948"/>
            <a:chOff x="1728871" y="3862938"/>
            <a:chExt cx="3989541" cy="587948"/>
          </a:xfrm>
        </p:grpSpPr>
        <p:cxnSp>
          <p:nvCxnSpPr>
            <p:cNvPr id="87" name="Conector reto 86"/>
            <p:cNvCxnSpPr/>
            <p:nvPr/>
          </p:nvCxnSpPr>
          <p:spPr>
            <a:xfrm>
              <a:off x="5465847" y="3863854"/>
              <a:ext cx="252565" cy="2350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to 87"/>
            <p:cNvCxnSpPr/>
            <p:nvPr/>
          </p:nvCxnSpPr>
          <p:spPr>
            <a:xfrm flipH="1">
              <a:off x="5162550" y="3862938"/>
              <a:ext cx="310964" cy="162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to 88"/>
            <p:cNvCxnSpPr/>
            <p:nvPr/>
          </p:nvCxnSpPr>
          <p:spPr>
            <a:xfrm flipH="1">
              <a:off x="1728871" y="3878861"/>
              <a:ext cx="3425190" cy="572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upo 89"/>
          <p:cNvGrpSpPr/>
          <p:nvPr/>
        </p:nvGrpSpPr>
        <p:grpSpPr>
          <a:xfrm flipV="1">
            <a:off x="1712539" y="4293887"/>
            <a:ext cx="3989541" cy="462023"/>
            <a:chOff x="1728871" y="3829343"/>
            <a:chExt cx="3989541" cy="462023"/>
          </a:xfrm>
        </p:grpSpPr>
        <p:cxnSp>
          <p:nvCxnSpPr>
            <p:cNvPr id="91" name="Conector reto 90"/>
            <p:cNvCxnSpPr/>
            <p:nvPr/>
          </p:nvCxnSpPr>
          <p:spPr>
            <a:xfrm flipH="1">
              <a:off x="5176838" y="3829343"/>
              <a:ext cx="28901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to 91"/>
            <p:cNvCxnSpPr/>
            <p:nvPr/>
          </p:nvCxnSpPr>
          <p:spPr>
            <a:xfrm flipH="1">
              <a:off x="1728871" y="3832755"/>
              <a:ext cx="3447967" cy="4586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to 92"/>
            <p:cNvCxnSpPr/>
            <p:nvPr/>
          </p:nvCxnSpPr>
          <p:spPr>
            <a:xfrm flipH="1" flipV="1">
              <a:off x="5444410" y="3829343"/>
              <a:ext cx="274002" cy="580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178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12" grpId="0" animBg="1"/>
      <p:bldP spid="16" grpId="0" animBg="1"/>
      <p:bldP spid="56" grpId="0" animBg="1"/>
      <p:bldP spid="65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Shearography</a:t>
            </a:r>
            <a:r>
              <a:rPr lang="en-US" dirty="0" smtClean="0"/>
              <a:t> </a:t>
            </a:r>
            <a:r>
              <a:rPr lang="en-US" dirty="0"/>
              <a:t>d</a:t>
            </a:r>
            <a:r>
              <a:rPr lang="en-US" dirty="0" smtClean="0"/>
              <a:t>evice with a diffractive grating</a:t>
            </a:r>
            <a:endParaRPr lang="en-US" dirty="0"/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6792"/>
            <a:ext cx="5627096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0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rved Down Arrow 3"/>
          <p:cNvSpPr/>
          <p:nvPr/>
        </p:nvSpPr>
        <p:spPr>
          <a:xfrm rot="175275">
            <a:off x="6722100" y="1920635"/>
            <a:ext cx="1628176" cy="53036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17820" y="2074545"/>
            <a:ext cx="1954530" cy="360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grpSp>
        <p:nvGrpSpPr>
          <p:cNvPr id="9" name="Grupo 8"/>
          <p:cNvGrpSpPr/>
          <p:nvPr/>
        </p:nvGrpSpPr>
        <p:grpSpPr>
          <a:xfrm>
            <a:off x="2018729" y="3258032"/>
            <a:ext cx="190785" cy="1807838"/>
            <a:chOff x="6057961" y="3223824"/>
            <a:chExt cx="254380" cy="2410450"/>
          </a:xfrm>
        </p:grpSpPr>
        <p:pic>
          <p:nvPicPr>
            <p:cNvPr id="134" name="Imagem 133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247961" y="4572274"/>
              <a:ext cx="1872000" cy="252000"/>
            </a:xfrm>
            <a:prstGeom prst="rect">
              <a:avLst/>
            </a:prstGeom>
          </p:spPr>
        </p:pic>
        <p:pic>
          <p:nvPicPr>
            <p:cNvPr id="87" name="Imagem 86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250341" y="4033824"/>
              <a:ext cx="1872000" cy="252000"/>
            </a:xfrm>
            <a:prstGeom prst="rect">
              <a:avLst/>
            </a:prstGeom>
          </p:spPr>
        </p:pic>
      </p:grpSp>
      <p:pic>
        <p:nvPicPr>
          <p:cNvPr id="133" name="Imagem 13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4359" y="4270542"/>
            <a:ext cx="1404000" cy="189000"/>
          </a:xfrm>
          <a:prstGeom prst="rect">
            <a:avLst/>
          </a:prstGeom>
        </p:spPr>
      </p:pic>
      <p:sp>
        <p:nvSpPr>
          <p:cNvPr id="136" name="Retângulo 135"/>
          <p:cNvSpPr/>
          <p:nvPr/>
        </p:nvSpPr>
        <p:spPr>
          <a:xfrm rot="18900000">
            <a:off x="1339968" y="3196696"/>
            <a:ext cx="1274507" cy="621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grpSp>
        <p:nvGrpSpPr>
          <p:cNvPr id="125" name="Grupo 124"/>
          <p:cNvGrpSpPr/>
          <p:nvPr/>
        </p:nvGrpSpPr>
        <p:grpSpPr>
          <a:xfrm>
            <a:off x="3145989" y="2531286"/>
            <a:ext cx="417102" cy="407995"/>
            <a:chOff x="4614654" y="1947567"/>
            <a:chExt cx="556136" cy="543993"/>
          </a:xfrm>
        </p:grpSpPr>
        <p:sp>
          <p:nvSpPr>
            <p:cNvPr id="28" name="CaixaDeTexto 125"/>
            <p:cNvSpPr txBox="1"/>
            <p:nvPr/>
          </p:nvSpPr>
          <p:spPr>
            <a:xfrm>
              <a:off x="4614654" y="1947567"/>
              <a:ext cx="556136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λ</a:t>
              </a:r>
              <a:r>
                <a:rPr lang="pt-BR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/8</a:t>
              </a:r>
            </a:p>
          </p:txBody>
        </p:sp>
        <p:sp>
          <p:nvSpPr>
            <p:cNvPr id="29" name="Left-Right Arrow 83"/>
            <p:cNvSpPr/>
            <p:nvPr/>
          </p:nvSpPr>
          <p:spPr>
            <a:xfrm>
              <a:off x="4625274" y="2311266"/>
              <a:ext cx="420624" cy="180294"/>
            </a:xfrm>
            <a:prstGeom prst="leftRightArrow">
              <a:avLst/>
            </a:prstGeom>
            <a:solidFill>
              <a:schemeClr val="bg1"/>
            </a:solidFill>
            <a:ln w="1905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30" name="TextBox 45"/>
          <p:cNvSpPr txBox="1"/>
          <p:nvPr/>
        </p:nvSpPr>
        <p:spPr>
          <a:xfrm flipH="1">
            <a:off x="9956566" y="4043904"/>
            <a:ext cx="360563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pt-BR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ixaDeTexto 125"/>
              <p:cNvSpPr txBox="1"/>
              <p:nvPr/>
            </p:nvSpPr>
            <p:spPr>
              <a:xfrm flipH="1">
                <a:off x="4810345" y="4354049"/>
                <a:ext cx="122797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r>
                            <a:rPr lang="pt-BR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pt-BR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b>
                      </m:sSub>
                      <m:r>
                        <a:rPr lang="pt-BR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=+</m:t>
                      </m:r>
                      <m:r>
                        <a:rPr lang="pt-BR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pt-BR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/4</m:t>
                      </m:r>
                    </m:oMath>
                  </m:oMathPara>
                </a14:m>
                <a:endParaRPr lang="pt-BR" sz="1350" i="1" dirty="0">
                  <a:latin typeface="Symbol" panose="05050102010706020507" pitchFamily="18" charset="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CaixaDeTexto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413793" y="4662399"/>
                <a:ext cx="1637302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tângulo 50"/>
          <p:cNvSpPr/>
          <p:nvPr/>
        </p:nvSpPr>
        <p:spPr>
          <a:xfrm>
            <a:off x="4810345" y="2306086"/>
            <a:ext cx="2656303" cy="1645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/>
          </a:p>
        </p:txBody>
      </p:sp>
      <p:grpSp>
        <p:nvGrpSpPr>
          <p:cNvPr id="34" name="Group 85"/>
          <p:cNvGrpSpPr/>
          <p:nvPr/>
        </p:nvGrpSpPr>
        <p:grpSpPr>
          <a:xfrm flipH="1">
            <a:off x="4715495" y="3532879"/>
            <a:ext cx="716410" cy="543200"/>
            <a:chOff x="3327690" y="2049780"/>
            <a:chExt cx="639790" cy="769620"/>
          </a:xfrm>
        </p:grpSpPr>
        <p:sp>
          <p:nvSpPr>
            <p:cNvPr id="35" name="Rectangle 72"/>
            <p:cNvSpPr/>
            <p:nvPr/>
          </p:nvSpPr>
          <p:spPr>
            <a:xfrm>
              <a:off x="3327690" y="2308267"/>
              <a:ext cx="568264" cy="267780"/>
            </a:xfrm>
            <a:prstGeom prst="rect">
              <a:avLst/>
            </a:prstGeom>
            <a:solidFill>
              <a:srgbClr val="0D631B"/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50" dirty="0"/>
                <a:t> PZT</a:t>
              </a:r>
              <a:r>
                <a:rPr lang="pt-BR" sz="1350" dirty="0">
                  <a:solidFill>
                    <a:srgbClr val="0D631B"/>
                  </a:solidFill>
                </a:rPr>
                <a:t>....</a:t>
              </a:r>
            </a:p>
          </p:txBody>
        </p:sp>
        <p:cxnSp>
          <p:nvCxnSpPr>
            <p:cNvPr id="36" name="Straight Connector 74"/>
            <p:cNvCxnSpPr/>
            <p:nvPr/>
          </p:nvCxnSpPr>
          <p:spPr>
            <a:xfrm>
              <a:off x="3891280" y="2049780"/>
              <a:ext cx="0" cy="7696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77"/>
            <p:cNvCxnSpPr/>
            <p:nvPr/>
          </p:nvCxnSpPr>
          <p:spPr>
            <a:xfrm>
              <a:off x="3891280" y="2153920"/>
              <a:ext cx="71120" cy="711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78"/>
            <p:cNvCxnSpPr/>
            <p:nvPr/>
          </p:nvCxnSpPr>
          <p:spPr>
            <a:xfrm>
              <a:off x="3891280" y="2296160"/>
              <a:ext cx="71120" cy="711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79"/>
            <p:cNvCxnSpPr/>
            <p:nvPr/>
          </p:nvCxnSpPr>
          <p:spPr>
            <a:xfrm>
              <a:off x="3891280" y="2438400"/>
              <a:ext cx="71120" cy="711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80"/>
            <p:cNvCxnSpPr/>
            <p:nvPr/>
          </p:nvCxnSpPr>
          <p:spPr>
            <a:xfrm>
              <a:off x="3891280" y="2580640"/>
              <a:ext cx="71120" cy="711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81"/>
            <p:cNvCxnSpPr/>
            <p:nvPr/>
          </p:nvCxnSpPr>
          <p:spPr>
            <a:xfrm>
              <a:off x="3896360" y="2692400"/>
              <a:ext cx="71120" cy="711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upo 58"/>
          <p:cNvGrpSpPr/>
          <p:nvPr/>
        </p:nvGrpSpPr>
        <p:grpSpPr>
          <a:xfrm rot="6600000">
            <a:off x="5313323" y="4563606"/>
            <a:ext cx="1451956" cy="34289"/>
            <a:chOff x="6650178" y="5287202"/>
            <a:chExt cx="1521028" cy="0"/>
          </a:xfrm>
        </p:grpSpPr>
        <p:cxnSp>
          <p:nvCxnSpPr>
            <p:cNvPr id="65" name="Conector reto 64"/>
            <p:cNvCxnSpPr/>
            <p:nvPr/>
          </p:nvCxnSpPr>
          <p:spPr>
            <a:xfrm flipH="1">
              <a:off x="6650178" y="5287202"/>
              <a:ext cx="15210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de seta reta 55"/>
            <p:cNvCxnSpPr/>
            <p:nvPr/>
          </p:nvCxnSpPr>
          <p:spPr>
            <a:xfrm>
              <a:off x="7166537" y="5287202"/>
              <a:ext cx="48831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upo 96"/>
          <p:cNvGrpSpPr/>
          <p:nvPr/>
        </p:nvGrpSpPr>
        <p:grpSpPr>
          <a:xfrm rot="4200000">
            <a:off x="5823648" y="4586969"/>
            <a:ext cx="1451956" cy="1"/>
            <a:chOff x="6650177" y="5287201"/>
            <a:chExt cx="1521028" cy="1"/>
          </a:xfrm>
        </p:grpSpPr>
        <p:cxnSp>
          <p:nvCxnSpPr>
            <p:cNvPr id="98" name="Conector reto 97"/>
            <p:cNvCxnSpPr/>
            <p:nvPr/>
          </p:nvCxnSpPr>
          <p:spPr>
            <a:xfrm flipH="1">
              <a:off x="6650178" y="5287202"/>
              <a:ext cx="15210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de seta reta 98"/>
            <p:cNvCxnSpPr/>
            <p:nvPr/>
          </p:nvCxnSpPr>
          <p:spPr>
            <a:xfrm>
              <a:off x="7166537" y="5287202"/>
              <a:ext cx="48831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5" name="Retângulo 134"/>
          <p:cNvSpPr/>
          <p:nvPr/>
        </p:nvSpPr>
        <p:spPr>
          <a:xfrm>
            <a:off x="1289961" y="4983647"/>
            <a:ext cx="1628888" cy="381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grpSp>
        <p:nvGrpSpPr>
          <p:cNvPr id="139" name="Grupo 138"/>
          <p:cNvGrpSpPr/>
          <p:nvPr/>
        </p:nvGrpSpPr>
        <p:grpSpPr>
          <a:xfrm rot="1200000">
            <a:off x="6090088" y="3163022"/>
            <a:ext cx="216000" cy="2025000"/>
            <a:chOff x="6131550" y="2202469"/>
            <a:chExt cx="257081" cy="3613871"/>
          </a:xfrm>
        </p:grpSpPr>
        <p:pic>
          <p:nvPicPr>
            <p:cNvPr id="137" name="Imagem 136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14233" y="4541943"/>
              <a:ext cx="2296795" cy="252000"/>
            </a:xfrm>
            <a:prstGeom prst="rect">
              <a:avLst/>
            </a:prstGeom>
          </p:spPr>
        </p:pic>
        <p:pic>
          <p:nvPicPr>
            <p:cNvPr id="138" name="Imagem 137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09152" y="3224867"/>
              <a:ext cx="2296795" cy="252000"/>
            </a:xfrm>
            <a:prstGeom prst="rect">
              <a:avLst/>
            </a:prstGeom>
          </p:spPr>
        </p:pic>
      </p:grpSp>
      <p:grpSp>
        <p:nvGrpSpPr>
          <p:cNvPr id="140" name="Grupo 139"/>
          <p:cNvGrpSpPr/>
          <p:nvPr/>
        </p:nvGrpSpPr>
        <p:grpSpPr>
          <a:xfrm rot="-1200000" flipH="1">
            <a:off x="6417099" y="3511074"/>
            <a:ext cx="214934" cy="2025000"/>
            <a:chOff x="6131550" y="2202469"/>
            <a:chExt cx="257081" cy="3613871"/>
          </a:xfrm>
        </p:grpSpPr>
        <p:pic>
          <p:nvPicPr>
            <p:cNvPr id="141" name="Imagem 140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14233" y="4541943"/>
              <a:ext cx="2296795" cy="252000"/>
            </a:xfrm>
            <a:prstGeom prst="rect">
              <a:avLst/>
            </a:prstGeom>
          </p:spPr>
        </p:pic>
        <p:pic>
          <p:nvPicPr>
            <p:cNvPr id="142" name="Imagem 141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09152" y="3224867"/>
              <a:ext cx="2296795" cy="252000"/>
            </a:xfrm>
            <a:prstGeom prst="rect">
              <a:avLst/>
            </a:prstGeom>
          </p:spPr>
        </p:pic>
      </p:grpSp>
      <p:grpSp>
        <p:nvGrpSpPr>
          <p:cNvPr id="143" name="Grupo 142"/>
          <p:cNvGrpSpPr/>
          <p:nvPr/>
        </p:nvGrpSpPr>
        <p:grpSpPr>
          <a:xfrm>
            <a:off x="5163703" y="2507895"/>
            <a:ext cx="2302283" cy="1587377"/>
            <a:chOff x="6718495" y="1010021"/>
            <a:chExt cx="3117161" cy="1991206"/>
          </a:xfrm>
        </p:grpSpPr>
        <p:sp>
          <p:nvSpPr>
            <p:cNvPr id="3" name="Retângulo 2"/>
            <p:cNvSpPr/>
            <p:nvPr/>
          </p:nvSpPr>
          <p:spPr>
            <a:xfrm flipV="1">
              <a:off x="6930593" y="1010021"/>
              <a:ext cx="2835668" cy="1810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pic>
          <p:nvPicPr>
            <p:cNvPr id="58" name="Picture 7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 flipV="1">
              <a:off x="7920827" y="1086397"/>
              <a:ext cx="712498" cy="3117161"/>
            </a:xfrm>
            <a:prstGeom prst="rect">
              <a:avLst/>
            </a:prstGeom>
          </p:spPr>
        </p:pic>
      </p:grpSp>
      <p:grpSp>
        <p:nvGrpSpPr>
          <p:cNvPr id="100" name="Grupo 99"/>
          <p:cNvGrpSpPr/>
          <p:nvPr/>
        </p:nvGrpSpPr>
        <p:grpSpPr>
          <a:xfrm rot="5400000">
            <a:off x="5557200" y="3193609"/>
            <a:ext cx="1451956" cy="34289"/>
            <a:chOff x="6650178" y="5287202"/>
            <a:chExt cx="1521028" cy="0"/>
          </a:xfrm>
        </p:grpSpPr>
        <p:cxnSp>
          <p:nvCxnSpPr>
            <p:cNvPr id="101" name="Conector reto 100"/>
            <p:cNvCxnSpPr/>
            <p:nvPr/>
          </p:nvCxnSpPr>
          <p:spPr>
            <a:xfrm flipH="1">
              <a:off x="6650178" y="5287202"/>
              <a:ext cx="15210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ector de seta reta 101"/>
            <p:cNvCxnSpPr/>
            <p:nvPr/>
          </p:nvCxnSpPr>
          <p:spPr>
            <a:xfrm>
              <a:off x="7166537" y="5287202"/>
              <a:ext cx="48831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4" name="Retângulo 143"/>
          <p:cNvSpPr/>
          <p:nvPr/>
        </p:nvSpPr>
        <p:spPr>
          <a:xfrm>
            <a:off x="5355890" y="5004858"/>
            <a:ext cx="1628888" cy="327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5" name="Retângulo 144"/>
          <p:cNvSpPr/>
          <p:nvPr/>
        </p:nvSpPr>
        <p:spPr>
          <a:xfrm>
            <a:off x="5456155" y="5054472"/>
            <a:ext cx="1628888" cy="269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grpSp>
        <p:nvGrpSpPr>
          <p:cNvPr id="128" name="Grupo 127"/>
          <p:cNvGrpSpPr/>
          <p:nvPr/>
        </p:nvGrpSpPr>
        <p:grpSpPr>
          <a:xfrm>
            <a:off x="5003917" y="4875250"/>
            <a:ext cx="2081126" cy="300082"/>
            <a:chOff x="6875085" y="5460225"/>
            <a:chExt cx="2774835" cy="400108"/>
          </a:xfrm>
        </p:grpSpPr>
        <p:sp>
          <p:nvSpPr>
            <p:cNvPr id="127" name="CaixaDeTexto 126"/>
            <p:cNvSpPr txBox="1"/>
            <p:nvPr/>
          </p:nvSpPr>
          <p:spPr>
            <a:xfrm>
              <a:off x="6875085" y="5460225"/>
              <a:ext cx="746359" cy="40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350" dirty="0"/>
                <a:t>CCD</a:t>
              </a:r>
            </a:p>
          </p:txBody>
        </p:sp>
        <p:cxnSp>
          <p:nvCxnSpPr>
            <p:cNvPr id="69" name="Conector reto 68"/>
            <p:cNvCxnSpPr/>
            <p:nvPr/>
          </p:nvCxnSpPr>
          <p:spPr>
            <a:xfrm>
              <a:off x="7478070" y="5660569"/>
              <a:ext cx="2171850" cy="0"/>
            </a:xfrm>
            <a:prstGeom prst="line">
              <a:avLst/>
            </a:prstGeom>
            <a:ln w="76200">
              <a:solidFill>
                <a:srgbClr val="004F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upo 81"/>
          <p:cNvGrpSpPr/>
          <p:nvPr/>
        </p:nvGrpSpPr>
        <p:grpSpPr>
          <a:xfrm>
            <a:off x="6935875" y="3122820"/>
            <a:ext cx="599600" cy="395771"/>
            <a:chOff x="9601862" y="2793507"/>
            <a:chExt cx="799466" cy="527695"/>
          </a:xfrm>
        </p:grpSpPr>
        <p:sp>
          <p:nvSpPr>
            <p:cNvPr id="61" name="TextBox 76"/>
            <p:cNvSpPr txBox="1"/>
            <p:nvPr/>
          </p:nvSpPr>
          <p:spPr>
            <a:xfrm>
              <a:off x="9601862" y="2793507"/>
              <a:ext cx="79946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Λ</a:t>
              </a:r>
              <a:r>
                <a:rPr lang="pt-BR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/8</a:t>
              </a:r>
            </a:p>
          </p:txBody>
        </p:sp>
        <p:sp>
          <p:nvSpPr>
            <p:cNvPr id="60" name="Left-Right Arrow 83"/>
            <p:cNvSpPr/>
            <p:nvPr/>
          </p:nvSpPr>
          <p:spPr>
            <a:xfrm>
              <a:off x="9660085" y="3140908"/>
              <a:ext cx="420624" cy="180294"/>
            </a:xfrm>
            <a:prstGeom prst="leftRightArrow">
              <a:avLst/>
            </a:prstGeom>
            <a:solidFill>
              <a:schemeClr val="bg1"/>
            </a:solidFill>
            <a:ln w="1905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47" name="Grupo 46"/>
          <p:cNvGrpSpPr/>
          <p:nvPr/>
        </p:nvGrpSpPr>
        <p:grpSpPr>
          <a:xfrm>
            <a:off x="1391062" y="3108266"/>
            <a:ext cx="1419794" cy="1419794"/>
            <a:chOff x="2217602" y="2826095"/>
            <a:chExt cx="1893058" cy="1893058"/>
          </a:xfrm>
        </p:grpSpPr>
        <p:sp>
          <p:nvSpPr>
            <p:cNvPr id="2" name="Retângulo 1"/>
            <p:cNvSpPr/>
            <p:nvPr/>
          </p:nvSpPr>
          <p:spPr>
            <a:xfrm>
              <a:off x="2217602" y="2826095"/>
              <a:ext cx="1893058" cy="1893058"/>
            </a:xfrm>
            <a:prstGeom prst="rect">
              <a:avLst/>
            </a:prstGeom>
            <a:solidFill>
              <a:srgbClr val="FFFF66">
                <a:alpha val="30196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cxnSp>
          <p:nvCxnSpPr>
            <p:cNvPr id="8" name="Conector reto 7"/>
            <p:cNvCxnSpPr/>
            <p:nvPr/>
          </p:nvCxnSpPr>
          <p:spPr>
            <a:xfrm flipV="1">
              <a:off x="2217602" y="2826095"/>
              <a:ext cx="1893058" cy="189305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CaixaDeTexto 125"/>
              <p:cNvSpPr txBox="1"/>
              <p:nvPr/>
            </p:nvSpPr>
            <p:spPr>
              <a:xfrm flipH="1">
                <a:off x="6652316" y="4345477"/>
                <a:ext cx="1088496" cy="503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r>
                            <a:rPr lang="pt-BR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pt-BR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b>
                      </m:sSub>
                      <m:r>
                        <a:rPr lang="pt-BR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pt-BR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pt-BR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/4</m:t>
                      </m:r>
                    </m:oMath>
                  </m:oMathPara>
                </a14:m>
                <a:endParaRPr lang="pt-BR" sz="1350" i="1" dirty="0">
                  <a:latin typeface="Symbol" panose="05050102010706020507" pitchFamily="18" charset="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9" name="CaixaDeTexto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869755" y="4650969"/>
                <a:ext cx="1451328" cy="375616"/>
              </a:xfrm>
              <a:prstGeom prst="rect">
                <a:avLst/>
              </a:prstGeom>
              <a:blipFill rotWithShape="0">
                <a:blip r:embed="rId10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85"/>
          <p:cNvGrpSpPr/>
          <p:nvPr/>
        </p:nvGrpSpPr>
        <p:grpSpPr>
          <a:xfrm>
            <a:off x="3333795" y="3524578"/>
            <a:ext cx="628650" cy="577215"/>
            <a:chOff x="3129280" y="2049780"/>
            <a:chExt cx="838200" cy="769620"/>
          </a:xfrm>
        </p:grpSpPr>
        <p:sp>
          <p:nvSpPr>
            <p:cNvPr id="11" name="Rectangle 72"/>
            <p:cNvSpPr/>
            <p:nvPr/>
          </p:nvSpPr>
          <p:spPr>
            <a:xfrm>
              <a:off x="3129280" y="2324100"/>
              <a:ext cx="754380" cy="253394"/>
            </a:xfrm>
            <a:prstGeom prst="rect">
              <a:avLst/>
            </a:prstGeom>
            <a:solidFill>
              <a:srgbClr val="0D631B"/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50" dirty="0"/>
                <a:t> PZT</a:t>
              </a:r>
            </a:p>
          </p:txBody>
        </p:sp>
        <p:cxnSp>
          <p:nvCxnSpPr>
            <p:cNvPr id="12" name="Straight Connector 74"/>
            <p:cNvCxnSpPr/>
            <p:nvPr/>
          </p:nvCxnSpPr>
          <p:spPr>
            <a:xfrm>
              <a:off x="3891280" y="2049780"/>
              <a:ext cx="0" cy="7696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77"/>
            <p:cNvCxnSpPr/>
            <p:nvPr/>
          </p:nvCxnSpPr>
          <p:spPr>
            <a:xfrm>
              <a:off x="3891280" y="2153920"/>
              <a:ext cx="71120" cy="711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78"/>
            <p:cNvCxnSpPr/>
            <p:nvPr/>
          </p:nvCxnSpPr>
          <p:spPr>
            <a:xfrm>
              <a:off x="3891280" y="2296160"/>
              <a:ext cx="71120" cy="711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79"/>
            <p:cNvCxnSpPr/>
            <p:nvPr/>
          </p:nvCxnSpPr>
          <p:spPr>
            <a:xfrm>
              <a:off x="3891280" y="2438400"/>
              <a:ext cx="71120" cy="711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80"/>
            <p:cNvCxnSpPr/>
            <p:nvPr/>
          </p:nvCxnSpPr>
          <p:spPr>
            <a:xfrm>
              <a:off x="3891280" y="2580640"/>
              <a:ext cx="71120" cy="711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81"/>
            <p:cNvCxnSpPr/>
            <p:nvPr/>
          </p:nvCxnSpPr>
          <p:spPr>
            <a:xfrm>
              <a:off x="3896360" y="2692400"/>
              <a:ext cx="71120" cy="711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CaixaDeTexto 90"/>
          <p:cNvSpPr txBox="1"/>
          <p:nvPr/>
        </p:nvSpPr>
        <p:spPr>
          <a:xfrm>
            <a:off x="1047141" y="1972883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Classical</a:t>
            </a:r>
            <a:r>
              <a:rPr lang="pt-BR" dirty="0" smtClean="0"/>
              <a:t> </a:t>
            </a:r>
            <a:r>
              <a:rPr lang="pt-BR" dirty="0" err="1"/>
              <a:t>Interferometer</a:t>
            </a:r>
            <a:endParaRPr lang="pt-BR" dirty="0"/>
          </a:p>
        </p:txBody>
      </p:sp>
      <p:sp>
        <p:nvSpPr>
          <p:cNvPr id="92" name="CaixaDeTexto 91"/>
          <p:cNvSpPr txBox="1"/>
          <p:nvPr/>
        </p:nvSpPr>
        <p:spPr>
          <a:xfrm>
            <a:off x="5394600" y="2032891"/>
            <a:ext cx="202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Diffraction</a:t>
            </a:r>
            <a:r>
              <a:rPr lang="pt-BR" sz="1500" dirty="0"/>
              <a:t> </a:t>
            </a:r>
            <a:r>
              <a:rPr lang="pt-BR" dirty="0" err="1"/>
              <a:t>Grating</a:t>
            </a:r>
            <a:endParaRPr lang="pt-BR" sz="1500" dirty="0"/>
          </a:p>
        </p:txBody>
      </p:sp>
      <p:sp>
        <p:nvSpPr>
          <p:cNvPr id="115" name="Rectangle 71"/>
          <p:cNvSpPr/>
          <p:nvPr/>
        </p:nvSpPr>
        <p:spPr>
          <a:xfrm rot="10800000">
            <a:off x="1300421" y="2539064"/>
            <a:ext cx="1598391" cy="22402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grpSp>
        <p:nvGrpSpPr>
          <p:cNvPr id="50" name="Grupo 49"/>
          <p:cNvGrpSpPr/>
          <p:nvPr/>
        </p:nvGrpSpPr>
        <p:grpSpPr>
          <a:xfrm>
            <a:off x="-12482" y="2677366"/>
            <a:ext cx="3348033" cy="2392007"/>
            <a:chOff x="346210" y="2312521"/>
            <a:chExt cx="4464044" cy="3189342"/>
          </a:xfrm>
        </p:grpSpPr>
        <p:cxnSp>
          <p:nvCxnSpPr>
            <p:cNvPr id="27" name="Conector reto 26"/>
            <p:cNvCxnSpPr/>
            <p:nvPr/>
          </p:nvCxnSpPr>
          <p:spPr>
            <a:xfrm>
              <a:off x="346210" y="3824805"/>
              <a:ext cx="4464044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to 116"/>
            <p:cNvCxnSpPr/>
            <p:nvPr/>
          </p:nvCxnSpPr>
          <p:spPr>
            <a:xfrm flipH="1" flipV="1">
              <a:off x="3166879" y="2312521"/>
              <a:ext cx="6384" cy="3189342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riângulo isósceles 47"/>
            <p:cNvSpPr/>
            <p:nvPr/>
          </p:nvSpPr>
          <p:spPr>
            <a:xfrm rot="5400000">
              <a:off x="1204570" y="3717069"/>
              <a:ext cx="100098" cy="217894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124" name="Triângulo isósceles 123"/>
            <p:cNvSpPr/>
            <p:nvPr/>
          </p:nvSpPr>
          <p:spPr>
            <a:xfrm rot="5400000">
              <a:off x="4393229" y="3715858"/>
              <a:ext cx="79753" cy="217894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130" name="Triângulo isósceles 129"/>
            <p:cNvSpPr/>
            <p:nvPr/>
          </p:nvSpPr>
          <p:spPr>
            <a:xfrm rot="-5400000">
              <a:off x="3859406" y="3715709"/>
              <a:ext cx="79753" cy="217894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131" name="Triângulo isósceles 130"/>
            <p:cNvSpPr/>
            <p:nvPr/>
          </p:nvSpPr>
          <p:spPr>
            <a:xfrm>
              <a:off x="3128814" y="2476571"/>
              <a:ext cx="79753" cy="217894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132" name="Triângulo isósceles 131"/>
            <p:cNvSpPr/>
            <p:nvPr/>
          </p:nvSpPr>
          <p:spPr>
            <a:xfrm rot="10800000">
              <a:off x="3129425" y="2991243"/>
              <a:ext cx="79753" cy="217894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  <p:sp>
        <p:nvSpPr>
          <p:cNvPr id="26" name="Rectangle 71"/>
          <p:cNvSpPr/>
          <p:nvPr/>
        </p:nvSpPr>
        <p:spPr>
          <a:xfrm rot="16200000">
            <a:off x="2510811" y="3705281"/>
            <a:ext cx="1598391" cy="22402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grpSp>
        <p:nvGrpSpPr>
          <p:cNvPr id="49" name="Grupo 48"/>
          <p:cNvGrpSpPr/>
          <p:nvPr/>
        </p:nvGrpSpPr>
        <p:grpSpPr>
          <a:xfrm>
            <a:off x="859314" y="4862174"/>
            <a:ext cx="2064730" cy="300082"/>
            <a:chOff x="1508604" y="5283468"/>
            <a:chExt cx="2752973" cy="400108"/>
          </a:xfrm>
        </p:grpSpPr>
        <p:sp>
          <p:nvSpPr>
            <p:cNvPr id="126" name="CaixaDeTexto 125"/>
            <p:cNvSpPr txBox="1"/>
            <p:nvPr/>
          </p:nvSpPr>
          <p:spPr>
            <a:xfrm>
              <a:off x="1508604" y="5283468"/>
              <a:ext cx="746359" cy="40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350" dirty="0"/>
                <a:t>CCD</a:t>
              </a:r>
            </a:p>
          </p:txBody>
        </p:sp>
        <p:cxnSp>
          <p:nvCxnSpPr>
            <p:cNvPr id="6" name="Conector reto 5"/>
            <p:cNvCxnSpPr/>
            <p:nvPr/>
          </p:nvCxnSpPr>
          <p:spPr>
            <a:xfrm>
              <a:off x="2089727" y="5464606"/>
              <a:ext cx="2171850" cy="0"/>
            </a:xfrm>
            <a:prstGeom prst="line">
              <a:avLst/>
            </a:prstGeom>
            <a:ln w="76200">
              <a:solidFill>
                <a:srgbClr val="004F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Elipse 51"/>
          <p:cNvSpPr/>
          <p:nvPr/>
        </p:nvSpPr>
        <p:spPr>
          <a:xfrm>
            <a:off x="3120390" y="2506980"/>
            <a:ext cx="389573" cy="37727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7" name="Elipse 146"/>
          <p:cNvSpPr/>
          <p:nvPr/>
        </p:nvSpPr>
        <p:spPr>
          <a:xfrm>
            <a:off x="6957214" y="3112770"/>
            <a:ext cx="365606" cy="36248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grpSp>
        <p:nvGrpSpPr>
          <p:cNvPr id="54" name="Grupo 53"/>
          <p:cNvGrpSpPr/>
          <p:nvPr/>
        </p:nvGrpSpPr>
        <p:grpSpPr>
          <a:xfrm>
            <a:off x="4689630" y="2658323"/>
            <a:ext cx="1065276" cy="554056"/>
            <a:chOff x="6448158" y="-698959"/>
            <a:chExt cx="1286049" cy="839592"/>
          </a:xfrm>
        </p:grpSpPr>
        <p:sp>
          <p:nvSpPr>
            <p:cNvPr id="53" name="CaixaDeTexto 52"/>
            <p:cNvSpPr txBox="1"/>
            <p:nvPr/>
          </p:nvSpPr>
          <p:spPr>
            <a:xfrm>
              <a:off x="6448158" y="-698959"/>
              <a:ext cx="924803" cy="83950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l-GR" sz="3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Λ</a:t>
              </a:r>
              <a:r>
                <a:rPr lang="pt-BR" sz="3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&gt;</a:t>
              </a:r>
              <a:endParaRPr lang="pt-BR" sz="3000" dirty="0"/>
            </a:p>
          </p:txBody>
        </p:sp>
        <p:sp>
          <p:nvSpPr>
            <p:cNvPr id="148" name="CaixaDeTexto 147"/>
            <p:cNvSpPr txBox="1"/>
            <p:nvPr/>
          </p:nvSpPr>
          <p:spPr>
            <a:xfrm>
              <a:off x="6996502" y="-698871"/>
              <a:ext cx="737705" cy="83950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BR" sz="3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  <a:r>
                <a:rPr lang="el-GR" sz="3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λ</a:t>
              </a:r>
              <a:endParaRPr lang="pt-BR" sz="3000" dirty="0"/>
            </a:p>
          </p:txBody>
        </p:sp>
      </p:grpSp>
      <p:sp>
        <p:nvSpPr>
          <p:cNvPr id="64" name="Retângulo de cantos arredondados 63"/>
          <p:cNvSpPr/>
          <p:nvPr/>
        </p:nvSpPr>
        <p:spPr>
          <a:xfrm>
            <a:off x="1159854" y="2400300"/>
            <a:ext cx="2406306" cy="2370359"/>
          </a:xfrm>
          <a:prstGeom prst="roundRect">
            <a:avLst/>
          </a:prstGeom>
          <a:noFill/>
          <a:ln w="38100">
            <a:solidFill>
              <a:srgbClr val="FF99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9" name="Retângulo de cantos arredondados 148"/>
          <p:cNvSpPr/>
          <p:nvPr/>
        </p:nvSpPr>
        <p:spPr>
          <a:xfrm>
            <a:off x="5257800" y="3589259"/>
            <a:ext cx="2194560" cy="477156"/>
          </a:xfrm>
          <a:prstGeom prst="roundRect">
            <a:avLst/>
          </a:prstGeom>
          <a:noFill/>
          <a:ln w="38100">
            <a:solidFill>
              <a:srgbClr val="FF99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0" name="CaixaDeTexto 69"/>
          <p:cNvSpPr txBox="1"/>
          <p:nvPr/>
        </p:nvSpPr>
        <p:spPr>
          <a:xfrm>
            <a:off x="7382408" y="2425822"/>
            <a:ext cx="1741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robust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compact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151012" y="3124962"/>
            <a:ext cx="378000" cy="1165134"/>
          </a:xfrm>
          <a:prstGeom prst="rect">
            <a:avLst/>
          </a:prstGeom>
          <a:solidFill>
            <a:srgbClr val="0D63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grpSp>
        <p:nvGrpSpPr>
          <p:cNvPr id="45" name="Group 44"/>
          <p:cNvGrpSpPr/>
          <p:nvPr/>
        </p:nvGrpSpPr>
        <p:grpSpPr>
          <a:xfrm>
            <a:off x="4998720" y="3057334"/>
            <a:ext cx="2179321" cy="2081894"/>
            <a:chOff x="15359380" y="3354069"/>
            <a:chExt cx="2905761" cy="277585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9380" y="3354069"/>
              <a:ext cx="2905761" cy="2775859"/>
            </a:xfrm>
            <a:prstGeom prst="rect">
              <a:avLst/>
            </a:prstGeom>
          </p:spPr>
        </p:pic>
        <p:sp>
          <p:nvSpPr>
            <p:cNvPr id="93" name="Rectangle 92"/>
            <p:cNvSpPr/>
            <p:nvPr/>
          </p:nvSpPr>
          <p:spPr>
            <a:xfrm>
              <a:off x="15562182" y="3454400"/>
              <a:ext cx="504000" cy="1584510"/>
            </a:xfrm>
            <a:prstGeom prst="rect">
              <a:avLst/>
            </a:prstGeom>
            <a:solidFill>
              <a:srgbClr val="0D63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15352827" y="3926372"/>
              <a:ext cx="885285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PZT</a:t>
              </a: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304" y="3258215"/>
            <a:ext cx="896257" cy="885120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6305550" y="3623310"/>
            <a:ext cx="845820" cy="1333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7" name="TextBox 56"/>
          <p:cNvSpPr txBox="1"/>
          <p:nvPr/>
        </p:nvSpPr>
        <p:spPr>
          <a:xfrm>
            <a:off x="1282446" y="2502027"/>
            <a:ext cx="9060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>
                <a:solidFill>
                  <a:schemeClr val="bg1"/>
                </a:solidFill>
              </a:rPr>
              <a:t>FS Mirror</a:t>
            </a:r>
          </a:p>
        </p:txBody>
      </p:sp>
      <p:sp>
        <p:nvSpPr>
          <p:cNvPr id="108" name="TextBox 107"/>
          <p:cNvSpPr txBox="1"/>
          <p:nvPr/>
        </p:nvSpPr>
        <p:spPr>
          <a:xfrm rot="16200000">
            <a:off x="2853658" y="4102117"/>
            <a:ext cx="9060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>
                <a:solidFill>
                  <a:schemeClr val="bg1"/>
                </a:solidFill>
              </a:rPr>
              <a:t>FS Mirror</a:t>
            </a:r>
          </a:p>
        </p:txBody>
      </p:sp>
      <p:sp>
        <p:nvSpPr>
          <p:cNvPr id="103" name="Título 1"/>
          <p:cNvSpPr>
            <a:spLocks noGrp="1"/>
          </p:cNvSpPr>
          <p:nvPr>
            <p:ph type="title"/>
          </p:nvPr>
        </p:nvSpPr>
        <p:spPr>
          <a:xfrm>
            <a:off x="-69500" y="44624"/>
            <a:ext cx="9250012" cy="11398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Phase shifting devices</a:t>
            </a:r>
            <a:endParaRPr lang="en-US" sz="4000" dirty="0"/>
          </a:p>
        </p:txBody>
      </p:sp>
      <p:sp>
        <p:nvSpPr>
          <p:cNvPr id="21" name="Retângulo 20"/>
          <p:cNvSpPr/>
          <p:nvPr/>
        </p:nvSpPr>
        <p:spPr>
          <a:xfrm>
            <a:off x="1177630" y="5081181"/>
            <a:ext cx="1994100" cy="725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125"/>
              <p:cNvSpPr txBox="1"/>
              <p:nvPr/>
            </p:nvSpPr>
            <p:spPr>
              <a:xfrm>
                <a:off x="1682221" y="5082852"/>
                <a:ext cx="966355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pt-BR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r>
                        <a:rPr lang="pt-BR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pt-BR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pt-BR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/2</m:t>
                      </m:r>
                    </m:oMath>
                  </m:oMathPara>
                </a14:m>
                <a:endParaRPr lang="pt-BR" sz="1350" i="1" dirty="0">
                  <a:latin typeface="Symbol" panose="05050102010706020507" pitchFamily="18" charset="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CaixaDeTexto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221" y="5082852"/>
                <a:ext cx="966355" cy="300082"/>
              </a:xfrm>
              <a:prstGeom prst="rect">
                <a:avLst/>
              </a:prstGeom>
              <a:blipFill rotWithShape="0">
                <a:blip r:embed="rId13"/>
                <a:stretch>
                  <a:fillRect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Retângulo 104"/>
          <p:cNvSpPr/>
          <p:nvPr/>
        </p:nvSpPr>
        <p:spPr>
          <a:xfrm>
            <a:off x="5183941" y="5085351"/>
            <a:ext cx="1994100" cy="725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aixaDeTexto 125"/>
              <p:cNvSpPr txBox="1"/>
              <p:nvPr/>
            </p:nvSpPr>
            <p:spPr>
              <a:xfrm flipH="1">
                <a:off x="5766998" y="5062563"/>
                <a:ext cx="108849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r>
                            <a:rPr lang="pt-BR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pt-BR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pt-BR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pt-BR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/2</m:t>
                      </m:r>
                    </m:oMath>
                  </m:oMathPara>
                </a14:m>
                <a:endParaRPr lang="pt-BR" sz="1350" i="1" dirty="0">
                  <a:latin typeface="Symbol" panose="05050102010706020507" pitchFamily="18" charset="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0" name="CaixaDeTexto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766998" y="5062563"/>
                <a:ext cx="1088496" cy="300082"/>
              </a:xfrm>
              <a:prstGeom prst="rect">
                <a:avLst/>
              </a:prstGeom>
              <a:blipFill rotWithShape="0">
                <a:blip r:embed="rId1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67158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4" presetClass="path" presetSubtype="0" repeatCount="2000" accel="50000" decel="5000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-4.375E-6 -0.01598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2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0" presetClass="path" presetSubtype="0" repeatCount="3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625 0 " pathEditMode="relative" ptsTypes="AA">
                                      <p:cBhvr>
                                        <p:cTn id="7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repeatCount="3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625 0 " pathEditMode="relative" ptsTypes="AA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11111E-6 L 2.77556E-17 0.07917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5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repeatCount="3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625 0 " pathEditMode="relative" ptsTypes="AA">
                                      <p:cBhvr>
                                        <p:cTn id="8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repeatCount="5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-0.01003 0.00023 " pathEditMode="relative" rAng="0" ptsTypes="AA">
                                      <p:cBhvr>
                                        <p:cTn id="1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0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0" presetClass="path" presetSubtype="0" repeatCount="5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01002 -1.48148E-6 " pathEditMode="relative" rAng="0" ptsTypes="AA">
                                      <p:cBhvr>
                                        <p:cTn id="13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0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repeatCount="5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01341 0.06782 " pathEditMode="relative" rAng="0" ptsTypes="AA">
                                      <p:cBhvr>
                                        <p:cTn id="14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3380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4" presetClass="path" presetSubtype="0" repeatCount="5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1.48148E-6 L -0.01354 -0.06667 " pathEditMode="relative" rAng="0" ptsTypes="AA">
                                      <p:cBhvr>
                                        <p:cTn id="14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-3333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6" grpId="0" animBg="1"/>
      <p:bldP spid="31" grpId="0"/>
      <p:bldP spid="31" grpId="1"/>
      <p:bldP spid="135" grpId="0" animBg="1"/>
      <p:bldP spid="145" grpId="0" animBg="1"/>
      <p:bldP spid="89" grpId="0"/>
      <p:bldP spid="89" grpId="1"/>
      <p:bldP spid="91" grpId="0"/>
      <p:bldP spid="92" grpId="0"/>
      <p:bldP spid="115" grpId="0" animBg="1"/>
      <p:bldP spid="26" grpId="0" animBg="1"/>
      <p:bldP spid="26" grpId="1" animBg="1"/>
      <p:bldP spid="52" grpId="0" animBg="1"/>
      <p:bldP spid="52" grpId="1" animBg="1"/>
      <p:bldP spid="147" grpId="0" animBg="1"/>
      <p:bldP spid="147" grpId="1" animBg="1"/>
      <p:bldP spid="64" grpId="0" animBg="1"/>
      <p:bldP spid="149" grpId="0" animBg="1"/>
      <p:bldP spid="20" grpId="0" animBg="1"/>
      <p:bldP spid="20" grpId="1" animBg="1"/>
      <p:bldP spid="20" grpId="2" animBg="1"/>
      <p:bldP spid="55" grpId="0" animBg="1"/>
      <p:bldP spid="55" grpId="1" animBg="1"/>
      <p:bldP spid="57" grpId="0"/>
      <p:bldP spid="108" grpId="0"/>
      <p:bldP spid="108" grpId="1"/>
      <p:bldP spid="7" grpId="0"/>
      <p:bldP spid="90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0" y="870751"/>
            <a:ext cx="498706" cy="44883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5435" y="4329655"/>
            <a:ext cx="684178" cy="43429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568" y="1762122"/>
            <a:ext cx="1333088" cy="105233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1596">
            <a:off x="2134135" y="4248893"/>
            <a:ext cx="712982" cy="73233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529" y="1791190"/>
            <a:ext cx="2442027" cy="299880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983" y="1792470"/>
            <a:ext cx="1012320" cy="10180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44885" y="2845202"/>
            <a:ext cx="12250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CCD Camera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56285" y="2837968"/>
            <a:ext cx="118173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Imaging lens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66414" y="4740556"/>
            <a:ext cx="10887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Piezoeletric</a:t>
            </a:r>
          </a:p>
          <a:p>
            <a:pPr algn="ctr"/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actuator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39096" y="4957582"/>
            <a:ext cx="16255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Diffraction grating</a:t>
            </a:r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-69500" y="44624"/>
            <a:ext cx="9250012" cy="1139825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Opto</a:t>
            </a:r>
            <a:r>
              <a:rPr lang="en-US" sz="4000" dirty="0" smtClean="0"/>
              <a:t>-mechanical design</a:t>
            </a:r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152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0.34154 0.10833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5417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0.25365 -0.1757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4" y="-8796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-0.278 0.22893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11435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200000">
                                      <p:cBhvr>
                                        <p:cTn id="9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28 -0.01018 L -0.25729 -0.21551 " pathEditMode="relative" rAng="0" ptsTypes="AA">
                                      <p:cBhvr>
                                        <p:cTn id="9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8" y="-10278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400000">
                                      <p:cBhvr>
                                        <p:cTn id="9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81" y="1959465"/>
            <a:ext cx="3497883" cy="270228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67" y="1961751"/>
            <a:ext cx="3493311" cy="2697714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06" y="2210106"/>
            <a:ext cx="2655907" cy="2054504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06" y="2210106"/>
            <a:ext cx="2655907" cy="2054504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06" y="2210106"/>
            <a:ext cx="2655907" cy="205450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67" y="1961751"/>
            <a:ext cx="3493311" cy="269771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67" y="1961751"/>
            <a:ext cx="3493311" cy="269771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67" y="1961751"/>
            <a:ext cx="3493311" cy="26977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64" y="1960608"/>
            <a:ext cx="3494118" cy="2700000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64" y="1960608"/>
            <a:ext cx="3494118" cy="270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280" y="3076555"/>
            <a:ext cx="11817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Imaging lens</a:t>
            </a:r>
          </a:p>
          <a:p>
            <a:pPr algn="ctr"/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8373" y="2347397"/>
            <a:ext cx="16255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Diffraction grating</a:t>
            </a:r>
          </a:p>
          <a:p>
            <a:pPr algn="ctr"/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52458" y="3594198"/>
            <a:ext cx="7938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</a:t>
            </a:r>
          </a:p>
          <a:p>
            <a:pPr algn="ctr"/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36988" y="1483073"/>
            <a:ext cx="15536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PZT electrical</a:t>
            </a:r>
          </a:p>
          <a:p>
            <a:pPr algn="ctr"/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connector bracket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030643" y="3485034"/>
            <a:ext cx="371481" cy="406585"/>
          </a:xfrm>
          <a:prstGeom prst="line">
            <a:avLst/>
          </a:prstGeom>
          <a:ln w="19050">
            <a:solidFill>
              <a:srgbClr val="B0B0B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703380" y="2792703"/>
            <a:ext cx="536944" cy="565516"/>
          </a:xfrm>
          <a:prstGeom prst="line">
            <a:avLst/>
          </a:prstGeom>
          <a:ln w="19050">
            <a:solidFill>
              <a:srgbClr val="B0B0B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3696592" y="3502152"/>
            <a:ext cx="390776" cy="322327"/>
          </a:xfrm>
          <a:prstGeom prst="line">
            <a:avLst/>
          </a:prstGeom>
          <a:ln w="19050">
            <a:solidFill>
              <a:srgbClr val="B0B0B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911694" y="1917491"/>
            <a:ext cx="333103" cy="320040"/>
          </a:xfrm>
          <a:prstGeom prst="line">
            <a:avLst/>
          </a:prstGeom>
          <a:ln w="19050">
            <a:solidFill>
              <a:srgbClr val="B0B0B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m 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8479" y="1997627"/>
            <a:ext cx="3769612" cy="2844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Imagem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0" y="870751"/>
            <a:ext cx="498706" cy="448835"/>
          </a:xfrm>
          <a:prstGeom prst="rect">
            <a:avLst/>
          </a:prstGeom>
        </p:spPr>
      </p:pic>
      <p:sp>
        <p:nvSpPr>
          <p:cNvPr id="25" name="Título 1"/>
          <p:cNvSpPr>
            <a:spLocks noGrp="1"/>
          </p:cNvSpPr>
          <p:nvPr>
            <p:ph type="title"/>
          </p:nvPr>
        </p:nvSpPr>
        <p:spPr>
          <a:xfrm>
            <a:off x="-69500" y="44624"/>
            <a:ext cx="9250012" cy="1139825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Opto</a:t>
            </a:r>
            <a:r>
              <a:rPr lang="en-US" sz="4000" dirty="0" smtClean="0"/>
              <a:t>-mechanical design</a:t>
            </a:r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904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4.79167E-6 -0.2372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875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4.79167E-6 -0.1111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5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4.79167E-6 -0.1111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56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-0.19414 0.20371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14" y="1018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-0.19336 0.2030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10139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-0.07252 0.0777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3889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-0.07252 0.0777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3889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-0.15377 0.1641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5" y="8194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-0.15377 0.1641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5" y="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7" grpId="0"/>
      <p:bldP spid="28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55"/>
            <a:ext cx="9163939" cy="6872955"/>
          </a:xfrm>
        </p:spPr>
      </p:pic>
    </p:spTree>
    <p:extLst>
      <p:ext uri="{BB962C8B-B14F-4D97-AF65-F5344CB8AC3E}">
        <p14:creationId xmlns:p14="http://schemas.microsoft.com/office/powerpoint/2010/main" val="178282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4338" cy="698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5496"/>
            <a:ext cx="8229600" cy="873224"/>
          </a:xfrm>
          <a:solidFill>
            <a:srgbClr val="FFFFFF">
              <a:alpha val="60000"/>
            </a:srgbClr>
          </a:solidFill>
        </p:spPr>
        <p:txBody>
          <a:bodyPr/>
          <a:lstStyle/>
          <a:p>
            <a:r>
              <a:rPr lang="pt-BR" dirty="0" err="1" smtClean="0"/>
              <a:t>Good</a:t>
            </a:r>
            <a:r>
              <a:rPr lang="pt-BR" dirty="0" smtClean="0"/>
              <a:t> </a:t>
            </a:r>
            <a:r>
              <a:rPr lang="pt-BR" dirty="0" err="1" smtClean="0"/>
              <a:t>clamping</a:t>
            </a:r>
            <a:r>
              <a:rPr lang="pt-BR" dirty="0" smtClean="0"/>
              <a:t> </a:t>
            </a:r>
            <a:r>
              <a:rPr lang="pt-BR" dirty="0" err="1" smtClean="0"/>
              <a:t>example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4294967295"/>
          </p:nvPr>
        </p:nvSpPr>
        <p:spPr>
          <a:xfrm>
            <a:off x="8143900" y="6356350"/>
            <a:ext cx="542900" cy="365125"/>
          </a:xfrm>
          <a:prstGeom prst="rect">
            <a:avLst/>
          </a:prstGeom>
        </p:spPr>
        <p:txBody>
          <a:bodyPr/>
          <a:lstStyle/>
          <a:p>
            <a:fld id="{06A18D67-BCC9-40E2-86DF-6874A56F4EF1}" type="slidenum">
              <a:rPr lang="pt-BR" smtClean="0"/>
              <a:pPr/>
              <a:t>108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496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tângulo 48"/>
          <p:cNvSpPr/>
          <p:nvPr/>
        </p:nvSpPr>
        <p:spPr>
          <a:xfrm>
            <a:off x="5868144" y="2060848"/>
            <a:ext cx="504000" cy="504000"/>
          </a:xfrm>
          <a:prstGeom prst="rect">
            <a:avLst/>
          </a:prstGeom>
          <a:solidFill>
            <a:srgbClr val="66FFFF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</a:t>
            </a:r>
            <a:endParaRPr lang="en-US" sz="4000" b="1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Robustness features</a:t>
            </a:r>
            <a:endParaRPr lang="en-US" dirty="0"/>
          </a:p>
        </p:txBody>
      </p:sp>
      <p:sp>
        <p:nvSpPr>
          <p:cNvPr id="34" name="Retângulo de cantos arredondados 33"/>
          <p:cNvSpPr/>
          <p:nvPr/>
        </p:nvSpPr>
        <p:spPr>
          <a:xfrm>
            <a:off x="611560" y="4709677"/>
            <a:ext cx="1317334" cy="70207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Robust principle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7" name="Retângulo de cantos arredondados 36"/>
          <p:cNvSpPr/>
          <p:nvPr/>
        </p:nvSpPr>
        <p:spPr>
          <a:xfrm>
            <a:off x="2786614" y="4149120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q</a:t>
            </a:r>
            <a:r>
              <a:rPr lang="en-US" sz="1350" dirty="0" smtClean="0">
                <a:solidFill>
                  <a:schemeClr val="tx1"/>
                </a:solidFill>
              </a:rPr>
              <a:t>uasi-equal path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38" name="Conector reto 37"/>
          <p:cNvCxnSpPr>
            <a:stCxn id="34" idx="3"/>
            <a:endCxn id="37" idx="1"/>
          </p:cNvCxnSpPr>
          <p:nvPr/>
        </p:nvCxnSpPr>
        <p:spPr>
          <a:xfrm flipV="1">
            <a:off x="1928894" y="4329120"/>
            <a:ext cx="857720" cy="7315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de cantos arredondados 40"/>
          <p:cNvSpPr/>
          <p:nvPr/>
        </p:nvSpPr>
        <p:spPr>
          <a:xfrm>
            <a:off x="2786614" y="4725184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o</a:t>
            </a:r>
            <a:r>
              <a:rPr lang="en-US" sz="1350" dirty="0" smtClean="0">
                <a:solidFill>
                  <a:schemeClr val="tx1"/>
                </a:solidFill>
              </a:rPr>
              <a:t>ne-shot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42" name="Conector reto 41"/>
          <p:cNvCxnSpPr>
            <a:stCxn id="34" idx="3"/>
            <a:endCxn id="41" idx="1"/>
          </p:cNvCxnSpPr>
          <p:nvPr/>
        </p:nvCxnSpPr>
        <p:spPr>
          <a:xfrm flipV="1">
            <a:off x="1928894" y="4905184"/>
            <a:ext cx="857720" cy="155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ângulo de cantos arredondados 43"/>
          <p:cNvSpPr/>
          <p:nvPr/>
        </p:nvSpPr>
        <p:spPr>
          <a:xfrm>
            <a:off x="2786614" y="5301248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achromatic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45" name="Conector reto 44"/>
          <p:cNvCxnSpPr>
            <a:stCxn id="34" idx="3"/>
            <a:endCxn id="44" idx="1"/>
          </p:cNvCxnSpPr>
          <p:nvPr/>
        </p:nvCxnSpPr>
        <p:spPr>
          <a:xfrm>
            <a:off x="1928894" y="5060716"/>
            <a:ext cx="857720" cy="420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tângulo de cantos arredondados 52"/>
          <p:cNvSpPr/>
          <p:nvPr/>
        </p:nvSpPr>
        <p:spPr>
          <a:xfrm>
            <a:off x="2786614" y="5877312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robust algorithm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61" name="Conector reto 60"/>
          <p:cNvCxnSpPr>
            <a:stCxn id="34" idx="3"/>
            <a:endCxn id="53" idx="1"/>
          </p:cNvCxnSpPr>
          <p:nvPr/>
        </p:nvCxnSpPr>
        <p:spPr>
          <a:xfrm>
            <a:off x="1928894" y="5060716"/>
            <a:ext cx="857720" cy="9965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ângulo de cantos arredondados 61"/>
          <p:cNvSpPr/>
          <p:nvPr/>
        </p:nvSpPr>
        <p:spPr>
          <a:xfrm>
            <a:off x="611560" y="2222867"/>
            <a:ext cx="1317334" cy="70207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Robust </a:t>
            </a:r>
            <a:r>
              <a:rPr lang="en-US" sz="1350" dirty="0" smtClean="0">
                <a:solidFill>
                  <a:schemeClr val="tx1"/>
                </a:solidFill>
              </a:rPr>
              <a:t>construction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65" name="Retângulo de cantos arredondados 64"/>
          <p:cNvSpPr/>
          <p:nvPr/>
        </p:nvSpPr>
        <p:spPr>
          <a:xfrm>
            <a:off x="2786614" y="1556832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compact and lightweight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66" name="Conector reto 65"/>
          <p:cNvCxnSpPr>
            <a:stCxn id="62" idx="3"/>
            <a:endCxn id="65" idx="1"/>
          </p:cNvCxnSpPr>
          <p:nvPr/>
        </p:nvCxnSpPr>
        <p:spPr>
          <a:xfrm flipV="1">
            <a:off x="1928894" y="1736832"/>
            <a:ext cx="857720" cy="837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tângulo de cantos arredondados 67"/>
          <p:cNvSpPr/>
          <p:nvPr/>
        </p:nvSpPr>
        <p:spPr>
          <a:xfrm>
            <a:off x="2786614" y="2132896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rigid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69" name="Conector reto 68"/>
          <p:cNvCxnSpPr>
            <a:stCxn id="62" idx="3"/>
            <a:endCxn id="68" idx="1"/>
          </p:cNvCxnSpPr>
          <p:nvPr/>
        </p:nvCxnSpPr>
        <p:spPr>
          <a:xfrm flipV="1">
            <a:off x="1928894" y="2312896"/>
            <a:ext cx="857720" cy="261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tângulo de cantos arredondados 70"/>
          <p:cNvSpPr/>
          <p:nvPr/>
        </p:nvSpPr>
        <p:spPr>
          <a:xfrm>
            <a:off x="2786614" y="2708960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s</a:t>
            </a:r>
            <a:r>
              <a:rPr lang="en-US" sz="1350" dirty="0" smtClean="0">
                <a:solidFill>
                  <a:schemeClr val="tx1"/>
                </a:solidFill>
              </a:rPr>
              <a:t>tiff clamping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72" name="Conector reto 71"/>
          <p:cNvCxnSpPr>
            <a:stCxn id="62" idx="3"/>
            <a:endCxn id="71" idx="1"/>
          </p:cNvCxnSpPr>
          <p:nvPr/>
        </p:nvCxnSpPr>
        <p:spPr>
          <a:xfrm>
            <a:off x="1928894" y="2573906"/>
            <a:ext cx="857720" cy="3150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tângulo de cantos arredondados 73"/>
          <p:cNvSpPr/>
          <p:nvPr/>
        </p:nvSpPr>
        <p:spPr>
          <a:xfrm>
            <a:off x="2786614" y="3285024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n</a:t>
            </a:r>
            <a:r>
              <a:rPr lang="en-US" sz="1350" dirty="0" smtClean="0">
                <a:solidFill>
                  <a:schemeClr val="tx1"/>
                </a:solidFill>
              </a:rPr>
              <a:t>o movable parts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75" name="Conector reto 74"/>
          <p:cNvCxnSpPr>
            <a:stCxn id="62" idx="3"/>
            <a:endCxn id="74" idx="1"/>
          </p:cNvCxnSpPr>
          <p:nvPr/>
        </p:nvCxnSpPr>
        <p:spPr>
          <a:xfrm>
            <a:off x="1928894" y="2573906"/>
            <a:ext cx="857720" cy="8911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tângulo 95"/>
          <p:cNvSpPr/>
          <p:nvPr/>
        </p:nvSpPr>
        <p:spPr>
          <a:xfrm>
            <a:off x="5868200" y="2636912"/>
            <a:ext cx="504000" cy="504000"/>
          </a:xfrm>
          <a:prstGeom prst="rect">
            <a:avLst/>
          </a:prstGeom>
          <a:solidFill>
            <a:srgbClr val="66FFFF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</a:t>
            </a:r>
            <a:endParaRPr lang="en-US" sz="4000" b="1" dirty="0"/>
          </a:p>
        </p:txBody>
      </p:sp>
      <p:sp>
        <p:nvSpPr>
          <p:cNvPr id="40" name="Retângulo 39"/>
          <p:cNvSpPr/>
          <p:nvPr/>
        </p:nvSpPr>
        <p:spPr>
          <a:xfrm>
            <a:off x="5868144" y="3213032"/>
            <a:ext cx="504000" cy="504000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</a:t>
            </a:r>
            <a:endParaRPr lang="en-US" sz="4000" b="1" dirty="0"/>
          </a:p>
        </p:txBody>
      </p:sp>
      <p:grpSp>
        <p:nvGrpSpPr>
          <p:cNvPr id="4" name="Grupo 3"/>
          <p:cNvGrpSpPr/>
          <p:nvPr/>
        </p:nvGrpSpPr>
        <p:grpSpPr>
          <a:xfrm>
            <a:off x="4946614" y="1484784"/>
            <a:ext cx="1425586" cy="2232248"/>
            <a:chOff x="4946614" y="1484784"/>
            <a:chExt cx="1425586" cy="2232248"/>
          </a:xfrm>
        </p:grpSpPr>
        <p:sp>
          <p:nvSpPr>
            <p:cNvPr id="98" name="Retângulo 97"/>
            <p:cNvSpPr/>
            <p:nvPr/>
          </p:nvSpPr>
          <p:spPr>
            <a:xfrm>
              <a:off x="5868200" y="1484784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tângulo 98"/>
            <p:cNvSpPr/>
            <p:nvPr/>
          </p:nvSpPr>
          <p:spPr>
            <a:xfrm>
              <a:off x="5868200" y="2060904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tângulo 99"/>
            <p:cNvSpPr/>
            <p:nvPr/>
          </p:nvSpPr>
          <p:spPr>
            <a:xfrm>
              <a:off x="5868200" y="2636968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tângulo 100"/>
            <p:cNvSpPr/>
            <p:nvPr/>
          </p:nvSpPr>
          <p:spPr>
            <a:xfrm>
              <a:off x="5868200" y="3213032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Conector reto 106"/>
            <p:cNvCxnSpPr>
              <a:stCxn id="65" idx="3"/>
              <a:endCxn id="98" idx="1"/>
            </p:cNvCxnSpPr>
            <p:nvPr/>
          </p:nvCxnSpPr>
          <p:spPr>
            <a:xfrm flipV="1">
              <a:off x="4946614" y="1736784"/>
              <a:ext cx="921586" cy="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/>
            <p:cNvCxnSpPr>
              <a:stCxn id="68" idx="3"/>
              <a:endCxn id="99" idx="1"/>
            </p:cNvCxnSpPr>
            <p:nvPr/>
          </p:nvCxnSpPr>
          <p:spPr>
            <a:xfrm>
              <a:off x="4946614" y="2312896"/>
              <a:ext cx="921586" cy="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to 109"/>
            <p:cNvCxnSpPr>
              <a:stCxn id="71" idx="3"/>
              <a:endCxn id="100" idx="1"/>
            </p:cNvCxnSpPr>
            <p:nvPr/>
          </p:nvCxnSpPr>
          <p:spPr>
            <a:xfrm>
              <a:off x="4946614" y="2888960"/>
              <a:ext cx="921586" cy="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to 110"/>
            <p:cNvCxnSpPr>
              <a:stCxn id="74" idx="3"/>
              <a:endCxn id="101" idx="1"/>
            </p:cNvCxnSpPr>
            <p:nvPr/>
          </p:nvCxnSpPr>
          <p:spPr>
            <a:xfrm>
              <a:off x="4946614" y="3465024"/>
              <a:ext cx="921586" cy="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CaixaDeTexto 42"/>
          <p:cNvSpPr txBox="1"/>
          <p:nvPr/>
        </p:nvSpPr>
        <p:spPr>
          <a:xfrm>
            <a:off x="5868200" y="5229256"/>
            <a:ext cx="504000" cy="504000"/>
          </a:xfrm>
          <a:prstGeom prst="rect">
            <a:avLst/>
          </a:prstGeom>
          <a:solidFill>
            <a:srgbClr val="FF0000"/>
          </a:solidFill>
        </p:spPr>
        <p:txBody>
          <a:bodyPr wrap="square" lIns="0" tIns="36000" rIns="0" bIns="0" rtlCol="0" anchor="ctr" anchorCtr="1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</a:t>
            </a:r>
            <a:endParaRPr lang="en-US" sz="4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sp>
        <p:nvSpPr>
          <p:cNvPr id="47" name="Retângulo 46"/>
          <p:cNvSpPr/>
          <p:nvPr/>
        </p:nvSpPr>
        <p:spPr>
          <a:xfrm>
            <a:off x="5868144" y="5805320"/>
            <a:ext cx="504000" cy="504000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</a:t>
            </a:r>
            <a:endParaRPr lang="en-US" sz="4000" b="1" dirty="0"/>
          </a:p>
        </p:txBody>
      </p:sp>
      <p:sp>
        <p:nvSpPr>
          <p:cNvPr id="48" name="CaixaDeTexto 47"/>
          <p:cNvSpPr txBox="1"/>
          <p:nvPr/>
        </p:nvSpPr>
        <p:spPr>
          <a:xfrm>
            <a:off x="5868144" y="4653136"/>
            <a:ext cx="504000" cy="504000"/>
          </a:xfrm>
          <a:prstGeom prst="rect">
            <a:avLst/>
          </a:prstGeom>
          <a:solidFill>
            <a:srgbClr val="FF0000"/>
          </a:solidFill>
        </p:spPr>
        <p:txBody>
          <a:bodyPr wrap="square" lIns="0" tIns="36000" rIns="0" bIns="0" rtlCol="0" anchor="ctr" anchorCtr="1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</a:t>
            </a:r>
            <a:endParaRPr lang="en-US" sz="4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4946614" y="4077128"/>
            <a:ext cx="1425586" cy="2232024"/>
            <a:chOff x="4946614" y="4077128"/>
            <a:chExt cx="1425586" cy="2232024"/>
          </a:xfrm>
        </p:grpSpPr>
        <p:sp>
          <p:nvSpPr>
            <p:cNvPr id="102" name="Retângulo 101"/>
            <p:cNvSpPr/>
            <p:nvPr/>
          </p:nvSpPr>
          <p:spPr>
            <a:xfrm>
              <a:off x="5868200" y="4077128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tângulo 102"/>
            <p:cNvSpPr/>
            <p:nvPr/>
          </p:nvSpPr>
          <p:spPr>
            <a:xfrm>
              <a:off x="5868200" y="4653136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tângulo 103"/>
            <p:cNvSpPr/>
            <p:nvPr/>
          </p:nvSpPr>
          <p:spPr>
            <a:xfrm>
              <a:off x="5868200" y="5229144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tângulo 104"/>
            <p:cNvSpPr/>
            <p:nvPr/>
          </p:nvSpPr>
          <p:spPr>
            <a:xfrm>
              <a:off x="5868200" y="5805152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2" name="Conector reto 111"/>
            <p:cNvCxnSpPr>
              <a:stCxn id="37" idx="3"/>
              <a:endCxn id="102" idx="1"/>
            </p:cNvCxnSpPr>
            <p:nvPr/>
          </p:nvCxnSpPr>
          <p:spPr>
            <a:xfrm>
              <a:off x="4946614" y="4329120"/>
              <a:ext cx="921586" cy="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to 112"/>
            <p:cNvCxnSpPr>
              <a:stCxn id="41" idx="3"/>
              <a:endCxn id="103" idx="1"/>
            </p:cNvCxnSpPr>
            <p:nvPr/>
          </p:nvCxnSpPr>
          <p:spPr>
            <a:xfrm flipV="1">
              <a:off x="4946614" y="4905136"/>
              <a:ext cx="921586" cy="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to 113"/>
            <p:cNvCxnSpPr>
              <a:stCxn id="44" idx="3"/>
              <a:endCxn id="104" idx="1"/>
            </p:cNvCxnSpPr>
            <p:nvPr/>
          </p:nvCxnSpPr>
          <p:spPr>
            <a:xfrm flipV="1">
              <a:off x="4946614" y="5481144"/>
              <a:ext cx="921586" cy="1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to 114"/>
            <p:cNvCxnSpPr>
              <a:stCxn id="53" idx="3"/>
              <a:endCxn id="105" idx="1"/>
            </p:cNvCxnSpPr>
            <p:nvPr/>
          </p:nvCxnSpPr>
          <p:spPr>
            <a:xfrm flipV="1">
              <a:off x="4946614" y="6057152"/>
              <a:ext cx="921586" cy="1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tângulo 50"/>
          <p:cNvSpPr/>
          <p:nvPr/>
        </p:nvSpPr>
        <p:spPr>
          <a:xfrm>
            <a:off x="5868144" y="1484784"/>
            <a:ext cx="504000" cy="504000"/>
          </a:xfrm>
          <a:prstGeom prst="rect">
            <a:avLst/>
          </a:prstGeom>
          <a:solidFill>
            <a:srgbClr val="66FFFF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</a:t>
            </a:r>
            <a:endParaRPr lang="en-US" sz="4000" b="1" dirty="0"/>
          </a:p>
        </p:txBody>
      </p:sp>
      <p:sp>
        <p:nvSpPr>
          <p:cNvPr id="52" name="Retângulo 51"/>
          <p:cNvSpPr/>
          <p:nvPr/>
        </p:nvSpPr>
        <p:spPr>
          <a:xfrm>
            <a:off x="5868144" y="4077128"/>
            <a:ext cx="504000" cy="504000"/>
          </a:xfrm>
          <a:prstGeom prst="rect">
            <a:avLst/>
          </a:prstGeom>
          <a:solidFill>
            <a:srgbClr val="66FFFF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</a:t>
            </a:r>
            <a:endParaRPr lang="en-US" sz="4000" b="1" dirty="0"/>
          </a:p>
        </p:txBody>
      </p:sp>
      <p:grpSp>
        <p:nvGrpSpPr>
          <p:cNvPr id="50" name="Grupo 49"/>
          <p:cNvGrpSpPr/>
          <p:nvPr/>
        </p:nvGrpSpPr>
        <p:grpSpPr>
          <a:xfrm>
            <a:off x="7308304" y="1224136"/>
            <a:ext cx="1296144" cy="5373216"/>
            <a:chOff x="7308304" y="1224136"/>
            <a:chExt cx="1296144" cy="5373216"/>
          </a:xfrm>
        </p:grpSpPr>
        <p:sp>
          <p:nvSpPr>
            <p:cNvPr id="54" name="Retângulo 53"/>
            <p:cNvSpPr/>
            <p:nvPr/>
          </p:nvSpPr>
          <p:spPr>
            <a:xfrm>
              <a:off x="7704376" y="1224136"/>
              <a:ext cx="504000" cy="504000"/>
            </a:xfrm>
            <a:prstGeom prst="rect">
              <a:avLst/>
            </a:prstGeom>
            <a:solidFill>
              <a:srgbClr val="66FFFF"/>
            </a:solidFill>
          </p:spPr>
          <p:txBody>
            <a:bodyPr wrap="none" lIns="0" tIns="0" rIns="0" bIns="0" anchor="ctr" anchorCtr="1">
              <a:spAutoFit/>
            </a:bodyPr>
            <a:lstStyle/>
            <a:p>
              <a:pPr algn="ctr"/>
              <a:r>
                <a:rPr lang="en-US" sz="4000" b="1" dirty="0">
                  <a:sym typeface="Wingdings"/>
                </a:rPr>
                <a:t></a:t>
              </a:r>
              <a:endParaRPr lang="en-US" sz="4000" b="1" dirty="0"/>
            </a:p>
          </p:txBody>
        </p:sp>
        <p:sp>
          <p:nvSpPr>
            <p:cNvPr id="55" name="Retângulo 54"/>
            <p:cNvSpPr/>
            <p:nvPr/>
          </p:nvSpPr>
          <p:spPr>
            <a:xfrm>
              <a:off x="7704376" y="2664352"/>
              <a:ext cx="504000" cy="50400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lIns="0" tIns="0" rIns="0" bIns="0" anchor="ctr" anchorCtr="1">
              <a:spAutoFit/>
            </a:bodyPr>
            <a:lstStyle/>
            <a:p>
              <a:pPr algn="ctr"/>
              <a:r>
                <a:rPr lang="en-US" sz="4000" b="1" dirty="0">
                  <a:sym typeface="Wingdings"/>
                </a:rPr>
                <a:t></a:t>
              </a:r>
              <a:endParaRPr lang="en-US" sz="4000" b="1" dirty="0"/>
            </a:p>
          </p:txBody>
        </p:sp>
        <p:sp>
          <p:nvSpPr>
            <p:cNvPr id="56" name="CaixaDeTexto 55"/>
            <p:cNvSpPr txBox="1"/>
            <p:nvPr/>
          </p:nvSpPr>
          <p:spPr>
            <a:xfrm>
              <a:off x="7704376" y="4104456"/>
              <a:ext cx="504000" cy="50400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lIns="0" tIns="36000" rIns="0" bIns="0" rtlCol="0" anchor="ctr" anchorCtr="1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  <a:latin typeface="Wingdings" panose="05000000000000000000" pitchFamily="2" charset="2"/>
                  <a:sym typeface="Wingdings" panose="05000000000000000000" pitchFamily="2" charset="2"/>
                </a:rPr>
                <a:t></a:t>
              </a:r>
              <a:endParaRPr lang="en-US" sz="4000" dirty="0">
                <a:solidFill>
                  <a:schemeClr val="bg1"/>
                </a:solidFill>
                <a:latin typeface="Wingdings" panose="05000000000000000000" pitchFamily="2" charset="2"/>
              </a:endParaRPr>
            </a:p>
          </p:txBody>
        </p:sp>
        <p:sp>
          <p:nvSpPr>
            <p:cNvPr id="57" name="Retângulo 56"/>
            <p:cNvSpPr/>
            <p:nvPr/>
          </p:nvSpPr>
          <p:spPr>
            <a:xfrm>
              <a:off x="7671683" y="1728192"/>
              <a:ext cx="5693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4</a:t>
              </a:r>
              <a:endParaRPr lang="pt-BR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58" name="Retângulo 57"/>
            <p:cNvSpPr/>
            <p:nvPr/>
          </p:nvSpPr>
          <p:spPr>
            <a:xfrm>
              <a:off x="7671683" y="3168352"/>
              <a:ext cx="5693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2</a:t>
              </a:r>
              <a:endParaRPr lang="pt-BR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59" name="Retângulo 58"/>
            <p:cNvSpPr/>
            <p:nvPr/>
          </p:nvSpPr>
          <p:spPr>
            <a:xfrm>
              <a:off x="7671683" y="4608512"/>
              <a:ext cx="5693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2</a:t>
              </a:r>
              <a:endParaRPr lang="pt-BR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60" name="Retângulo 59"/>
            <p:cNvSpPr/>
            <p:nvPr/>
          </p:nvSpPr>
          <p:spPr>
            <a:xfrm>
              <a:off x="7308304" y="5472496"/>
              <a:ext cx="1296144" cy="7200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Retângulo 62"/>
            <p:cNvSpPr/>
            <p:nvPr/>
          </p:nvSpPr>
          <p:spPr>
            <a:xfrm>
              <a:off x="7479324" y="5674022"/>
              <a:ext cx="9541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10</a:t>
              </a:r>
              <a:endPara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21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upo 60"/>
          <p:cNvGrpSpPr/>
          <p:nvPr/>
        </p:nvGrpSpPr>
        <p:grpSpPr>
          <a:xfrm>
            <a:off x="300510" y="2489754"/>
            <a:ext cx="2133455" cy="432048"/>
            <a:chOff x="4564493" y="3213049"/>
            <a:chExt cx="2130835" cy="432193"/>
          </a:xfrm>
        </p:grpSpPr>
        <p:sp>
          <p:nvSpPr>
            <p:cNvPr id="64" name="Forma livre 63"/>
            <p:cNvSpPr/>
            <p:nvPr/>
          </p:nvSpPr>
          <p:spPr>
            <a:xfrm>
              <a:off x="4564493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orma livre 64"/>
            <p:cNvSpPr/>
            <p:nvPr/>
          </p:nvSpPr>
          <p:spPr>
            <a:xfrm>
              <a:off x="5274739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orma livre 91"/>
            <p:cNvSpPr/>
            <p:nvPr/>
          </p:nvSpPr>
          <p:spPr>
            <a:xfrm>
              <a:off x="5982573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upo 52"/>
          <p:cNvGrpSpPr/>
          <p:nvPr/>
        </p:nvGrpSpPr>
        <p:grpSpPr>
          <a:xfrm>
            <a:off x="-52880" y="2491990"/>
            <a:ext cx="7805107" cy="432909"/>
            <a:chOff x="1743279" y="2504307"/>
            <a:chExt cx="7805107" cy="432909"/>
          </a:xfrm>
        </p:grpSpPr>
        <p:grpSp>
          <p:nvGrpSpPr>
            <p:cNvPr id="54" name="Grupo 53"/>
            <p:cNvGrpSpPr/>
            <p:nvPr/>
          </p:nvGrpSpPr>
          <p:grpSpPr>
            <a:xfrm flipH="1">
              <a:off x="5289387" y="2504307"/>
              <a:ext cx="4258999" cy="432909"/>
              <a:chOff x="2441558" y="3213049"/>
              <a:chExt cx="4253770" cy="433055"/>
            </a:xfrm>
          </p:grpSpPr>
          <p:sp>
            <p:nvSpPr>
              <p:cNvPr id="63" name="Forma livre 62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orma livre 78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Forma livre 84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Forma livre 85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orma livre 93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orma livre 94"/>
              <p:cNvSpPr/>
              <p:nvPr/>
            </p:nvSpPr>
            <p:spPr>
              <a:xfrm>
                <a:off x="2441558" y="3213911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upo 55"/>
            <p:cNvGrpSpPr/>
            <p:nvPr/>
          </p:nvGrpSpPr>
          <p:grpSpPr>
            <a:xfrm flipH="1">
              <a:off x="1743279" y="2504314"/>
              <a:ext cx="3552497" cy="432048"/>
              <a:chOff x="3144779" y="3213049"/>
              <a:chExt cx="3548133" cy="432193"/>
            </a:xfrm>
          </p:grpSpPr>
          <p:sp>
            <p:nvSpPr>
              <p:cNvPr id="57" name="Forma livre 56"/>
              <p:cNvSpPr/>
              <p:nvPr/>
            </p:nvSpPr>
            <p:spPr>
              <a:xfrm>
                <a:off x="314477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orma livre 57"/>
              <p:cNvSpPr/>
              <p:nvPr/>
            </p:nvSpPr>
            <p:spPr>
              <a:xfrm>
                <a:off x="3855026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orma livre 58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orma livre 59"/>
              <p:cNvSpPr/>
              <p:nvPr/>
            </p:nvSpPr>
            <p:spPr>
              <a:xfrm>
                <a:off x="5272322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orma livre 61"/>
              <p:cNvSpPr/>
              <p:nvPr/>
            </p:nvSpPr>
            <p:spPr>
              <a:xfrm>
                <a:off x="5980157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" name="Retângulo 5"/>
          <p:cNvSpPr/>
          <p:nvPr/>
        </p:nvSpPr>
        <p:spPr>
          <a:xfrm>
            <a:off x="-108520" y="1556792"/>
            <a:ext cx="792088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tângulo 65"/>
          <p:cNvSpPr/>
          <p:nvPr/>
        </p:nvSpPr>
        <p:spPr>
          <a:xfrm>
            <a:off x="16055" y="2353947"/>
            <a:ext cx="667513" cy="6675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tângulo 77"/>
          <p:cNvSpPr/>
          <p:nvPr/>
        </p:nvSpPr>
        <p:spPr>
          <a:xfrm>
            <a:off x="16055" y="2353947"/>
            <a:ext cx="667513" cy="667513"/>
          </a:xfrm>
          <a:prstGeom prst="rect">
            <a:avLst/>
          </a:prstGeom>
          <a:solidFill>
            <a:srgbClr val="80808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tângulo 95"/>
          <p:cNvSpPr/>
          <p:nvPr/>
        </p:nvSpPr>
        <p:spPr>
          <a:xfrm>
            <a:off x="16055" y="2353947"/>
            <a:ext cx="667513" cy="667513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tângulo 96"/>
          <p:cNvSpPr/>
          <p:nvPr/>
        </p:nvSpPr>
        <p:spPr>
          <a:xfrm>
            <a:off x="16055" y="2353947"/>
            <a:ext cx="667513" cy="667513"/>
          </a:xfrm>
          <a:prstGeom prst="rect">
            <a:avLst/>
          </a:prstGeom>
          <a:solidFill>
            <a:srgbClr val="80808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tângulo 76"/>
          <p:cNvSpPr/>
          <p:nvPr/>
        </p:nvSpPr>
        <p:spPr>
          <a:xfrm>
            <a:off x="16055" y="2353947"/>
            <a:ext cx="667513" cy="6675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upo 11"/>
          <p:cNvGrpSpPr/>
          <p:nvPr/>
        </p:nvGrpSpPr>
        <p:grpSpPr>
          <a:xfrm>
            <a:off x="2435188" y="2491310"/>
            <a:ext cx="4968439" cy="432048"/>
            <a:chOff x="2438330" y="2513304"/>
            <a:chExt cx="4968439" cy="432048"/>
          </a:xfrm>
        </p:grpSpPr>
        <p:grpSp>
          <p:nvGrpSpPr>
            <p:cNvPr id="16" name="Grupo 15"/>
            <p:cNvGrpSpPr/>
            <p:nvPr/>
          </p:nvGrpSpPr>
          <p:grpSpPr>
            <a:xfrm flipH="1">
              <a:off x="5984433" y="2513304"/>
              <a:ext cx="1422336" cy="432048"/>
              <a:chOff x="5274739" y="3213049"/>
              <a:chExt cx="1420589" cy="432193"/>
            </a:xfrm>
          </p:grpSpPr>
          <p:sp>
            <p:nvSpPr>
              <p:cNvPr id="20" name="Forma livre 19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upo 35"/>
            <p:cNvGrpSpPr/>
            <p:nvPr/>
          </p:nvGrpSpPr>
          <p:grpSpPr>
            <a:xfrm flipH="1">
              <a:off x="2438330" y="2513304"/>
              <a:ext cx="3552497" cy="432048"/>
              <a:chOff x="3144779" y="3213049"/>
              <a:chExt cx="3548133" cy="432193"/>
            </a:xfrm>
          </p:grpSpPr>
          <p:sp>
            <p:nvSpPr>
              <p:cNvPr id="37" name="Forma livre 36"/>
              <p:cNvSpPr/>
              <p:nvPr/>
            </p:nvSpPr>
            <p:spPr>
              <a:xfrm>
                <a:off x="314477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orma livre 37"/>
              <p:cNvSpPr/>
              <p:nvPr/>
            </p:nvSpPr>
            <p:spPr>
              <a:xfrm>
                <a:off x="3855026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orma livre 38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orma livre 39"/>
              <p:cNvSpPr/>
              <p:nvPr/>
            </p:nvSpPr>
            <p:spPr>
              <a:xfrm>
                <a:off x="5272322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orma livre 40"/>
              <p:cNvSpPr/>
              <p:nvPr/>
            </p:nvSpPr>
            <p:spPr>
              <a:xfrm>
                <a:off x="5980157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0" name="Grupo 79"/>
          <p:cNvGrpSpPr/>
          <p:nvPr/>
        </p:nvGrpSpPr>
        <p:grpSpPr>
          <a:xfrm rot="16200000">
            <a:off x="669389" y="4255675"/>
            <a:ext cx="3550077" cy="432048"/>
            <a:chOff x="3149611" y="3213049"/>
            <a:chExt cx="3545717" cy="432193"/>
          </a:xfrm>
        </p:grpSpPr>
        <p:sp>
          <p:nvSpPr>
            <p:cNvPr id="87" name="Forma livre 86"/>
            <p:cNvSpPr/>
            <p:nvPr/>
          </p:nvSpPr>
          <p:spPr>
            <a:xfrm>
              <a:off x="3149611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orma livre 87"/>
            <p:cNvSpPr/>
            <p:nvPr/>
          </p:nvSpPr>
          <p:spPr>
            <a:xfrm>
              <a:off x="3857441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orma livre 88"/>
            <p:cNvSpPr/>
            <p:nvPr/>
          </p:nvSpPr>
          <p:spPr>
            <a:xfrm>
              <a:off x="4564493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orma livre 89"/>
            <p:cNvSpPr/>
            <p:nvPr/>
          </p:nvSpPr>
          <p:spPr>
            <a:xfrm>
              <a:off x="5274739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orma livre 90"/>
            <p:cNvSpPr/>
            <p:nvPr/>
          </p:nvSpPr>
          <p:spPr>
            <a:xfrm>
              <a:off x="5982573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upo 92"/>
          <p:cNvGrpSpPr/>
          <p:nvPr/>
        </p:nvGrpSpPr>
        <p:grpSpPr>
          <a:xfrm rot="5400000" flipH="1">
            <a:off x="669389" y="4255674"/>
            <a:ext cx="3550077" cy="432048"/>
            <a:chOff x="3149611" y="3213049"/>
            <a:chExt cx="3545717" cy="432193"/>
          </a:xfrm>
        </p:grpSpPr>
        <p:sp>
          <p:nvSpPr>
            <p:cNvPr id="100" name="Forma livre 99"/>
            <p:cNvSpPr/>
            <p:nvPr/>
          </p:nvSpPr>
          <p:spPr>
            <a:xfrm>
              <a:off x="3149611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Forma livre 100"/>
            <p:cNvSpPr/>
            <p:nvPr/>
          </p:nvSpPr>
          <p:spPr>
            <a:xfrm>
              <a:off x="3857441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orma livre 101"/>
            <p:cNvSpPr/>
            <p:nvPr/>
          </p:nvSpPr>
          <p:spPr>
            <a:xfrm>
              <a:off x="4564493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orma livre 102"/>
            <p:cNvSpPr/>
            <p:nvPr/>
          </p:nvSpPr>
          <p:spPr>
            <a:xfrm>
              <a:off x="5274739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orma livre 103"/>
            <p:cNvSpPr/>
            <p:nvPr/>
          </p:nvSpPr>
          <p:spPr>
            <a:xfrm>
              <a:off x="5982573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tângulo 3"/>
          <p:cNvSpPr/>
          <p:nvPr/>
        </p:nvSpPr>
        <p:spPr>
          <a:xfrm>
            <a:off x="1736780" y="5889921"/>
            <a:ext cx="1422336" cy="968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Interferometer: single ray</a:t>
            </a:r>
            <a:endParaRPr lang="en-US" dirty="0"/>
          </a:p>
        </p:txBody>
      </p:sp>
      <p:sp>
        <p:nvSpPr>
          <p:cNvPr id="9" name="Retângulo 8"/>
          <p:cNvSpPr/>
          <p:nvPr/>
        </p:nvSpPr>
        <p:spPr>
          <a:xfrm rot="-2700000" flipH="1">
            <a:off x="2421567" y="1809741"/>
            <a:ext cx="45720" cy="1800200"/>
          </a:xfrm>
          <a:prstGeom prst="rect">
            <a:avLst/>
          </a:prstGeom>
          <a:solidFill>
            <a:srgbClr val="0070C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ângulo 9"/>
          <p:cNvSpPr/>
          <p:nvPr/>
        </p:nvSpPr>
        <p:spPr>
          <a:xfrm>
            <a:off x="1956857" y="5892982"/>
            <a:ext cx="975140" cy="216024"/>
          </a:xfrm>
          <a:prstGeom prst="rect">
            <a:avLst/>
          </a:prstGeom>
          <a:solidFill>
            <a:srgbClr val="0070C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upo 4"/>
          <p:cNvGrpSpPr/>
          <p:nvPr/>
        </p:nvGrpSpPr>
        <p:grpSpPr>
          <a:xfrm>
            <a:off x="7408810" y="1988794"/>
            <a:ext cx="1422336" cy="1691504"/>
            <a:chOff x="7422019" y="1988794"/>
            <a:chExt cx="1422336" cy="1691504"/>
          </a:xfrm>
        </p:grpSpPr>
        <p:sp>
          <p:nvSpPr>
            <p:cNvPr id="105" name="Retângulo 104"/>
            <p:cNvSpPr/>
            <p:nvPr/>
          </p:nvSpPr>
          <p:spPr>
            <a:xfrm>
              <a:off x="7422019" y="1988794"/>
              <a:ext cx="1422336" cy="1691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tângulo 54"/>
            <p:cNvSpPr/>
            <p:nvPr/>
          </p:nvSpPr>
          <p:spPr>
            <a:xfrm rot="16200000">
              <a:off x="7042461" y="2630656"/>
              <a:ext cx="975140" cy="216024"/>
            </a:xfrm>
            <a:prstGeom prst="rect">
              <a:avLst/>
            </a:prstGeom>
            <a:solidFill>
              <a:srgbClr val="0070C0">
                <a:alpha val="1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upo 80"/>
          <p:cNvGrpSpPr/>
          <p:nvPr/>
        </p:nvGrpSpPr>
        <p:grpSpPr>
          <a:xfrm rot="16200000">
            <a:off x="1376882" y="1425349"/>
            <a:ext cx="2135092" cy="432048"/>
            <a:chOff x="3144779" y="3213049"/>
            <a:chExt cx="2132469" cy="432193"/>
          </a:xfrm>
        </p:grpSpPr>
        <p:sp>
          <p:nvSpPr>
            <p:cNvPr id="82" name="Forma livre 81"/>
            <p:cNvSpPr/>
            <p:nvPr/>
          </p:nvSpPr>
          <p:spPr>
            <a:xfrm>
              <a:off x="3144779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orma livre 82"/>
            <p:cNvSpPr/>
            <p:nvPr/>
          </p:nvSpPr>
          <p:spPr>
            <a:xfrm>
              <a:off x="3855026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orma livre 83"/>
            <p:cNvSpPr/>
            <p:nvPr/>
          </p:nvSpPr>
          <p:spPr>
            <a:xfrm>
              <a:off x="4564493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tângulo 2"/>
          <p:cNvSpPr/>
          <p:nvPr/>
        </p:nvSpPr>
        <p:spPr>
          <a:xfrm>
            <a:off x="2093595" y="0"/>
            <a:ext cx="698409" cy="128416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Conector reto 66"/>
          <p:cNvCxnSpPr/>
          <p:nvPr/>
        </p:nvCxnSpPr>
        <p:spPr>
          <a:xfrm>
            <a:off x="7386761" y="3323062"/>
            <a:ext cx="0" cy="754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aixaDeTexto 67"/>
          <p:cNvSpPr txBox="1"/>
          <p:nvPr/>
        </p:nvSpPr>
        <p:spPr>
          <a:xfrm>
            <a:off x="3088583" y="3275242"/>
            <a:ext cx="162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Partial mirror</a:t>
            </a:r>
            <a:endParaRPr lang="en-US" dirty="0"/>
          </a:p>
        </p:txBody>
      </p:sp>
      <p:sp>
        <p:nvSpPr>
          <p:cNvPr id="69" name="CaixaDeTexto 68"/>
          <p:cNvSpPr txBox="1"/>
          <p:nvPr/>
        </p:nvSpPr>
        <p:spPr>
          <a:xfrm>
            <a:off x="3112696" y="5876352"/>
            <a:ext cx="162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Mirror 1</a:t>
            </a:r>
            <a:endParaRPr lang="en-US" dirty="0"/>
          </a:p>
        </p:txBody>
      </p:sp>
      <p:sp>
        <p:nvSpPr>
          <p:cNvPr id="70" name="CaixaDeTexto 69"/>
          <p:cNvSpPr txBox="1"/>
          <p:nvPr/>
        </p:nvSpPr>
        <p:spPr>
          <a:xfrm>
            <a:off x="6803419" y="1706269"/>
            <a:ext cx="162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Mirror 2</a:t>
            </a:r>
            <a:endParaRPr lang="en-US" dirty="0"/>
          </a:p>
        </p:txBody>
      </p:sp>
      <p:sp>
        <p:nvSpPr>
          <p:cNvPr id="71" name="CaixaDeTexto 70"/>
          <p:cNvSpPr txBox="1"/>
          <p:nvPr/>
        </p:nvSpPr>
        <p:spPr>
          <a:xfrm>
            <a:off x="0" y="3138396"/>
            <a:ext cx="1215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Detector</a:t>
            </a:r>
            <a:endParaRPr lang="en-US" dirty="0"/>
          </a:p>
        </p:txBody>
      </p:sp>
      <p:grpSp>
        <p:nvGrpSpPr>
          <p:cNvPr id="7" name="Grupo 6"/>
          <p:cNvGrpSpPr/>
          <p:nvPr/>
        </p:nvGrpSpPr>
        <p:grpSpPr>
          <a:xfrm>
            <a:off x="6755990" y="3323062"/>
            <a:ext cx="299907" cy="754010"/>
            <a:chOff x="6755990" y="3323062"/>
            <a:chExt cx="299907" cy="754010"/>
          </a:xfrm>
        </p:grpSpPr>
        <p:cxnSp>
          <p:nvCxnSpPr>
            <p:cNvPr id="72" name="Conector reto 71"/>
            <p:cNvCxnSpPr/>
            <p:nvPr/>
          </p:nvCxnSpPr>
          <p:spPr>
            <a:xfrm>
              <a:off x="7055897" y="3323062"/>
              <a:ext cx="0" cy="7540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de seta reta 72"/>
            <p:cNvCxnSpPr/>
            <p:nvPr/>
          </p:nvCxnSpPr>
          <p:spPr>
            <a:xfrm>
              <a:off x="6755990" y="3861048"/>
              <a:ext cx="29267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4" name="Conector de seta reta 73"/>
          <p:cNvCxnSpPr/>
          <p:nvPr/>
        </p:nvCxnSpPr>
        <p:spPr>
          <a:xfrm flipH="1">
            <a:off x="7403628" y="3861048"/>
            <a:ext cx="26471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aixaDeTexto 74"/>
              <p:cNvSpPr txBox="1"/>
              <p:nvPr/>
            </p:nvSpPr>
            <p:spPr>
              <a:xfrm>
                <a:off x="7758435" y="3624134"/>
                <a:ext cx="192360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CaixaDeTexto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8435" y="3624134"/>
                <a:ext cx="192360" cy="52597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CaixaDeTexto 75"/>
          <p:cNvSpPr txBox="1"/>
          <p:nvPr/>
        </p:nvSpPr>
        <p:spPr>
          <a:xfrm>
            <a:off x="1184184" y="360908"/>
            <a:ext cx="1299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source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5591674" y="4631924"/>
                <a:ext cx="2868758" cy="813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One cycle </a:t>
                </a:r>
                <a:r>
                  <a:rPr lang="en-US" sz="2400" dirty="0" smtClean="0">
                    <a:sym typeface="Wingdings" panose="05000000000000000000" pitchFamily="2" charset="2"/>
                  </a:rPr>
                  <a:t>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𝜆</m:t>
                        </m:r>
                      </m:num>
                      <m:den>
                        <m:r>
                          <a:rPr lang="pt-BR" sz="32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674" y="4631924"/>
                <a:ext cx="2868758" cy="813300"/>
              </a:xfrm>
              <a:prstGeom prst="rect">
                <a:avLst/>
              </a:prstGeom>
              <a:blipFill rotWithShape="0">
                <a:blip r:embed="rId3"/>
                <a:stretch>
                  <a:fillRect b="-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279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-0.03819 -4.44444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L -0.07709 2.59259E-6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03611 -1.85185E-6 " pathEditMode="relative" rAng="0" ptsTypes="AA">
                                      <p:cBhvr>
                                        <p:cTn id="12" dur="4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3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96" grpId="0" animBg="1"/>
      <p:bldP spid="97" grpId="0" animBg="1"/>
      <p:bldP spid="77" grpId="0" animBg="1"/>
      <p:bldP spid="75" grpId="0"/>
      <p:bldP spid="8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400" dirty="0" err="1" smtClean="0"/>
              <a:t>Shearography</a:t>
            </a:r>
            <a:r>
              <a:rPr lang="en-US" sz="4400" dirty="0" smtClean="0"/>
              <a:t> interferometer with multiple apertures</a:t>
            </a:r>
            <a:endParaRPr lang="en-US" sz="4400" dirty="0"/>
          </a:p>
        </p:txBody>
      </p:sp>
      <p:sp>
        <p:nvSpPr>
          <p:cNvPr id="6" name="Retângulo 5"/>
          <p:cNvSpPr/>
          <p:nvPr/>
        </p:nvSpPr>
        <p:spPr>
          <a:xfrm>
            <a:off x="3050419" y="1532399"/>
            <a:ext cx="285687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15000" b="1" dirty="0" smtClean="0">
                <a:ln/>
                <a:solidFill>
                  <a:schemeClr val="accent4"/>
                </a:solidFill>
              </a:rPr>
              <a:t>3.2</a:t>
            </a:r>
            <a:endParaRPr lang="pt-BR" sz="15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5362" name="Picture 2" descr="Ver a imagem de orige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309" y="836712"/>
            <a:ext cx="13716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29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ângulo 132"/>
          <p:cNvSpPr/>
          <p:nvPr/>
        </p:nvSpPr>
        <p:spPr bwMode="auto">
          <a:xfrm>
            <a:off x="1187624" y="2204864"/>
            <a:ext cx="402334" cy="324036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6" charset="-128"/>
            </a:endParaRPr>
          </a:p>
        </p:txBody>
      </p:sp>
      <p:sp>
        <p:nvSpPr>
          <p:cNvPr id="70" name="Forma livre 69"/>
          <p:cNvSpPr/>
          <p:nvPr/>
        </p:nvSpPr>
        <p:spPr>
          <a:xfrm>
            <a:off x="1727201" y="1199815"/>
            <a:ext cx="4304146" cy="3685309"/>
          </a:xfrm>
          <a:custGeom>
            <a:avLst/>
            <a:gdLst>
              <a:gd name="connsiteX0" fmla="*/ 4304146 w 4304146"/>
              <a:gd name="connsiteY0" fmla="*/ 0 h 3685309"/>
              <a:gd name="connsiteX1" fmla="*/ 0 w 4304146"/>
              <a:gd name="connsiteY1" fmla="*/ 1801091 h 3685309"/>
              <a:gd name="connsiteX2" fmla="*/ 9237 w 4304146"/>
              <a:gd name="connsiteY2" fmla="*/ 3685309 h 3685309"/>
              <a:gd name="connsiteX3" fmla="*/ 4304146 w 4304146"/>
              <a:gd name="connsiteY3" fmla="*/ 0 h 368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4146" h="3685309">
                <a:moveTo>
                  <a:pt x="4304146" y="0"/>
                </a:moveTo>
                <a:lnTo>
                  <a:pt x="0" y="1801091"/>
                </a:lnTo>
                <a:lnTo>
                  <a:pt x="9237" y="3685309"/>
                </a:lnTo>
                <a:lnTo>
                  <a:pt x="4304146" y="0"/>
                </a:lnTo>
                <a:close/>
              </a:path>
            </a:pathLst>
          </a:custGeom>
          <a:gradFill rotWithShape="1">
            <a:gsLst>
              <a:gs pos="0">
                <a:srgbClr val="FF7C80"/>
              </a:gs>
              <a:gs pos="100000">
                <a:srgbClr val="FF7C80">
                  <a:gamma/>
                  <a:tint val="23922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black"/>
              </a:solidFill>
              <a:latin typeface="Arial"/>
              <a:ea typeface="+mn-ea"/>
            </a:endParaRPr>
          </a:p>
        </p:txBody>
      </p:sp>
      <p:grpSp>
        <p:nvGrpSpPr>
          <p:cNvPr id="71" name="Grupo 70"/>
          <p:cNvGrpSpPr/>
          <p:nvPr/>
        </p:nvGrpSpPr>
        <p:grpSpPr>
          <a:xfrm>
            <a:off x="5917938" y="762078"/>
            <a:ext cx="789454" cy="602930"/>
            <a:chOff x="5917938" y="1215572"/>
            <a:chExt cx="789454" cy="602930"/>
          </a:xfrm>
        </p:grpSpPr>
        <p:grpSp>
          <p:nvGrpSpPr>
            <p:cNvPr id="72" name="Grupo 71"/>
            <p:cNvGrpSpPr/>
            <p:nvPr/>
          </p:nvGrpSpPr>
          <p:grpSpPr>
            <a:xfrm rot="3558124">
              <a:off x="6025327" y="1108183"/>
              <a:ext cx="574675" cy="789454"/>
              <a:chOff x="4259536" y="99137"/>
              <a:chExt cx="574675" cy="789454"/>
            </a:xfrm>
          </p:grpSpPr>
          <p:sp>
            <p:nvSpPr>
              <p:cNvPr id="74" name="Line 5"/>
              <p:cNvSpPr>
                <a:spLocks noChangeShapeType="1"/>
              </p:cNvSpPr>
              <p:nvPr/>
            </p:nvSpPr>
            <p:spPr bwMode="auto">
              <a:xfrm flipH="1">
                <a:off x="4542671" y="462106"/>
                <a:ext cx="5503" cy="42648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76" name="Rectangle 3"/>
              <p:cNvSpPr>
                <a:spLocks noChangeArrowheads="1"/>
              </p:cNvSpPr>
              <p:nvPr/>
            </p:nvSpPr>
            <p:spPr bwMode="auto">
              <a:xfrm rot="5400000">
                <a:off x="4435843" y="222717"/>
                <a:ext cx="215900" cy="288925"/>
              </a:xfrm>
              <a:prstGeom prst="rect">
                <a:avLst/>
              </a:prstGeom>
              <a:gradFill rotWithShape="1">
                <a:gsLst>
                  <a:gs pos="0">
                    <a:srgbClr val="FFCC00">
                      <a:gamma/>
                      <a:shade val="46275"/>
                      <a:invGamma/>
                    </a:srgbClr>
                  </a:gs>
                  <a:gs pos="5000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77" name="Rectangle 15"/>
              <p:cNvSpPr>
                <a:spLocks noChangeArrowheads="1"/>
              </p:cNvSpPr>
              <p:nvPr/>
            </p:nvSpPr>
            <p:spPr bwMode="auto">
              <a:xfrm rot="5400000">
                <a:off x="4465911" y="-107238"/>
                <a:ext cx="161925" cy="574675"/>
              </a:xfrm>
              <a:prstGeom prst="rect">
                <a:avLst/>
              </a:prstGeom>
              <a:gradFill rotWithShape="1">
                <a:gsLst>
                  <a:gs pos="0">
                    <a:srgbClr val="FFCC00">
                      <a:gamma/>
                      <a:shade val="46275"/>
                      <a:invGamma/>
                    </a:srgbClr>
                  </a:gs>
                  <a:gs pos="5000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Arial"/>
                  <a:ea typeface="+mn-ea"/>
                </a:endParaRPr>
              </a:p>
            </p:txBody>
          </p:sp>
        </p:grpSp>
        <p:sp>
          <p:nvSpPr>
            <p:cNvPr id="73" name="Oval 18"/>
            <p:cNvSpPr>
              <a:spLocks noChangeArrowheads="1"/>
            </p:cNvSpPr>
            <p:nvPr/>
          </p:nvSpPr>
          <p:spPr bwMode="auto">
            <a:xfrm rot="19800000">
              <a:off x="5978915" y="1529577"/>
              <a:ext cx="71438" cy="288925"/>
            </a:xfrm>
            <a:prstGeom prst="ellipse">
              <a:avLst/>
            </a:prstGeom>
            <a:solidFill>
              <a:srgbClr val="99FF99">
                <a:alpha val="7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ea typeface="+mn-ea"/>
              </a:endParaRPr>
            </a:p>
          </p:txBody>
        </p:sp>
      </p:grpSp>
      <p:sp>
        <p:nvSpPr>
          <p:cNvPr id="79" name="Retângulo 78"/>
          <p:cNvSpPr/>
          <p:nvPr/>
        </p:nvSpPr>
        <p:spPr>
          <a:xfrm rot="10800000">
            <a:off x="1589959" y="2664049"/>
            <a:ext cx="142876" cy="2357454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80" name="Forma livre 79"/>
          <p:cNvSpPr/>
          <p:nvPr/>
        </p:nvSpPr>
        <p:spPr>
          <a:xfrm>
            <a:off x="5115798" y="3051259"/>
            <a:ext cx="424638" cy="1576350"/>
          </a:xfrm>
          <a:custGeom>
            <a:avLst/>
            <a:gdLst>
              <a:gd name="connsiteX0" fmla="*/ 339505 w 851026"/>
              <a:gd name="connsiteY0" fmla="*/ 0 h 2444436"/>
              <a:gd name="connsiteX1" fmla="*/ 529628 w 851026"/>
              <a:gd name="connsiteY1" fmla="*/ 4527 h 2444436"/>
              <a:gd name="connsiteX2" fmla="*/ 851026 w 851026"/>
              <a:gd name="connsiteY2" fmla="*/ 1335386 h 2444436"/>
              <a:gd name="connsiteX3" fmla="*/ 520574 w 851026"/>
              <a:gd name="connsiteY3" fmla="*/ 2444436 h 2444436"/>
              <a:gd name="connsiteX4" fmla="*/ 334978 w 851026"/>
              <a:gd name="connsiteY4" fmla="*/ 2444436 h 2444436"/>
              <a:gd name="connsiteX5" fmla="*/ 0 w 851026"/>
              <a:gd name="connsiteY5" fmla="*/ 1240325 h 2444436"/>
              <a:gd name="connsiteX6" fmla="*/ 339505 w 851026"/>
              <a:gd name="connsiteY6" fmla="*/ 0 h 2444436"/>
              <a:gd name="connsiteX0" fmla="*/ 339505 w 852535"/>
              <a:gd name="connsiteY0" fmla="*/ 0 h 2444436"/>
              <a:gd name="connsiteX1" fmla="*/ 529628 w 852535"/>
              <a:gd name="connsiteY1" fmla="*/ 4527 h 2444436"/>
              <a:gd name="connsiteX2" fmla="*/ 851026 w 852535"/>
              <a:gd name="connsiteY2" fmla="*/ 1335386 h 2444436"/>
              <a:gd name="connsiteX3" fmla="*/ 520574 w 852535"/>
              <a:gd name="connsiteY3" fmla="*/ 2444436 h 2444436"/>
              <a:gd name="connsiteX4" fmla="*/ 334978 w 852535"/>
              <a:gd name="connsiteY4" fmla="*/ 2444436 h 2444436"/>
              <a:gd name="connsiteX5" fmla="*/ 0 w 852535"/>
              <a:gd name="connsiteY5" fmla="*/ 1240325 h 2444436"/>
              <a:gd name="connsiteX6" fmla="*/ 339505 w 852535"/>
              <a:gd name="connsiteY6" fmla="*/ 0 h 2444436"/>
              <a:gd name="connsiteX0" fmla="*/ 339505 w 852535"/>
              <a:gd name="connsiteY0" fmla="*/ 0 h 2444436"/>
              <a:gd name="connsiteX1" fmla="*/ 529628 w 852535"/>
              <a:gd name="connsiteY1" fmla="*/ 4527 h 2444436"/>
              <a:gd name="connsiteX2" fmla="*/ 851026 w 852535"/>
              <a:gd name="connsiteY2" fmla="*/ 1192486 h 2444436"/>
              <a:gd name="connsiteX3" fmla="*/ 520574 w 852535"/>
              <a:gd name="connsiteY3" fmla="*/ 2444436 h 2444436"/>
              <a:gd name="connsiteX4" fmla="*/ 334978 w 852535"/>
              <a:gd name="connsiteY4" fmla="*/ 2444436 h 2444436"/>
              <a:gd name="connsiteX5" fmla="*/ 0 w 852535"/>
              <a:gd name="connsiteY5" fmla="*/ 1240325 h 2444436"/>
              <a:gd name="connsiteX6" fmla="*/ 339505 w 852535"/>
              <a:gd name="connsiteY6" fmla="*/ 0 h 2444436"/>
              <a:gd name="connsiteX0" fmla="*/ 339505 w 882194"/>
              <a:gd name="connsiteY0" fmla="*/ 0 h 2444436"/>
              <a:gd name="connsiteX1" fmla="*/ 529628 w 882194"/>
              <a:gd name="connsiteY1" fmla="*/ 4527 h 2444436"/>
              <a:gd name="connsiteX2" fmla="*/ 851026 w 882194"/>
              <a:gd name="connsiteY2" fmla="*/ 1192486 h 2444436"/>
              <a:gd name="connsiteX3" fmla="*/ 520574 w 882194"/>
              <a:gd name="connsiteY3" fmla="*/ 2444436 h 2444436"/>
              <a:gd name="connsiteX4" fmla="*/ 334978 w 882194"/>
              <a:gd name="connsiteY4" fmla="*/ 2444436 h 2444436"/>
              <a:gd name="connsiteX5" fmla="*/ 0 w 882194"/>
              <a:gd name="connsiteY5" fmla="*/ 1240325 h 2444436"/>
              <a:gd name="connsiteX6" fmla="*/ 339505 w 882194"/>
              <a:gd name="connsiteY6" fmla="*/ 0 h 2444436"/>
              <a:gd name="connsiteX0" fmla="*/ 339505 w 882194"/>
              <a:gd name="connsiteY0" fmla="*/ 0 h 2444436"/>
              <a:gd name="connsiteX1" fmla="*/ 529628 w 882194"/>
              <a:gd name="connsiteY1" fmla="*/ 4527 h 2444436"/>
              <a:gd name="connsiteX2" fmla="*/ 851026 w 882194"/>
              <a:gd name="connsiteY2" fmla="*/ 1192486 h 2444436"/>
              <a:gd name="connsiteX3" fmla="*/ 520574 w 882194"/>
              <a:gd name="connsiteY3" fmla="*/ 2444436 h 2444436"/>
              <a:gd name="connsiteX4" fmla="*/ 334978 w 882194"/>
              <a:gd name="connsiteY4" fmla="*/ 2444436 h 2444436"/>
              <a:gd name="connsiteX5" fmla="*/ 0 w 882194"/>
              <a:gd name="connsiteY5" fmla="*/ 1240325 h 2444436"/>
              <a:gd name="connsiteX6" fmla="*/ 339505 w 882194"/>
              <a:gd name="connsiteY6" fmla="*/ 0 h 2444436"/>
              <a:gd name="connsiteX0" fmla="*/ 339505 w 882194"/>
              <a:gd name="connsiteY0" fmla="*/ 0 h 2444436"/>
              <a:gd name="connsiteX1" fmla="*/ 529628 w 882194"/>
              <a:gd name="connsiteY1" fmla="*/ 4527 h 2444436"/>
              <a:gd name="connsiteX2" fmla="*/ 851026 w 882194"/>
              <a:gd name="connsiteY2" fmla="*/ 1192486 h 2444436"/>
              <a:gd name="connsiteX3" fmla="*/ 520574 w 882194"/>
              <a:gd name="connsiteY3" fmla="*/ 2444436 h 2444436"/>
              <a:gd name="connsiteX4" fmla="*/ 334978 w 882194"/>
              <a:gd name="connsiteY4" fmla="*/ 2444436 h 2444436"/>
              <a:gd name="connsiteX5" fmla="*/ 0 w 882194"/>
              <a:gd name="connsiteY5" fmla="*/ 1240325 h 2444436"/>
              <a:gd name="connsiteX6" fmla="*/ 339505 w 882194"/>
              <a:gd name="connsiteY6" fmla="*/ 0 h 2444436"/>
              <a:gd name="connsiteX0" fmla="*/ 340260 w 882949"/>
              <a:gd name="connsiteY0" fmla="*/ 0 h 2444436"/>
              <a:gd name="connsiteX1" fmla="*/ 530383 w 882949"/>
              <a:gd name="connsiteY1" fmla="*/ 4527 h 2444436"/>
              <a:gd name="connsiteX2" fmla="*/ 851781 w 882949"/>
              <a:gd name="connsiteY2" fmla="*/ 1192486 h 2444436"/>
              <a:gd name="connsiteX3" fmla="*/ 521329 w 882949"/>
              <a:gd name="connsiteY3" fmla="*/ 2444436 h 2444436"/>
              <a:gd name="connsiteX4" fmla="*/ 335733 w 882949"/>
              <a:gd name="connsiteY4" fmla="*/ 2444436 h 2444436"/>
              <a:gd name="connsiteX5" fmla="*/ 755 w 882949"/>
              <a:gd name="connsiteY5" fmla="*/ 1240325 h 2444436"/>
              <a:gd name="connsiteX6" fmla="*/ 340260 w 882949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3272" h="2444436">
                <a:moveTo>
                  <a:pt x="340583" y="0"/>
                </a:moveTo>
                <a:lnTo>
                  <a:pt x="530706" y="4527"/>
                </a:lnTo>
                <a:cubicBezTo>
                  <a:pt x="615959" y="227091"/>
                  <a:pt x="836496" y="651453"/>
                  <a:pt x="852104" y="1192486"/>
                </a:cubicBezTo>
                <a:cubicBezTo>
                  <a:pt x="883272" y="1757290"/>
                  <a:pt x="607660" y="2259594"/>
                  <a:pt x="521652" y="2444436"/>
                </a:cubicBezTo>
                <a:lnTo>
                  <a:pt x="336056" y="2444436"/>
                </a:lnTo>
                <a:cubicBezTo>
                  <a:pt x="249294" y="2243751"/>
                  <a:pt x="338" y="1890187"/>
                  <a:pt x="1078" y="1240325"/>
                </a:cubicBezTo>
                <a:cubicBezTo>
                  <a:pt x="0" y="604465"/>
                  <a:pt x="252312" y="205966"/>
                  <a:pt x="340583" y="0"/>
                </a:cubicBez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white"/>
              </a:solidFill>
            </a:endParaRPr>
          </a:p>
        </p:txBody>
      </p:sp>
      <p:cxnSp>
        <p:nvCxnSpPr>
          <p:cNvPr id="82" name="Conector reto 81"/>
          <p:cNvCxnSpPr/>
          <p:nvPr/>
        </p:nvCxnSpPr>
        <p:spPr>
          <a:xfrm>
            <a:off x="1732835" y="3842776"/>
            <a:ext cx="6008656" cy="0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to 82"/>
          <p:cNvCxnSpPr/>
          <p:nvPr/>
        </p:nvCxnSpPr>
        <p:spPr>
          <a:xfrm>
            <a:off x="1732834" y="3841698"/>
            <a:ext cx="3028274" cy="5647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to 86"/>
          <p:cNvCxnSpPr>
            <a:endCxn id="93" idx="6"/>
          </p:cNvCxnSpPr>
          <p:nvPr/>
        </p:nvCxnSpPr>
        <p:spPr>
          <a:xfrm flipH="1">
            <a:off x="1774574" y="3274167"/>
            <a:ext cx="2986534" cy="5712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tângulo 87"/>
          <p:cNvSpPr/>
          <p:nvPr/>
        </p:nvSpPr>
        <p:spPr>
          <a:xfrm>
            <a:off x="7303120" y="3510625"/>
            <a:ext cx="78331" cy="656055"/>
          </a:xfrm>
          <a:prstGeom prst="rect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9" name="CaixaDeTexto 88"/>
          <p:cNvSpPr txBox="1"/>
          <p:nvPr/>
        </p:nvSpPr>
        <p:spPr>
          <a:xfrm>
            <a:off x="6910237" y="4165118"/>
            <a:ext cx="942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/>
                <a:ea typeface="+mn-ea"/>
              </a:rPr>
              <a:t>sensor</a:t>
            </a:r>
          </a:p>
        </p:txBody>
      </p:sp>
      <p:sp>
        <p:nvSpPr>
          <p:cNvPr id="90" name="CaixaDeTexto 89"/>
          <p:cNvSpPr txBox="1"/>
          <p:nvPr/>
        </p:nvSpPr>
        <p:spPr>
          <a:xfrm>
            <a:off x="4843638" y="2687474"/>
            <a:ext cx="942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  <a:ea typeface="+mn-ea"/>
              </a:rPr>
              <a:t>lens</a:t>
            </a:r>
            <a:endParaRPr lang="en-US" sz="1800" dirty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91" name="CaixaDeTexto 90"/>
          <p:cNvSpPr txBox="1"/>
          <p:nvPr/>
        </p:nvSpPr>
        <p:spPr>
          <a:xfrm>
            <a:off x="6857740" y="692696"/>
            <a:ext cx="942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/>
                <a:ea typeface="+mn-ea"/>
              </a:rPr>
              <a:t>laser</a:t>
            </a:r>
          </a:p>
        </p:txBody>
      </p:sp>
      <p:grpSp>
        <p:nvGrpSpPr>
          <p:cNvPr id="92" name="Grupo 91"/>
          <p:cNvGrpSpPr/>
          <p:nvPr/>
        </p:nvGrpSpPr>
        <p:grpSpPr>
          <a:xfrm>
            <a:off x="1187624" y="3648698"/>
            <a:ext cx="586950" cy="369332"/>
            <a:chOff x="1187624" y="4102192"/>
            <a:chExt cx="586950" cy="369332"/>
          </a:xfrm>
        </p:grpSpPr>
        <p:sp>
          <p:nvSpPr>
            <p:cNvPr id="93" name="Elipse 92"/>
            <p:cNvSpPr/>
            <p:nvPr/>
          </p:nvSpPr>
          <p:spPr>
            <a:xfrm>
              <a:off x="1702566" y="4262940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4" name="CaixaDeTexto 93"/>
            <p:cNvSpPr txBox="1"/>
            <p:nvPr/>
          </p:nvSpPr>
          <p:spPr>
            <a:xfrm>
              <a:off x="1187624" y="4102192"/>
              <a:ext cx="5545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Arial"/>
                  <a:ea typeface="+mn-ea"/>
                </a:rPr>
                <a:t>P</a:t>
              </a:r>
              <a:endParaRPr lang="en-US" sz="1800" baseline="-25000" dirty="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</p:grpSp>
      <p:grpSp>
        <p:nvGrpSpPr>
          <p:cNvPr id="95" name="Grupo 94"/>
          <p:cNvGrpSpPr/>
          <p:nvPr/>
        </p:nvGrpSpPr>
        <p:grpSpPr>
          <a:xfrm>
            <a:off x="1183290" y="3276677"/>
            <a:ext cx="3553873" cy="994973"/>
            <a:chOff x="1183290" y="3730171"/>
            <a:chExt cx="3553873" cy="994973"/>
          </a:xfrm>
        </p:grpSpPr>
        <p:cxnSp>
          <p:nvCxnSpPr>
            <p:cNvPr id="96" name="Conector reto 95"/>
            <p:cNvCxnSpPr/>
            <p:nvPr/>
          </p:nvCxnSpPr>
          <p:spPr>
            <a:xfrm flipH="1">
              <a:off x="1732834" y="3730171"/>
              <a:ext cx="3004329" cy="816342"/>
            </a:xfrm>
            <a:prstGeom prst="line">
              <a:avLst/>
            </a:prstGeom>
            <a:ln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" name="Grupo 96"/>
            <p:cNvGrpSpPr/>
            <p:nvPr/>
          </p:nvGrpSpPr>
          <p:grpSpPr>
            <a:xfrm>
              <a:off x="1183290" y="4355812"/>
              <a:ext cx="591284" cy="369332"/>
              <a:chOff x="1183290" y="4355812"/>
              <a:chExt cx="591284" cy="369332"/>
            </a:xfrm>
          </p:grpSpPr>
          <p:sp>
            <p:nvSpPr>
              <p:cNvPr id="98" name="Elipse 97"/>
              <p:cNvSpPr/>
              <p:nvPr/>
            </p:nvSpPr>
            <p:spPr>
              <a:xfrm>
                <a:off x="1702566" y="4509120"/>
                <a:ext cx="72008" cy="72008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CaixaDeTexto 98"/>
              <p:cNvSpPr txBox="1"/>
              <p:nvPr/>
            </p:nvSpPr>
            <p:spPr>
              <a:xfrm>
                <a:off x="1183290" y="4355812"/>
                <a:ext cx="5545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000CC"/>
                    </a:solidFill>
                    <a:latin typeface="Arial"/>
                    <a:ea typeface="+mn-ea"/>
                  </a:rPr>
                  <a:t>P</a:t>
                </a:r>
                <a:r>
                  <a:rPr lang="en-US" sz="1800" baseline="-25000" dirty="0">
                    <a:solidFill>
                      <a:srgbClr val="0000CC"/>
                    </a:solidFill>
                    <a:latin typeface="Arial"/>
                    <a:ea typeface="+mn-ea"/>
                  </a:rPr>
                  <a:t>2</a:t>
                </a:r>
              </a:p>
            </p:txBody>
          </p:sp>
        </p:grpSp>
      </p:grpSp>
      <p:sp>
        <p:nvSpPr>
          <p:cNvPr id="100" name="Retângulo 99"/>
          <p:cNvSpPr/>
          <p:nvPr/>
        </p:nvSpPr>
        <p:spPr>
          <a:xfrm>
            <a:off x="6444208" y="4775706"/>
            <a:ext cx="1944216" cy="14401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1" name="Elipse 100"/>
          <p:cNvSpPr/>
          <p:nvPr/>
        </p:nvSpPr>
        <p:spPr>
          <a:xfrm>
            <a:off x="6660232" y="4847714"/>
            <a:ext cx="1512168" cy="1081134"/>
          </a:xfrm>
          <a:prstGeom prst="ellipse">
            <a:avLst/>
          </a:prstGeom>
          <a:solidFill>
            <a:srgbClr val="FF0000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2" name="Elipse 101"/>
          <p:cNvSpPr/>
          <p:nvPr/>
        </p:nvSpPr>
        <p:spPr>
          <a:xfrm>
            <a:off x="6658245" y="5063738"/>
            <a:ext cx="1512168" cy="1081134"/>
          </a:xfrm>
          <a:prstGeom prst="ellipse">
            <a:avLst/>
          </a:prstGeom>
          <a:solidFill>
            <a:srgbClr val="FF0000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103" name="Grupo 102"/>
          <p:cNvGrpSpPr/>
          <p:nvPr/>
        </p:nvGrpSpPr>
        <p:grpSpPr>
          <a:xfrm flipV="1">
            <a:off x="1187624" y="3403286"/>
            <a:ext cx="3551742" cy="1003118"/>
            <a:chOff x="1340714" y="3881785"/>
            <a:chExt cx="3551742" cy="1003118"/>
          </a:xfrm>
        </p:grpSpPr>
        <p:cxnSp>
          <p:nvCxnSpPr>
            <p:cNvPr id="104" name="Conector reto 103"/>
            <p:cNvCxnSpPr/>
            <p:nvPr/>
          </p:nvCxnSpPr>
          <p:spPr>
            <a:xfrm flipH="1">
              <a:off x="1885237" y="3881785"/>
              <a:ext cx="3007219" cy="817127"/>
            </a:xfrm>
            <a:prstGeom prst="line">
              <a:avLst/>
            </a:prstGeom>
            <a:ln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5" name="Grupo 104"/>
            <p:cNvGrpSpPr/>
            <p:nvPr/>
          </p:nvGrpSpPr>
          <p:grpSpPr>
            <a:xfrm>
              <a:off x="1340714" y="4515571"/>
              <a:ext cx="586260" cy="369332"/>
              <a:chOff x="1188314" y="4363171"/>
              <a:chExt cx="586260" cy="369332"/>
            </a:xfrm>
          </p:grpSpPr>
          <p:sp>
            <p:nvSpPr>
              <p:cNvPr id="106" name="Elipse 105"/>
              <p:cNvSpPr/>
              <p:nvPr/>
            </p:nvSpPr>
            <p:spPr>
              <a:xfrm>
                <a:off x="1702566" y="4509120"/>
                <a:ext cx="72008" cy="72008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CaixaDeTexto 106"/>
              <p:cNvSpPr txBox="1"/>
              <p:nvPr/>
            </p:nvSpPr>
            <p:spPr>
              <a:xfrm rot="10800000">
                <a:off x="1188314" y="4363171"/>
                <a:ext cx="5545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000CC"/>
                    </a:solidFill>
                    <a:latin typeface="Arial"/>
                    <a:ea typeface="+mn-ea"/>
                  </a:rPr>
                  <a:t>P</a:t>
                </a:r>
                <a:r>
                  <a:rPr lang="en-US" sz="1800" baseline="-25000" dirty="0">
                    <a:solidFill>
                      <a:srgbClr val="0000CC"/>
                    </a:solidFill>
                    <a:latin typeface="Arial"/>
                    <a:ea typeface="+mn-ea"/>
                  </a:rPr>
                  <a:t>1</a:t>
                </a:r>
              </a:p>
            </p:txBody>
          </p:sp>
        </p:grpSp>
      </p:grpSp>
      <p:grpSp>
        <p:nvGrpSpPr>
          <p:cNvPr id="108" name="Grupo 107"/>
          <p:cNvGrpSpPr/>
          <p:nvPr/>
        </p:nvGrpSpPr>
        <p:grpSpPr>
          <a:xfrm>
            <a:off x="7273644" y="3651824"/>
            <a:ext cx="752146" cy="369332"/>
            <a:chOff x="1702566" y="4102192"/>
            <a:chExt cx="752146" cy="369332"/>
          </a:xfrm>
        </p:grpSpPr>
        <p:sp>
          <p:nvSpPr>
            <p:cNvPr id="109" name="Elipse 108"/>
            <p:cNvSpPr/>
            <p:nvPr/>
          </p:nvSpPr>
          <p:spPr>
            <a:xfrm>
              <a:off x="1702566" y="4262940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10" name="CaixaDeTexto 109"/>
            <p:cNvSpPr txBox="1"/>
            <p:nvPr/>
          </p:nvSpPr>
          <p:spPr>
            <a:xfrm>
              <a:off x="1900139" y="4102192"/>
              <a:ext cx="5545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Arial"/>
                  <a:ea typeface="+mn-ea"/>
                </a:rPr>
                <a:t>P`</a:t>
              </a:r>
              <a:endParaRPr lang="en-US" sz="1800" baseline="-25000" dirty="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</p:grpSp>
      <p:grpSp>
        <p:nvGrpSpPr>
          <p:cNvPr id="111" name="Grupo 110"/>
          <p:cNvGrpSpPr/>
          <p:nvPr/>
        </p:nvGrpSpPr>
        <p:grpSpPr>
          <a:xfrm>
            <a:off x="7268017" y="3653636"/>
            <a:ext cx="1642042" cy="369332"/>
            <a:chOff x="1702566" y="4102192"/>
            <a:chExt cx="1230969" cy="369332"/>
          </a:xfrm>
        </p:grpSpPr>
        <p:sp>
          <p:nvSpPr>
            <p:cNvPr id="112" name="Elipse 111"/>
            <p:cNvSpPr/>
            <p:nvPr/>
          </p:nvSpPr>
          <p:spPr>
            <a:xfrm>
              <a:off x="1702566" y="4262940"/>
              <a:ext cx="52494" cy="72008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13" name="CaixaDeTexto 112"/>
            <p:cNvSpPr txBox="1"/>
            <p:nvPr/>
          </p:nvSpPr>
          <p:spPr>
            <a:xfrm>
              <a:off x="1859335" y="4102192"/>
              <a:ext cx="1074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CC"/>
                  </a:solidFill>
                  <a:latin typeface="Arial"/>
                  <a:ea typeface="+mn-ea"/>
                </a:rPr>
                <a:t>P`</a:t>
              </a:r>
              <a:r>
                <a:rPr lang="en-US" sz="1800" baseline="-25000" dirty="0">
                  <a:solidFill>
                    <a:srgbClr val="0000CC"/>
                  </a:solidFill>
                  <a:latin typeface="Arial"/>
                  <a:ea typeface="+mn-ea"/>
                </a:rPr>
                <a:t>1</a:t>
              </a:r>
              <a:r>
                <a:rPr lang="en-US" sz="1800" dirty="0">
                  <a:solidFill>
                    <a:srgbClr val="0000CC"/>
                  </a:solidFill>
                  <a:latin typeface="Arial"/>
                  <a:ea typeface="+mn-ea"/>
                </a:rPr>
                <a:t> = P`</a:t>
              </a:r>
              <a:r>
                <a:rPr lang="en-US" sz="1800" baseline="-25000" dirty="0">
                  <a:solidFill>
                    <a:srgbClr val="0000CC"/>
                  </a:solidFill>
                  <a:latin typeface="Arial"/>
                  <a:ea typeface="+mn-ea"/>
                </a:rPr>
                <a:t>2</a:t>
              </a:r>
            </a:p>
          </p:txBody>
        </p:sp>
      </p:grpSp>
      <p:sp>
        <p:nvSpPr>
          <p:cNvPr id="114" name="CaixaDeTexto 113"/>
          <p:cNvSpPr txBox="1"/>
          <p:nvPr/>
        </p:nvSpPr>
        <p:spPr>
          <a:xfrm>
            <a:off x="1775126" y="5013176"/>
            <a:ext cx="164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  <a:ea typeface="+mn-ea"/>
              </a:rPr>
              <a:t>measurand</a:t>
            </a:r>
            <a:endParaRPr lang="en-US" sz="1800" dirty="0">
              <a:solidFill>
                <a:prstClr val="black"/>
              </a:solidFill>
              <a:latin typeface="Arial"/>
              <a:ea typeface="+mn-ea"/>
            </a:endParaRPr>
          </a:p>
        </p:txBody>
      </p:sp>
      <p:grpSp>
        <p:nvGrpSpPr>
          <p:cNvPr id="115" name="Grupo 114"/>
          <p:cNvGrpSpPr/>
          <p:nvPr/>
        </p:nvGrpSpPr>
        <p:grpSpPr>
          <a:xfrm>
            <a:off x="4765021" y="3839434"/>
            <a:ext cx="2538099" cy="655459"/>
            <a:chOff x="4765021" y="4292928"/>
            <a:chExt cx="2538099" cy="655459"/>
          </a:xfrm>
        </p:grpSpPr>
        <p:cxnSp>
          <p:nvCxnSpPr>
            <p:cNvPr id="116" name="Conector reto 115"/>
            <p:cNvCxnSpPr/>
            <p:nvPr/>
          </p:nvCxnSpPr>
          <p:spPr>
            <a:xfrm flipH="1">
              <a:off x="5221211" y="4948337"/>
              <a:ext cx="18728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to 116"/>
            <p:cNvCxnSpPr/>
            <p:nvPr/>
          </p:nvCxnSpPr>
          <p:spPr>
            <a:xfrm flipV="1">
              <a:off x="5408494" y="4292928"/>
              <a:ext cx="1894626" cy="6544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to 117"/>
            <p:cNvCxnSpPr/>
            <p:nvPr/>
          </p:nvCxnSpPr>
          <p:spPr>
            <a:xfrm>
              <a:off x="4765021" y="4860368"/>
              <a:ext cx="472010" cy="880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upo 118"/>
          <p:cNvGrpSpPr/>
          <p:nvPr/>
        </p:nvGrpSpPr>
        <p:grpSpPr>
          <a:xfrm>
            <a:off x="4743626" y="3182463"/>
            <a:ext cx="2559494" cy="655409"/>
            <a:chOff x="4743626" y="3635957"/>
            <a:chExt cx="2559494" cy="655409"/>
          </a:xfrm>
        </p:grpSpPr>
        <p:grpSp>
          <p:nvGrpSpPr>
            <p:cNvPr id="120" name="Grupo 119"/>
            <p:cNvGrpSpPr/>
            <p:nvPr/>
          </p:nvGrpSpPr>
          <p:grpSpPr>
            <a:xfrm flipV="1">
              <a:off x="5221211" y="3635957"/>
              <a:ext cx="2081909" cy="655409"/>
              <a:chOff x="5588496" y="3608041"/>
              <a:chExt cx="2081909" cy="655409"/>
            </a:xfrm>
          </p:grpSpPr>
          <p:cxnSp>
            <p:nvCxnSpPr>
              <p:cNvPr id="122" name="Conector reto 121"/>
              <p:cNvCxnSpPr/>
              <p:nvPr/>
            </p:nvCxnSpPr>
            <p:spPr>
              <a:xfrm flipH="1">
                <a:off x="5588496" y="4263450"/>
                <a:ext cx="18728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ector reto 122"/>
              <p:cNvCxnSpPr/>
              <p:nvPr/>
            </p:nvCxnSpPr>
            <p:spPr>
              <a:xfrm flipV="1">
                <a:off x="5775779" y="3608041"/>
                <a:ext cx="1894626" cy="6544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1" name="Conector reto 120"/>
            <p:cNvCxnSpPr/>
            <p:nvPr/>
          </p:nvCxnSpPr>
          <p:spPr>
            <a:xfrm flipH="1">
              <a:off x="4743626" y="3635957"/>
              <a:ext cx="493407" cy="942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upo 123"/>
          <p:cNvGrpSpPr/>
          <p:nvPr/>
        </p:nvGrpSpPr>
        <p:grpSpPr>
          <a:xfrm>
            <a:off x="4152919" y="3071467"/>
            <a:ext cx="1255576" cy="1992271"/>
            <a:chOff x="4152919" y="3524961"/>
            <a:chExt cx="1255576" cy="1992271"/>
          </a:xfrm>
        </p:grpSpPr>
        <p:sp>
          <p:nvSpPr>
            <p:cNvPr id="125" name="CaixaDeTexto 124"/>
            <p:cNvSpPr txBox="1"/>
            <p:nvPr/>
          </p:nvSpPr>
          <p:spPr>
            <a:xfrm>
              <a:off x="4152919" y="5147900"/>
              <a:ext cx="1255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Arial"/>
                  <a:ea typeface="+mn-ea"/>
                </a:rPr>
                <a:t>bi-prism </a:t>
              </a:r>
              <a:endParaRPr lang="en-US" sz="1800" dirty="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grpSp>
          <p:nvGrpSpPr>
            <p:cNvPr id="126" name="Grupo 125"/>
            <p:cNvGrpSpPr/>
            <p:nvPr/>
          </p:nvGrpSpPr>
          <p:grpSpPr>
            <a:xfrm>
              <a:off x="4689263" y="3524961"/>
              <a:ext cx="186588" cy="1552113"/>
              <a:chOff x="4689263" y="3514075"/>
              <a:chExt cx="186588" cy="1552113"/>
            </a:xfrm>
          </p:grpSpPr>
          <p:sp>
            <p:nvSpPr>
              <p:cNvPr id="127" name="Triângulo isósceles 126"/>
              <p:cNvSpPr/>
              <p:nvPr/>
            </p:nvSpPr>
            <p:spPr>
              <a:xfrm flipV="1">
                <a:off x="4689263" y="4288896"/>
                <a:ext cx="186588" cy="777292"/>
              </a:xfrm>
              <a:prstGeom prst="triangle">
                <a:avLst/>
              </a:prstGeom>
              <a:solidFill>
                <a:srgbClr val="AFEAFF"/>
              </a:solidFill>
              <a:ln w="3175"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Triângulo isósceles 127"/>
              <p:cNvSpPr/>
              <p:nvPr/>
            </p:nvSpPr>
            <p:spPr>
              <a:xfrm>
                <a:off x="4689263" y="3514075"/>
                <a:ext cx="186588" cy="777292"/>
              </a:xfrm>
              <a:prstGeom prst="triangle">
                <a:avLst/>
              </a:prstGeom>
              <a:solidFill>
                <a:srgbClr val="AFEAFF"/>
              </a:solidFill>
              <a:ln w="3175"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29" name="Grupo 128"/>
          <p:cNvGrpSpPr/>
          <p:nvPr/>
        </p:nvGrpSpPr>
        <p:grpSpPr>
          <a:xfrm>
            <a:off x="6901165" y="5461391"/>
            <a:ext cx="1136121" cy="388258"/>
            <a:chOff x="1342173" y="4262940"/>
            <a:chExt cx="810246" cy="388258"/>
          </a:xfrm>
        </p:grpSpPr>
        <p:sp>
          <p:nvSpPr>
            <p:cNvPr id="130" name="Elipse 129"/>
            <p:cNvSpPr/>
            <p:nvPr/>
          </p:nvSpPr>
          <p:spPr>
            <a:xfrm>
              <a:off x="1702566" y="4262940"/>
              <a:ext cx="52494" cy="72008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31" name="CaixaDeTexto 130"/>
            <p:cNvSpPr txBox="1"/>
            <p:nvPr/>
          </p:nvSpPr>
          <p:spPr>
            <a:xfrm>
              <a:off x="1342173" y="4281866"/>
              <a:ext cx="810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CC"/>
                  </a:solidFill>
                  <a:latin typeface="Arial"/>
                  <a:ea typeface="+mn-ea"/>
                </a:rPr>
                <a:t>P`</a:t>
              </a:r>
              <a:r>
                <a:rPr lang="en-US" sz="1800" baseline="-25000" dirty="0">
                  <a:solidFill>
                    <a:srgbClr val="0000CC"/>
                  </a:solidFill>
                  <a:latin typeface="Arial"/>
                  <a:ea typeface="+mn-ea"/>
                </a:rPr>
                <a:t>1</a:t>
              </a:r>
              <a:r>
                <a:rPr lang="en-US" sz="1800" dirty="0">
                  <a:solidFill>
                    <a:srgbClr val="0000CC"/>
                  </a:solidFill>
                  <a:latin typeface="Arial"/>
                  <a:ea typeface="+mn-ea"/>
                </a:rPr>
                <a:t> = P`</a:t>
              </a:r>
              <a:r>
                <a:rPr lang="en-US" sz="1800" baseline="-25000" dirty="0">
                  <a:solidFill>
                    <a:srgbClr val="0000CC"/>
                  </a:solidFill>
                  <a:latin typeface="Arial"/>
                  <a:ea typeface="+mn-ea"/>
                </a:rPr>
                <a:t>2</a:t>
              </a:r>
            </a:p>
          </p:txBody>
        </p:sp>
      </p:grpSp>
      <p:sp>
        <p:nvSpPr>
          <p:cNvPr id="60" name="Título 1"/>
          <p:cNvSpPr txBox="1">
            <a:spLocks/>
          </p:cNvSpPr>
          <p:nvPr/>
        </p:nvSpPr>
        <p:spPr>
          <a:xfrm>
            <a:off x="-69500" y="44624"/>
            <a:ext cx="9250012" cy="11398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/>
              <a:t>Shearography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109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91" grpId="0"/>
      <p:bldP spid="100" grpId="0" animBg="1"/>
      <p:bldP spid="101" grpId="0" animBg="1"/>
      <p:bldP spid="102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orma livre 35">
            <a:extLst>
              <a:ext uri="{FF2B5EF4-FFF2-40B4-BE49-F238E27FC236}">
                <a16:creationId xmlns="" xmlns:a16="http://schemas.microsoft.com/office/drawing/2014/main" id="{BD22D89C-21B1-46F1-B648-3D0B0AF5ED29}"/>
              </a:ext>
            </a:extLst>
          </p:cNvPr>
          <p:cNvSpPr/>
          <p:nvPr/>
        </p:nvSpPr>
        <p:spPr>
          <a:xfrm>
            <a:off x="4360197" y="3192212"/>
            <a:ext cx="424638" cy="1576350"/>
          </a:xfrm>
          <a:custGeom>
            <a:avLst/>
            <a:gdLst>
              <a:gd name="connsiteX0" fmla="*/ 339505 w 851026"/>
              <a:gd name="connsiteY0" fmla="*/ 0 h 2444436"/>
              <a:gd name="connsiteX1" fmla="*/ 529628 w 851026"/>
              <a:gd name="connsiteY1" fmla="*/ 4527 h 2444436"/>
              <a:gd name="connsiteX2" fmla="*/ 851026 w 851026"/>
              <a:gd name="connsiteY2" fmla="*/ 1335386 h 2444436"/>
              <a:gd name="connsiteX3" fmla="*/ 520574 w 851026"/>
              <a:gd name="connsiteY3" fmla="*/ 2444436 h 2444436"/>
              <a:gd name="connsiteX4" fmla="*/ 334978 w 851026"/>
              <a:gd name="connsiteY4" fmla="*/ 2444436 h 2444436"/>
              <a:gd name="connsiteX5" fmla="*/ 0 w 851026"/>
              <a:gd name="connsiteY5" fmla="*/ 1240325 h 2444436"/>
              <a:gd name="connsiteX6" fmla="*/ 339505 w 851026"/>
              <a:gd name="connsiteY6" fmla="*/ 0 h 2444436"/>
              <a:gd name="connsiteX0" fmla="*/ 339505 w 852535"/>
              <a:gd name="connsiteY0" fmla="*/ 0 h 2444436"/>
              <a:gd name="connsiteX1" fmla="*/ 529628 w 852535"/>
              <a:gd name="connsiteY1" fmla="*/ 4527 h 2444436"/>
              <a:gd name="connsiteX2" fmla="*/ 851026 w 852535"/>
              <a:gd name="connsiteY2" fmla="*/ 1335386 h 2444436"/>
              <a:gd name="connsiteX3" fmla="*/ 520574 w 852535"/>
              <a:gd name="connsiteY3" fmla="*/ 2444436 h 2444436"/>
              <a:gd name="connsiteX4" fmla="*/ 334978 w 852535"/>
              <a:gd name="connsiteY4" fmla="*/ 2444436 h 2444436"/>
              <a:gd name="connsiteX5" fmla="*/ 0 w 852535"/>
              <a:gd name="connsiteY5" fmla="*/ 1240325 h 2444436"/>
              <a:gd name="connsiteX6" fmla="*/ 339505 w 852535"/>
              <a:gd name="connsiteY6" fmla="*/ 0 h 2444436"/>
              <a:gd name="connsiteX0" fmla="*/ 339505 w 852535"/>
              <a:gd name="connsiteY0" fmla="*/ 0 h 2444436"/>
              <a:gd name="connsiteX1" fmla="*/ 529628 w 852535"/>
              <a:gd name="connsiteY1" fmla="*/ 4527 h 2444436"/>
              <a:gd name="connsiteX2" fmla="*/ 851026 w 852535"/>
              <a:gd name="connsiteY2" fmla="*/ 1192486 h 2444436"/>
              <a:gd name="connsiteX3" fmla="*/ 520574 w 852535"/>
              <a:gd name="connsiteY3" fmla="*/ 2444436 h 2444436"/>
              <a:gd name="connsiteX4" fmla="*/ 334978 w 852535"/>
              <a:gd name="connsiteY4" fmla="*/ 2444436 h 2444436"/>
              <a:gd name="connsiteX5" fmla="*/ 0 w 852535"/>
              <a:gd name="connsiteY5" fmla="*/ 1240325 h 2444436"/>
              <a:gd name="connsiteX6" fmla="*/ 339505 w 852535"/>
              <a:gd name="connsiteY6" fmla="*/ 0 h 2444436"/>
              <a:gd name="connsiteX0" fmla="*/ 339505 w 882194"/>
              <a:gd name="connsiteY0" fmla="*/ 0 h 2444436"/>
              <a:gd name="connsiteX1" fmla="*/ 529628 w 882194"/>
              <a:gd name="connsiteY1" fmla="*/ 4527 h 2444436"/>
              <a:gd name="connsiteX2" fmla="*/ 851026 w 882194"/>
              <a:gd name="connsiteY2" fmla="*/ 1192486 h 2444436"/>
              <a:gd name="connsiteX3" fmla="*/ 520574 w 882194"/>
              <a:gd name="connsiteY3" fmla="*/ 2444436 h 2444436"/>
              <a:gd name="connsiteX4" fmla="*/ 334978 w 882194"/>
              <a:gd name="connsiteY4" fmla="*/ 2444436 h 2444436"/>
              <a:gd name="connsiteX5" fmla="*/ 0 w 882194"/>
              <a:gd name="connsiteY5" fmla="*/ 1240325 h 2444436"/>
              <a:gd name="connsiteX6" fmla="*/ 339505 w 882194"/>
              <a:gd name="connsiteY6" fmla="*/ 0 h 2444436"/>
              <a:gd name="connsiteX0" fmla="*/ 339505 w 882194"/>
              <a:gd name="connsiteY0" fmla="*/ 0 h 2444436"/>
              <a:gd name="connsiteX1" fmla="*/ 529628 w 882194"/>
              <a:gd name="connsiteY1" fmla="*/ 4527 h 2444436"/>
              <a:gd name="connsiteX2" fmla="*/ 851026 w 882194"/>
              <a:gd name="connsiteY2" fmla="*/ 1192486 h 2444436"/>
              <a:gd name="connsiteX3" fmla="*/ 520574 w 882194"/>
              <a:gd name="connsiteY3" fmla="*/ 2444436 h 2444436"/>
              <a:gd name="connsiteX4" fmla="*/ 334978 w 882194"/>
              <a:gd name="connsiteY4" fmla="*/ 2444436 h 2444436"/>
              <a:gd name="connsiteX5" fmla="*/ 0 w 882194"/>
              <a:gd name="connsiteY5" fmla="*/ 1240325 h 2444436"/>
              <a:gd name="connsiteX6" fmla="*/ 339505 w 882194"/>
              <a:gd name="connsiteY6" fmla="*/ 0 h 2444436"/>
              <a:gd name="connsiteX0" fmla="*/ 339505 w 882194"/>
              <a:gd name="connsiteY0" fmla="*/ 0 h 2444436"/>
              <a:gd name="connsiteX1" fmla="*/ 529628 w 882194"/>
              <a:gd name="connsiteY1" fmla="*/ 4527 h 2444436"/>
              <a:gd name="connsiteX2" fmla="*/ 851026 w 882194"/>
              <a:gd name="connsiteY2" fmla="*/ 1192486 h 2444436"/>
              <a:gd name="connsiteX3" fmla="*/ 520574 w 882194"/>
              <a:gd name="connsiteY3" fmla="*/ 2444436 h 2444436"/>
              <a:gd name="connsiteX4" fmla="*/ 334978 w 882194"/>
              <a:gd name="connsiteY4" fmla="*/ 2444436 h 2444436"/>
              <a:gd name="connsiteX5" fmla="*/ 0 w 882194"/>
              <a:gd name="connsiteY5" fmla="*/ 1240325 h 2444436"/>
              <a:gd name="connsiteX6" fmla="*/ 339505 w 882194"/>
              <a:gd name="connsiteY6" fmla="*/ 0 h 2444436"/>
              <a:gd name="connsiteX0" fmla="*/ 340260 w 882949"/>
              <a:gd name="connsiteY0" fmla="*/ 0 h 2444436"/>
              <a:gd name="connsiteX1" fmla="*/ 530383 w 882949"/>
              <a:gd name="connsiteY1" fmla="*/ 4527 h 2444436"/>
              <a:gd name="connsiteX2" fmla="*/ 851781 w 882949"/>
              <a:gd name="connsiteY2" fmla="*/ 1192486 h 2444436"/>
              <a:gd name="connsiteX3" fmla="*/ 521329 w 882949"/>
              <a:gd name="connsiteY3" fmla="*/ 2444436 h 2444436"/>
              <a:gd name="connsiteX4" fmla="*/ 335733 w 882949"/>
              <a:gd name="connsiteY4" fmla="*/ 2444436 h 2444436"/>
              <a:gd name="connsiteX5" fmla="*/ 755 w 882949"/>
              <a:gd name="connsiteY5" fmla="*/ 1240325 h 2444436"/>
              <a:gd name="connsiteX6" fmla="*/ 340260 w 882949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3272" h="2444436">
                <a:moveTo>
                  <a:pt x="340583" y="0"/>
                </a:moveTo>
                <a:lnTo>
                  <a:pt x="530706" y="4527"/>
                </a:lnTo>
                <a:cubicBezTo>
                  <a:pt x="615959" y="227091"/>
                  <a:pt x="836496" y="651453"/>
                  <a:pt x="852104" y="1192486"/>
                </a:cubicBezTo>
                <a:cubicBezTo>
                  <a:pt x="883272" y="1757290"/>
                  <a:pt x="607660" y="2259594"/>
                  <a:pt x="521652" y="2444436"/>
                </a:cubicBezTo>
                <a:lnTo>
                  <a:pt x="336056" y="2444436"/>
                </a:lnTo>
                <a:cubicBezTo>
                  <a:pt x="249294" y="2243751"/>
                  <a:pt x="338" y="1890187"/>
                  <a:pt x="1078" y="1240325"/>
                </a:cubicBezTo>
                <a:cubicBezTo>
                  <a:pt x="0" y="604465"/>
                  <a:pt x="252312" y="205966"/>
                  <a:pt x="340583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5" name="Grupo 36">
            <a:extLst>
              <a:ext uri="{FF2B5EF4-FFF2-40B4-BE49-F238E27FC236}">
                <a16:creationId xmlns="" xmlns:a16="http://schemas.microsoft.com/office/drawing/2014/main" id="{9BABEA26-2D7B-4D5C-91F4-8A8BE2A4A12B}"/>
              </a:ext>
            </a:extLst>
          </p:cNvPr>
          <p:cNvGrpSpPr/>
          <p:nvPr/>
        </p:nvGrpSpPr>
        <p:grpSpPr>
          <a:xfrm rot="2700000">
            <a:off x="1370731" y="749491"/>
            <a:ext cx="5760640" cy="5760640"/>
            <a:chOff x="971600" y="548680"/>
            <a:chExt cx="5760640" cy="5760640"/>
          </a:xfrm>
        </p:grpSpPr>
        <p:sp>
          <p:nvSpPr>
            <p:cNvPr id="156" name="Arco 155">
              <a:extLst>
                <a:ext uri="{FF2B5EF4-FFF2-40B4-BE49-F238E27FC236}">
                  <a16:creationId xmlns="" xmlns:a16="http://schemas.microsoft.com/office/drawing/2014/main" id="{EA4C4A01-6ABD-4FA3-8F4F-AEB7F6C45E9C}"/>
                </a:ext>
              </a:extLst>
            </p:cNvPr>
            <p:cNvSpPr/>
            <p:nvPr/>
          </p:nvSpPr>
          <p:spPr>
            <a:xfrm>
              <a:off x="3563888" y="3140968"/>
              <a:ext cx="576064" cy="576064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7" name="Arco 156">
              <a:extLst>
                <a:ext uri="{FF2B5EF4-FFF2-40B4-BE49-F238E27FC236}">
                  <a16:creationId xmlns="" xmlns:a16="http://schemas.microsoft.com/office/drawing/2014/main" id="{8598D06F-AA1E-4631-B5CA-FBF402D37DEE}"/>
                </a:ext>
              </a:extLst>
            </p:cNvPr>
            <p:cNvSpPr/>
            <p:nvPr/>
          </p:nvSpPr>
          <p:spPr>
            <a:xfrm>
              <a:off x="3491880" y="3068960"/>
              <a:ext cx="720080" cy="720080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8" name="Arco 157">
              <a:extLst>
                <a:ext uri="{FF2B5EF4-FFF2-40B4-BE49-F238E27FC236}">
                  <a16:creationId xmlns="" xmlns:a16="http://schemas.microsoft.com/office/drawing/2014/main" id="{17E39C8A-CA9A-492F-9381-81EF2AFB1F79}"/>
                </a:ext>
              </a:extLst>
            </p:cNvPr>
            <p:cNvSpPr/>
            <p:nvPr/>
          </p:nvSpPr>
          <p:spPr>
            <a:xfrm>
              <a:off x="3275856" y="2852936"/>
              <a:ext cx="1152128" cy="1152128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9" name="Arco 158">
              <a:extLst>
                <a:ext uri="{FF2B5EF4-FFF2-40B4-BE49-F238E27FC236}">
                  <a16:creationId xmlns="" xmlns:a16="http://schemas.microsoft.com/office/drawing/2014/main" id="{E4208EED-1E5D-44B7-8F84-CC92DEA2B060}"/>
                </a:ext>
              </a:extLst>
            </p:cNvPr>
            <p:cNvSpPr/>
            <p:nvPr/>
          </p:nvSpPr>
          <p:spPr>
            <a:xfrm>
              <a:off x="2771800" y="2348880"/>
              <a:ext cx="2160240" cy="2160240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0" name="Arco 159">
              <a:extLst>
                <a:ext uri="{FF2B5EF4-FFF2-40B4-BE49-F238E27FC236}">
                  <a16:creationId xmlns="" xmlns:a16="http://schemas.microsoft.com/office/drawing/2014/main" id="{641556C4-430A-4F6E-94D2-102C1EBB03C6}"/>
                </a:ext>
              </a:extLst>
            </p:cNvPr>
            <p:cNvSpPr/>
            <p:nvPr/>
          </p:nvSpPr>
          <p:spPr>
            <a:xfrm>
              <a:off x="1907704" y="1484784"/>
              <a:ext cx="3888432" cy="3888432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1" name="Arco 160">
              <a:extLst>
                <a:ext uri="{FF2B5EF4-FFF2-40B4-BE49-F238E27FC236}">
                  <a16:creationId xmlns="" xmlns:a16="http://schemas.microsoft.com/office/drawing/2014/main" id="{68F2AE56-22B4-482A-A213-3C4CA67BD815}"/>
                </a:ext>
              </a:extLst>
            </p:cNvPr>
            <p:cNvSpPr/>
            <p:nvPr/>
          </p:nvSpPr>
          <p:spPr>
            <a:xfrm>
              <a:off x="3635896" y="3212976"/>
              <a:ext cx="432048" cy="432048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2" name="Arco 161">
              <a:extLst>
                <a:ext uri="{FF2B5EF4-FFF2-40B4-BE49-F238E27FC236}">
                  <a16:creationId xmlns="" xmlns:a16="http://schemas.microsoft.com/office/drawing/2014/main" id="{E785FA34-814C-4C4F-9E54-51D230EB889E}"/>
                </a:ext>
              </a:extLst>
            </p:cNvPr>
            <p:cNvSpPr/>
            <p:nvPr/>
          </p:nvSpPr>
          <p:spPr>
            <a:xfrm>
              <a:off x="2483768" y="2060848"/>
              <a:ext cx="2736304" cy="2736304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3" name="Arco 162">
              <a:extLst>
                <a:ext uri="{FF2B5EF4-FFF2-40B4-BE49-F238E27FC236}">
                  <a16:creationId xmlns="" xmlns:a16="http://schemas.microsoft.com/office/drawing/2014/main" id="{BE411D2C-3F47-4E47-A873-288360036EEB}"/>
                </a:ext>
              </a:extLst>
            </p:cNvPr>
            <p:cNvSpPr/>
            <p:nvPr/>
          </p:nvSpPr>
          <p:spPr>
            <a:xfrm>
              <a:off x="2555776" y="2132856"/>
              <a:ext cx="2592288" cy="2592288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4" name="Arco 163">
              <a:extLst>
                <a:ext uri="{FF2B5EF4-FFF2-40B4-BE49-F238E27FC236}">
                  <a16:creationId xmlns="" xmlns:a16="http://schemas.microsoft.com/office/drawing/2014/main" id="{C3B6020F-C952-4F74-8FA7-04FD5688F478}"/>
                </a:ext>
              </a:extLst>
            </p:cNvPr>
            <p:cNvSpPr/>
            <p:nvPr/>
          </p:nvSpPr>
          <p:spPr>
            <a:xfrm>
              <a:off x="2627784" y="2204864"/>
              <a:ext cx="2448272" cy="2448272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5" name="Arco 164">
              <a:extLst>
                <a:ext uri="{FF2B5EF4-FFF2-40B4-BE49-F238E27FC236}">
                  <a16:creationId xmlns="" xmlns:a16="http://schemas.microsoft.com/office/drawing/2014/main" id="{8C50F4F6-57E4-4E89-8FFD-871FB6C720AC}"/>
                </a:ext>
              </a:extLst>
            </p:cNvPr>
            <p:cNvSpPr/>
            <p:nvPr/>
          </p:nvSpPr>
          <p:spPr>
            <a:xfrm>
              <a:off x="2699792" y="2276872"/>
              <a:ext cx="2304256" cy="2304256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6" name="Arco 165">
              <a:extLst>
                <a:ext uri="{FF2B5EF4-FFF2-40B4-BE49-F238E27FC236}">
                  <a16:creationId xmlns="" xmlns:a16="http://schemas.microsoft.com/office/drawing/2014/main" id="{811AACC8-731F-407B-9F15-88EEA377A627}"/>
                </a:ext>
              </a:extLst>
            </p:cNvPr>
            <p:cNvSpPr/>
            <p:nvPr/>
          </p:nvSpPr>
          <p:spPr>
            <a:xfrm>
              <a:off x="2843808" y="2420888"/>
              <a:ext cx="2016224" cy="2016224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7" name="Arco 166">
              <a:extLst>
                <a:ext uri="{FF2B5EF4-FFF2-40B4-BE49-F238E27FC236}">
                  <a16:creationId xmlns="" xmlns:a16="http://schemas.microsoft.com/office/drawing/2014/main" id="{8439D6F4-0FAE-4BB0-95A7-9AFF700EC1CD}"/>
                </a:ext>
              </a:extLst>
            </p:cNvPr>
            <p:cNvSpPr/>
            <p:nvPr/>
          </p:nvSpPr>
          <p:spPr>
            <a:xfrm>
              <a:off x="2915816" y="2492896"/>
              <a:ext cx="1872208" cy="1872208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8" name="Arco 167">
              <a:extLst>
                <a:ext uri="{FF2B5EF4-FFF2-40B4-BE49-F238E27FC236}">
                  <a16:creationId xmlns="" xmlns:a16="http://schemas.microsoft.com/office/drawing/2014/main" id="{054D1DC2-07E6-473F-B1A8-04E656332BEB}"/>
                </a:ext>
              </a:extLst>
            </p:cNvPr>
            <p:cNvSpPr/>
            <p:nvPr/>
          </p:nvSpPr>
          <p:spPr>
            <a:xfrm>
              <a:off x="2987824" y="2564904"/>
              <a:ext cx="1728192" cy="1728192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9" name="Arco 168">
              <a:extLst>
                <a:ext uri="{FF2B5EF4-FFF2-40B4-BE49-F238E27FC236}">
                  <a16:creationId xmlns="" xmlns:a16="http://schemas.microsoft.com/office/drawing/2014/main" id="{1F765587-0B4E-4B3B-8E47-A17377E7327D}"/>
                </a:ext>
              </a:extLst>
            </p:cNvPr>
            <p:cNvSpPr/>
            <p:nvPr/>
          </p:nvSpPr>
          <p:spPr>
            <a:xfrm>
              <a:off x="3059832" y="2636912"/>
              <a:ext cx="1584176" cy="1584176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0" name="Arco 169">
              <a:extLst>
                <a:ext uri="{FF2B5EF4-FFF2-40B4-BE49-F238E27FC236}">
                  <a16:creationId xmlns="" xmlns:a16="http://schemas.microsoft.com/office/drawing/2014/main" id="{BC8194EB-075F-4751-9A27-3450A3A4D8B6}"/>
                </a:ext>
              </a:extLst>
            </p:cNvPr>
            <p:cNvSpPr/>
            <p:nvPr/>
          </p:nvSpPr>
          <p:spPr>
            <a:xfrm>
              <a:off x="3131840" y="2708920"/>
              <a:ext cx="1440160" cy="1440160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1" name="Arco 170">
              <a:extLst>
                <a:ext uri="{FF2B5EF4-FFF2-40B4-BE49-F238E27FC236}">
                  <a16:creationId xmlns="" xmlns:a16="http://schemas.microsoft.com/office/drawing/2014/main" id="{AE45BD02-2A79-4B9D-8451-2439BC089A18}"/>
                </a:ext>
              </a:extLst>
            </p:cNvPr>
            <p:cNvSpPr/>
            <p:nvPr/>
          </p:nvSpPr>
          <p:spPr>
            <a:xfrm>
              <a:off x="3203848" y="2780928"/>
              <a:ext cx="1296144" cy="1296144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2" name="Arco 171">
              <a:extLst>
                <a:ext uri="{FF2B5EF4-FFF2-40B4-BE49-F238E27FC236}">
                  <a16:creationId xmlns="" xmlns:a16="http://schemas.microsoft.com/office/drawing/2014/main" id="{0AE9BD86-3E15-4829-88C7-1DF688D8F982}"/>
                </a:ext>
              </a:extLst>
            </p:cNvPr>
            <p:cNvSpPr/>
            <p:nvPr/>
          </p:nvSpPr>
          <p:spPr>
            <a:xfrm>
              <a:off x="3347864" y="2924944"/>
              <a:ext cx="1008112" cy="1008112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3" name="Arco 172">
              <a:extLst>
                <a:ext uri="{FF2B5EF4-FFF2-40B4-BE49-F238E27FC236}">
                  <a16:creationId xmlns="" xmlns:a16="http://schemas.microsoft.com/office/drawing/2014/main" id="{3A33E152-F116-4B0C-9F84-D7498280DB46}"/>
                </a:ext>
              </a:extLst>
            </p:cNvPr>
            <p:cNvSpPr/>
            <p:nvPr/>
          </p:nvSpPr>
          <p:spPr>
            <a:xfrm>
              <a:off x="3419872" y="2996952"/>
              <a:ext cx="864096" cy="864096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4" name="Arco 173">
              <a:extLst>
                <a:ext uri="{FF2B5EF4-FFF2-40B4-BE49-F238E27FC236}">
                  <a16:creationId xmlns="" xmlns:a16="http://schemas.microsoft.com/office/drawing/2014/main" id="{A6CD110B-82B9-4078-A158-085ABD27B70C}"/>
                </a:ext>
              </a:extLst>
            </p:cNvPr>
            <p:cNvSpPr/>
            <p:nvPr/>
          </p:nvSpPr>
          <p:spPr>
            <a:xfrm>
              <a:off x="3779912" y="3356992"/>
              <a:ext cx="144016" cy="144016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5" name="Arco 174">
              <a:extLst>
                <a:ext uri="{FF2B5EF4-FFF2-40B4-BE49-F238E27FC236}">
                  <a16:creationId xmlns="" xmlns:a16="http://schemas.microsoft.com/office/drawing/2014/main" id="{82293128-D42C-4C8B-86C5-8A15E378AAA4}"/>
                </a:ext>
              </a:extLst>
            </p:cNvPr>
            <p:cNvSpPr/>
            <p:nvPr/>
          </p:nvSpPr>
          <p:spPr>
            <a:xfrm>
              <a:off x="3707904" y="3284984"/>
              <a:ext cx="288032" cy="288032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6" name="Arco 175">
              <a:extLst>
                <a:ext uri="{FF2B5EF4-FFF2-40B4-BE49-F238E27FC236}">
                  <a16:creationId xmlns="" xmlns:a16="http://schemas.microsoft.com/office/drawing/2014/main" id="{3DFB6C45-2A84-4356-AAFE-24959711B477}"/>
                </a:ext>
              </a:extLst>
            </p:cNvPr>
            <p:cNvSpPr/>
            <p:nvPr/>
          </p:nvSpPr>
          <p:spPr>
            <a:xfrm>
              <a:off x="1763688" y="1340768"/>
              <a:ext cx="4176464" cy="4176464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7" name="Arco 176">
              <a:extLst>
                <a:ext uri="{FF2B5EF4-FFF2-40B4-BE49-F238E27FC236}">
                  <a16:creationId xmlns="" xmlns:a16="http://schemas.microsoft.com/office/drawing/2014/main" id="{6A17F6D6-88D0-43AD-8459-FE95948D7FA4}"/>
                </a:ext>
              </a:extLst>
            </p:cNvPr>
            <p:cNvSpPr/>
            <p:nvPr/>
          </p:nvSpPr>
          <p:spPr>
            <a:xfrm>
              <a:off x="2411760" y="1988840"/>
              <a:ext cx="2880320" cy="2880320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8" name="Arco 177">
              <a:extLst>
                <a:ext uri="{FF2B5EF4-FFF2-40B4-BE49-F238E27FC236}">
                  <a16:creationId xmlns="" xmlns:a16="http://schemas.microsoft.com/office/drawing/2014/main" id="{D0DF9208-90D8-4433-9E9B-645B7D22974F}"/>
                </a:ext>
              </a:extLst>
            </p:cNvPr>
            <p:cNvSpPr/>
            <p:nvPr/>
          </p:nvSpPr>
          <p:spPr>
            <a:xfrm>
              <a:off x="1259632" y="836712"/>
              <a:ext cx="5184576" cy="5184576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9" name="Arco 178">
              <a:extLst>
                <a:ext uri="{FF2B5EF4-FFF2-40B4-BE49-F238E27FC236}">
                  <a16:creationId xmlns="" xmlns:a16="http://schemas.microsoft.com/office/drawing/2014/main" id="{731CDD15-239D-4DB0-8FFF-A9E95A4593EA}"/>
                </a:ext>
              </a:extLst>
            </p:cNvPr>
            <p:cNvSpPr/>
            <p:nvPr/>
          </p:nvSpPr>
          <p:spPr>
            <a:xfrm>
              <a:off x="1835696" y="1412776"/>
              <a:ext cx="4032448" cy="4032448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0" name="Arco 179">
              <a:extLst>
                <a:ext uri="{FF2B5EF4-FFF2-40B4-BE49-F238E27FC236}">
                  <a16:creationId xmlns="" xmlns:a16="http://schemas.microsoft.com/office/drawing/2014/main" id="{DBA4F33A-9683-4012-8AE3-C103A12B2883}"/>
                </a:ext>
              </a:extLst>
            </p:cNvPr>
            <p:cNvSpPr/>
            <p:nvPr/>
          </p:nvSpPr>
          <p:spPr>
            <a:xfrm>
              <a:off x="1979712" y="1556792"/>
              <a:ext cx="3744416" cy="3744416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1" name="Arco 180">
              <a:extLst>
                <a:ext uri="{FF2B5EF4-FFF2-40B4-BE49-F238E27FC236}">
                  <a16:creationId xmlns="" xmlns:a16="http://schemas.microsoft.com/office/drawing/2014/main" id="{D517B00A-A95B-483C-AA75-255AE7CD006D}"/>
                </a:ext>
              </a:extLst>
            </p:cNvPr>
            <p:cNvSpPr/>
            <p:nvPr/>
          </p:nvSpPr>
          <p:spPr>
            <a:xfrm>
              <a:off x="2051720" y="1628800"/>
              <a:ext cx="3600400" cy="3600400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2" name="Arco 181">
              <a:extLst>
                <a:ext uri="{FF2B5EF4-FFF2-40B4-BE49-F238E27FC236}">
                  <a16:creationId xmlns="" xmlns:a16="http://schemas.microsoft.com/office/drawing/2014/main" id="{3C396D9A-CBF2-4277-BA7F-534F47C7A0DD}"/>
                </a:ext>
              </a:extLst>
            </p:cNvPr>
            <p:cNvSpPr/>
            <p:nvPr/>
          </p:nvSpPr>
          <p:spPr>
            <a:xfrm>
              <a:off x="2123728" y="1700808"/>
              <a:ext cx="3456384" cy="3456384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3" name="Arco 182">
              <a:extLst>
                <a:ext uri="{FF2B5EF4-FFF2-40B4-BE49-F238E27FC236}">
                  <a16:creationId xmlns="" xmlns:a16="http://schemas.microsoft.com/office/drawing/2014/main" id="{05B833E2-CDC7-4F6C-9802-6566DFF482DC}"/>
                </a:ext>
              </a:extLst>
            </p:cNvPr>
            <p:cNvSpPr/>
            <p:nvPr/>
          </p:nvSpPr>
          <p:spPr>
            <a:xfrm>
              <a:off x="2195736" y="1772816"/>
              <a:ext cx="3312368" cy="3312368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4" name="Arco 183">
              <a:extLst>
                <a:ext uri="{FF2B5EF4-FFF2-40B4-BE49-F238E27FC236}">
                  <a16:creationId xmlns="" xmlns:a16="http://schemas.microsoft.com/office/drawing/2014/main" id="{7A2B721C-720A-462E-A6AF-FA777D4ED5F6}"/>
                </a:ext>
              </a:extLst>
            </p:cNvPr>
            <p:cNvSpPr/>
            <p:nvPr/>
          </p:nvSpPr>
          <p:spPr>
            <a:xfrm>
              <a:off x="2267744" y="1844824"/>
              <a:ext cx="3168352" cy="3168352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5" name="Arco 184">
              <a:extLst>
                <a:ext uri="{FF2B5EF4-FFF2-40B4-BE49-F238E27FC236}">
                  <a16:creationId xmlns="" xmlns:a16="http://schemas.microsoft.com/office/drawing/2014/main" id="{D73372C3-5718-4917-B1CC-C3768E66260A}"/>
                </a:ext>
              </a:extLst>
            </p:cNvPr>
            <p:cNvSpPr/>
            <p:nvPr/>
          </p:nvSpPr>
          <p:spPr>
            <a:xfrm>
              <a:off x="2339752" y="1916832"/>
              <a:ext cx="3024336" cy="3024336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6" name="Arco 185">
              <a:extLst>
                <a:ext uri="{FF2B5EF4-FFF2-40B4-BE49-F238E27FC236}">
                  <a16:creationId xmlns="" xmlns:a16="http://schemas.microsoft.com/office/drawing/2014/main" id="{2C22619C-6194-4220-9150-26748CAA2069}"/>
                </a:ext>
              </a:extLst>
            </p:cNvPr>
            <p:cNvSpPr/>
            <p:nvPr/>
          </p:nvSpPr>
          <p:spPr>
            <a:xfrm>
              <a:off x="1691680" y="1268760"/>
              <a:ext cx="4320480" cy="4320480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7" name="Arco 186">
              <a:extLst>
                <a:ext uri="{FF2B5EF4-FFF2-40B4-BE49-F238E27FC236}">
                  <a16:creationId xmlns="" xmlns:a16="http://schemas.microsoft.com/office/drawing/2014/main" id="{640CB886-76EA-4D2E-AEAD-1E6B28285249}"/>
                </a:ext>
              </a:extLst>
            </p:cNvPr>
            <p:cNvSpPr/>
            <p:nvPr/>
          </p:nvSpPr>
          <p:spPr>
            <a:xfrm>
              <a:off x="971600" y="548680"/>
              <a:ext cx="5760640" cy="5760640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8" name="Arco 187">
              <a:extLst>
                <a:ext uri="{FF2B5EF4-FFF2-40B4-BE49-F238E27FC236}">
                  <a16:creationId xmlns="" xmlns:a16="http://schemas.microsoft.com/office/drawing/2014/main" id="{C2ADFEE9-BA5B-456D-AF32-BE7D8F28EFBF}"/>
                </a:ext>
              </a:extLst>
            </p:cNvPr>
            <p:cNvSpPr/>
            <p:nvPr/>
          </p:nvSpPr>
          <p:spPr>
            <a:xfrm>
              <a:off x="1043608" y="620688"/>
              <a:ext cx="5616624" cy="5616624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9" name="Arco 188">
              <a:extLst>
                <a:ext uri="{FF2B5EF4-FFF2-40B4-BE49-F238E27FC236}">
                  <a16:creationId xmlns="" xmlns:a16="http://schemas.microsoft.com/office/drawing/2014/main" id="{179ADC08-739E-4C52-8CF3-7EFBA4394D9C}"/>
                </a:ext>
              </a:extLst>
            </p:cNvPr>
            <p:cNvSpPr/>
            <p:nvPr/>
          </p:nvSpPr>
          <p:spPr>
            <a:xfrm>
              <a:off x="1115616" y="692696"/>
              <a:ext cx="5472608" cy="5472608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0" name="Arco 189">
              <a:extLst>
                <a:ext uri="{FF2B5EF4-FFF2-40B4-BE49-F238E27FC236}">
                  <a16:creationId xmlns="" xmlns:a16="http://schemas.microsoft.com/office/drawing/2014/main" id="{15B777AF-35A1-416B-8B3C-EC0D22FC9F30}"/>
                </a:ext>
              </a:extLst>
            </p:cNvPr>
            <p:cNvSpPr/>
            <p:nvPr/>
          </p:nvSpPr>
          <p:spPr>
            <a:xfrm>
              <a:off x="1187624" y="764704"/>
              <a:ext cx="5328592" cy="5328592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1" name="Arco 190">
              <a:extLst>
                <a:ext uri="{FF2B5EF4-FFF2-40B4-BE49-F238E27FC236}">
                  <a16:creationId xmlns="" xmlns:a16="http://schemas.microsoft.com/office/drawing/2014/main" id="{3378AB9E-1402-4AF0-AC2E-31B5BCB798AD}"/>
                </a:ext>
              </a:extLst>
            </p:cNvPr>
            <p:cNvSpPr/>
            <p:nvPr/>
          </p:nvSpPr>
          <p:spPr>
            <a:xfrm>
              <a:off x="1331640" y="908720"/>
              <a:ext cx="5040560" cy="5040560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2" name="Arco 191">
              <a:extLst>
                <a:ext uri="{FF2B5EF4-FFF2-40B4-BE49-F238E27FC236}">
                  <a16:creationId xmlns="" xmlns:a16="http://schemas.microsoft.com/office/drawing/2014/main" id="{7C14B5E6-9BBA-4A21-9685-640A2FD784A3}"/>
                </a:ext>
              </a:extLst>
            </p:cNvPr>
            <p:cNvSpPr/>
            <p:nvPr/>
          </p:nvSpPr>
          <p:spPr>
            <a:xfrm>
              <a:off x="1403648" y="980728"/>
              <a:ext cx="4896544" cy="4896544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3" name="Arco 192">
              <a:extLst>
                <a:ext uri="{FF2B5EF4-FFF2-40B4-BE49-F238E27FC236}">
                  <a16:creationId xmlns="" xmlns:a16="http://schemas.microsoft.com/office/drawing/2014/main" id="{4FC5520C-2AD0-4C88-9D82-047AFE66AE79}"/>
                </a:ext>
              </a:extLst>
            </p:cNvPr>
            <p:cNvSpPr/>
            <p:nvPr/>
          </p:nvSpPr>
          <p:spPr>
            <a:xfrm>
              <a:off x="1475656" y="1052736"/>
              <a:ext cx="4752528" cy="4752528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4" name="Arco 193">
              <a:extLst>
                <a:ext uri="{FF2B5EF4-FFF2-40B4-BE49-F238E27FC236}">
                  <a16:creationId xmlns="" xmlns:a16="http://schemas.microsoft.com/office/drawing/2014/main" id="{550423A4-B039-4483-A35C-E72624BC2FA5}"/>
                </a:ext>
              </a:extLst>
            </p:cNvPr>
            <p:cNvSpPr/>
            <p:nvPr/>
          </p:nvSpPr>
          <p:spPr>
            <a:xfrm>
              <a:off x="1547664" y="1124744"/>
              <a:ext cx="4608512" cy="4608512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5" name="Arco 194">
              <a:extLst>
                <a:ext uri="{FF2B5EF4-FFF2-40B4-BE49-F238E27FC236}">
                  <a16:creationId xmlns="" xmlns:a16="http://schemas.microsoft.com/office/drawing/2014/main" id="{787F0AF2-B1B9-4E6E-8FF7-28E2B53CA4EC}"/>
                </a:ext>
              </a:extLst>
            </p:cNvPr>
            <p:cNvSpPr/>
            <p:nvPr/>
          </p:nvSpPr>
          <p:spPr>
            <a:xfrm>
              <a:off x="1619672" y="1196752"/>
              <a:ext cx="4464496" cy="4464496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96" name="Grupo 77">
            <a:extLst>
              <a:ext uri="{FF2B5EF4-FFF2-40B4-BE49-F238E27FC236}">
                <a16:creationId xmlns="" xmlns:a16="http://schemas.microsoft.com/office/drawing/2014/main" id="{52FD66AD-0441-4510-B291-4E441AB5545F}"/>
              </a:ext>
            </a:extLst>
          </p:cNvPr>
          <p:cNvGrpSpPr/>
          <p:nvPr/>
        </p:nvGrpSpPr>
        <p:grpSpPr>
          <a:xfrm rot="2700000">
            <a:off x="1369717" y="1472751"/>
            <a:ext cx="5760640" cy="5760640"/>
            <a:chOff x="971600" y="548680"/>
            <a:chExt cx="5760640" cy="5760640"/>
          </a:xfrm>
        </p:grpSpPr>
        <p:sp>
          <p:nvSpPr>
            <p:cNvPr id="197" name="Arco 196">
              <a:extLst>
                <a:ext uri="{FF2B5EF4-FFF2-40B4-BE49-F238E27FC236}">
                  <a16:creationId xmlns="" xmlns:a16="http://schemas.microsoft.com/office/drawing/2014/main" id="{EB6D2E35-D61D-4EE0-8DB4-C4AEE100BE2B}"/>
                </a:ext>
              </a:extLst>
            </p:cNvPr>
            <p:cNvSpPr/>
            <p:nvPr/>
          </p:nvSpPr>
          <p:spPr>
            <a:xfrm>
              <a:off x="3563888" y="3140968"/>
              <a:ext cx="576064" cy="576064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8" name="Arco 197">
              <a:extLst>
                <a:ext uri="{FF2B5EF4-FFF2-40B4-BE49-F238E27FC236}">
                  <a16:creationId xmlns="" xmlns:a16="http://schemas.microsoft.com/office/drawing/2014/main" id="{ABED3811-FAF7-44FF-9F63-C6B4EE9EB835}"/>
                </a:ext>
              </a:extLst>
            </p:cNvPr>
            <p:cNvSpPr/>
            <p:nvPr/>
          </p:nvSpPr>
          <p:spPr>
            <a:xfrm>
              <a:off x="3491880" y="3068960"/>
              <a:ext cx="720080" cy="720080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9" name="Arco 198">
              <a:extLst>
                <a:ext uri="{FF2B5EF4-FFF2-40B4-BE49-F238E27FC236}">
                  <a16:creationId xmlns="" xmlns:a16="http://schemas.microsoft.com/office/drawing/2014/main" id="{7FCA6077-8B88-45E7-9AF2-D0CA86606FE9}"/>
                </a:ext>
              </a:extLst>
            </p:cNvPr>
            <p:cNvSpPr/>
            <p:nvPr/>
          </p:nvSpPr>
          <p:spPr>
            <a:xfrm>
              <a:off x="3275856" y="2852936"/>
              <a:ext cx="1152128" cy="1152128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0" name="Arco 199">
              <a:extLst>
                <a:ext uri="{FF2B5EF4-FFF2-40B4-BE49-F238E27FC236}">
                  <a16:creationId xmlns="" xmlns:a16="http://schemas.microsoft.com/office/drawing/2014/main" id="{3A8C9002-19BB-4B2F-8AA6-803A2AEE951B}"/>
                </a:ext>
              </a:extLst>
            </p:cNvPr>
            <p:cNvSpPr/>
            <p:nvPr/>
          </p:nvSpPr>
          <p:spPr>
            <a:xfrm>
              <a:off x="2771800" y="2348880"/>
              <a:ext cx="2160240" cy="2160240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1" name="Arco 200">
              <a:extLst>
                <a:ext uri="{FF2B5EF4-FFF2-40B4-BE49-F238E27FC236}">
                  <a16:creationId xmlns="" xmlns:a16="http://schemas.microsoft.com/office/drawing/2014/main" id="{27477092-CC2D-4DCD-AB53-0563417469BF}"/>
                </a:ext>
              </a:extLst>
            </p:cNvPr>
            <p:cNvSpPr/>
            <p:nvPr/>
          </p:nvSpPr>
          <p:spPr>
            <a:xfrm>
              <a:off x="1907704" y="1484784"/>
              <a:ext cx="3888432" cy="3888432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2" name="Arco 201">
              <a:extLst>
                <a:ext uri="{FF2B5EF4-FFF2-40B4-BE49-F238E27FC236}">
                  <a16:creationId xmlns="" xmlns:a16="http://schemas.microsoft.com/office/drawing/2014/main" id="{D3B6679E-7C66-486D-BD86-5341C0DCE913}"/>
                </a:ext>
              </a:extLst>
            </p:cNvPr>
            <p:cNvSpPr/>
            <p:nvPr/>
          </p:nvSpPr>
          <p:spPr>
            <a:xfrm>
              <a:off x="3635896" y="3212976"/>
              <a:ext cx="432048" cy="432048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3" name="Arco 202">
              <a:extLst>
                <a:ext uri="{FF2B5EF4-FFF2-40B4-BE49-F238E27FC236}">
                  <a16:creationId xmlns="" xmlns:a16="http://schemas.microsoft.com/office/drawing/2014/main" id="{6264CB4E-602D-4B25-A094-CE8FC6205ADA}"/>
                </a:ext>
              </a:extLst>
            </p:cNvPr>
            <p:cNvSpPr/>
            <p:nvPr/>
          </p:nvSpPr>
          <p:spPr>
            <a:xfrm>
              <a:off x="2483768" y="2060848"/>
              <a:ext cx="2736304" cy="2736304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4" name="Arco 203">
              <a:extLst>
                <a:ext uri="{FF2B5EF4-FFF2-40B4-BE49-F238E27FC236}">
                  <a16:creationId xmlns="" xmlns:a16="http://schemas.microsoft.com/office/drawing/2014/main" id="{950D751B-E015-4018-9214-C0E67E03C6F8}"/>
                </a:ext>
              </a:extLst>
            </p:cNvPr>
            <p:cNvSpPr/>
            <p:nvPr/>
          </p:nvSpPr>
          <p:spPr>
            <a:xfrm>
              <a:off x="2555776" y="2132856"/>
              <a:ext cx="2592288" cy="2592288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5" name="Arco 204">
              <a:extLst>
                <a:ext uri="{FF2B5EF4-FFF2-40B4-BE49-F238E27FC236}">
                  <a16:creationId xmlns="" xmlns:a16="http://schemas.microsoft.com/office/drawing/2014/main" id="{BBF8BFF4-2987-4491-A492-DBF8EF573DAB}"/>
                </a:ext>
              </a:extLst>
            </p:cNvPr>
            <p:cNvSpPr/>
            <p:nvPr/>
          </p:nvSpPr>
          <p:spPr>
            <a:xfrm>
              <a:off x="2627784" y="2204864"/>
              <a:ext cx="2448272" cy="2448272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6" name="Arco 205">
              <a:extLst>
                <a:ext uri="{FF2B5EF4-FFF2-40B4-BE49-F238E27FC236}">
                  <a16:creationId xmlns="" xmlns:a16="http://schemas.microsoft.com/office/drawing/2014/main" id="{AFCD54AD-64E6-456F-94E6-465DB2D39987}"/>
                </a:ext>
              </a:extLst>
            </p:cNvPr>
            <p:cNvSpPr/>
            <p:nvPr/>
          </p:nvSpPr>
          <p:spPr>
            <a:xfrm>
              <a:off x="2699792" y="2276872"/>
              <a:ext cx="2304256" cy="2304256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7" name="Arco 206">
              <a:extLst>
                <a:ext uri="{FF2B5EF4-FFF2-40B4-BE49-F238E27FC236}">
                  <a16:creationId xmlns="" xmlns:a16="http://schemas.microsoft.com/office/drawing/2014/main" id="{AB980498-6DA8-45B3-B158-055C397FD06D}"/>
                </a:ext>
              </a:extLst>
            </p:cNvPr>
            <p:cNvSpPr/>
            <p:nvPr/>
          </p:nvSpPr>
          <p:spPr>
            <a:xfrm>
              <a:off x="2843808" y="2420888"/>
              <a:ext cx="2016224" cy="2016224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8" name="Arco 207">
              <a:extLst>
                <a:ext uri="{FF2B5EF4-FFF2-40B4-BE49-F238E27FC236}">
                  <a16:creationId xmlns="" xmlns:a16="http://schemas.microsoft.com/office/drawing/2014/main" id="{B010D1F2-1161-4B0D-92AB-68C956FA4CB4}"/>
                </a:ext>
              </a:extLst>
            </p:cNvPr>
            <p:cNvSpPr/>
            <p:nvPr/>
          </p:nvSpPr>
          <p:spPr>
            <a:xfrm>
              <a:off x="2915816" y="2492896"/>
              <a:ext cx="1872208" cy="1872208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9" name="Arco 208">
              <a:extLst>
                <a:ext uri="{FF2B5EF4-FFF2-40B4-BE49-F238E27FC236}">
                  <a16:creationId xmlns="" xmlns:a16="http://schemas.microsoft.com/office/drawing/2014/main" id="{6F38B632-CBB1-4B68-95AF-8248E8F1AC06}"/>
                </a:ext>
              </a:extLst>
            </p:cNvPr>
            <p:cNvSpPr/>
            <p:nvPr/>
          </p:nvSpPr>
          <p:spPr>
            <a:xfrm>
              <a:off x="2987824" y="2564904"/>
              <a:ext cx="1728192" cy="1728192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0" name="Arco 209">
              <a:extLst>
                <a:ext uri="{FF2B5EF4-FFF2-40B4-BE49-F238E27FC236}">
                  <a16:creationId xmlns="" xmlns:a16="http://schemas.microsoft.com/office/drawing/2014/main" id="{8FED2F02-0964-4091-8854-9CA2A5928F28}"/>
                </a:ext>
              </a:extLst>
            </p:cNvPr>
            <p:cNvSpPr/>
            <p:nvPr/>
          </p:nvSpPr>
          <p:spPr>
            <a:xfrm>
              <a:off x="3059832" y="2636912"/>
              <a:ext cx="1584176" cy="1584176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1" name="Arco 210">
              <a:extLst>
                <a:ext uri="{FF2B5EF4-FFF2-40B4-BE49-F238E27FC236}">
                  <a16:creationId xmlns="" xmlns:a16="http://schemas.microsoft.com/office/drawing/2014/main" id="{7CCBBDBD-ECE2-48B3-BC83-6A4A2EC5796B}"/>
                </a:ext>
              </a:extLst>
            </p:cNvPr>
            <p:cNvSpPr/>
            <p:nvPr/>
          </p:nvSpPr>
          <p:spPr>
            <a:xfrm>
              <a:off x="3131840" y="2708920"/>
              <a:ext cx="1440160" cy="1440160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2" name="Arco 211">
              <a:extLst>
                <a:ext uri="{FF2B5EF4-FFF2-40B4-BE49-F238E27FC236}">
                  <a16:creationId xmlns="" xmlns:a16="http://schemas.microsoft.com/office/drawing/2014/main" id="{3D0F47D3-82CF-4F56-9942-7EDEFDEB038E}"/>
                </a:ext>
              </a:extLst>
            </p:cNvPr>
            <p:cNvSpPr/>
            <p:nvPr/>
          </p:nvSpPr>
          <p:spPr>
            <a:xfrm>
              <a:off x="3203848" y="2780928"/>
              <a:ext cx="1296144" cy="1296144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3" name="Arco 212">
              <a:extLst>
                <a:ext uri="{FF2B5EF4-FFF2-40B4-BE49-F238E27FC236}">
                  <a16:creationId xmlns="" xmlns:a16="http://schemas.microsoft.com/office/drawing/2014/main" id="{652F3A48-A295-4370-B2A8-C4DA75AED6CB}"/>
                </a:ext>
              </a:extLst>
            </p:cNvPr>
            <p:cNvSpPr/>
            <p:nvPr/>
          </p:nvSpPr>
          <p:spPr>
            <a:xfrm>
              <a:off x="3347864" y="2924944"/>
              <a:ext cx="1008112" cy="1008112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4" name="Arco 213">
              <a:extLst>
                <a:ext uri="{FF2B5EF4-FFF2-40B4-BE49-F238E27FC236}">
                  <a16:creationId xmlns="" xmlns:a16="http://schemas.microsoft.com/office/drawing/2014/main" id="{CAA7BC5A-8F28-4679-AEE5-1B99322413A7}"/>
                </a:ext>
              </a:extLst>
            </p:cNvPr>
            <p:cNvSpPr/>
            <p:nvPr/>
          </p:nvSpPr>
          <p:spPr>
            <a:xfrm>
              <a:off x="3419872" y="2996952"/>
              <a:ext cx="864096" cy="864096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5" name="Arco 214">
              <a:extLst>
                <a:ext uri="{FF2B5EF4-FFF2-40B4-BE49-F238E27FC236}">
                  <a16:creationId xmlns="" xmlns:a16="http://schemas.microsoft.com/office/drawing/2014/main" id="{42CB19B9-39CF-46E6-B8E7-45BA87C608B3}"/>
                </a:ext>
              </a:extLst>
            </p:cNvPr>
            <p:cNvSpPr/>
            <p:nvPr/>
          </p:nvSpPr>
          <p:spPr>
            <a:xfrm>
              <a:off x="3779912" y="3356992"/>
              <a:ext cx="144016" cy="144016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6" name="Arco 215">
              <a:extLst>
                <a:ext uri="{FF2B5EF4-FFF2-40B4-BE49-F238E27FC236}">
                  <a16:creationId xmlns="" xmlns:a16="http://schemas.microsoft.com/office/drawing/2014/main" id="{4A1AB20B-05CE-410D-9C70-A487EA111C35}"/>
                </a:ext>
              </a:extLst>
            </p:cNvPr>
            <p:cNvSpPr/>
            <p:nvPr/>
          </p:nvSpPr>
          <p:spPr>
            <a:xfrm>
              <a:off x="3707904" y="3284984"/>
              <a:ext cx="288032" cy="288032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7" name="Arco 216">
              <a:extLst>
                <a:ext uri="{FF2B5EF4-FFF2-40B4-BE49-F238E27FC236}">
                  <a16:creationId xmlns="" xmlns:a16="http://schemas.microsoft.com/office/drawing/2014/main" id="{05F78743-FA94-4366-AA1B-60ABBB4CEEFF}"/>
                </a:ext>
              </a:extLst>
            </p:cNvPr>
            <p:cNvSpPr/>
            <p:nvPr/>
          </p:nvSpPr>
          <p:spPr>
            <a:xfrm>
              <a:off x="1763688" y="1340768"/>
              <a:ext cx="4176464" cy="4176464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8" name="Arco 217">
              <a:extLst>
                <a:ext uri="{FF2B5EF4-FFF2-40B4-BE49-F238E27FC236}">
                  <a16:creationId xmlns="" xmlns:a16="http://schemas.microsoft.com/office/drawing/2014/main" id="{915B74E6-927F-4749-BD94-8A2CB95B2912}"/>
                </a:ext>
              </a:extLst>
            </p:cNvPr>
            <p:cNvSpPr/>
            <p:nvPr/>
          </p:nvSpPr>
          <p:spPr>
            <a:xfrm>
              <a:off x="2411760" y="1988840"/>
              <a:ext cx="2880320" cy="2880320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9" name="Arco 218">
              <a:extLst>
                <a:ext uri="{FF2B5EF4-FFF2-40B4-BE49-F238E27FC236}">
                  <a16:creationId xmlns="" xmlns:a16="http://schemas.microsoft.com/office/drawing/2014/main" id="{4D40EC89-6E2A-4FB5-A7DE-6D5146001C6B}"/>
                </a:ext>
              </a:extLst>
            </p:cNvPr>
            <p:cNvSpPr/>
            <p:nvPr/>
          </p:nvSpPr>
          <p:spPr>
            <a:xfrm>
              <a:off x="1259632" y="836712"/>
              <a:ext cx="5184576" cy="5184576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0" name="Arco 219">
              <a:extLst>
                <a:ext uri="{FF2B5EF4-FFF2-40B4-BE49-F238E27FC236}">
                  <a16:creationId xmlns="" xmlns:a16="http://schemas.microsoft.com/office/drawing/2014/main" id="{9979BC2F-873E-4D0E-82D9-90CB4ABDEF08}"/>
                </a:ext>
              </a:extLst>
            </p:cNvPr>
            <p:cNvSpPr/>
            <p:nvPr/>
          </p:nvSpPr>
          <p:spPr>
            <a:xfrm>
              <a:off x="1835696" y="1412776"/>
              <a:ext cx="4032448" cy="4032448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1" name="Arco 220">
              <a:extLst>
                <a:ext uri="{FF2B5EF4-FFF2-40B4-BE49-F238E27FC236}">
                  <a16:creationId xmlns="" xmlns:a16="http://schemas.microsoft.com/office/drawing/2014/main" id="{7C589886-7D22-4313-9338-071C77C6F41E}"/>
                </a:ext>
              </a:extLst>
            </p:cNvPr>
            <p:cNvSpPr/>
            <p:nvPr/>
          </p:nvSpPr>
          <p:spPr>
            <a:xfrm>
              <a:off x="1979712" y="1556792"/>
              <a:ext cx="3744416" cy="3744416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2" name="Arco 221">
              <a:extLst>
                <a:ext uri="{FF2B5EF4-FFF2-40B4-BE49-F238E27FC236}">
                  <a16:creationId xmlns="" xmlns:a16="http://schemas.microsoft.com/office/drawing/2014/main" id="{39CF2BCD-19F0-4541-9ACC-93462D0F9744}"/>
                </a:ext>
              </a:extLst>
            </p:cNvPr>
            <p:cNvSpPr/>
            <p:nvPr/>
          </p:nvSpPr>
          <p:spPr>
            <a:xfrm>
              <a:off x="2051720" y="1628800"/>
              <a:ext cx="3600400" cy="3600400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3" name="Arco 222">
              <a:extLst>
                <a:ext uri="{FF2B5EF4-FFF2-40B4-BE49-F238E27FC236}">
                  <a16:creationId xmlns="" xmlns:a16="http://schemas.microsoft.com/office/drawing/2014/main" id="{B157B9A4-2F2C-4D89-8C8A-13799B7052B3}"/>
                </a:ext>
              </a:extLst>
            </p:cNvPr>
            <p:cNvSpPr/>
            <p:nvPr/>
          </p:nvSpPr>
          <p:spPr>
            <a:xfrm>
              <a:off x="2123728" y="1700808"/>
              <a:ext cx="3456384" cy="3456384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4" name="Arco 223">
              <a:extLst>
                <a:ext uri="{FF2B5EF4-FFF2-40B4-BE49-F238E27FC236}">
                  <a16:creationId xmlns="" xmlns:a16="http://schemas.microsoft.com/office/drawing/2014/main" id="{3C6FAF78-CD70-4646-9E2D-8E54352D2254}"/>
                </a:ext>
              </a:extLst>
            </p:cNvPr>
            <p:cNvSpPr/>
            <p:nvPr/>
          </p:nvSpPr>
          <p:spPr>
            <a:xfrm>
              <a:off x="2195736" y="1772816"/>
              <a:ext cx="3312368" cy="3312368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5" name="Arco 224">
              <a:extLst>
                <a:ext uri="{FF2B5EF4-FFF2-40B4-BE49-F238E27FC236}">
                  <a16:creationId xmlns="" xmlns:a16="http://schemas.microsoft.com/office/drawing/2014/main" id="{C58B3649-AF5D-4621-8B2D-840EF716C38A}"/>
                </a:ext>
              </a:extLst>
            </p:cNvPr>
            <p:cNvSpPr/>
            <p:nvPr/>
          </p:nvSpPr>
          <p:spPr>
            <a:xfrm>
              <a:off x="2267744" y="1844824"/>
              <a:ext cx="3168352" cy="3168352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6" name="Arco 225">
              <a:extLst>
                <a:ext uri="{FF2B5EF4-FFF2-40B4-BE49-F238E27FC236}">
                  <a16:creationId xmlns="" xmlns:a16="http://schemas.microsoft.com/office/drawing/2014/main" id="{AE0A1EE8-0C05-40F1-9923-F842C77F003B}"/>
                </a:ext>
              </a:extLst>
            </p:cNvPr>
            <p:cNvSpPr/>
            <p:nvPr/>
          </p:nvSpPr>
          <p:spPr>
            <a:xfrm>
              <a:off x="2339752" y="1916832"/>
              <a:ext cx="3024336" cy="3024336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7" name="Arco 226">
              <a:extLst>
                <a:ext uri="{FF2B5EF4-FFF2-40B4-BE49-F238E27FC236}">
                  <a16:creationId xmlns="" xmlns:a16="http://schemas.microsoft.com/office/drawing/2014/main" id="{ADF9F456-EF18-4AEA-A840-935D5BFD1DAC}"/>
                </a:ext>
              </a:extLst>
            </p:cNvPr>
            <p:cNvSpPr/>
            <p:nvPr/>
          </p:nvSpPr>
          <p:spPr>
            <a:xfrm>
              <a:off x="1691680" y="1268760"/>
              <a:ext cx="4320480" cy="4320480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8" name="Arco 227">
              <a:extLst>
                <a:ext uri="{FF2B5EF4-FFF2-40B4-BE49-F238E27FC236}">
                  <a16:creationId xmlns="" xmlns:a16="http://schemas.microsoft.com/office/drawing/2014/main" id="{B6DFE71B-6634-4715-B4E1-F76D3DE6D189}"/>
                </a:ext>
              </a:extLst>
            </p:cNvPr>
            <p:cNvSpPr/>
            <p:nvPr/>
          </p:nvSpPr>
          <p:spPr>
            <a:xfrm>
              <a:off x="971600" y="548680"/>
              <a:ext cx="5760640" cy="5760640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9" name="Arco 228">
              <a:extLst>
                <a:ext uri="{FF2B5EF4-FFF2-40B4-BE49-F238E27FC236}">
                  <a16:creationId xmlns="" xmlns:a16="http://schemas.microsoft.com/office/drawing/2014/main" id="{84C49719-D42F-428B-BFDE-114D28221140}"/>
                </a:ext>
              </a:extLst>
            </p:cNvPr>
            <p:cNvSpPr/>
            <p:nvPr/>
          </p:nvSpPr>
          <p:spPr>
            <a:xfrm>
              <a:off x="1043608" y="620688"/>
              <a:ext cx="5616624" cy="5616624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0" name="Arco 229">
              <a:extLst>
                <a:ext uri="{FF2B5EF4-FFF2-40B4-BE49-F238E27FC236}">
                  <a16:creationId xmlns="" xmlns:a16="http://schemas.microsoft.com/office/drawing/2014/main" id="{33B6CF5D-DC67-4A2A-8AAA-404AFB377725}"/>
                </a:ext>
              </a:extLst>
            </p:cNvPr>
            <p:cNvSpPr/>
            <p:nvPr/>
          </p:nvSpPr>
          <p:spPr>
            <a:xfrm>
              <a:off x="1115616" y="692696"/>
              <a:ext cx="5472608" cy="5472608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1" name="Arco 230">
              <a:extLst>
                <a:ext uri="{FF2B5EF4-FFF2-40B4-BE49-F238E27FC236}">
                  <a16:creationId xmlns="" xmlns:a16="http://schemas.microsoft.com/office/drawing/2014/main" id="{E3B71DC0-9EF3-4922-B953-9062527467BF}"/>
                </a:ext>
              </a:extLst>
            </p:cNvPr>
            <p:cNvSpPr/>
            <p:nvPr/>
          </p:nvSpPr>
          <p:spPr>
            <a:xfrm>
              <a:off x="1187624" y="764704"/>
              <a:ext cx="5328592" cy="5328592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2" name="Arco 231">
              <a:extLst>
                <a:ext uri="{FF2B5EF4-FFF2-40B4-BE49-F238E27FC236}">
                  <a16:creationId xmlns="" xmlns:a16="http://schemas.microsoft.com/office/drawing/2014/main" id="{530542E8-48DF-4845-90A5-81D2E2C3B36D}"/>
                </a:ext>
              </a:extLst>
            </p:cNvPr>
            <p:cNvSpPr/>
            <p:nvPr/>
          </p:nvSpPr>
          <p:spPr>
            <a:xfrm>
              <a:off x="1331640" y="908720"/>
              <a:ext cx="5040560" cy="5040560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3" name="Arco 232">
              <a:extLst>
                <a:ext uri="{FF2B5EF4-FFF2-40B4-BE49-F238E27FC236}">
                  <a16:creationId xmlns="" xmlns:a16="http://schemas.microsoft.com/office/drawing/2014/main" id="{CFF35F1E-24D2-476A-B9CC-21273C006ED4}"/>
                </a:ext>
              </a:extLst>
            </p:cNvPr>
            <p:cNvSpPr/>
            <p:nvPr/>
          </p:nvSpPr>
          <p:spPr>
            <a:xfrm>
              <a:off x="1403648" y="980728"/>
              <a:ext cx="4896544" cy="4896544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4" name="Arco 233">
              <a:extLst>
                <a:ext uri="{FF2B5EF4-FFF2-40B4-BE49-F238E27FC236}">
                  <a16:creationId xmlns="" xmlns:a16="http://schemas.microsoft.com/office/drawing/2014/main" id="{69A6F3D2-34E1-4B02-9BE9-0F2C97E11D25}"/>
                </a:ext>
              </a:extLst>
            </p:cNvPr>
            <p:cNvSpPr/>
            <p:nvPr/>
          </p:nvSpPr>
          <p:spPr>
            <a:xfrm>
              <a:off x="1475656" y="1052736"/>
              <a:ext cx="4752528" cy="4752528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5" name="Arco 234">
              <a:extLst>
                <a:ext uri="{FF2B5EF4-FFF2-40B4-BE49-F238E27FC236}">
                  <a16:creationId xmlns="" xmlns:a16="http://schemas.microsoft.com/office/drawing/2014/main" id="{85509F86-4A4E-4985-9838-5D417A45CFDC}"/>
                </a:ext>
              </a:extLst>
            </p:cNvPr>
            <p:cNvSpPr/>
            <p:nvPr/>
          </p:nvSpPr>
          <p:spPr>
            <a:xfrm>
              <a:off x="1547664" y="1124744"/>
              <a:ext cx="4608512" cy="4608512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6" name="Arco 235">
              <a:extLst>
                <a:ext uri="{FF2B5EF4-FFF2-40B4-BE49-F238E27FC236}">
                  <a16:creationId xmlns="" xmlns:a16="http://schemas.microsoft.com/office/drawing/2014/main" id="{1B1FD45A-8742-447A-BBD1-78E762A15627}"/>
                </a:ext>
              </a:extLst>
            </p:cNvPr>
            <p:cNvSpPr/>
            <p:nvPr/>
          </p:nvSpPr>
          <p:spPr>
            <a:xfrm>
              <a:off x="1619672" y="1196752"/>
              <a:ext cx="4464496" cy="4464496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37" name="Retângulo 236">
            <a:extLst>
              <a:ext uri="{FF2B5EF4-FFF2-40B4-BE49-F238E27FC236}">
                <a16:creationId xmlns="" xmlns:a16="http://schemas.microsoft.com/office/drawing/2014/main" id="{839EB371-9298-4070-B25B-C27066549E6A}"/>
              </a:ext>
            </a:extLst>
          </p:cNvPr>
          <p:cNvSpPr/>
          <p:nvPr/>
        </p:nvSpPr>
        <p:spPr>
          <a:xfrm>
            <a:off x="6547519" y="1796786"/>
            <a:ext cx="859394" cy="438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8" name="Retângulo 237">
            <a:extLst>
              <a:ext uri="{FF2B5EF4-FFF2-40B4-BE49-F238E27FC236}">
                <a16:creationId xmlns="" xmlns:a16="http://schemas.microsoft.com/office/drawing/2014/main" id="{A13109F7-9518-45EE-A8B3-706150494EE1}"/>
              </a:ext>
            </a:extLst>
          </p:cNvPr>
          <p:cNvSpPr/>
          <p:nvPr/>
        </p:nvSpPr>
        <p:spPr>
          <a:xfrm rot="10800000">
            <a:off x="834358" y="2805002"/>
            <a:ext cx="142876" cy="2357454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9" name="Retângulo 238">
            <a:extLst>
              <a:ext uri="{FF2B5EF4-FFF2-40B4-BE49-F238E27FC236}">
                <a16:creationId xmlns="" xmlns:a16="http://schemas.microsoft.com/office/drawing/2014/main" id="{92D687FD-A10A-4C8F-B5CE-34480CC5FA0A}"/>
              </a:ext>
            </a:extLst>
          </p:cNvPr>
          <p:cNvSpPr/>
          <p:nvPr/>
        </p:nvSpPr>
        <p:spPr>
          <a:xfrm>
            <a:off x="6547519" y="3651578"/>
            <a:ext cx="78331" cy="656055"/>
          </a:xfrm>
          <a:prstGeom prst="rect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CaixaDeTexto 239">
            <a:extLst>
              <a:ext uri="{FF2B5EF4-FFF2-40B4-BE49-F238E27FC236}">
                <a16:creationId xmlns="" xmlns:a16="http://schemas.microsoft.com/office/drawing/2014/main" id="{8B08FBC9-41E5-4962-9A29-1A46BCD2A8A4}"/>
              </a:ext>
            </a:extLst>
          </p:cNvPr>
          <p:cNvSpPr txBox="1"/>
          <p:nvPr/>
        </p:nvSpPr>
        <p:spPr>
          <a:xfrm>
            <a:off x="6701050" y="4023156"/>
            <a:ext cx="1123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sensor</a:t>
            </a:r>
          </a:p>
        </p:txBody>
      </p:sp>
      <p:sp>
        <p:nvSpPr>
          <p:cNvPr id="241" name="CaixaDeTexto 240">
            <a:extLst>
              <a:ext uri="{FF2B5EF4-FFF2-40B4-BE49-F238E27FC236}">
                <a16:creationId xmlns="" xmlns:a16="http://schemas.microsoft.com/office/drawing/2014/main" id="{4577D410-6D31-483E-83ED-93D757D0D145}"/>
              </a:ext>
            </a:extLst>
          </p:cNvPr>
          <p:cNvSpPr txBox="1"/>
          <p:nvPr/>
        </p:nvSpPr>
        <p:spPr>
          <a:xfrm>
            <a:off x="3772741" y="2792171"/>
            <a:ext cx="942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lens</a:t>
            </a:r>
            <a:endParaRPr lang="en-US" dirty="0"/>
          </a:p>
        </p:txBody>
      </p:sp>
      <p:sp>
        <p:nvSpPr>
          <p:cNvPr id="242" name="Retângulo 241">
            <a:extLst>
              <a:ext uri="{FF2B5EF4-FFF2-40B4-BE49-F238E27FC236}">
                <a16:creationId xmlns="" xmlns:a16="http://schemas.microsoft.com/office/drawing/2014/main" id="{BFA78BCF-3CF3-4FE0-999A-162B92EFDB77}"/>
              </a:ext>
            </a:extLst>
          </p:cNvPr>
          <p:cNvSpPr/>
          <p:nvPr/>
        </p:nvSpPr>
        <p:spPr>
          <a:xfrm>
            <a:off x="7015858" y="1944878"/>
            <a:ext cx="1944216" cy="1440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CaixaDeTexto 242">
            <a:extLst>
              <a:ext uri="{FF2B5EF4-FFF2-40B4-BE49-F238E27FC236}">
                <a16:creationId xmlns="" xmlns:a16="http://schemas.microsoft.com/office/drawing/2014/main" id="{6A632A74-1FD9-4D26-92CD-D91D6BC49229}"/>
              </a:ext>
            </a:extLst>
          </p:cNvPr>
          <p:cNvSpPr txBox="1"/>
          <p:nvPr/>
        </p:nvSpPr>
        <p:spPr>
          <a:xfrm>
            <a:off x="83422" y="5288699"/>
            <a:ext cx="164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measurand</a:t>
            </a:r>
            <a:endParaRPr lang="en-US" dirty="0"/>
          </a:p>
        </p:txBody>
      </p:sp>
      <p:grpSp>
        <p:nvGrpSpPr>
          <p:cNvPr id="244" name="Grupo 125">
            <a:extLst>
              <a:ext uri="{FF2B5EF4-FFF2-40B4-BE49-F238E27FC236}">
                <a16:creationId xmlns="" xmlns:a16="http://schemas.microsoft.com/office/drawing/2014/main" id="{2BC24DC5-B83E-4916-AD4E-16F1E9519ACB}"/>
              </a:ext>
            </a:extLst>
          </p:cNvPr>
          <p:cNvGrpSpPr/>
          <p:nvPr/>
        </p:nvGrpSpPr>
        <p:grpSpPr>
          <a:xfrm>
            <a:off x="3933662" y="3212420"/>
            <a:ext cx="186588" cy="1552113"/>
            <a:chOff x="4689263" y="3514075"/>
            <a:chExt cx="186588" cy="1552113"/>
          </a:xfrm>
        </p:grpSpPr>
        <p:sp>
          <p:nvSpPr>
            <p:cNvPr id="245" name="Triângulo isósceles 244">
              <a:extLst>
                <a:ext uri="{FF2B5EF4-FFF2-40B4-BE49-F238E27FC236}">
                  <a16:creationId xmlns="" xmlns:a16="http://schemas.microsoft.com/office/drawing/2014/main" id="{392DE515-3103-4F58-B824-6A5753B8CC79}"/>
                </a:ext>
              </a:extLst>
            </p:cNvPr>
            <p:cNvSpPr/>
            <p:nvPr/>
          </p:nvSpPr>
          <p:spPr>
            <a:xfrm flipV="1">
              <a:off x="4689263" y="4288896"/>
              <a:ext cx="186588" cy="777292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Triângulo isósceles 245">
              <a:extLst>
                <a:ext uri="{FF2B5EF4-FFF2-40B4-BE49-F238E27FC236}">
                  <a16:creationId xmlns="" xmlns:a16="http://schemas.microsoft.com/office/drawing/2014/main" id="{437BBCC6-F2F6-4F81-8371-5A74AF658F96}"/>
                </a:ext>
              </a:extLst>
            </p:cNvPr>
            <p:cNvSpPr/>
            <p:nvPr/>
          </p:nvSpPr>
          <p:spPr>
            <a:xfrm>
              <a:off x="4689263" y="3514075"/>
              <a:ext cx="186588" cy="777292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7" name="Grupo 128">
            <a:extLst>
              <a:ext uri="{FF2B5EF4-FFF2-40B4-BE49-F238E27FC236}">
                <a16:creationId xmlns="" xmlns:a16="http://schemas.microsoft.com/office/drawing/2014/main" id="{7CF448F5-699D-4B33-8BB6-7FECBEC4E8E1}"/>
              </a:ext>
            </a:extLst>
          </p:cNvPr>
          <p:cNvGrpSpPr/>
          <p:nvPr/>
        </p:nvGrpSpPr>
        <p:grpSpPr>
          <a:xfrm>
            <a:off x="4221096" y="3212420"/>
            <a:ext cx="46089" cy="1553794"/>
            <a:chOff x="4976697" y="3524961"/>
            <a:chExt cx="46089" cy="1553794"/>
          </a:xfrm>
        </p:grpSpPr>
        <p:sp>
          <p:nvSpPr>
            <p:cNvPr id="248" name="Retângulo 247">
              <a:extLst>
                <a:ext uri="{FF2B5EF4-FFF2-40B4-BE49-F238E27FC236}">
                  <a16:creationId xmlns="" xmlns:a16="http://schemas.microsoft.com/office/drawing/2014/main" id="{DCC4689B-DFC6-4C1C-97E0-BAE8CBFBA92F}"/>
                </a:ext>
              </a:extLst>
            </p:cNvPr>
            <p:cNvSpPr/>
            <p:nvPr/>
          </p:nvSpPr>
          <p:spPr>
            <a:xfrm>
              <a:off x="4976697" y="3524961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9" name="Retângulo 248">
              <a:extLst>
                <a:ext uri="{FF2B5EF4-FFF2-40B4-BE49-F238E27FC236}">
                  <a16:creationId xmlns="" xmlns:a16="http://schemas.microsoft.com/office/drawing/2014/main" id="{0FE40D83-2226-4D29-8A5C-9DBE1C5AE81C}"/>
                </a:ext>
              </a:extLst>
            </p:cNvPr>
            <p:cNvSpPr/>
            <p:nvPr/>
          </p:nvSpPr>
          <p:spPr>
            <a:xfrm>
              <a:off x="4977067" y="4718715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0" name="Retângulo 249">
              <a:extLst>
                <a:ext uri="{FF2B5EF4-FFF2-40B4-BE49-F238E27FC236}">
                  <a16:creationId xmlns="" xmlns:a16="http://schemas.microsoft.com/office/drawing/2014/main" id="{A1D86592-698D-4216-A972-1AEAB57385C4}"/>
                </a:ext>
              </a:extLst>
            </p:cNvPr>
            <p:cNvSpPr/>
            <p:nvPr/>
          </p:nvSpPr>
          <p:spPr>
            <a:xfrm>
              <a:off x="4976697" y="3986298"/>
              <a:ext cx="45719" cy="6323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51" name="Elipse 250">
            <a:extLst>
              <a:ext uri="{FF2B5EF4-FFF2-40B4-BE49-F238E27FC236}">
                <a16:creationId xmlns="" xmlns:a16="http://schemas.microsoft.com/office/drawing/2014/main" id="{F10F82B4-5529-4CDF-95EE-153B8BED686E}"/>
              </a:ext>
            </a:extLst>
          </p:cNvPr>
          <p:cNvSpPr/>
          <p:nvPr/>
        </p:nvSpPr>
        <p:spPr>
          <a:xfrm>
            <a:off x="7231882" y="2121552"/>
            <a:ext cx="1512168" cy="1081134"/>
          </a:xfrm>
          <a:prstGeom prst="ellipse">
            <a:avLst/>
          </a:prstGeom>
          <a:pattFill prst="dkHorz">
            <a:fgClr>
              <a:srgbClr val="FF000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2" name="Grupo 133">
            <a:extLst>
              <a:ext uri="{FF2B5EF4-FFF2-40B4-BE49-F238E27FC236}">
                <a16:creationId xmlns="" xmlns:a16="http://schemas.microsoft.com/office/drawing/2014/main" id="{CCD9A7DA-B46D-4E47-BCBB-60F13094526A}"/>
              </a:ext>
            </a:extLst>
          </p:cNvPr>
          <p:cNvGrpSpPr/>
          <p:nvPr/>
        </p:nvGrpSpPr>
        <p:grpSpPr>
          <a:xfrm>
            <a:off x="7229895" y="2016733"/>
            <a:ext cx="1515623" cy="1297311"/>
            <a:chOff x="6658245" y="5301055"/>
            <a:chExt cx="1515623" cy="1297311"/>
          </a:xfrm>
        </p:grpSpPr>
        <p:sp>
          <p:nvSpPr>
            <p:cNvPr id="253" name="Elipse 252">
              <a:extLst>
                <a:ext uri="{FF2B5EF4-FFF2-40B4-BE49-F238E27FC236}">
                  <a16:creationId xmlns="" xmlns:a16="http://schemas.microsoft.com/office/drawing/2014/main" id="{2DA6E449-6423-4873-A308-A6C60005BA81}"/>
                </a:ext>
              </a:extLst>
            </p:cNvPr>
            <p:cNvSpPr/>
            <p:nvPr/>
          </p:nvSpPr>
          <p:spPr>
            <a:xfrm>
              <a:off x="6660232" y="5301208"/>
              <a:ext cx="1512168" cy="1081134"/>
            </a:xfrm>
            <a:prstGeom prst="ellipse">
              <a:avLst/>
            </a:prstGeom>
            <a:pattFill prst="dkHorz">
              <a:fgClr>
                <a:srgbClr val="FF0000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Elipse 253">
              <a:extLst>
                <a:ext uri="{FF2B5EF4-FFF2-40B4-BE49-F238E27FC236}">
                  <a16:creationId xmlns="" xmlns:a16="http://schemas.microsoft.com/office/drawing/2014/main" id="{89A654DA-114D-4B55-B81F-FC2D81460CE8}"/>
                </a:ext>
              </a:extLst>
            </p:cNvPr>
            <p:cNvSpPr/>
            <p:nvPr/>
          </p:nvSpPr>
          <p:spPr>
            <a:xfrm>
              <a:off x="6658245" y="5517232"/>
              <a:ext cx="1512168" cy="1081134"/>
            </a:xfrm>
            <a:prstGeom prst="ellipse">
              <a:avLst/>
            </a:prstGeom>
            <a:pattFill prst="dkHorz">
              <a:fgClr>
                <a:srgbClr val="FF0000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Elipse 254">
              <a:extLst>
                <a:ext uri="{FF2B5EF4-FFF2-40B4-BE49-F238E27FC236}">
                  <a16:creationId xmlns="" xmlns:a16="http://schemas.microsoft.com/office/drawing/2014/main" id="{719A2883-F857-4A69-AD66-8561909E71AB}"/>
                </a:ext>
              </a:extLst>
            </p:cNvPr>
            <p:cNvSpPr/>
            <p:nvPr/>
          </p:nvSpPr>
          <p:spPr>
            <a:xfrm>
              <a:off x="6661700" y="5301055"/>
              <a:ext cx="1512168" cy="108113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6" name="Forma livre 137">
            <a:extLst>
              <a:ext uri="{FF2B5EF4-FFF2-40B4-BE49-F238E27FC236}">
                <a16:creationId xmlns="" xmlns:a16="http://schemas.microsoft.com/office/drawing/2014/main" id="{3CE2358A-2FF5-4DA3-AEF4-1EE4DE347B73}"/>
              </a:ext>
            </a:extLst>
          </p:cNvPr>
          <p:cNvSpPr/>
          <p:nvPr/>
        </p:nvSpPr>
        <p:spPr>
          <a:xfrm>
            <a:off x="971600" y="1340768"/>
            <a:ext cx="4304146" cy="3685309"/>
          </a:xfrm>
          <a:custGeom>
            <a:avLst/>
            <a:gdLst>
              <a:gd name="connsiteX0" fmla="*/ 4304146 w 4304146"/>
              <a:gd name="connsiteY0" fmla="*/ 0 h 3685309"/>
              <a:gd name="connsiteX1" fmla="*/ 0 w 4304146"/>
              <a:gd name="connsiteY1" fmla="*/ 1801091 h 3685309"/>
              <a:gd name="connsiteX2" fmla="*/ 9237 w 4304146"/>
              <a:gd name="connsiteY2" fmla="*/ 3685309 h 3685309"/>
              <a:gd name="connsiteX3" fmla="*/ 4304146 w 4304146"/>
              <a:gd name="connsiteY3" fmla="*/ 0 h 368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4146" h="3685309">
                <a:moveTo>
                  <a:pt x="4304146" y="0"/>
                </a:moveTo>
                <a:lnTo>
                  <a:pt x="0" y="1801091"/>
                </a:lnTo>
                <a:lnTo>
                  <a:pt x="9237" y="3685309"/>
                </a:lnTo>
                <a:lnTo>
                  <a:pt x="4304146" y="0"/>
                </a:lnTo>
                <a:close/>
              </a:path>
            </a:pathLst>
          </a:custGeom>
          <a:gradFill rotWithShape="1">
            <a:gsLst>
              <a:gs pos="0">
                <a:srgbClr val="FF7C80"/>
              </a:gs>
              <a:gs pos="100000">
                <a:srgbClr val="FF7C80">
                  <a:gamma/>
                  <a:tint val="23922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257" name="Grupo 138">
            <a:extLst>
              <a:ext uri="{FF2B5EF4-FFF2-40B4-BE49-F238E27FC236}">
                <a16:creationId xmlns="" xmlns:a16="http://schemas.microsoft.com/office/drawing/2014/main" id="{4C0F9E1F-588C-4170-ADBE-F1DAA915CBD4}"/>
              </a:ext>
            </a:extLst>
          </p:cNvPr>
          <p:cNvGrpSpPr/>
          <p:nvPr/>
        </p:nvGrpSpPr>
        <p:grpSpPr>
          <a:xfrm>
            <a:off x="5162337" y="903031"/>
            <a:ext cx="789454" cy="602930"/>
            <a:chOff x="5917938" y="1215572"/>
            <a:chExt cx="789454" cy="602930"/>
          </a:xfrm>
        </p:grpSpPr>
        <p:grpSp>
          <p:nvGrpSpPr>
            <p:cNvPr id="258" name="Grupo 139">
              <a:extLst>
                <a:ext uri="{FF2B5EF4-FFF2-40B4-BE49-F238E27FC236}">
                  <a16:creationId xmlns="" xmlns:a16="http://schemas.microsoft.com/office/drawing/2014/main" id="{56FB2763-F289-43DC-9CB9-94FC8D337C39}"/>
                </a:ext>
              </a:extLst>
            </p:cNvPr>
            <p:cNvGrpSpPr/>
            <p:nvPr/>
          </p:nvGrpSpPr>
          <p:grpSpPr>
            <a:xfrm rot="3558124">
              <a:off x="6025327" y="1108183"/>
              <a:ext cx="574675" cy="789454"/>
              <a:chOff x="4259536" y="99137"/>
              <a:chExt cx="574675" cy="789454"/>
            </a:xfrm>
          </p:grpSpPr>
          <p:sp>
            <p:nvSpPr>
              <p:cNvPr id="260" name="Line 5">
                <a:extLst>
                  <a:ext uri="{FF2B5EF4-FFF2-40B4-BE49-F238E27FC236}">
                    <a16:creationId xmlns="" xmlns:a16="http://schemas.microsoft.com/office/drawing/2014/main" id="{9D5B05ED-B8EB-406E-8734-B233F91DA4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42671" y="462106"/>
                <a:ext cx="5503" cy="42648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1" name="Rectangle 3">
                <a:extLst>
                  <a:ext uri="{FF2B5EF4-FFF2-40B4-BE49-F238E27FC236}">
                    <a16:creationId xmlns="" xmlns:a16="http://schemas.microsoft.com/office/drawing/2014/main" id="{45436216-464A-4348-8A20-2197DB830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435843" y="222717"/>
                <a:ext cx="215900" cy="288925"/>
              </a:xfrm>
              <a:prstGeom prst="rect">
                <a:avLst/>
              </a:prstGeom>
              <a:gradFill rotWithShape="1">
                <a:gsLst>
                  <a:gs pos="0">
                    <a:srgbClr val="FFCC00">
                      <a:gamma/>
                      <a:shade val="46275"/>
                      <a:invGamma/>
                    </a:srgbClr>
                  </a:gs>
                  <a:gs pos="5000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62" name="Rectangle 15">
                <a:extLst>
                  <a:ext uri="{FF2B5EF4-FFF2-40B4-BE49-F238E27FC236}">
                    <a16:creationId xmlns="" xmlns:a16="http://schemas.microsoft.com/office/drawing/2014/main" id="{C24F3923-3B41-4C1D-BAF1-D1E7A4934F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465911" y="-107238"/>
                <a:ext cx="161925" cy="574675"/>
              </a:xfrm>
              <a:prstGeom prst="rect">
                <a:avLst/>
              </a:prstGeom>
              <a:gradFill rotWithShape="1">
                <a:gsLst>
                  <a:gs pos="0">
                    <a:srgbClr val="FFCC00">
                      <a:gamma/>
                      <a:shade val="46275"/>
                      <a:invGamma/>
                    </a:srgbClr>
                  </a:gs>
                  <a:gs pos="5000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259" name="Oval 18">
              <a:extLst>
                <a:ext uri="{FF2B5EF4-FFF2-40B4-BE49-F238E27FC236}">
                  <a16:creationId xmlns="" xmlns:a16="http://schemas.microsoft.com/office/drawing/2014/main" id="{AFB05FB0-BE33-4FD7-8F40-34FADC0CC7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800000">
              <a:off x="5978915" y="1529577"/>
              <a:ext cx="71438" cy="288925"/>
            </a:xfrm>
            <a:prstGeom prst="ellipse">
              <a:avLst/>
            </a:prstGeom>
            <a:solidFill>
              <a:srgbClr val="99FF99">
                <a:alpha val="7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r"/>
              <a:endParaRPr lang="pt-BR" sz="1800">
                <a:latin typeface="Arial" charset="0"/>
              </a:endParaRPr>
            </a:p>
          </p:txBody>
        </p:sp>
      </p:grpSp>
      <p:cxnSp>
        <p:nvCxnSpPr>
          <p:cNvPr id="263" name="Conector reto 262">
            <a:extLst>
              <a:ext uri="{FF2B5EF4-FFF2-40B4-BE49-F238E27FC236}">
                <a16:creationId xmlns="" xmlns:a16="http://schemas.microsoft.com/office/drawing/2014/main" id="{A8ECD67D-525E-4FAD-BED8-478D66C928AC}"/>
              </a:ext>
            </a:extLst>
          </p:cNvPr>
          <p:cNvCxnSpPr/>
          <p:nvPr/>
        </p:nvCxnSpPr>
        <p:spPr>
          <a:xfrm>
            <a:off x="977234" y="3983729"/>
            <a:ext cx="6008656" cy="0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Elipse 263">
            <a:extLst>
              <a:ext uri="{FF2B5EF4-FFF2-40B4-BE49-F238E27FC236}">
                <a16:creationId xmlns="" xmlns:a16="http://schemas.microsoft.com/office/drawing/2014/main" id="{9F0929CF-D49D-41BA-9B25-DCC313A3ECBC}"/>
              </a:ext>
            </a:extLst>
          </p:cNvPr>
          <p:cNvSpPr/>
          <p:nvPr/>
        </p:nvSpPr>
        <p:spPr>
          <a:xfrm>
            <a:off x="7231882" y="2121552"/>
            <a:ext cx="1512168" cy="1081134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ítulo 1"/>
          <p:cNvSpPr txBox="1">
            <a:spLocks/>
          </p:cNvSpPr>
          <p:nvPr/>
        </p:nvSpPr>
        <p:spPr>
          <a:xfrm>
            <a:off x="-69500" y="44624"/>
            <a:ext cx="9250012" cy="11398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/>
              <a:t>Shearography</a:t>
            </a:r>
            <a:r>
              <a:rPr lang="en-US" sz="4000" dirty="0" smtClean="0"/>
              <a:t> with carrier fringes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6795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 animBg="1"/>
      <p:bldP spid="251" grpId="1" animBg="1"/>
      <p:bldP spid="256" grpId="0" animBg="1"/>
      <p:bldP spid="264" grpId="0" animBg="1"/>
      <p:bldP spid="264" grpId="1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3">
            <a:extLst>
              <a:ext uri="{FF2B5EF4-FFF2-40B4-BE49-F238E27FC236}">
                <a16:creationId xmlns="" xmlns:a16="http://schemas.microsoft.com/office/drawing/2014/main" id="{83FAD06C-52DC-44B8-BAA3-E4F4AE520B6E}"/>
              </a:ext>
            </a:extLst>
          </p:cNvPr>
          <p:cNvSpPr/>
          <p:nvPr/>
        </p:nvSpPr>
        <p:spPr>
          <a:xfrm>
            <a:off x="4122240" y="3295014"/>
            <a:ext cx="424638" cy="1576350"/>
          </a:xfrm>
          <a:custGeom>
            <a:avLst/>
            <a:gdLst>
              <a:gd name="connsiteX0" fmla="*/ 339505 w 851026"/>
              <a:gd name="connsiteY0" fmla="*/ 0 h 2444436"/>
              <a:gd name="connsiteX1" fmla="*/ 529628 w 851026"/>
              <a:gd name="connsiteY1" fmla="*/ 4527 h 2444436"/>
              <a:gd name="connsiteX2" fmla="*/ 851026 w 851026"/>
              <a:gd name="connsiteY2" fmla="*/ 1335386 h 2444436"/>
              <a:gd name="connsiteX3" fmla="*/ 520574 w 851026"/>
              <a:gd name="connsiteY3" fmla="*/ 2444436 h 2444436"/>
              <a:gd name="connsiteX4" fmla="*/ 334978 w 851026"/>
              <a:gd name="connsiteY4" fmla="*/ 2444436 h 2444436"/>
              <a:gd name="connsiteX5" fmla="*/ 0 w 851026"/>
              <a:gd name="connsiteY5" fmla="*/ 1240325 h 2444436"/>
              <a:gd name="connsiteX6" fmla="*/ 339505 w 851026"/>
              <a:gd name="connsiteY6" fmla="*/ 0 h 2444436"/>
              <a:gd name="connsiteX0" fmla="*/ 339505 w 852535"/>
              <a:gd name="connsiteY0" fmla="*/ 0 h 2444436"/>
              <a:gd name="connsiteX1" fmla="*/ 529628 w 852535"/>
              <a:gd name="connsiteY1" fmla="*/ 4527 h 2444436"/>
              <a:gd name="connsiteX2" fmla="*/ 851026 w 852535"/>
              <a:gd name="connsiteY2" fmla="*/ 1335386 h 2444436"/>
              <a:gd name="connsiteX3" fmla="*/ 520574 w 852535"/>
              <a:gd name="connsiteY3" fmla="*/ 2444436 h 2444436"/>
              <a:gd name="connsiteX4" fmla="*/ 334978 w 852535"/>
              <a:gd name="connsiteY4" fmla="*/ 2444436 h 2444436"/>
              <a:gd name="connsiteX5" fmla="*/ 0 w 852535"/>
              <a:gd name="connsiteY5" fmla="*/ 1240325 h 2444436"/>
              <a:gd name="connsiteX6" fmla="*/ 339505 w 852535"/>
              <a:gd name="connsiteY6" fmla="*/ 0 h 2444436"/>
              <a:gd name="connsiteX0" fmla="*/ 339505 w 852535"/>
              <a:gd name="connsiteY0" fmla="*/ 0 h 2444436"/>
              <a:gd name="connsiteX1" fmla="*/ 529628 w 852535"/>
              <a:gd name="connsiteY1" fmla="*/ 4527 h 2444436"/>
              <a:gd name="connsiteX2" fmla="*/ 851026 w 852535"/>
              <a:gd name="connsiteY2" fmla="*/ 1192486 h 2444436"/>
              <a:gd name="connsiteX3" fmla="*/ 520574 w 852535"/>
              <a:gd name="connsiteY3" fmla="*/ 2444436 h 2444436"/>
              <a:gd name="connsiteX4" fmla="*/ 334978 w 852535"/>
              <a:gd name="connsiteY4" fmla="*/ 2444436 h 2444436"/>
              <a:gd name="connsiteX5" fmla="*/ 0 w 852535"/>
              <a:gd name="connsiteY5" fmla="*/ 1240325 h 2444436"/>
              <a:gd name="connsiteX6" fmla="*/ 339505 w 852535"/>
              <a:gd name="connsiteY6" fmla="*/ 0 h 2444436"/>
              <a:gd name="connsiteX0" fmla="*/ 339505 w 882194"/>
              <a:gd name="connsiteY0" fmla="*/ 0 h 2444436"/>
              <a:gd name="connsiteX1" fmla="*/ 529628 w 882194"/>
              <a:gd name="connsiteY1" fmla="*/ 4527 h 2444436"/>
              <a:gd name="connsiteX2" fmla="*/ 851026 w 882194"/>
              <a:gd name="connsiteY2" fmla="*/ 1192486 h 2444436"/>
              <a:gd name="connsiteX3" fmla="*/ 520574 w 882194"/>
              <a:gd name="connsiteY3" fmla="*/ 2444436 h 2444436"/>
              <a:gd name="connsiteX4" fmla="*/ 334978 w 882194"/>
              <a:gd name="connsiteY4" fmla="*/ 2444436 h 2444436"/>
              <a:gd name="connsiteX5" fmla="*/ 0 w 882194"/>
              <a:gd name="connsiteY5" fmla="*/ 1240325 h 2444436"/>
              <a:gd name="connsiteX6" fmla="*/ 339505 w 882194"/>
              <a:gd name="connsiteY6" fmla="*/ 0 h 2444436"/>
              <a:gd name="connsiteX0" fmla="*/ 339505 w 882194"/>
              <a:gd name="connsiteY0" fmla="*/ 0 h 2444436"/>
              <a:gd name="connsiteX1" fmla="*/ 529628 w 882194"/>
              <a:gd name="connsiteY1" fmla="*/ 4527 h 2444436"/>
              <a:gd name="connsiteX2" fmla="*/ 851026 w 882194"/>
              <a:gd name="connsiteY2" fmla="*/ 1192486 h 2444436"/>
              <a:gd name="connsiteX3" fmla="*/ 520574 w 882194"/>
              <a:gd name="connsiteY3" fmla="*/ 2444436 h 2444436"/>
              <a:gd name="connsiteX4" fmla="*/ 334978 w 882194"/>
              <a:gd name="connsiteY4" fmla="*/ 2444436 h 2444436"/>
              <a:gd name="connsiteX5" fmla="*/ 0 w 882194"/>
              <a:gd name="connsiteY5" fmla="*/ 1240325 h 2444436"/>
              <a:gd name="connsiteX6" fmla="*/ 339505 w 882194"/>
              <a:gd name="connsiteY6" fmla="*/ 0 h 2444436"/>
              <a:gd name="connsiteX0" fmla="*/ 339505 w 882194"/>
              <a:gd name="connsiteY0" fmla="*/ 0 h 2444436"/>
              <a:gd name="connsiteX1" fmla="*/ 529628 w 882194"/>
              <a:gd name="connsiteY1" fmla="*/ 4527 h 2444436"/>
              <a:gd name="connsiteX2" fmla="*/ 851026 w 882194"/>
              <a:gd name="connsiteY2" fmla="*/ 1192486 h 2444436"/>
              <a:gd name="connsiteX3" fmla="*/ 520574 w 882194"/>
              <a:gd name="connsiteY3" fmla="*/ 2444436 h 2444436"/>
              <a:gd name="connsiteX4" fmla="*/ 334978 w 882194"/>
              <a:gd name="connsiteY4" fmla="*/ 2444436 h 2444436"/>
              <a:gd name="connsiteX5" fmla="*/ 0 w 882194"/>
              <a:gd name="connsiteY5" fmla="*/ 1240325 h 2444436"/>
              <a:gd name="connsiteX6" fmla="*/ 339505 w 882194"/>
              <a:gd name="connsiteY6" fmla="*/ 0 h 2444436"/>
              <a:gd name="connsiteX0" fmla="*/ 340260 w 882949"/>
              <a:gd name="connsiteY0" fmla="*/ 0 h 2444436"/>
              <a:gd name="connsiteX1" fmla="*/ 530383 w 882949"/>
              <a:gd name="connsiteY1" fmla="*/ 4527 h 2444436"/>
              <a:gd name="connsiteX2" fmla="*/ 851781 w 882949"/>
              <a:gd name="connsiteY2" fmla="*/ 1192486 h 2444436"/>
              <a:gd name="connsiteX3" fmla="*/ 521329 w 882949"/>
              <a:gd name="connsiteY3" fmla="*/ 2444436 h 2444436"/>
              <a:gd name="connsiteX4" fmla="*/ 335733 w 882949"/>
              <a:gd name="connsiteY4" fmla="*/ 2444436 h 2444436"/>
              <a:gd name="connsiteX5" fmla="*/ 755 w 882949"/>
              <a:gd name="connsiteY5" fmla="*/ 1240325 h 2444436"/>
              <a:gd name="connsiteX6" fmla="*/ 340260 w 882949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3272" h="2444436">
                <a:moveTo>
                  <a:pt x="340583" y="0"/>
                </a:moveTo>
                <a:lnTo>
                  <a:pt x="530706" y="4527"/>
                </a:lnTo>
                <a:cubicBezTo>
                  <a:pt x="615959" y="227091"/>
                  <a:pt x="836496" y="651453"/>
                  <a:pt x="852104" y="1192486"/>
                </a:cubicBezTo>
                <a:cubicBezTo>
                  <a:pt x="883272" y="1757290"/>
                  <a:pt x="607660" y="2259594"/>
                  <a:pt x="521652" y="2444436"/>
                </a:cubicBezTo>
                <a:lnTo>
                  <a:pt x="336056" y="2444436"/>
                </a:lnTo>
                <a:cubicBezTo>
                  <a:pt x="249294" y="2243751"/>
                  <a:pt x="338" y="1890187"/>
                  <a:pt x="1078" y="1240325"/>
                </a:cubicBezTo>
                <a:cubicBezTo>
                  <a:pt x="0" y="604465"/>
                  <a:pt x="252312" y="205966"/>
                  <a:pt x="340583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F2234EA2-8014-4A2A-A8D3-56C8765A6FD5}"/>
              </a:ext>
            </a:extLst>
          </p:cNvPr>
          <p:cNvSpPr/>
          <p:nvPr/>
        </p:nvSpPr>
        <p:spPr>
          <a:xfrm rot="10800000">
            <a:off x="596401" y="2907804"/>
            <a:ext cx="142876" cy="2357454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D28274DB-693F-4E2F-9E5A-ADDD8C894B24}"/>
              </a:ext>
            </a:extLst>
          </p:cNvPr>
          <p:cNvSpPr/>
          <p:nvPr/>
        </p:nvSpPr>
        <p:spPr>
          <a:xfrm>
            <a:off x="6309562" y="3754380"/>
            <a:ext cx="78331" cy="656055"/>
          </a:xfrm>
          <a:prstGeom prst="rect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CA59C34-959A-43AF-B4D0-0E844EF3BA54}"/>
              </a:ext>
            </a:extLst>
          </p:cNvPr>
          <p:cNvSpPr txBox="1"/>
          <p:nvPr/>
        </p:nvSpPr>
        <p:spPr>
          <a:xfrm>
            <a:off x="6463093" y="4125958"/>
            <a:ext cx="1196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sensor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759D82A0-315F-4C35-BD92-4EF1B175CCCE}"/>
              </a:ext>
            </a:extLst>
          </p:cNvPr>
          <p:cNvSpPr txBox="1"/>
          <p:nvPr/>
        </p:nvSpPr>
        <p:spPr>
          <a:xfrm>
            <a:off x="3850080" y="2931229"/>
            <a:ext cx="942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lens</a:t>
            </a:r>
            <a:endParaRPr lang="en-US" dirty="0"/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A1378D21-52BD-488C-8BB7-6027FDDBDDD4}"/>
              </a:ext>
            </a:extLst>
          </p:cNvPr>
          <p:cNvSpPr/>
          <p:nvPr/>
        </p:nvSpPr>
        <p:spPr>
          <a:xfrm>
            <a:off x="6957732" y="4592231"/>
            <a:ext cx="1944216" cy="1440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9EC5851E-1BDB-46BF-9435-A610130C9957}"/>
              </a:ext>
            </a:extLst>
          </p:cNvPr>
          <p:cNvSpPr txBox="1"/>
          <p:nvPr/>
        </p:nvSpPr>
        <p:spPr>
          <a:xfrm>
            <a:off x="-154535" y="5391501"/>
            <a:ext cx="164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measurand</a:t>
            </a:r>
            <a:endParaRPr lang="en-US" dirty="0"/>
          </a:p>
        </p:txBody>
      </p:sp>
      <p:grpSp>
        <p:nvGrpSpPr>
          <p:cNvPr id="11" name="Grupo 11">
            <a:extLst>
              <a:ext uri="{FF2B5EF4-FFF2-40B4-BE49-F238E27FC236}">
                <a16:creationId xmlns="" xmlns:a16="http://schemas.microsoft.com/office/drawing/2014/main" id="{582C3679-D473-480D-ACCD-C4C19BC9DE74}"/>
              </a:ext>
            </a:extLst>
          </p:cNvPr>
          <p:cNvGrpSpPr/>
          <p:nvPr/>
        </p:nvGrpSpPr>
        <p:grpSpPr>
          <a:xfrm>
            <a:off x="3983139" y="3315222"/>
            <a:ext cx="46089" cy="1553794"/>
            <a:chOff x="4976697" y="3524961"/>
            <a:chExt cx="46089" cy="1553794"/>
          </a:xfrm>
        </p:grpSpPr>
        <p:sp>
          <p:nvSpPr>
            <p:cNvPr id="12" name="Retângulo 11">
              <a:extLst>
                <a:ext uri="{FF2B5EF4-FFF2-40B4-BE49-F238E27FC236}">
                  <a16:creationId xmlns="" xmlns:a16="http://schemas.microsoft.com/office/drawing/2014/main" id="{0DF5ECB5-9AAB-4511-93A0-FF593A0958C0}"/>
                </a:ext>
              </a:extLst>
            </p:cNvPr>
            <p:cNvSpPr/>
            <p:nvPr/>
          </p:nvSpPr>
          <p:spPr>
            <a:xfrm>
              <a:off x="4976697" y="3524961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="" xmlns:a16="http://schemas.microsoft.com/office/drawing/2014/main" id="{23061221-F02D-4E25-A713-C40DA310EB43}"/>
                </a:ext>
              </a:extLst>
            </p:cNvPr>
            <p:cNvSpPr/>
            <p:nvPr/>
          </p:nvSpPr>
          <p:spPr>
            <a:xfrm>
              <a:off x="4977067" y="4718715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="" xmlns:a16="http://schemas.microsoft.com/office/drawing/2014/main" id="{AFE04E0A-E0E3-4F03-A024-2709543DEB58}"/>
                </a:ext>
              </a:extLst>
            </p:cNvPr>
            <p:cNvSpPr/>
            <p:nvPr/>
          </p:nvSpPr>
          <p:spPr>
            <a:xfrm>
              <a:off x="4976697" y="3986298"/>
              <a:ext cx="45719" cy="6323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5" name="Elipse 14">
            <a:extLst>
              <a:ext uri="{FF2B5EF4-FFF2-40B4-BE49-F238E27FC236}">
                <a16:creationId xmlns="" xmlns:a16="http://schemas.microsoft.com/office/drawing/2014/main" id="{EB71002E-2FCF-435A-95B4-F30700EE63CE}"/>
              </a:ext>
            </a:extLst>
          </p:cNvPr>
          <p:cNvSpPr/>
          <p:nvPr/>
        </p:nvSpPr>
        <p:spPr>
          <a:xfrm>
            <a:off x="7173756" y="4768905"/>
            <a:ext cx="1512168" cy="1081134"/>
          </a:xfrm>
          <a:prstGeom prst="ellipse">
            <a:avLst/>
          </a:prstGeom>
          <a:pattFill prst="dkHorz">
            <a:fgClr>
              <a:srgbClr val="FF000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upo 16">
            <a:extLst>
              <a:ext uri="{FF2B5EF4-FFF2-40B4-BE49-F238E27FC236}">
                <a16:creationId xmlns="" xmlns:a16="http://schemas.microsoft.com/office/drawing/2014/main" id="{E1DA018F-709A-4B8C-AD7B-1DD93C4224E6}"/>
              </a:ext>
            </a:extLst>
          </p:cNvPr>
          <p:cNvGrpSpPr/>
          <p:nvPr/>
        </p:nvGrpSpPr>
        <p:grpSpPr>
          <a:xfrm>
            <a:off x="4924380" y="1005833"/>
            <a:ext cx="789454" cy="602930"/>
            <a:chOff x="5917938" y="1215572"/>
            <a:chExt cx="789454" cy="602930"/>
          </a:xfrm>
        </p:grpSpPr>
        <p:grpSp>
          <p:nvGrpSpPr>
            <p:cNvPr id="17" name="Grupo 17">
              <a:extLst>
                <a:ext uri="{FF2B5EF4-FFF2-40B4-BE49-F238E27FC236}">
                  <a16:creationId xmlns="" xmlns:a16="http://schemas.microsoft.com/office/drawing/2014/main" id="{47411BDB-17C2-43FC-B8FA-0F4A1DBDE046}"/>
                </a:ext>
              </a:extLst>
            </p:cNvPr>
            <p:cNvGrpSpPr/>
            <p:nvPr/>
          </p:nvGrpSpPr>
          <p:grpSpPr>
            <a:xfrm rot="3558124">
              <a:off x="6025327" y="1108183"/>
              <a:ext cx="574675" cy="789454"/>
              <a:chOff x="4259536" y="99137"/>
              <a:chExt cx="574675" cy="789454"/>
            </a:xfrm>
          </p:grpSpPr>
          <p:sp>
            <p:nvSpPr>
              <p:cNvPr id="19" name="Line 5">
                <a:extLst>
                  <a:ext uri="{FF2B5EF4-FFF2-40B4-BE49-F238E27FC236}">
                    <a16:creationId xmlns="" xmlns:a16="http://schemas.microsoft.com/office/drawing/2014/main" id="{94DFACC9-4B14-4CBC-A509-FD8AE2F8C6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42671" y="462106"/>
                <a:ext cx="5503" cy="42648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Rectangle 3">
                <a:extLst>
                  <a:ext uri="{FF2B5EF4-FFF2-40B4-BE49-F238E27FC236}">
                    <a16:creationId xmlns="" xmlns:a16="http://schemas.microsoft.com/office/drawing/2014/main" id="{D0B648C6-B4D7-4558-A716-DC96ACF951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435843" y="222717"/>
                <a:ext cx="215900" cy="288925"/>
              </a:xfrm>
              <a:prstGeom prst="rect">
                <a:avLst/>
              </a:prstGeom>
              <a:gradFill rotWithShape="1">
                <a:gsLst>
                  <a:gs pos="0">
                    <a:srgbClr val="FFCC00">
                      <a:gamma/>
                      <a:shade val="46275"/>
                      <a:invGamma/>
                    </a:srgbClr>
                  </a:gs>
                  <a:gs pos="5000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" name="Rectangle 15">
                <a:extLst>
                  <a:ext uri="{FF2B5EF4-FFF2-40B4-BE49-F238E27FC236}">
                    <a16:creationId xmlns="" xmlns:a16="http://schemas.microsoft.com/office/drawing/2014/main" id="{E2039329-F506-4F39-A4E7-281C70CB13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465911" y="-107238"/>
                <a:ext cx="161925" cy="574675"/>
              </a:xfrm>
              <a:prstGeom prst="rect">
                <a:avLst/>
              </a:prstGeom>
              <a:gradFill rotWithShape="1">
                <a:gsLst>
                  <a:gs pos="0">
                    <a:srgbClr val="FFCC00">
                      <a:gamma/>
                      <a:shade val="46275"/>
                      <a:invGamma/>
                    </a:srgbClr>
                  </a:gs>
                  <a:gs pos="5000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8" name="Oval 18">
              <a:extLst>
                <a:ext uri="{FF2B5EF4-FFF2-40B4-BE49-F238E27FC236}">
                  <a16:creationId xmlns="" xmlns:a16="http://schemas.microsoft.com/office/drawing/2014/main" id="{47FA85A6-38E1-4405-BF05-B56C2A4B22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800000">
              <a:off x="5978915" y="1529577"/>
              <a:ext cx="71438" cy="288925"/>
            </a:xfrm>
            <a:prstGeom prst="ellipse">
              <a:avLst/>
            </a:prstGeom>
            <a:solidFill>
              <a:srgbClr val="99FF99">
                <a:alpha val="7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r"/>
              <a:endParaRPr lang="pt-BR" sz="1800">
                <a:latin typeface="Arial" charset="0"/>
              </a:endParaRPr>
            </a:p>
          </p:txBody>
        </p:sp>
      </p:grpSp>
      <p:cxnSp>
        <p:nvCxnSpPr>
          <p:cNvPr id="22" name="Conector reto 21">
            <a:extLst>
              <a:ext uri="{FF2B5EF4-FFF2-40B4-BE49-F238E27FC236}">
                <a16:creationId xmlns="" xmlns:a16="http://schemas.microsoft.com/office/drawing/2014/main" id="{07755E48-8B24-44FA-985C-3150DCEE76AD}"/>
              </a:ext>
            </a:extLst>
          </p:cNvPr>
          <p:cNvCxnSpPr/>
          <p:nvPr/>
        </p:nvCxnSpPr>
        <p:spPr>
          <a:xfrm>
            <a:off x="739277" y="4086531"/>
            <a:ext cx="6008656" cy="0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ipse 22">
            <a:extLst>
              <a:ext uri="{FF2B5EF4-FFF2-40B4-BE49-F238E27FC236}">
                <a16:creationId xmlns="" xmlns:a16="http://schemas.microsoft.com/office/drawing/2014/main" id="{90BB22F8-1D1E-4D7B-B555-426F9D9CB1A7}"/>
              </a:ext>
            </a:extLst>
          </p:cNvPr>
          <p:cNvSpPr/>
          <p:nvPr/>
        </p:nvSpPr>
        <p:spPr>
          <a:xfrm>
            <a:off x="5652120" y="1700808"/>
            <a:ext cx="1608129" cy="160812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>
            <a:extLst>
              <a:ext uri="{FF2B5EF4-FFF2-40B4-BE49-F238E27FC236}">
                <a16:creationId xmlns="" xmlns:a16="http://schemas.microsoft.com/office/drawing/2014/main" id="{13CA0CF8-5373-4F83-BD63-E73EDF724DB2}"/>
              </a:ext>
            </a:extLst>
          </p:cNvPr>
          <p:cNvSpPr/>
          <p:nvPr/>
        </p:nvSpPr>
        <p:spPr>
          <a:xfrm>
            <a:off x="6513702" y="2554121"/>
            <a:ext cx="161084" cy="1610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>
            <a:extLst>
              <a:ext uri="{FF2B5EF4-FFF2-40B4-BE49-F238E27FC236}">
                <a16:creationId xmlns="" xmlns:a16="http://schemas.microsoft.com/office/drawing/2014/main" id="{1A0AEE26-032C-4B5C-AE51-8FF5EA813AAF}"/>
              </a:ext>
            </a:extLst>
          </p:cNvPr>
          <p:cNvSpPr/>
          <p:nvPr/>
        </p:nvSpPr>
        <p:spPr>
          <a:xfrm>
            <a:off x="6513702" y="2283157"/>
            <a:ext cx="161084" cy="1610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Forma livre 26">
            <a:extLst>
              <a:ext uri="{FF2B5EF4-FFF2-40B4-BE49-F238E27FC236}">
                <a16:creationId xmlns="" xmlns:a16="http://schemas.microsoft.com/office/drawing/2014/main" id="{9DA35375-8B1A-4910-B399-E8639EC2EDC4}"/>
              </a:ext>
            </a:extLst>
          </p:cNvPr>
          <p:cNvSpPr/>
          <p:nvPr/>
        </p:nvSpPr>
        <p:spPr>
          <a:xfrm>
            <a:off x="733643" y="1443570"/>
            <a:ext cx="4304146" cy="3685309"/>
          </a:xfrm>
          <a:custGeom>
            <a:avLst/>
            <a:gdLst>
              <a:gd name="connsiteX0" fmla="*/ 4304146 w 4304146"/>
              <a:gd name="connsiteY0" fmla="*/ 0 h 3685309"/>
              <a:gd name="connsiteX1" fmla="*/ 0 w 4304146"/>
              <a:gd name="connsiteY1" fmla="*/ 1801091 h 3685309"/>
              <a:gd name="connsiteX2" fmla="*/ 9237 w 4304146"/>
              <a:gd name="connsiteY2" fmla="*/ 3685309 h 3685309"/>
              <a:gd name="connsiteX3" fmla="*/ 4304146 w 4304146"/>
              <a:gd name="connsiteY3" fmla="*/ 0 h 368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4146" h="3685309">
                <a:moveTo>
                  <a:pt x="4304146" y="0"/>
                </a:moveTo>
                <a:lnTo>
                  <a:pt x="0" y="1801091"/>
                </a:lnTo>
                <a:lnTo>
                  <a:pt x="9237" y="3685309"/>
                </a:lnTo>
                <a:lnTo>
                  <a:pt x="4304146" y="0"/>
                </a:lnTo>
                <a:close/>
              </a:path>
            </a:pathLst>
          </a:custGeom>
          <a:gradFill rotWithShape="1">
            <a:gsLst>
              <a:gs pos="0">
                <a:srgbClr val="FF7C80"/>
              </a:gs>
              <a:gs pos="100000">
                <a:srgbClr val="FF7C80">
                  <a:gamma/>
                  <a:tint val="23922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>
              <a:solidFill>
                <a:schemeClr val="tx1"/>
              </a:solidFill>
            </a:endParaRPr>
          </a:p>
        </p:txBody>
      </p:sp>
      <p:sp>
        <p:nvSpPr>
          <p:cNvPr id="27" name="Título 1"/>
          <p:cNvSpPr txBox="1">
            <a:spLocks/>
          </p:cNvSpPr>
          <p:nvPr/>
        </p:nvSpPr>
        <p:spPr>
          <a:xfrm>
            <a:off x="-69500" y="44624"/>
            <a:ext cx="9250012" cy="11398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/>
              <a:t>Shearography</a:t>
            </a:r>
            <a:r>
              <a:rPr lang="en-US" sz="4000" dirty="0" smtClean="0"/>
              <a:t> with horizontal carrier fringes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4639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3">
            <a:extLst>
              <a:ext uri="{FF2B5EF4-FFF2-40B4-BE49-F238E27FC236}">
                <a16:creationId xmlns="" xmlns:a16="http://schemas.microsoft.com/office/drawing/2014/main" id="{E272EDDB-5412-4CD8-9A0E-C93FBA42EE46}"/>
              </a:ext>
            </a:extLst>
          </p:cNvPr>
          <p:cNvSpPr/>
          <p:nvPr/>
        </p:nvSpPr>
        <p:spPr>
          <a:xfrm>
            <a:off x="4123406" y="3300432"/>
            <a:ext cx="424638" cy="1576350"/>
          </a:xfrm>
          <a:custGeom>
            <a:avLst/>
            <a:gdLst>
              <a:gd name="connsiteX0" fmla="*/ 339505 w 851026"/>
              <a:gd name="connsiteY0" fmla="*/ 0 h 2444436"/>
              <a:gd name="connsiteX1" fmla="*/ 529628 w 851026"/>
              <a:gd name="connsiteY1" fmla="*/ 4527 h 2444436"/>
              <a:gd name="connsiteX2" fmla="*/ 851026 w 851026"/>
              <a:gd name="connsiteY2" fmla="*/ 1335386 h 2444436"/>
              <a:gd name="connsiteX3" fmla="*/ 520574 w 851026"/>
              <a:gd name="connsiteY3" fmla="*/ 2444436 h 2444436"/>
              <a:gd name="connsiteX4" fmla="*/ 334978 w 851026"/>
              <a:gd name="connsiteY4" fmla="*/ 2444436 h 2444436"/>
              <a:gd name="connsiteX5" fmla="*/ 0 w 851026"/>
              <a:gd name="connsiteY5" fmla="*/ 1240325 h 2444436"/>
              <a:gd name="connsiteX6" fmla="*/ 339505 w 851026"/>
              <a:gd name="connsiteY6" fmla="*/ 0 h 2444436"/>
              <a:gd name="connsiteX0" fmla="*/ 339505 w 852535"/>
              <a:gd name="connsiteY0" fmla="*/ 0 h 2444436"/>
              <a:gd name="connsiteX1" fmla="*/ 529628 w 852535"/>
              <a:gd name="connsiteY1" fmla="*/ 4527 h 2444436"/>
              <a:gd name="connsiteX2" fmla="*/ 851026 w 852535"/>
              <a:gd name="connsiteY2" fmla="*/ 1335386 h 2444436"/>
              <a:gd name="connsiteX3" fmla="*/ 520574 w 852535"/>
              <a:gd name="connsiteY3" fmla="*/ 2444436 h 2444436"/>
              <a:gd name="connsiteX4" fmla="*/ 334978 w 852535"/>
              <a:gd name="connsiteY4" fmla="*/ 2444436 h 2444436"/>
              <a:gd name="connsiteX5" fmla="*/ 0 w 852535"/>
              <a:gd name="connsiteY5" fmla="*/ 1240325 h 2444436"/>
              <a:gd name="connsiteX6" fmla="*/ 339505 w 852535"/>
              <a:gd name="connsiteY6" fmla="*/ 0 h 2444436"/>
              <a:gd name="connsiteX0" fmla="*/ 339505 w 852535"/>
              <a:gd name="connsiteY0" fmla="*/ 0 h 2444436"/>
              <a:gd name="connsiteX1" fmla="*/ 529628 w 852535"/>
              <a:gd name="connsiteY1" fmla="*/ 4527 h 2444436"/>
              <a:gd name="connsiteX2" fmla="*/ 851026 w 852535"/>
              <a:gd name="connsiteY2" fmla="*/ 1192486 h 2444436"/>
              <a:gd name="connsiteX3" fmla="*/ 520574 w 852535"/>
              <a:gd name="connsiteY3" fmla="*/ 2444436 h 2444436"/>
              <a:gd name="connsiteX4" fmla="*/ 334978 w 852535"/>
              <a:gd name="connsiteY4" fmla="*/ 2444436 h 2444436"/>
              <a:gd name="connsiteX5" fmla="*/ 0 w 852535"/>
              <a:gd name="connsiteY5" fmla="*/ 1240325 h 2444436"/>
              <a:gd name="connsiteX6" fmla="*/ 339505 w 852535"/>
              <a:gd name="connsiteY6" fmla="*/ 0 h 2444436"/>
              <a:gd name="connsiteX0" fmla="*/ 339505 w 882194"/>
              <a:gd name="connsiteY0" fmla="*/ 0 h 2444436"/>
              <a:gd name="connsiteX1" fmla="*/ 529628 w 882194"/>
              <a:gd name="connsiteY1" fmla="*/ 4527 h 2444436"/>
              <a:gd name="connsiteX2" fmla="*/ 851026 w 882194"/>
              <a:gd name="connsiteY2" fmla="*/ 1192486 h 2444436"/>
              <a:gd name="connsiteX3" fmla="*/ 520574 w 882194"/>
              <a:gd name="connsiteY3" fmla="*/ 2444436 h 2444436"/>
              <a:gd name="connsiteX4" fmla="*/ 334978 w 882194"/>
              <a:gd name="connsiteY4" fmla="*/ 2444436 h 2444436"/>
              <a:gd name="connsiteX5" fmla="*/ 0 w 882194"/>
              <a:gd name="connsiteY5" fmla="*/ 1240325 h 2444436"/>
              <a:gd name="connsiteX6" fmla="*/ 339505 w 882194"/>
              <a:gd name="connsiteY6" fmla="*/ 0 h 2444436"/>
              <a:gd name="connsiteX0" fmla="*/ 339505 w 882194"/>
              <a:gd name="connsiteY0" fmla="*/ 0 h 2444436"/>
              <a:gd name="connsiteX1" fmla="*/ 529628 w 882194"/>
              <a:gd name="connsiteY1" fmla="*/ 4527 h 2444436"/>
              <a:gd name="connsiteX2" fmla="*/ 851026 w 882194"/>
              <a:gd name="connsiteY2" fmla="*/ 1192486 h 2444436"/>
              <a:gd name="connsiteX3" fmla="*/ 520574 w 882194"/>
              <a:gd name="connsiteY3" fmla="*/ 2444436 h 2444436"/>
              <a:gd name="connsiteX4" fmla="*/ 334978 w 882194"/>
              <a:gd name="connsiteY4" fmla="*/ 2444436 h 2444436"/>
              <a:gd name="connsiteX5" fmla="*/ 0 w 882194"/>
              <a:gd name="connsiteY5" fmla="*/ 1240325 h 2444436"/>
              <a:gd name="connsiteX6" fmla="*/ 339505 w 882194"/>
              <a:gd name="connsiteY6" fmla="*/ 0 h 2444436"/>
              <a:gd name="connsiteX0" fmla="*/ 339505 w 882194"/>
              <a:gd name="connsiteY0" fmla="*/ 0 h 2444436"/>
              <a:gd name="connsiteX1" fmla="*/ 529628 w 882194"/>
              <a:gd name="connsiteY1" fmla="*/ 4527 h 2444436"/>
              <a:gd name="connsiteX2" fmla="*/ 851026 w 882194"/>
              <a:gd name="connsiteY2" fmla="*/ 1192486 h 2444436"/>
              <a:gd name="connsiteX3" fmla="*/ 520574 w 882194"/>
              <a:gd name="connsiteY3" fmla="*/ 2444436 h 2444436"/>
              <a:gd name="connsiteX4" fmla="*/ 334978 w 882194"/>
              <a:gd name="connsiteY4" fmla="*/ 2444436 h 2444436"/>
              <a:gd name="connsiteX5" fmla="*/ 0 w 882194"/>
              <a:gd name="connsiteY5" fmla="*/ 1240325 h 2444436"/>
              <a:gd name="connsiteX6" fmla="*/ 339505 w 882194"/>
              <a:gd name="connsiteY6" fmla="*/ 0 h 2444436"/>
              <a:gd name="connsiteX0" fmla="*/ 340260 w 882949"/>
              <a:gd name="connsiteY0" fmla="*/ 0 h 2444436"/>
              <a:gd name="connsiteX1" fmla="*/ 530383 w 882949"/>
              <a:gd name="connsiteY1" fmla="*/ 4527 h 2444436"/>
              <a:gd name="connsiteX2" fmla="*/ 851781 w 882949"/>
              <a:gd name="connsiteY2" fmla="*/ 1192486 h 2444436"/>
              <a:gd name="connsiteX3" fmla="*/ 521329 w 882949"/>
              <a:gd name="connsiteY3" fmla="*/ 2444436 h 2444436"/>
              <a:gd name="connsiteX4" fmla="*/ 335733 w 882949"/>
              <a:gd name="connsiteY4" fmla="*/ 2444436 h 2444436"/>
              <a:gd name="connsiteX5" fmla="*/ 755 w 882949"/>
              <a:gd name="connsiteY5" fmla="*/ 1240325 h 2444436"/>
              <a:gd name="connsiteX6" fmla="*/ 340260 w 882949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3272" h="2444436">
                <a:moveTo>
                  <a:pt x="340583" y="0"/>
                </a:moveTo>
                <a:lnTo>
                  <a:pt x="530706" y="4527"/>
                </a:lnTo>
                <a:cubicBezTo>
                  <a:pt x="615959" y="227091"/>
                  <a:pt x="836496" y="651453"/>
                  <a:pt x="852104" y="1192486"/>
                </a:cubicBezTo>
                <a:cubicBezTo>
                  <a:pt x="883272" y="1757290"/>
                  <a:pt x="607660" y="2259594"/>
                  <a:pt x="521652" y="2444436"/>
                </a:cubicBezTo>
                <a:lnTo>
                  <a:pt x="336056" y="2444436"/>
                </a:lnTo>
                <a:cubicBezTo>
                  <a:pt x="249294" y="2243751"/>
                  <a:pt x="338" y="1890187"/>
                  <a:pt x="1078" y="1240325"/>
                </a:cubicBezTo>
                <a:cubicBezTo>
                  <a:pt x="0" y="604465"/>
                  <a:pt x="252312" y="205966"/>
                  <a:pt x="340583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782F7BFA-0522-4D19-9B84-56EE8197A388}"/>
              </a:ext>
            </a:extLst>
          </p:cNvPr>
          <p:cNvSpPr/>
          <p:nvPr/>
        </p:nvSpPr>
        <p:spPr>
          <a:xfrm rot="10800000">
            <a:off x="597567" y="2913222"/>
            <a:ext cx="142876" cy="2357454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3D662F81-1BE3-4D56-B295-6A4A7DDBCC7D}"/>
              </a:ext>
            </a:extLst>
          </p:cNvPr>
          <p:cNvSpPr/>
          <p:nvPr/>
        </p:nvSpPr>
        <p:spPr>
          <a:xfrm>
            <a:off x="6310728" y="3759798"/>
            <a:ext cx="78331" cy="656055"/>
          </a:xfrm>
          <a:prstGeom prst="rect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151A0EA3-53AE-441E-A189-587C38BF514D}"/>
              </a:ext>
            </a:extLst>
          </p:cNvPr>
          <p:cNvSpPr txBox="1"/>
          <p:nvPr/>
        </p:nvSpPr>
        <p:spPr>
          <a:xfrm>
            <a:off x="6464259" y="4131376"/>
            <a:ext cx="1196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sensor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AF73D466-AACE-4E56-B275-BD5A5E93109A}"/>
              </a:ext>
            </a:extLst>
          </p:cNvPr>
          <p:cNvSpPr txBox="1"/>
          <p:nvPr/>
        </p:nvSpPr>
        <p:spPr>
          <a:xfrm>
            <a:off x="3851246" y="2936647"/>
            <a:ext cx="942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lens</a:t>
            </a:r>
            <a:endParaRPr lang="en-US" dirty="0"/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0574F549-B469-4A8E-96D3-66887DADCAA0}"/>
              </a:ext>
            </a:extLst>
          </p:cNvPr>
          <p:cNvSpPr/>
          <p:nvPr/>
        </p:nvSpPr>
        <p:spPr>
          <a:xfrm>
            <a:off x="6958898" y="4598201"/>
            <a:ext cx="1944216" cy="1440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C21E00CC-ACBD-4DA4-A72A-19AFF3F0E114}"/>
              </a:ext>
            </a:extLst>
          </p:cNvPr>
          <p:cNvSpPr txBox="1"/>
          <p:nvPr/>
        </p:nvSpPr>
        <p:spPr>
          <a:xfrm>
            <a:off x="-153369" y="5396919"/>
            <a:ext cx="164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measurand</a:t>
            </a:r>
            <a:endParaRPr lang="en-US" dirty="0"/>
          </a:p>
        </p:txBody>
      </p:sp>
      <p:grpSp>
        <p:nvGrpSpPr>
          <p:cNvPr id="11" name="Grupo 11">
            <a:extLst>
              <a:ext uri="{FF2B5EF4-FFF2-40B4-BE49-F238E27FC236}">
                <a16:creationId xmlns="" xmlns:a16="http://schemas.microsoft.com/office/drawing/2014/main" id="{7FE67DC6-14F7-4F4B-9C20-673656F137E1}"/>
              </a:ext>
            </a:extLst>
          </p:cNvPr>
          <p:cNvGrpSpPr/>
          <p:nvPr/>
        </p:nvGrpSpPr>
        <p:grpSpPr>
          <a:xfrm>
            <a:off x="3984305" y="3320639"/>
            <a:ext cx="46089" cy="1553795"/>
            <a:chOff x="4976697" y="3524960"/>
            <a:chExt cx="46089" cy="1553795"/>
          </a:xfrm>
        </p:grpSpPr>
        <p:sp>
          <p:nvSpPr>
            <p:cNvPr id="12" name="Retângulo 11">
              <a:extLst>
                <a:ext uri="{FF2B5EF4-FFF2-40B4-BE49-F238E27FC236}">
                  <a16:creationId xmlns="" xmlns:a16="http://schemas.microsoft.com/office/drawing/2014/main" id="{575F53A6-D934-4714-AA24-3619BF9E2D0B}"/>
                </a:ext>
              </a:extLst>
            </p:cNvPr>
            <p:cNvSpPr/>
            <p:nvPr/>
          </p:nvSpPr>
          <p:spPr>
            <a:xfrm>
              <a:off x="4976697" y="3524960"/>
              <a:ext cx="45719" cy="4613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="" xmlns:a16="http://schemas.microsoft.com/office/drawing/2014/main" id="{DC0FE003-3A09-4234-B117-08762380D9ED}"/>
                </a:ext>
              </a:extLst>
            </p:cNvPr>
            <p:cNvSpPr/>
            <p:nvPr/>
          </p:nvSpPr>
          <p:spPr>
            <a:xfrm>
              <a:off x="4977067" y="4718715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="" xmlns:a16="http://schemas.microsoft.com/office/drawing/2014/main" id="{A5B7DEE6-26F6-4A6C-8313-331EEE2C5B1F}"/>
                </a:ext>
              </a:extLst>
            </p:cNvPr>
            <p:cNvSpPr/>
            <p:nvPr/>
          </p:nvSpPr>
          <p:spPr>
            <a:xfrm>
              <a:off x="4976697" y="3986298"/>
              <a:ext cx="45719" cy="6323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5" name="Elipse 14">
            <a:extLst>
              <a:ext uri="{FF2B5EF4-FFF2-40B4-BE49-F238E27FC236}">
                <a16:creationId xmlns="" xmlns:a16="http://schemas.microsoft.com/office/drawing/2014/main" id="{ABC50FA4-BF2B-496F-A273-504D6C082D63}"/>
              </a:ext>
            </a:extLst>
          </p:cNvPr>
          <p:cNvSpPr/>
          <p:nvPr/>
        </p:nvSpPr>
        <p:spPr>
          <a:xfrm>
            <a:off x="7174922" y="4774875"/>
            <a:ext cx="1512168" cy="1081134"/>
          </a:xfrm>
          <a:prstGeom prst="ellipse">
            <a:avLst/>
          </a:prstGeom>
          <a:pattFill prst="ltVert">
            <a:fgClr>
              <a:srgbClr val="FF000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upo 16">
            <a:extLst>
              <a:ext uri="{FF2B5EF4-FFF2-40B4-BE49-F238E27FC236}">
                <a16:creationId xmlns="" xmlns:a16="http://schemas.microsoft.com/office/drawing/2014/main" id="{F3B7364D-3333-491D-9290-E6DFE05562FC}"/>
              </a:ext>
            </a:extLst>
          </p:cNvPr>
          <p:cNvGrpSpPr/>
          <p:nvPr/>
        </p:nvGrpSpPr>
        <p:grpSpPr>
          <a:xfrm>
            <a:off x="4925546" y="1011251"/>
            <a:ext cx="789454" cy="602930"/>
            <a:chOff x="5917938" y="1215572"/>
            <a:chExt cx="789454" cy="602930"/>
          </a:xfrm>
        </p:grpSpPr>
        <p:grpSp>
          <p:nvGrpSpPr>
            <p:cNvPr id="17" name="Grupo 17">
              <a:extLst>
                <a:ext uri="{FF2B5EF4-FFF2-40B4-BE49-F238E27FC236}">
                  <a16:creationId xmlns="" xmlns:a16="http://schemas.microsoft.com/office/drawing/2014/main" id="{3EDA3D65-2D9E-47CD-AEFE-6226C32F37F0}"/>
                </a:ext>
              </a:extLst>
            </p:cNvPr>
            <p:cNvGrpSpPr/>
            <p:nvPr/>
          </p:nvGrpSpPr>
          <p:grpSpPr>
            <a:xfrm rot="3558124">
              <a:off x="6025327" y="1108183"/>
              <a:ext cx="574675" cy="789454"/>
              <a:chOff x="4259536" y="99137"/>
              <a:chExt cx="574675" cy="789454"/>
            </a:xfrm>
          </p:grpSpPr>
          <p:sp>
            <p:nvSpPr>
              <p:cNvPr id="19" name="Line 5">
                <a:extLst>
                  <a:ext uri="{FF2B5EF4-FFF2-40B4-BE49-F238E27FC236}">
                    <a16:creationId xmlns="" xmlns:a16="http://schemas.microsoft.com/office/drawing/2014/main" id="{761ACD7A-7588-4147-A5E8-05AEF9187F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42671" y="462106"/>
                <a:ext cx="5503" cy="42648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Rectangle 3">
                <a:extLst>
                  <a:ext uri="{FF2B5EF4-FFF2-40B4-BE49-F238E27FC236}">
                    <a16:creationId xmlns="" xmlns:a16="http://schemas.microsoft.com/office/drawing/2014/main" id="{5964A19E-E32B-4A37-838D-168D1E8C57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435843" y="222717"/>
                <a:ext cx="215900" cy="288925"/>
              </a:xfrm>
              <a:prstGeom prst="rect">
                <a:avLst/>
              </a:prstGeom>
              <a:gradFill rotWithShape="1">
                <a:gsLst>
                  <a:gs pos="0">
                    <a:srgbClr val="FFCC00">
                      <a:gamma/>
                      <a:shade val="46275"/>
                      <a:invGamma/>
                    </a:srgbClr>
                  </a:gs>
                  <a:gs pos="5000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" name="Rectangle 15">
                <a:extLst>
                  <a:ext uri="{FF2B5EF4-FFF2-40B4-BE49-F238E27FC236}">
                    <a16:creationId xmlns="" xmlns:a16="http://schemas.microsoft.com/office/drawing/2014/main" id="{12C6EC0C-C9CC-487B-99FD-76CEA12404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465911" y="-107238"/>
                <a:ext cx="161925" cy="574675"/>
              </a:xfrm>
              <a:prstGeom prst="rect">
                <a:avLst/>
              </a:prstGeom>
              <a:gradFill rotWithShape="1">
                <a:gsLst>
                  <a:gs pos="0">
                    <a:srgbClr val="FFCC00">
                      <a:gamma/>
                      <a:shade val="46275"/>
                      <a:invGamma/>
                    </a:srgbClr>
                  </a:gs>
                  <a:gs pos="5000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8" name="Oval 18">
              <a:extLst>
                <a:ext uri="{FF2B5EF4-FFF2-40B4-BE49-F238E27FC236}">
                  <a16:creationId xmlns="" xmlns:a16="http://schemas.microsoft.com/office/drawing/2014/main" id="{3406624E-9252-4149-892F-C8A72A21F0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800000">
              <a:off x="5978915" y="1529577"/>
              <a:ext cx="71438" cy="288925"/>
            </a:xfrm>
            <a:prstGeom prst="ellipse">
              <a:avLst/>
            </a:prstGeom>
            <a:solidFill>
              <a:srgbClr val="99FF99">
                <a:alpha val="7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r"/>
              <a:endParaRPr lang="pt-BR" sz="1800">
                <a:latin typeface="Arial" charset="0"/>
              </a:endParaRPr>
            </a:p>
          </p:txBody>
        </p:sp>
      </p:grpSp>
      <p:cxnSp>
        <p:nvCxnSpPr>
          <p:cNvPr id="22" name="Conector reto 21">
            <a:extLst>
              <a:ext uri="{FF2B5EF4-FFF2-40B4-BE49-F238E27FC236}">
                <a16:creationId xmlns="" xmlns:a16="http://schemas.microsoft.com/office/drawing/2014/main" id="{A312C90B-5AE6-40E2-8E74-5EAC7CFE0684}"/>
              </a:ext>
            </a:extLst>
          </p:cNvPr>
          <p:cNvCxnSpPr/>
          <p:nvPr/>
        </p:nvCxnSpPr>
        <p:spPr>
          <a:xfrm>
            <a:off x="740443" y="4091949"/>
            <a:ext cx="6008656" cy="0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ipse 22">
            <a:extLst>
              <a:ext uri="{FF2B5EF4-FFF2-40B4-BE49-F238E27FC236}">
                <a16:creationId xmlns="" xmlns:a16="http://schemas.microsoft.com/office/drawing/2014/main" id="{602A9B89-0022-4753-A840-195105831BB4}"/>
              </a:ext>
            </a:extLst>
          </p:cNvPr>
          <p:cNvSpPr/>
          <p:nvPr/>
        </p:nvSpPr>
        <p:spPr>
          <a:xfrm>
            <a:off x="5653286" y="1706226"/>
            <a:ext cx="1608129" cy="160812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>
            <a:extLst>
              <a:ext uri="{FF2B5EF4-FFF2-40B4-BE49-F238E27FC236}">
                <a16:creationId xmlns="" xmlns:a16="http://schemas.microsoft.com/office/drawing/2014/main" id="{DD34CBD9-9858-4A6D-9854-1A80F711309B}"/>
              </a:ext>
            </a:extLst>
          </p:cNvPr>
          <p:cNvSpPr/>
          <p:nvPr/>
        </p:nvSpPr>
        <p:spPr>
          <a:xfrm>
            <a:off x="6514868" y="2559539"/>
            <a:ext cx="161084" cy="1610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>
            <a:extLst>
              <a:ext uri="{FF2B5EF4-FFF2-40B4-BE49-F238E27FC236}">
                <a16:creationId xmlns="" xmlns:a16="http://schemas.microsoft.com/office/drawing/2014/main" id="{CF667907-43D5-470A-874E-68E8DC457605}"/>
              </a:ext>
            </a:extLst>
          </p:cNvPr>
          <p:cNvSpPr/>
          <p:nvPr/>
        </p:nvSpPr>
        <p:spPr>
          <a:xfrm>
            <a:off x="6243904" y="2559539"/>
            <a:ext cx="161084" cy="1610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Forma livre 26">
            <a:extLst>
              <a:ext uri="{FF2B5EF4-FFF2-40B4-BE49-F238E27FC236}">
                <a16:creationId xmlns="" xmlns:a16="http://schemas.microsoft.com/office/drawing/2014/main" id="{661EFB0C-077E-45F4-919F-B4B7AAA15906}"/>
              </a:ext>
            </a:extLst>
          </p:cNvPr>
          <p:cNvSpPr/>
          <p:nvPr/>
        </p:nvSpPr>
        <p:spPr>
          <a:xfrm>
            <a:off x="734809" y="1448988"/>
            <a:ext cx="4304146" cy="3685309"/>
          </a:xfrm>
          <a:custGeom>
            <a:avLst/>
            <a:gdLst>
              <a:gd name="connsiteX0" fmla="*/ 4304146 w 4304146"/>
              <a:gd name="connsiteY0" fmla="*/ 0 h 3685309"/>
              <a:gd name="connsiteX1" fmla="*/ 0 w 4304146"/>
              <a:gd name="connsiteY1" fmla="*/ 1801091 h 3685309"/>
              <a:gd name="connsiteX2" fmla="*/ 9237 w 4304146"/>
              <a:gd name="connsiteY2" fmla="*/ 3685309 h 3685309"/>
              <a:gd name="connsiteX3" fmla="*/ 4304146 w 4304146"/>
              <a:gd name="connsiteY3" fmla="*/ 0 h 368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4146" h="3685309">
                <a:moveTo>
                  <a:pt x="4304146" y="0"/>
                </a:moveTo>
                <a:lnTo>
                  <a:pt x="0" y="1801091"/>
                </a:lnTo>
                <a:lnTo>
                  <a:pt x="9237" y="3685309"/>
                </a:lnTo>
                <a:lnTo>
                  <a:pt x="4304146" y="0"/>
                </a:lnTo>
                <a:close/>
              </a:path>
            </a:pathLst>
          </a:custGeom>
          <a:gradFill rotWithShape="1">
            <a:gsLst>
              <a:gs pos="0">
                <a:srgbClr val="FF7C80"/>
              </a:gs>
              <a:gs pos="100000">
                <a:srgbClr val="FF7C80">
                  <a:gamma/>
                  <a:tint val="23922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>
              <a:solidFill>
                <a:schemeClr val="tx1"/>
              </a:solidFill>
            </a:endParaRPr>
          </a:p>
        </p:txBody>
      </p:sp>
      <p:sp>
        <p:nvSpPr>
          <p:cNvPr id="27" name="Título 1"/>
          <p:cNvSpPr txBox="1">
            <a:spLocks/>
          </p:cNvSpPr>
          <p:nvPr/>
        </p:nvSpPr>
        <p:spPr>
          <a:xfrm>
            <a:off x="-69500" y="44624"/>
            <a:ext cx="9250012" cy="11398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/>
              <a:t>Shearography</a:t>
            </a:r>
            <a:r>
              <a:rPr lang="en-US" sz="4000" dirty="0" smtClean="0"/>
              <a:t> with vertical carrier fringes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3979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3">
            <a:extLst>
              <a:ext uri="{FF2B5EF4-FFF2-40B4-BE49-F238E27FC236}">
                <a16:creationId xmlns="" xmlns:a16="http://schemas.microsoft.com/office/drawing/2014/main" id="{C22DFC2B-1B46-4B2B-AC35-42C263183AB0}"/>
              </a:ext>
            </a:extLst>
          </p:cNvPr>
          <p:cNvSpPr/>
          <p:nvPr/>
        </p:nvSpPr>
        <p:spPr>
          <a:xfrm>
            <a:off x="4126067" y="3300432"/>
            <a:ext cx="424638" cy="1576350"/>
          </a:xfrm>
          <a:custGeom>
            <a:avLst/>
            <a:gdLst>
              <a:gd name="connsiteX0" fmla="*/ 339505 w 851026"/>
              <a:gd name="connsiteY0" fmla="*/ 0 h 2444436"/>
              <a:gd name="connsiteX1" fmla="*/ 529628 w 851026"/>
              <a:gd name="connsiteY1" fmla="*/ 4527 h 2444436"/>
              <a:gd name="connsiteX2" fmla="*/ 851026 w 851026"/>
              <a:gd name="connsiteY2" fmla="*/ 1335386 h 2444436"/>
              <a:gd name="connsiteX3" fmla="*/ 520574 w 851026"/>
              <a:gd name="connsiteY3" fmla="*/ 2444436 h 2444436"/>
              <a:gd name="connsiteX4" fmla="*/ 334978 w 851026"/>
              <a:gd name="connsiteY4" fmla="*/ 2444436 h 2444436"/>
              <a:gd name="connsiteX5" fmla="*/ 0 w 851026"/>
              <a:gd name="connsiteY5" fmla="*/ 1240325 h 2444436"/>
              <a:gd name="connsiteX6" fmla="*/ 339505 w 851026"/>
              <a:gd name="connsiteY6" fmla="*/ 0 h 2444436"/>
              <a:gd name="connsiteX0" fmla="*/ 339505 w 852535"/>
              <a:gd name="connsiteY0" fmla="*/ 0 h 2444436"/>
              <a:gd name="connsiteX1" fmla="*/ 529628 w 852535"/>
              <a:gd name="connsiteY1" fmla="*/ 4527 h 2444436"/>
              <a:gd name="connsiteX2" fmla="*/ 851026 w 852535"/>
              <a:gd name="connsiteY2" fmla="*/ 1335386 h 2444436"/>
              <a:gd name="connsiteX3" fmla="*/ 520574 w 852535"/>
              <a:gd name="connsiteY3" fmla="*/ 2444436 h 2444436"/>
              <a:gd name="connsiteX4" fmla="*/ 334978 w 852535"/>
              <a:gd name="connsiteY4" fmla="*/ 2444436 h 2444436"/>
              <a:gd name="connsiteX5" fmla="*/ 0 w 852535"/>
              <a:gd name="connsiteY5" fmla="*/ 1240325 h 2444436"/>
              <a:gd name="connsiteX6" fmla="*/ 339505 w 852535"/>
              <a:gd name="connsiteY6" fmla="*/ 0 h 2444436"/>
              <a:gd name="connsiteX0" fmla="*/ 339505 w 852535"/>
              <a:gd name="connsiteY0" fmla="*/ 0 h 2444436"/>
              <a:gd name="connsiteX1" fmla="*/ 529628 w 852535"/>
              <a:gd name="connsiteY1" fmla="*/ 4527 h 2444436"/>
              <a:gd name="connsiteX2" fmla="*/ 851026 w 852535"/>
              <a:gd name="connsiteY2" fmla="*/ 1192486 h 2444436"/>
              <a:gd name="connsiteX3" fmla="*/ 520574 w 852535"/>
              <a:gd name="connsiteY3" fmla="*/ 2444436 h 2444436"/>
              <a:gd name="connsiteX4" fmla="*/ 334978 w 852535"/>
              <a:gd name="connsiteY4" fmla="*/ 2444436 h 2444436"/>
              <a:gd name="connsiteX5" fmla="*/ 0 w 852535"/>
              <a:gd name="connsiteY5" fmla="*/ 1240325 h 2444436"/>
              <a:gd name="connsiteX6" fmla="*/ 339505 w 852535"/>
              <a:gd name="connsiteY6" fmla="*/ 0 h 2444436"/>
              <a:gd name="connsiteX0" fmla="*/ 339505 w 882194"/>
              <a:gd name="connsiteY0" fmla="*/ 0 h 2444436"/>
              <a:gd name="connsiteX1" fmla="*/ 529628 w 882194"/>
              <a:gd name="connsiteY1" fmla="*/ 4527 h 2444436"/>
              <a:gd name="connsiteX2" fmla="*/ 851026 w 882194"/>
              <a:gd name="connsiteY2" fmla="*/ 1192486 h 2444436"/>
              <a:gd name="connsiteX3" fmla="*/ 520574 w 882194"/>
              <a:gd name="connsiteY3" fmla="*/ 2444436 h 2444436"/>
              <a:gd name="connsiteX4" fmla="*/ 334978 w 882194"/>
              <a:gd name="connsiteY4" fmla="*/ 2444436 h 2444436"/>
              <a:gd name="connsiteX5" fmla="*/ 0 w 882194"/>
              <a:gd name="connsiteY5" fmla="*/ 1240325 h 2444436"/>
              <a:gd name="connsiteX6" fmla="*/ 339505 w 882194"/>
              <a:gd name="connsiteY6" fmla="*/ 0 h 2444436"/>
              <a:gd name="connsiteX0" fmla="*/ 339505 w 882194"/>
              <a:gd name="connsiteY0" fmla="*/ 0 h 2444436"/>
              <a:gd name="connsiteX1" fmla="*/ 529628 w 882194"/>
              <a:gd name="connsiteY1" fmla="*/ 4527 h 2444436"/>
              <a:gd name="connsiteX2" fmla="*/ 851026 w 882194"/>
              <a:gd name="connsiteY2" fmla="*/ 1192486 h 2444436"/>
              <a:gd name="connsiteX3" fmla="*/ 520574 w 882194"/>
              <a:gd name="connsiteY3" fmla="*/ 2444436 h 2444436"/>
              <a:gd name="connsiteX4" fmla="*/ 334978 w 882194"/>
              <a:gd name="connsiteY4" fmla="*/ 2444436 h 2444436"/>
              <a:gd name="connsiteX5" fmla="*/ 0 w 882194"/>
              <a:gd name="connsiteY5" fmla="*/ 1240325 h 2444436"/>
              <a:gd name="connsiteX6" fmla="*/ 339505 w 882194"/>
              <a:gd name="connsiteY6" fmla="*/ 0 h 2444436"/>
              <a:gd name="connsiteX0" fmla="*/ 339505 w 882194"/>
              <a:gd name="connsiteY0" fmla="*/ 0 h 2444436"/>
              <a:gd name="connsiteX1" fmla="*/ 529628 w 882194"/>
              <a:gd name="connsiteY1" fmla="*/ 4527 h 2444436"/>
              <a:gd name="connsiteX2" fmla="*/ 851026 w 882194"/>
              <a:gd name="connsiteY2" fmla="*/ 1192486 h 2444436"/>
              <a:gd name="connsiteX3" fmla="*/ 520574 w 882194"/>
              <a:gd name="connsiteY3" fmla="*/ 2444436 h 2444436"/>
              <a:gd name="connsiteX4" fmla="*/ 334978 w 882194"/>
              <a:gd name="connsiteY4" fmla="*/ 2444436 h 2444436"/>
              <a:gd name="connsiteX5" fmla="*/ 0 w 882194"/>
              <a:gd name="connsiteY5" fmla="*/ 1240325 h 2444436"/>
              <a:gd name="connsiteX6" fmla="*/ 339505 w 882194"/>
              <a:gd name="connsiteY6" fmla="*/ 0 h 2444436"/>
              <a:gd name="connsiteX0" fmla="*/ 340260 w 882949"/>
              <a:gd name="connsiteY0" fmla="*/ 0 h 2444436"/>
              <a:gd name="connsiteX1" fmla="*/ 530383 w 882949"/>
              <a:gd name="connsiteY1" fmla="*/ 4527 h 2444436"/>
              <a:gd name="connsiteX2" fmla="*/ 851781 w 882949"/>
              <a:gd name="connsiteY2" fmla="*/ 1192486 h 2444436"/>
              <a:gd name="connsiteX3" fmla="*/ 521329 w 882949"/>
              <a:gd name="connsiteY3" fmla="*/ 2444436 h 2444436"/>
              <a:gd name="connsiteX4" fmla="*/ 335733 w 882949"/>
              <a:gd name="connsiteY4" fmla="*/ 2444436 h 2444436"/>
              <a:gd name="connsiteX5" fmla="*/ 755 w 882949"/>
              <a:gd name="connsiteY5" fmla="*/ 1240325 h 2444436"/>
              <a:gd name="connsiteX6" fmla="*/ 340260 w 882949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3272" h="2444436">
                <a:moveTo>
                  <a:pt x="340583" y="0"/>
                </a:moveTo>
                <a:lnTo>
                  <a:pt x="530706" y="4527"/>
                </a:lnTo>
                <a:cubicBezTo>
                  <a:pt x="615959" y="227091"/>
                  <a:pt x="836496" y="651453"/>
                  <a:pt x="852104" y="1192486"/>
                </a:cubicBezTo>
                <a:cubicBezTo>
                  <a:pt x="883272" y="1757290"/>
                  <a:pt x="607660" y="2259594"/>
                  <a:pt x="521652" y="2444436"/>
                </a:cubicBezTo>
                <a:lnTo>
                  <a:pt x="336056" y="2444436"/>
                </a:lnTo>
                <a:cubicBezTo>
                  <a:pt x="249294" y="2243751"/>
                  <a:pt x="338" y="1890187"/>
                  <a:pt x="1078" y="1240325"/>
                </a:cubicBezTo>
                <a:cubicBezTo>
                  <a:pt x="0" y="604465"/>
                  <a:pt x="252312" y="205966"/>
                  <a:pt x="340583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E9F90E58-D7F2-4C01-8A70-B37D800E80D4}"/>
              </a:ext>
            </a:extLst>
          </p:cNvPr>
          <p:cNvSpPr/>
          <p:nvPr/>
        </p:nvSpPr>
        <p:spPr>
          <a:xfrm rot="10800000">
            <a:off x="600228" y="2913222"/>
            <a:ext cx="142876" cy="2357454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AB3B46FB-52DA-4D8C-8FAC-72034536CED3}"/>
              </a:ext>
            </a:extLst>
          </p:cNvPr>
          <p:cNvSpPr/>
          <p:nvPr/>
        </p:nvSpPr>
        <p:spPr>
          <a:xfrm>
            <a:off x="6313389" y="3759798"/>
            <a:ext cx="78331" cy="656055"/>
          </a:xfrm>
          <a:prstGeom prst="rect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CB036AD-1D42-43B0-9F45-8B93FD18C095}"/>
              </a:ext>
            </a:extLst>
          </p:cNvPr>
          <p:cNvSpPr txBox="1"/>
          <p:nvPr/>
        </p:nvSpPr>
        <p:spPr>
          <a:xfrm>
            <a:off x="6466920" y="4131376"/>
            <a:ext cx="1196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sensor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E75273C1-6F54-4E3A-8793-1348DC669D06}"/>
              </a:ext>
            </a:extLst>
          </p:cNvPr>
          <p:cNvSpPr txBox="1"/>
          <p:nvPr/>
        </p:nvSpPr>
        <p:spPr>
          <a:xfrm>
            <a:off x="3853907" y="2936647"/>
            <a:ext cx="942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lens</a:t>
            </a:r>
            <a:endParaRPr lang="en-US" dirty="0"/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A431F9C2-2BF9-47E8-8568-4D822F995BB8}"/>
              </a:ext>
            </a:extLst>
          </p:cNvPr>
          <p:cNvSpPr/>
          <p:nvPr/>
        </p:nvSpPr>
        <p:spPr>
          <a:xfrm>
            <a:off x="6961559" y="4600105"/>
            <a:ext cx="1944216" cy="1440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9F04F932-1BCB-4D51-B3A7-73AF4F93DD6E}"/>
              </a:ext>
            </a:extLst>
          </p:cNvPr>
          <p:cNvSpPr txBox="1"/>
          <p:nvPr/>
        </p:nvSpPr>
        <p:spPr>
          <a:xfrm>
            <a:off x="-150708" y="5396919"/>
            <a:ext cx="164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measurand</a:t>
            </a:r>
            <a:endParaRPr lang="en-US" dirty="0"/>
          </a:p>
        </p:txBody>
      </p:sp>
      <p:grpSp>
        <p:nvGrpSpPr>
          <p:cNvPr id="11" name="Grupo 11">
            <a:extLst>
              <a:ext uri="{FF2B5EF4-FFF2-40B4-BE49-F238E27FC236}">
                <a16:creationId xmlns="" xmlns:a16="http://schemas.microsoft.com/office/drawing/2014/main" id="{92542829-C2B7-4AAB-A787-2AC5FF31806A}"/>
              </a:ext>
            </a:extLst>
          </p:cNvPr>
          <p:cNvGrpSpPr/>
          <p:nvPr/>
        </p:nvGrpSpPr>
        <p:grpSpPr>
          <a:xfrm>
            <a:off x="3986966" y="3320640"/>
            <a:ext cx="46089" cy="1553794"/>
            <a:chOff x="4976697" y="3524961"/>
            <a:chExt cx="46089" cy="1553794"/>
          </a:xfrm>
        </p:grpSpPr>
        <p:sp>
          <p:nvSpPr>
            <p:cNvPr id="12" name="Retângulo 11">
              <a:extLst>
                <a:ext uri="{FF2B5EF4-FFF2-40B4-BE49-F238E27FC236}">
                  <a16:creationId xmlns="" xmlns:a16="http://schemas.microsoft.com/office/drawing/2014/main" id="{9CF421B9-9BAA-4B8E-B0C4-1D5C0A733B7D}"/>
                </a:ext>
              </a:extLst>
            </p:cNvPr>
            <p:cNvSpPr/>
            <p:nvPr/>
          </p:nvSpPr>
          <p:spPr>
            <a:xfrm>
              <a:off x="4976697" y="3524961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="" xmlns:a16="http://schemas.microsoft.com/office/drawing/2014/main" id="{A611E37A-D854-4F58-85C1-A3D1B64DCE34}"/>
                </a:ext>
              </a:extLst>
            </p:cNvPr>
            <p:cNvSpPr/>
            <p:nvPr/>
          </p:nvSpPr>
          <p:spPr>
            <a:xfrm>
              <a:off x="4977067" y="4718715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="" xmlns:a16="http://schemas.microsoft.com/office/drawing/2014/main" id="{6BFE0E07-6ABF-4E2E-A09A-6896469124FC}"/>
                </a:ext>
              </a:extLst>
            </p:cNvPr>
            <p:cNvSpPr/>
            <p:nvPr/>
          </p:nvSpPr>
          <p:spPr>
            <a:xfrm>
              <a:off x="4976697" y="3986298"/>
              <a:ext cx="45719" cy="6323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5" name="Elipse 14">
            <a:extLst>
              <a:ext uri="{FF2B5EF4-FFF2-40B4-BE49-F238E27FC236}">
                <a16:creationId xmlns="" xmlns:a16="http://schemas.microsoft.com/office/drawing/2014/main" id="{F6803379-4AC7-47A0-AA4B-7B9E122928FD}"/>
              </a:ext>
            </a:extLst>
          </p:cNvPr>
          <p:cNvSpPr/>
          <p:nvPr/>
        </p:nvSpPr>
        <p:spPr>
          <a:xfrm>
            <a:off x="7177583" y="4776779"/>
            <a:ext cx="1512168" cy="1081134"/>
          </a:xfrm>
          <a:prstGeom prst="ellipse">
            <a:avLst/>
          </a:prstGeom>
          <a:pattFill prst="wdDnDiag">
            <a:fgClr>
              <a:srgbClr val="FF000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upo 16">
            <a:extLst>
              <a:ext uri="{FF2B5EF4-FFF2-40B4-BE49-F238E27FC236}">
                <a16:creationId xmlns="" xmlns:a16="http://schemas.microsoft.com/office/drawing/2014/main" id="{9AC232ED-03AD-4BE3-9A00-16622C92BB8D}"/>
              </a:ext>
            </a:extLst>
          </p:cNvPr>
          <p:cNvGrpSpPr/>
          <p:nvPr/>
        </p:nvGrpSpPr>
        <p:grpSpPr>
          <a:xfrm>
            <a:off x="4928207" y="1011251"/>
            <a:ext cx="789454" cy="602930"/>
            <a:chOff x="5917938" y="1215572"/>
            <a:chExt cx="789454" cy="602930"/>
          </a:xfrm>
        </p:grpSpPr>
        <p:grpSp>
          <p:nvGrpSpPr>
            <p:cNvPr id="17" name="Grupo 17">
              <a:extLst>
                <a:ext uri="{FF2B5EF4-FFF2-40B4-BE49-F238E27FC236}">
                  <a16:creationId xmlns="" xmlns:a16="http://schemas.microsoft.com/office/drawing/2014/main" id="{86DCE484-C81C-4BD6-A049-98EF9C8A2B20}"/>
                </a:ext>
              </a:extLst>
            </p:cNvPr>
            <p:cNvGrpSpPr/>
            <p:nvPr/>
          </p:nvGrpSpPr>
          <p:grpSpPr>
            <a:xfrm rot="3558124">
              <a:off x="6025327" y="1108183"/>
              <a:ext cx="574675" cy="789454"/>
              <a:chOff x="4259536" y="99137"/>
              <a:chExt cx="574675" cy="789454"/>
            </a:xfrm>
          </p:grpSpPr>
          <p:sp>
            <p:nvSpPr>
              <p:cNvPr id="19" name="Line 5">
                <a:extLst>
                  <a:ext uri="{FF2B5EF4-FFF2-40B4-BE49-F238E27FC236}">
                    <a16:creationId xmlns="" xmlns:a16="http://schemas.microsoft.com/office/drawing/2014/main" id="{A936C302-6436-4312-8006-9B502CA060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42671" y="462106"/>
                <a:ext cx="5503" cy="42648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Rectangle 3">
                <a:extLst>
                  <a:ext uri="{FF2B5EF4-FFF2-40B4-BE49-F238E27FC236}">
                    <a16:creationId xmlns="" xmlns:a16="http://schemas.microsoft.com/office/drawing/2014/main" id="{5BF27856-B1FC-4763-8457-1D7D16C2F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435843" y="222717"/>
                <a:ext cx="215900" cy="288925"/>
              </a:xfrm>
              <a:prstGeom prst="rect">
                <a:avLst/>
              </a:prstGeom>
              <a:gradFill rotWithShape="1">
                <a:gsLst>
                  <a:gs pos="0">
                    <a:srgbClr val="FFCC00">
                      <a:gamma/>
                      <a:shade val="46275"/>
                      <a:invGamma/>
                    </a:srgbClr>
                  </a:gs>
                  <a:gs pos="5000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" name="Rectangle 15">
                <a:extLst>
                  <a:ext uri="{FF2B5EF4-FFF2-40B4-BE49-F238E27FC236}">
                    <a16:creationId xmlns="" xmlns:a16="http://schemas.microsoft.com/office/drawing/2014/main" id="{8C5C7386-8907-4E3E-B915-0DFE4CF25F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465911" y="-107238"/>
                <a:ext cx="161925" cy="574675"/>
              </a:xfrm>
              <a:prstGeom prst="rect">
                <a:avLst/>
              </a:prstGeom>
              <a:gradFill rotWithShape="1">
                <a:gsLst>
                  <a:gs pos="0">
                    <a:srgbClr val="FFCC00">
                      <a:gamma/>
                      <a:shade val="46275"/>
                      <a:invGamma/>
                    </a:srgbClr>
                  </a:gs>
                  <a:gs pos="5000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8" name="Oval 18">
              <a:extLst>
                <a:ext uri="{FF2B5EF4-FFF2-40B4-BE49-F238E27FC236}">
                  <a16:creationId xmlns="" xmlns:a16="http://schemas.microsoft.com/office/drawing/2014/main" id="{2985A657-517E-4AC4-BBF2-022C4DD4D3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800000">
              <a:off x="5978915" y="1529577"/>
              <a:ext cx="71438" cy="288925"/>
            </a:xfrm>
            <a:prstGeom prst="ellipse">
              <a:avLst/>
            </a:prstGeom>
            <a:solidFill>
              <a:srgbClr val="99FF99">
                <a:alpha val="7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r"/>
              <a:endParaRPr lang="pt-BR" sz="1800">
                <a:latin typeface="Arial" charset="0"/>
              </a:endParaRPr>
            </a:p>
          </p:txBody>
        </p:sp>
      </p:grpSp>
      <p:cxnSp>
        <p:nvCxnSpPr>
          <p:cNvPr id="22" name="Conector reto 21">
            <a:extLst>
              <a:ext uri="{FF2B5EF4-FFF2-40B4-BE49-F238E27FC236}">
                <a16:creationId xmlns="" xmlns:a16="http://schemas.microsoft.com/office/drawing/2014/main" id="{6F5204BC-C8D6-4453-B208-01BE1D471BFE}"/>
              </a:ext>
            </a:extLst>
          </p:cNvPr>
          <p:cNvCxnSpPr/>
          <p:nvPr/>
        </p:nvCxnSpPr>
        <p:spPr>
          <a:xfrm>
            <a:off x="743104" y="4091949"/>
            <a:ext cx="6008656" cy="0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ipse 22">
            <a:extLst>
              <a:ext uri="{FF2B5EF4-FFF2-40B4-BE49-F238E27FC236}">
                <a16:creationId xmlns="" xmlns:a16="http://schemas.microsoft.com/office/drawing/2014/main" id="{2A394EA7-BBFD-46D5-B935-6F001C9996B7}"/>
              </a:ext>
            </a:extLst>
          </p:cNvPr>
          <p:cNvSpPr/>
          <p:nvPr/>
        </p:nvSpPr>
        <p:spPr>
          <a:xfrm>
            <a:off x="5655947" y="1706226"/>
            <a:ext cx="1608129" cy="160812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>
            <a:extLst>
              <a:ext uri="{FF2B5EF4-FFF2-40B4-BE49-F238E27FC236}">
                <a16:creationId xmlns="" xmlns:a16="http://schemas.microsoft.com/office/drawing/2014/main" id="{3D2E9F44-83B6-4CF8-91C4-0954A0361394}"/>
              </a:ext>
            </a:extLst>
          </p:cNvPr>
          <p:cNvSpPr/>
          <p:nvPr/>
        </p:nvSpPr>
        <p:spPr>
          <a:xfrm>
            <a:off x="6517529" y="2288575"/>
            <a:ext cx="161084" cy="1610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>
            <a:extLst>
              <a:ext uri="{FF2B5EF4-FFF2-40B4-BE49-F238E27FC236}">
                <a16:creationId xmlns="" xmlns:a16="http://schemas.microsoft.com/office/drawing/2014/main" id="{15B182D5-AC19-4A44-ADDD-ACB0F86B544B}"/>
              </a:ext>
            </a:extLst>
          </p:cNvPr>
          <p:cNvSpPr/>
          <p:nvPr/>
        </p:nvSpPr>
        <p:spPr>
          <a:xfrm>
            <a:off x="6246565" y="2559539"/>
            <a:ext cx="161084" cy="1610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Forma livre 26">
            <a:extLst>
              <a:ext uri="{FF2B5EF4-FFF2-40B4-BE49-F238E27FC236}">
                <a16:creationId xmlns="" xmlns:a16="http://schemas.microsoft.com/office/drawing/2014/main" id="{B9184D79-AC5B-4844-ACDD-A450D9DBC401}"/>
              </a:ext>
            </a:extLst>
          </p:cNvPr>
          <p:cNvSpPr/>
          <p:nvPr/>
        </p:nvSpPr>
        <p:spPr>
          <a:xfrm>
            <a:off x="737470" y="1448988"/>
            <a:ext cx="4304146" cy="3685309"/>
          </a:xfrm>
          <a:custGeom>
            <a:avLst/>
            <a:gdLst>
              <a:gd name="connsiteX0" fmla="*/ 4304146 w 4304146"/>
              <a:gd name="connsiteY0" fmla="*/ 0 h 3685309"/>
              <a:gd name="connsiteX1" fmla="*/ 0 w 4304146"/>
              <a:gd name="connsiteY1" fmla="*/ 1801091 h 3685309"/>
              <a:gd name="connsiteX2" fmla="*/ 9237 w 4304146"/>
              <a:gd name="connsiteY2" fmla="*/ 3685309 h 3685309"/>
              <a:gd name="connsiteX3" fmla="*/ 4304146 w 4304146"/>
              <a:gd name="connsiteY3" fmla="*/ 0 h 368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4146" h="3685309">
                <a:moveTo>
                  <a:pt x="4304146" y="0"/>
                </a:moveTo>
                <a:lnTo>
                  <a:pt x="0" y="1801091"/>
                </a:lnTo>
                <a:lnTo>
                  <a:pt x="9237" y="3685309"/>
                </a:lnTo>
                <a:lnTo>
                  <a:pt x="4304146" y="0"/>
                </a:lnTo>
                <a:close/>
              </a:path>
            </a:pathLst>
          </a:custGeom>
          <a:gradFill rotWithShape="1">
            <a:gsLst>
              <a:gs pos="0">
                <a:srgbClr val="FF7C80"/>
              </a:gs>
              <a:gs pos="100000">
                <a:srgbClr val="FF7C80">
                  <a:gamma/>
                  <a:tint val="23922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>
              <a:solidFill>
                <a:schemeClr val="tx1"/>
              </a:solidFill>
            </a:endParaRPr>
          </a:p>
        </p:txBody>
      </p:sp>
      <p:sp>
        <p:nvSpPr>
          <p:cNvPr id="27" name="Título 1"/>
          <p:cNvSpPr txBox="1">
            <a:spLocks/>
          </p:cNvSpPr>
          <p:nvPr/>
        </p:nvSpPr>
        <p:spPr>
          <a:xfrm>
            <a:off x="-69500" y="44624"/>
            <a:ext cx="9250012" cy="11398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/>
              <a:t>Shearography</a:t>
            </a:r>
            <a:r>
              <a:rPr lang="en-US" sz="4000" dirty="0" smtClean="0"/>
              <a:t> with inclined carrier fringes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9836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98">
            <a:extLst>
              <a:ext uri="{FF2B5EF4-FFF2-40B4-BE49-F238E27FC236}">
                <a16:creationId xmlns="" xmlns:a16="http://schemas.microsoft.com/office/drawing/2014/main" id="{6075808F-D90E-481B-BC3B-066E44B0464D}"/>
              </a:ext>
            </a:extLst>
          </p:cNvPr>
          <p:cNvSpPr/>
          <p:nvPr/>
        </p:nvSpPr>
        <p:spPr>
          <a:xfrm>
            <a:off x="4126483" y="3300432"/>
            <a:ext cx="424638" cy="1576350"/>
          </a:xfrm>
          <a:custGeom>
            <a:avLst/>
            <a:gdLst>
              <a:gd name="connsiteX0" fmla="*/ 339505 w 851026"/>
              <a:gd name="connsiteY0" fmla="*/ 0 h 2444436"/>
              <a:gd name="connsiteX1" fmla="*/ 529628 w 851026"/>
              <a:gd name="connsiteY1" fmla="*/ 4527 h 2444436"/>
              <a:gd name="connsiteX2" fmla="*/ 851026 w 851026"/>
              <a:gd name="connsiteY2" fmla="*/ 1335386 h 2444436"/>
              <a:gd name="connsiteX3" fmla="*/ 520574 w 851026"/>
              <a:gd name="connsiteY3" fmla="*/ 2444436 h 2444436"/>
              <a:gd name="connsiteX4" fmla="*/ 334978 w 851026"/>
              <a:gd name="connsiteY4" fmla="*/ 2444436 h 2444436"/>
              <a:gd name="connsiteX5" fmla="*/ 0 w 851026"/>
              <a:gd name="connsiteY5" fmla="*/ 1240325 h 2444436"/>
              <a:gd name="connsiteX6" fmla="*/ 339505 w 851026"/>
              <a:gd name="connsiteY6" fmla="*/ 0 h 2444436"/>
              <a:gd name="connsiteX0" fmla="*/ 339505 w 852535"/>
              <a:gd name="connsiteY0" fmla="*/ 0 h 2444436"/>
              <a:gd name="connsiteX1" fmla="*/ 529628 w 852535"/>
              <a:gd name="connsiteY1" fmla="*/ 4527 h 2444436"/>
              <a:gd name="connsiteX2" fmla="*/ 851026 w 852535"/>
              <a:gd name="connsiteY2" fmla="*/ 1335386 h 2444436"/>
              <a:gd name="connsiteX3" fmla="*/ 520574 w 852535"/>
              <a:gd name="connsiteY3" fmla="*/ 2444436 h 2444436"/>
              <a:gd name="connsiteX4" fmla="*/ 334978 w 852535"/>
              <a:gd name="connsiteY4" fmla="*/ 2444436 h 2444436"/>
              <a:gd name="connsiteX5" fmla="*/ 0 w 852535"/>
              <a:gd name="connsiteY5" fmla="*/ 1240325 h 2444436"/>
              <a:gd name="connsiteX6" fmla="*/ 339505 w 852535"/>
              <a:gd name="connsiteY6" fmla="*/ 0 h 2444436"/>
              <a:gd name="connsiteX0" fmla="*/ 339505 w 852535"/>
              <a:gd name="connsiteY0" fmla="*/ 0 h 2444436"/>
              <a:gd name="connsiteX1" fmla="*/ 529628 w 852535"/>
              <a:gd name="connsiteY1" fmla="*/ 4527 h 2444436"/>
              <a:gd name="connsiteX2" fmla="*/ 851026 w 852535"/>
              <a:gd name="connsiteY2" fmla="*/ 1192486 h 2444436"/>
              <a:gd name="connsiteX3" fmla="*/ 520574 w 852535"/>
              <a:gd name="connsiteY3" fmla="*/ 2444436 h 2444436"/>
              <a:gd name="connsiteX4" fmla="*/ 334978 w 852535"/>
              <a:gd name="connsiteY4" fmla="*/ 2444436 h 2444436"/>
              <a:gd name="connsiteX5" fmla="*/ 0 w 852535"/>
              <a:gd name="connsiteY5" fmla="*/ 1240325 h 2444436"/>
              <a:gd name="connsiteX6" fmla="*/ 339505 w 852535"/>
              <a:gd name="connsiteY6" fmla="*/ 0 h 2444436"/>
              <a:gd name="connsiteX0" fmla="*/ 339505 w 882194"/>
              <a:gd name="connsiteY0" fmla="*/ 0 h 2444436"/>
              <a:gd name="connsiteX1" fmla="*/ 529628 w 882194"/>
              <a:gd name="connsiteY1" fmla="*/ 4527 h 2444436"/>
              <a:gd name="connsiteX2" fmla="*/ 851026 w 882194"/>
              <a:gd name="connsiteY2" fmla="*/ 1192486 h 2444436"/>
              <a:gd name="connsiteX3" fmla="*/ 520574 w 882194"/>
              <a:gd name="connsiteY3" fmla="*/ 2444436 h 2444436"/>
              <a:gd name="connsiteX4" fmla="*/ 334978 w 882194"/>
              <a:gd name="connsiteY4" fmla="*/ 2444436 h 2444436"/>
              <a:gd name="connsiteX5" fmla="*/ 0 w 882194"/>
              <a:gd name="connsiteY5" fmla="*/ 1240325 h 2444436"/>
              <a:gd name="connsiteX6" fmla="*/ 339505 w 882194"/>
              <a:gd name="connsiteY6" fmla="*/ 0 h 2444436"/>
              <a:gd name="connsiteX0" fmla="*/ 339505 w 882194"/>
              <a:gd name="connsiteY0" fmla="*/ 0 h 2444436"/>
              <a:gd name="connsiteX1" fmla="*/ 529628 w 882194"/>
              <a:gd name="connsiteY1" fmla="*/ 4527 h 2444436"/>
              <a:gd name="connsiteX2" fmla="*/ 851026 w 882194"/>
              <a:gd name="connsiteY2" fmla="*/ 1192486 h 2444436"/>
              <a:gd name="connsiteX3" fmla="*/ 520574 w 882194"/>
              <a:gd name="connsiteY3" fmla="*/ 2444436 h 2444436"/>
              <a:gd name="connsiteX4" fmla="*/ 334978 w 882194"/>
              <a:gd name="connsiteY4" fmla="*/ 2444436 h 2444436"/>
              <a:gd name="connsiteX5" fmla="*/ 0 w 882194"/>
              <a:gd name="connsiteY5" fmla="*/ 1240325 h 2444436"/>
              <a:gd name="connsiteX6" fmla="*/ 339505 w 882194"/>
              <a:gd name="connsiteY6" fmla="*/ 0 h 2444436"/>
              <a:gd name="connsiteX0" fmla="*/ 339505 w 882194"/>
              <a:gd name="connsiteY0" fmla="*/ 0 h 2444436"/>
              <a:gd name="connsiteX1" fmla="*/ 529628 w 882194"/>
              <a:gd name="connsiteY1" fmla="*/ 4527 h 2444436"/>
              <a:gd name="connsiteX2" fmla="*/ 851026 w 882194"/>
              <a:gd name="connsiteY2" fmla="*/ 1192486 h 2444436"/>
              <a:gd name="connsiteX3" fmla="*/ 520574 w 882194"/>
              <a:gd name="connsiteY3" fmla="*/ 2444436 h 2444436"/>
              <a:gd name="connsiteX4" fmla="*/ 334978 w 882194"/>
              <a:gd name="connsiteY4" fmla="*/ 2444436 h 2444436"/>
              <a:gd name="connsiteX5" fmla="*/ 0 w 882194"/>
              <a:gd name="connsiteY5" fmla="*/ 1240325 h 2444436"/>
              <a:gd name="connsiteX6" fmla="*/ 339505 w 882194"/>
              <a:gd name="connsiteY6" fmla="*/ 0 h 2444436"/>
              <a:gd name="connsiteX0" fmla="*/ 340260 w 882949"/>
              <a:gd name="connsiteY0" fmla="*/ 0 h 2444436"/>
              <a:gd name="connsiteX1" fmla="*/ 530383 w 882949"/>
              <a:gd name="connsiteY1" fmla="*/ 4527 h 2444436"/>
              <a:gd name="connsiteX2" fmla="*/ 851781 w 882949"/>
              <a:gd name="connsiteY2" fmla="*/ 1192486 h 2444436"/>
              <a:gd name="connsiteX3" fmla="*/ 521329 w 882949"/>
              <a:gd name="connsiteY3" fmla="*/ 2444436 h 2444436"/>
              <a:gd name="connsiteX4" fmla="*/ 335733 w 882949"/>
              <a:gd name="connsiteY4" fmla="*/ 2444436 h 2444436"/>
              <a:gd name="connsiteX5" fmla="*/ 755 w 882949"/>
              <a:gd name="connsiteY5" fmla="*/ 1240325 h 2444436"/>
              <a:gd name="connsiteX6" fmla="*/ 340260 w 882949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3272" h="2444436">
                <a:moveTo>
                  <a:pt x="340583" y="0"/>
                </a:moveTo>
                <a:lnTo>
                  <a:pt x="530706" y="4527"/>
                </a:lnTo>
                <a:cubicBezTo>
                  <a:pt x="615959" y="227091"/>
                  <a:pt x="836496" y="651453"/>
                  <a:pt x="852104" y="1192486"/>
                </a:cubicBezTo>
                <a:cubicBezTo>
                  <a:pt x="883272" y="1757290"/>
                  <a:pt x="607660" y="2259594"/>
                  <a:pt x="521652" y="2444436"/>
                </a:cubicBezTo>
                <a:lnTo>
                  <a:pt x="336056" y="2444436"/>
                </a:lnTo>
                <a:cubicBezTo>
                  <a:pt x="249294" y="2243751"/>
                  <a:pt x="338" y="1890187"/>
                  <a:pt x="1078" y="1240325"/>
                </a:cubicBezTo>
                <a:cubicBezTo>
                  <a:pt x="0" y="604465"/>
                  <a:pt x="252312" y="205966"/>
                  <a:pt x="340583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ECA1E9A1-9FF7-4CD3-A0F8-08144D6B2D47}"/>
              </a:ext>
            </a:extLst>
          </p:cNvPr>
          <p:cNvSpPr/>
          <p:nvPr/>
        </p:nvSpPr>
        <p:spPr>
          <a:xfrm rot="10800000">
            <a:off x="600644" y="2913222"/>
            <a:ext cx="142876" cy="2357454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6A50B976-0B4C-4337-BA23-22E929ED4B09}"/>
              </a:ext>
            </a:extLst>
          </p:cNvPr>
          <p:cNvSpPr/>
          <p:nvPr/>
        </p:nvSpPr>
        <p:spPr>
          <a:xfrm>
            <a:off x="6313805" y="3759798"/>
            <a:ext cx="78331" cy="656055"/>
          </a:xfrm>
          <a:prstGeom prst="rect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7606D1CD-BCBB-4CD2-A205-837D9BB24355}"/>
              </a:ext>
            </a:extLst>
          </p:cNvPr>
          <p:cNvSpPr txBox="1"/>
          <p:nvPr/>
        </p:nvSpPr>
        <p:spPr>
          <a:xfrm>
            <a:off x="3854323" y="2936647"/>
            <a:ext cx="942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lens</a:t>
            </a:r>
            <a:endParaRPr lang="en-US" dirty="0"/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87296427-7342-46F7-B0B3-5035BD38D923}"/>
              </a:ext>
            </a:extLst>
          </p:cNvPr>
          <p:cNvSpPr txBox="1"/>
          <p:nvPr/>
        </p:nvSpPr>
        <p:spPr>
          <a:xfrm>
            <a:off x="-150292" y="5396919"/>
            <a:ext cx="164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measurand</a:t>
            </a:r>
            <a:endParaRPr lang="en-US" dirty="0"/>
          </a:p>
        </p:txBody>
      </p:sp>
      <p:grpSp>
        <p:nvGrpSpPr>
          <p:cNvPr id="10" name="Grupo 104">
            <a:extLst>
              <a:ext uri="{FF2B5EF4-FFF2-40B4-BE49-F238E27FC236}">
                <a16:creationId xmlns="" xmlns:a16="http://schemas.microsoft.com/office/drawing/2014/main" id="{A267BD08-B5EE-41C4-ACBF-8B6E1DC4AB41}"/>
              </a:ext>
            </a:extLst>
          </p:cNvPr>
          <p:cNvGrpSpPr/>
          <p:nvPr/>
        </p:nvGrpSpPr>
        <p:grpSpPr>
          <a:xfrm>
            <a:off x="3987382" y="3320640"/>
            <a:ext cx="46089" cy="1553794"/>
            <a:chOff x="4976697" y="3524961"/>
            <a:chExt cx="46089" cy="1553794"/>
          </a:xfrm>
        </p:grpSpPr>
        <p:sp>
          <p:nvSpPr>
            <p:cNvPr id="11" name="Retângulo 10">
              <a:extLst>
                <a:ext uri="{FF2B5EF4-FFF2-40B4-BE49-F238E27FC236}">
                  <a16:creationId xmlns="" xmlns:a16="http://schemas.microsoft.com/office/drawing/2014/main" id="{BA9B7CCF-7F3D-4CEE-954C-BE326E411110}"/>
                </a:ext>
              </a:extLst>
            </p:cNvPr>
            <p:cNvSpPr/>
            <p:nvPr/>
          </p:nvSpPr>
          <p:spPr>
            <a:xfrm>
              <a:off x="4976697" y="3524961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="" xmlns:a16="http://schemas.microsoft.com/office/drawing/2014/main" id="{840211F5-D841-4F72-B390-CC7CE09AF7BE}"/>
                </a:ext>
              </a:extLst>
            </p:cNvPr>
            <p:cNvSpPr/>
            <p:nvPr/>
          </p:nvSpPr>
          <p:spPr>
            <a:xfrm>
              <a:off x="4977067" y="4718715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="" xmlns:a16="http://schemas.microsoft.com/office/drawing/2014/main" id="{EB174FC4-A11F-423F-9711-677EBF20471D}"/>
                </a:ext>
              </a:extLst>
            </p:cNvPr>
            <p:cNvSpPr/>
            <p:nvPr/>
          </p:nvSpPr>
          <p:spPr>
            <a:xfrm>
              <a:off x="4976697" y="3986298"/>
              <a:ext cx="45719" cy="6323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4" name="Grupo 108">
            <a:extLst>
              <a:ext uri="{FF2B5EF4-FFF2-40B4-BE49-F238E27FC236}">
                <a16:creationId xmlns="" xmlns:a16="http://schemas.microsoft.com/office/drawing/2014/main" id="{88B0EC88-F5A4-4874-90E6-7E2B0C2910D1}"/>
              </a:ext>
            </a:extLst>
          </p:cNvPr>
          <p:cNvGrpSpPr/>
          <p:nvPr/>
        </p:nvGrpSpPr>
        <p:grpSpPr>
          <a:xfrm>
            <a:off x="4928623" y="1011251"/>
            <a:ext cx="789454" cy="602930"/>
            <a:chOff x="5917938" y="1215572"/>
            <a:chExt cx="789454" cy="602930"/>
          </a:xfrm>
        </p:grpSpPr>
        <p:grpSp>
          <p:nvGrpSpPr>
            <p:cNvPr id="15" name="Grupo 109">
              <a:extLst>
                <a:ext uri="{FF2B5EF4-FFF2-40B4-BE49-F238E27FC236}">
                  <a16:creationId xmlns="" xmlns:a16="http://schemas.microsoft.com/office/drawing/2014/main" id="{D9171EAE-2E52-484A-BAD8-1577A2395F66}"/>
                </a:ext>
              </a:extLst>
            </p:cNvPr>
            <p:cNvGrpSpPr/>
            <p:nvPr/>
          </p:nvGrpSpPr>
          <p:grpSpPr>
            <a:xfrm rot="3558124">
              <a:off x="6025327" y="1108183"/>
              <a:ext cx="574675" cy="789454"/>
              <a:chOff x="4259536" y="99137"/>
              <a:chExt cx="574675" cy="789454"/>
            </a:xfrm>
          </p:grpSpPr>
          <p:sp>
            <p:nvSpPr>
              <p:cNvPr id="17" name="Line 5">
                <a:extLst>
                  <a:ext uri="{FF2B5EF4-FFF2-40B4-BE49-F238E27FC236}">
                    <a16:creationId xmlns="" xmlns:a16="http://schemas.microsoft.com/office/drawing/2014/main" id="{76270435-A76D-48CE-8DB7-97CB404D39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42671" y="462106"/>
                <a:ext cx="5503" cy="42648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" name="Rectangle 3">
                <a:extLst>
                  <a:ext uri="{FF2B5EF4-FFF2-40B4-BE49-F238E27FC236}">
                    <a16:creationId xmlns="" xmlns:a16="http://schemas.microsoft.com/office/drawing/2014/main" id="{2B7E88CF-3676-4EE3-95E3-F7A2252E92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435843" y="222717"/>
                <a:ext cx="215900" cy="288925"/>
              </a:xfrm>
              <a:prstGeom prst="rect">
                <a:avLst/>
              </a:prstGeom>
              <a:gradFill rotWithShape="1">
                <a:gsLst>
                  <a:gs pos="0">
                    <a:srgbClr val="FFCC00">
                      <a:gamma/>
                      <a:shade val="46275"/>
                      <a:invGamma/>
                    </a:srgbClr>
                  </a:gs>
                  <a:gs pos="5000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9" name="Rectangle 15">
                <a:extLst>
                  <a:ext uri="{FF2B5EF4-FFF2-40B4-BE49-F238E27FC236}">
                    <a16:creationId xmlns="" xmlns:a16="http://schemas.microsoft.com/office/drawing/2014/main" id="{7CD99B24-DE08-4735-8782-CCF7B996E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465911" y="-107238"/>
                <a:ext cx="161925" cy="574675"/>
              </a:xfrm>
              <a:prstGeom prst="rect">
                <a:avLst/>
              </a:prstGeom>
              <a:gradFill rotWithShape="1">
                <a:gsLst>
                  <a:gs pos="0">
                    <a:srgbClr val="FFCC00">
                      <a:gamma/>
                      <a:shade val="46275"/>
                      <a:invGamma/>
                    </a:srgbClr>
                  </a:gs>
                  <a:gs pos="5000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6" name="Oval 18">
              <a:extLst>
                <a:ext uri="{FF2B5EF4-FFF2-40B4-BE49-F238E27FC236}">
                  <a16:creationId xmlns="" xmlns:a16="http://schemas.microsoft.com/office/drawing/2014/main" id="{0B7EEBEF-CD39-48EE-A69D-2B2A87E701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800000">
              <a:off x="5978915" y="1529577"/>
              <a:ext cx="71438" cy="288925"/>
            </a:xfrm>
            <a:prstGeom prst="ellipse">
              <a:avLst/>
            </a:prstGeom>
            <a:solidFill>
              <a:srgbClr val="99FF99">
                <a:alpha val="7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r"/>
              <a:endParaRPr lang="pt-BR" sz="1800">
                <a:latin typeface="Arial" charset="0"/>
              </a:endParaRPr>
            </a:p>
          </p:txBody>
        </p:sp>
      </p:grpSp>
      <p:cxnSp>
        <p:nvCxnSpPr>
          <p:cNvPr id="20" name="Conector reto 19">
            <a:extLst>
              <a:ext uri="{FF2B5EF4-FFF2-40B4-BE49-F238E27FC236}">
                <a16:creationId xmlns="" xmlns:a16="http://schemas.microsoft.com/office/drawing/2014/main" id="{DA30F47C-FA27-4338-9DD6-86927EC19B8C}"/>
              </a:ext>
            </a:extLst>
          </p:cNvPr>
          <p:cNvCxnSpPr/>
          <p:nvPr/>
        </p:nvCxnSpPr>
        <p:spPr>
          <a:xfrm>
            <a:off x="743520" y="4091949"/>
            <a:ext cx="6008656" cy="0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>
            <a:extLst>
              <a:ext uri="{FF2B5EF4-FFF2-40B4-BE49-F238E27FC236}">
                <a16:creationId xmlns="" xmlns:a16="http://schemas.microsoft.com/office/drawing/2014/main" id="{F587FA15-8110-4999-94A7-D471F460B96A}"/>
              </a:ext>
            </a:extLst>
          </p:cNvPr>
          <p:cNvSpPr/>
          <p:nvPr/>
        </p:nvSpPr>
        <p:spPr>
          <a:xfrm>
            <a:off x="5656363" y="1706226"/>
            <a:ext cx="1608129" cy="160812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="" xmlns:a16="http://schemas.microsoft.com/office/drawing/2014/main" id="{7DA32892-3CB5-41D3-80BC-B519D596C509}"/>
              </a:ext>
            </a:extLst>
          </p:cNvPr>
          <p:cNvSpPr/>
          <p:nvPr/>
        </p:nvSpPr>
        <p:spPr>
          <a:xfrm>
            <a:off x="6517945" y="2559539"/>
            <a:ext cx="161084" cy="1610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>
            <a:extLst>
              <a:ext uri="{FF2B5EF4-FFF2-40B4-BE49-F238E27FC236}">
                <a16:creationId xmlns="" xmlns:a16="http://schemas.microsoft.com/office/drawing/2014/main" id="{D6C16B43-00C1-459B-8195-0EC82E26E60E}"/>
              </a:ext>
            </a:extLst>
          </p:cNvPr>
          <p:cNvSpPr/>
          <p:nvPr/>
        </p:nvSpPr>
        <p:spPr>
          <a:xfrm>
            <a:off x="6517945" y="2288575"/>
            <a:ext cx="161084" cy="1610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>
            <a:extLst>
              <a:ext uri="{FF2B5EF4-FFF2-40B4-BE49-F238E27FC236}">
                <a16:creationId xmlns="" xmlns:a16="http://schemas.microsoft.com/office/drawing/2014/main" id="{75FFF27F-6418-4AF6-83E7-029938CEA893}"/>
              </a:ext>
            </a:extLst>
          </p:cNvPr>
          <p:cNvSpPr/>
          <p:nvPr/>
        </p:nvSpPr>
        <p:spPr>
          <a:xfrm>
            <a:off x="6246981" y="2559539"/>
            <a:ext cx="161084" cy="1610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3" name="Forma livre 197">
            <a:extLst>
              <a:ext uri="{FF2B5EF4-FFF2-40B4-BE49-F238E27FC236}">
                <a16:creationId xmlns="" xmlns:a16="http://schemas.microsoft.com/office/drawing/2014/main" id="{79AFE888-A2CC-40DA-9B58-C12977711CD8}"/>
              </a:ext>
            </a:extLst>
          </p:cNvPr>
          <p:cNvSpPr/>
          <p:nvPr/>
        </p:nvSpPr>
        <p:spPr>
          <a:xfrm>
            <a:off x="737886" y="1448988"/>
            <a:ext cx="4304146" cy="3685309"/>
          </a:xfrm>
          <a:custGeom>
            <a:avLst/>
            <a:gdLst>
              <a:gd name="connsiteX0" fmla="*/ 4304146 w 4304146"/>
              <a:gd name="connsiteY0" fmla="*/ 0 h 3685309"/>
              <a:gd name="connsiteX1" fmla="*/ 0 w 4304146"/>
              <a:gd name="connsiteY1" fmla="*/ 1801091 h 3685309"/>
              <a:gd name="connsiteX2" fmla="*/ 9237 w 4304146"/>
              <a:gd name="connsiteY2" fmla="*/ 3685309 h 3685309"/>
              <a:gd name="connsiteX3" fmla="*/ 4304146 w 4304146"/>
              <a:gd name="connsiteY3" fmla="*/ 0 h 368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4146" h="3685309">
                <a:moveTo>
                  <a:pt x="4304146" y="0"/>
                </a:moveTo>
                <a:lnTo>
                  <a:pt x="0" y="1801091"/>
                </a:lnTo>
                <a:lnTo>
                  <a:pt x="9237" y="3685309"/>
                </a:lnTo>
                <a:lnTo>
                  <a:pt x="4304146" y="0"/>
                </a:lnTo>
                <a:close/>
              </a:path>
            </a:pathLst>
          </a:custGeom>
          <a:gradFill rotWithShape="1">
            <a:gsLst>
              <a:gs pos="0">
                <a:srgbClr val="FF7C80"/>
              </a:gs>
              <a:gs pos="100000">
                <a:srgbClr val="FF7C80">
                  <a:gamma/>
                  <a:tint val="23922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A02401B1-06E6-495B-BFFD-4C36B8573E2C}"/>
              </a:ext>
            </a:extLst>
          </p:cNvPr>
          <p:cNvGrpSpPr/>
          <p:nvPr/>
        </p:nvGrpSpPr>
        <p:grpSpPr>
          <a:xfrm>
            <a:off x="6607540" y="4147983"/>
            <a:ext cx="2717846" cy="2322566"/>
            <a:chOff x="7849011" y="2815765"/>
            <a:chExt cx="2717846" cy="2322566"/>
          </a:xfrm>
        </p:grpSpPr>
        <p:grpSp>
          <p:nvGrpSpPr>
            <p:cNvPr id="25" name="Grupo 119">
              <a:extLst>
                <a:ext uri="{FF2B5EF4-FFF2-40B4-BE49-F238E27FC236}">
                  <a16:creationId xmlns="" xmlns:a16="http://schemas.microsoft.com/office/drawing/2014/main" id="{49D3798C-012D-4378-8078-52E0BCB29E53}"/>
                </a:ext>
              </a:extLst>
            </p:cNvPr>
            <p:cNvGrpSpPr/>
            <p:nvPr/>
          </p:nvGrpSpPr>
          <p:grpSpPr>
            <a:xfrm>
              <a:off x="8343838" y="3218907"/>
              <a:ext cx="1656184" cy="1452662"/>
              <a:chOff x="1691680" y="1256258"/>
              <a:chExt cx="1656184" cy="1452662"/>
            </a:xfrm>
          </p:grpSpPr>
          <p:cxnSp>
            <p:nvCxnSpPr>
              <p:cNvPr id="26" name="Conector reto 25">
                <a:extLst>
                  <a:ext uri="{FF2B5EF4-FFF2-40B4-BE49-F238E27FC236}">
                    <a16:creationId xmlns="" xmlns:a16="http://schemas.microsoft.com/office/drawing/2014/main" id="{CD515685-D1D0-462A-8C8B-B071D7BD6C92}"/>
                  </a:ext>
                </a:extLst>
              </p:cNvPr>
              <p:cNvCxnSpPr/>
              <p:nvPr/>
            </p:nvCxnSpPr>
            <p:spPr>
              <a:xfrm>
                <a:off x="1691680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ctor reto 26">
                <a:extLst>
                  <a:ext uri="{FF2B5EF4-FFF2-40B4-BE49-F238E27FC236}">
                    <a16:creationId xmlns="" xmlns:a16="http://schemas.microsoft.com/office/drawing/2014/main" id="{E8971C93-F592-4447-BAD3-66C72E97CF80}"/>
                  </a:ext>
                </a:extLst>
              </p:cNvPr>
              <p:cNvCxnSpPr/>
              <p:nvPr/>
            </p:nvCxnSpPr>
            <p:spPr>
              <a:xfrm>
                <a:off x="1763688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>
                <a:extLst>
                  <a:ext uri="{FF2B5EF4-FFF2-40B4-BE49-F238E27FC236}">
                    <a16:creationId xmlns="" xmlns:a16="http://schemas.microsoft.com/office/drawing/2014/main" id="{625FB7E6-582C-4B00-8207-E5370A43E25F}"/>
                  </a:ext>
                </a:extLst>
              </p:cNvPr>
              <p:cNvCxnSpPr/>
              <p:nvPr/>
            </p:nvCxnSpPr>
            <p:spPr>
              <a:xfrm>
                <a:off x="1835696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>
                <a:extLst>
                  <a:ext uri="{FF2B5EF4-FFF2-40B4-BE49-F238E27FC236}">
                    <a16:creationId xmlns="" xmlns:a16="http://schemas.microsoft.com/office/drawing/2014/main" id="{BB006477-BDAB-494B-9452-9D1822C27CC1}"/>
                  </a:ext>
                </a:extLst>
              </p:cNvPr>
              <p:cNvCxnSpPr/>
              <p:nvPr/>
            </p:nvCxnSpPr>
            <p:spPr>
              <a:xfrm>
                <a:off x="1907704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>
                <a:extLst>
                  <a:ext uri="{FF2B5EF4-FFF2-40B4-BE49-F238E27FC236}">
                    <a16:creationId xmlns="" xmlns:a16="http://schemas.microsoft.com/office/drawing/2014/main" id="{84608D05-B5A4-45C9-96A1-A84AFD56BC1F}"/>
                  </a:ext>
                </a:extLst>
              </p:cNvPr>
              <p:cNvCxnSpPr/>
              <p:nvPr/>
            </p:nvCxnSpPr>
            <p:spPr>
              <a:xfrm>
                <a:off x="1979712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ctor reto 30">
                <a:extLst>
                  <a:ext uri="{FF2B5EF4-FFF2-40B4-BE49-F238E27FC236}">
                    <a16:creationId xmlns="" xmlns:a16="http://schemas.microsoft.com/office/drawing/2014/main" id="{7492EE94-6CD0-4EC5-9350-C5AA5083DEBB}"/>
                  </a:ext>
                </a:extLst>
              </p:cNvPr>
              <p:cNvCxnSpPr/>
              <p:nvPr/>
            </p:nvCxnSpPr>
            <p:spPr>
              <a:xfrm>
                <a:off x="2051720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ctor reto 31">
                <a:extLst>
                  <a:ext uri="{FF2B5EF4-FFF2-40B4-BE49-F238E27FC236}">
                    <a16:creationId xmlns="" xmlns:a16="http://schemas.microsoft.com/office/drawing/2014/main" id="{EA3A583A-1B14-45BE-86F8-DA45B4C11990}"/>
                  </a:ext>
                </a:extLst>
              </p:cNvPr>
              <p:cNvCxnSpPr/>
              <p:nvPr/>
            </p:nvCxnSpPr>
            <p:spPr>
              <a:xfrm>
                <a:off x="2123728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ctor reto 32">
                <a:extLst>
                  <a:ext uri="{FF2B5EF4-FFF2-40B4-BE49-F238E27FC236}">
                    <a16:creationId xmlns="" xmlns:a16="http://schemas.microsoft.com/office/drawing/2014/main" id="{DC5AD1F5-7591-4418-ACDA-34C231706D6F}"/>
                  </a:ext>
                </a:extLst>
              </p:cNvPr>
              <p:cNvCxnSpPr/>
              <p:nvPr/>
            </p:nvCxnSpPr>
            <p:spPr>
              <a:xfrm>
                <a:off x="2195736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ctor reto 33">
                <a:extLst>
                  <a:ext uri="{FF2B5EF4-FFF2-40B4-BE49-F238E27FC236}">
                    <a16:creationId xmlns="" xmlns:a16="http://schemas.microsoft.com/office/drawing/2014/main" id="{17E2FD90-3D9B-4CCB-A367-4EF96C98DECB}"/>
                  </a:ext>
                </a:extLst>
              </p:cNvPr>
              <p:cNvCxnSpPr/>
              <p:nvPr/>
            </p:nvCxnSpPr>
            <p:spPr>
              <a:xfrm>
                <a:off x="2267744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ctor reto 34">
                <a:extLst>
                  <a:ext uri="{FF2B5EF4-FFF2-40B4-BE49-F238E27FC236}">
                    <a16:creationId xmlns="" xmlns:a16="http://schemas.microsoft.com/office/drawing/2014/main" id="{DC04953E-17DC-44BC-BA0B-0F195C2B5B87}"/>
                  </a:ext>
                </a:extLst>
              </p:cNvPr>
              <p:cNvCxnSpPr/>
              <p:nvPr/>
            </p:nvCxnSpPr>
            <p:spPr>
              <a:xfrm>
                <a:off x="2339752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ctor reto 35">
                <a:extLst>
                  <a:ext uri="{FF2B5EF4-FFF2-40B4-BE49-F238E27FC236}">
                    <a16:creationId xmlns="" xmlns:a16="http://schemas.microsoft.com/office/drawing/2014/main" id="{5E952AC0-0D82-432F-A40A-7A8D7308D6D0}"/>
                  </a:ext>
                </a:extLst>
              </p:cNvPr>
              <p:cNvCxnSpPr/>
              <p:nvPr/>
            </p:nvCxnSpPr>
            <p:spPr>
              <a:xfrm>
                <a:off x="2411760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ctor reto 36">
                <a:extLst>
                  <a:ext uri="{FF2B5EF4-FFF2-40B4-BE49-F238E27FC236}">
                    <a16:creationId xmlns="" xmlns:a16="http://schemas.microsoft.com/office/drawing/2014/main" id="{4BEDCF90-C7A8-46F3-9639-2AD694948686}"/>
                  </a:ext>
                </a:extLst>
              </p:cNvPr>
              <p:cNvCxnSpPr/>
              <p:nvPr/>
            </p:nvCxnSpPr>
            <p:spPr>
              <a:xfrm>
                <a:off x="2483768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reto 37">
                <a:extLst>
                  <a:ext uri="{FF2B5EF4-FFF2-40B4-BE49-F238E27FC236}">
                    <a16:creationId xmlns="" xmlns:a16="http://schemas.microsoft.com/office/drawing/2014/main" id="{263405E0-FD56-4828-9067-1CB60208A7A9}"/>
                  </a:ext>
                </a:extLst>
              </p:cNvPr>
              <p:cNvCxnSpPr/>
              <p:nvPr/>
            </p:nvCxnSpPr>
            <p:spPr>
              <a:xfrm>
                <a:off x="2555776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ector reto 38">
                <a:extLst>
                  <a:ext uri="{FF2B5EF4-FFF2-40B4-BE49-F238E27FC236}">
                    <a16:creationId xmlns="" xmlns:a16="http://schemas.microsoft.com/office/drawing/2014/main" id="{256C27D1-9B71-48C0-A170-DFBB08566054}"/>
                  </a:ext>
                </a:extLst>
              </p:cNvPr>
              <p:cNvCxnSpPr/>
              <p:nvPr/>
            </p:nvCxnSpPr>
            <p:spPr>
              <a:xfrm>
                <a:off x="2627784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reto 39">
                <a:extLst>
                  <a:ext uri="{FF2B5EF4-FFF2-40B4-BE49-F238E27FC236}">
                    <a16:creationId xmlns="" xmlns:a16="http://schemas.microsoft.com/office/drawing/2014/main" id="{B08067E3-2963-4E01-A3DA-E4511E5C0673}"/>
                  </a:ext>
                </a:extLst>
              </p:cNvPr>
              <p:cNvCxnSpPr/>
              <p:nvPr/>
            </p:nvCxnSpPr>
            <p:spPr>
              <a:xfrm>
                <a:off x="2699792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to 40">
                <a:extLst>
                  <a:ext uri="{FF2B5EF4-FFF2-40B4-BE49-F238E27FC236}">
                    <a16:creationId xmlns="" xmlns:a16="http://schemas.microsoft.com/office/drawing/2014/main" id="{DD764A6B-9889-4D70-B327-442296EACA15}"/>
                  </a:ext>
                </a:extLst>
              </p:cNvPr>
              <p:cNvCxnSpPr/>
              <p:nvPr/>
            </p:nvCxnSpPr>
            <p:spPr>
              <a:xfrm>
                <a:off x="2771800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ector reto 41">
                <a:extLst>
                  <a:ext uri="{FF2B5EF4-FFF2-40B4-BE49-F238E27FC236}">
                    <a16:creationId xmlns="" xmlns:a16="http://schemas.microsoft.com/office/drawing/2014/main" id="{53F01949-8EA4-4DB5-9BC2-9472469BEF84}"/>
                  </a:ext>
                </a:extLst>
              </p:cNvPr>
              <p:cNvCxnSpPr/>
              <p:nvPr/>
            </p:nvCxnSpPr>
            <p:spPr>
              <a:xfrm>
                <a:off x="2843808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to 42">
                <a:extLst>
                  <a:ext uri="{FF2B5EF4-FFF2-40B4-BE49-F238E27FC236}">
                    <a16:creationId xmlns="" xmlns:a16="http://schemas.microsoft.com/office/drawing/2014/main" id="{76226BC4-EC4E-4BF4-B4D5-4B1E74D21F93}"/>
                  </a:ext>
                </a:extLst>
              </p:cNvPr>
              <p:cNvCxnSpPr/>
              <p:nvPr/>
            </p:nvCxnSpPr>
            <p:spPr>
              <a:xfrm>
                <a:off x="2915816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to 43">
                <a:extLst>
                  <a:ext uri="{FF2B5EF4-FFF2-40B4-BE49-F238E27FC236}">
                    <a16:creationId xmlns="" xmlns:a16="http://schemas.microsoft.com/office/drawing/2014/main" id="{A8FFEA2D-0645-455C-AC8F-FE7554167098}"/>
                  </a:ext>
                </a:extLst>
              </p:cNvPr>
              <p:cNvCxnSpPr/>
              <p:nvPr/>
            </p:nvCxnSpPr>
            <p:spPr>
              <a:xfrm>
                <a:off x="2987824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to 44">
                <a:extLst>
                  <a:ext uri="{FF2B5EF4-FFF2-40B4-BE49-F238E27FC236}">
                    <a16:creationId xmlns="" xmlns:a16="http://schemas.microsoft.com/office/drawing/2014/main" id="{B89444A8-7693-4973-BD09-7C8D982A9323}"/>
                  </a:ext>
                </a:extLst>
              </p:cNvPr>
              <p:cNvCxnSpPr/>
              <p:nvPr/>
            </p:nvCxnSpPr>
            <p:spPr>
              <a:xfrm>
                <a:off x="3059832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reto 45">
                <a:extLst>
                  <a:ext uri="{FF2B5EF4-FFF2-40B4-BE49-F238E27FC236}">
                    <a16:creationId xmlns="" xmlns:a16="http://schemas.microsoft.com/office/drawing/2014/main" id="{5D4DBDFE-3044-4DD7-BBFF-EF7FFC46C6EF}"/>
                  </a:ext>
                </a:extLst>
              </p:cNvPr>
              <p:cNvCxnSpPr/>
              <p:nvPr/>
            </p:nvCxnSpPr>
            <p:spPr>
              <a:xfrm>
                <a:off x="3131840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ctor reto 46">
                <a:extLst>
                  <a:ext uri="{FF2B5EF4-FFF2-40B4-BE49-F238E27FC236}">
                    <a16:creationId xmlns="" xmlns:a16="http://schemas.microsoft.com/office/drawing/2014/main" id="{FA9B1975-0A70-4321-9ADB-1D9996C57E14}"/>
                  </a:ext>
                </a:extLst>
              </p:cNvPr>
              <p:cNvCxnSpPr/>
              <p:nvPr/>
            </p:nvCxnSpPr>
            <p:spPr>
              <a:xfrm>
                <a:off x="3203848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reto 47">
                <a:extLst>
                  <a:ext uri="{FF2B5EF4-FFF2-40B4-BE49-F238E27FC236}">
                    <a16:creationId xmlns="" xmlns:a16="http://schemas.microsoft.com/office/drawing/2014/main" id="{97CF58C4-EE73-488F-B8C3-A373F2547966}"/>
                  </a:ext>
                </a:extLst>
              </p:cNvPr>
              <p:cNvCxnSpPr/>
              <p:nvPr/>
            </p:nvCxnSpPr>
            <p:spPr>
              <a:xfrm>
                <a:off x="3275856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ctor reto 48">
                <a:extLst>
                  <a:ext uri="{FF2B5EF4-FFF2-40B4-BE49-F238E27FC236}">
                    <a16:creationId xmlns="" xmlns:a16="http://schemas.microsoft.com/office/drawing/2014/main" id="{0B0813D9-5E42-460F-953F-43800D75318C}"/>
                  </a:ext>
                </a:extLst>
              </p:cNvPr>
              <p:cNvCxnSpPr/>
              <p:nvPr/>
            </p:nvCxnSpPr>
            <p:spPr>
              <a:xfrm>
                <a:off x="3347864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upo 144">
              <a:extLst>
                <a:ext uri="{FF2B5EF4-FFF2-40B4-BE49-F238E27FC236}">
                  <a16:creationId xmlns="" xmlns:a16="http://schemas.microsoft.com/office/drawing/2014/main" id="{399859BF-2FE9-44CA-8BD9-A07F96B91F1E}"/>
                </a:ext>
              </a:extLst>
            </p:cNvPr>
            <p:cNvGrpSpPr/>
            <p:nvPr/>
          </p:nvGrpSpPr>
          <p:grpSpPr>
            <a:xfrm rot="18900000">
              <a:off x="8287678" y="3248700"/>
              <a:ext cx="1826236" cy="1452662"/>
              <a:chOff x="1403648" y="1256258"/>
              <a:chExt cx="2016224" cy="1452662"/>
            </a:xfrm>
          </p:grpSpPr>
          <p:cxnSp>
            <p:nvCxnSpPr>
              <p:cNvPr id="51" name="Conector reto 50">
                <a:extLst>
                  <a:ext uri="{FF2B5EF4-FFF2-40B4-BE49-F238E27FC236}">
                    <a16:creationId xmlns="" xmlns:a16="http://schemas.microsoft.com/office/drawing/2014/main" id="{72267037-0C9D-4F26-B16F-CA646A1AFA50}"/>
                  </a:ext>
                </a:extLst>
              </p:cNvPr>
              <p:cNvCxnSpPr/>
              <p:nvPr/>
            </p:nvCxnSpPr>
            <p:spPr>
              <a:xfrm>
                <a:off x="1403648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reto 51">
                <a:extLst>
                  <a:ext uri="{FF2B5EF4-FFF2-40B4-BE49-F238E27FC236}">
                    <a16:creationId xmlns="" xmlns:a16="http://schemas.microsoft.com/office/drawing/2014/main" id="{C1F0D5CA-51F4-4DF5-8882-F6FE812471B0}"/>
                  </a:ext>
                </a:extLst>
              </p:cNvPr>
              <p:cNvCxnSpPr/>
              <p:nvPr/>
            </p:nvCxnSpPr>
            <p:spPr>
              <a:xfrm>
                <a:off x="1475656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ctor reto 52">
                <a:extLst>
                  <a:ext uri="{FF2B5EF4-FFF2-40B4-BE49-F238E27FC236}">
                    <a16:creationId xmlns="" xmlns:a16="http://schemas.microsoft.com/office/drawing/2014/main" id="{83955A6B-EB15-4B2E-B739-888F39D868CE}"/>
                  </a:ext>
                </a:extLst>
              </p:cNvPr>
              <p:cNvCxnSpPr/>
              <p:nvPr/>
            </p:nvCxnSpPr>
            <p:spPr>
              <a:xfrm>
                <a:off x="1547664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ctor reto 53">
                <a:extLst>
                  <a:ext uri="{FF2B5EF4-FFF2-40B4-BE49-F238E27FC236}">
                    <a16:creationId xmlns="" xmlns:a16="http://schemas.microsoft.com/office/drawing/2014/main" id="{18430880-7EAD-4334-91B3-66DDE5407AB4}"/>
                  </a:ext>
                </a:extLst>
              </p:cNvPr>
              <p:cNvCxnSpPr/>
              <p:nvPr/>
            </p:nvCxnSpPr>
            <p:spPr>
              <a:xfrm>
                <a:off x="1619672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ector reto 54">
                <a:extLst>
                  <a:ext uri="{FF2B5EF4-FFF2-40B4-BE49-F238E27FC236}">
                    <a16:creationId xmlns="" xmlns:a16="http://schemas.microsoft.com/office/drawing/2014/main" id="{4D35B811-EEC0-4F7D-85D2-8B5EF249D0CB}"/>
                  </a:ext>
                </a:extLst>
              </p:cNvPr>
              <p:cNvCxnSpPr/>
              <p:nvPr/>
            </p:nvCxnSpPr>
            <p:spPr>
              <a:xfrm>
                <a:off x="1691680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ector reto 55">
                <a:extLst>
                  <a:ext uri="{FF2B5EF4-FFF2-40B4-BE49-F238E27FC236}">
                    <a16:creationId xmlns="" xmlns:a16="http://schemas.microsoft.com/office/drawing/2014/main" id="{C653C088-273F-4802-812E-4AEA5FACFBC1}"/>
                  </a:ext>
                </a:extLst>
              </p:cNvPr>
              <p:cNvCxnSpPr/>
              <p:nvPr/>
            </p:nvCxnSpPr>
            <p:spPr>
              <a:xfrm>
                <a:off x="1763688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ector reto 56">
                <a:extLst>
                  <a:ext uri="{FF2B5EF4-FFF2-40B4-BE49-F238E27FC236}">
                    <a16:creationId xmlns="" xmlns:a16="http://schemas.microsoft.com/office/drawing/2014/main" id="{14E42EAB-C698-445E-8174-E6DD25EBFEF8}"/>
                  </a:ext>
                </a:extLst>
              </p:cNvPr>
              <p:cNvCxnSpPr/>
              <p:nvPr/>
            </p:nvCxnSpPr>
            <p:spPr>
              <a:xfrm>
                <a:off x="1835696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ector reto 57">
                <a:extLst>
                  <a:ext uri="{FF2B5EF4-FFF2-40B4-BE49-F238E27FC236}">
                    <a16:creationId xmlns="" xmlns:a16="http://schemas.microsoft.com/office/drawing/2014/main" id="{B037ACC6-E93C-4651-B4D4-1BF09E9A54A9}"/>
                  </a:ext>
                </a:extLst>
              </p:cNvPr>
              <p:cNvCxnSpPr/>
              <p:nvPr/>
            </p:nvCxnSpPr>
            <p:spPr>
              <a:xfrm>
                <a:off x="1907704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ector reto 58">
                <a:extLst>
                  <a:ext uri="{FF2B5EF4-FFF2-40B4-BE49-F238E27FC236}">
                    <a16:creationId xmlns="" xmlns:a16="http://schemas.microsoft.com/office/drawing/2014/main" id="{2A0DC113-453D-4695-B6E2-C7B6F9821543}"/>
                  </a:ext>
                </a:extLst>
              </p:cNvPr>
              <p:cNvCxnSpPr/>
              <p:nvPr/>
            </p:nvCxnSpPr>
            <p:spPr>
              <a:xfrm>
                <a:off x="1979712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ector reto 59">
                <a:extLst>
                  <a:ext uri="{FF2B5EF4-FFF2-40B4-BE49-F238E27FC236}">
                    <a16:creationId xmlns="" xmlns:a16="http://schemas.microsoft.com/office/drawing/2014/main" id="{49622E2F-E8C8-4D3B-987C-2BCD0E75C519}"/>
                  </a:ext>
                </a:extLst>
              </p:cNvPr>
              <p:cNvCxnSpPr/>
              <p:nvPr/>
            </p:nvCxnSpPr>
            <p:spPr>
              <a:xfrm>
                <a:off x="2051720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ector reto 60">
                <a:extLst>
                  <a:ext uri="{FF2B5EF4-FFF2-40B4-BE49-F238E27FC236}">
                    <a16:creationId xmlns="" xmlns:a16="http://schemas.microsoft.com/office/drawing/2014/main" id="{B1047CC0-133E-460E-8249-2A9082BF8C34}"/>
                  </a:ext>
                </a:extLst>
              </p:cNvPr>
              <p:cNvCxnSpPr/>
              <p:nvPr/>
            </p:nvCxnSpPr>
            <p:spPr>
              <a:xfrm>
                <a:off x="2123728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reto 61">
                <a:extLst>
                  <a:ext uri="{FF2B5EF4-FFF2-40B4-BE49-F238E27FC236}">
                    <a16:creationId xmlns="" xmlns:a16="http://schemas.microsoft.com/office/drawing/2014/main" id="{7CCF80BC-0F1D-4CA5-A97A-1D858D4EF3EE}"/>
                  </a:ext>
                </a:extLst>
              </p:cNvPr>
              <p:cNvCxnSpPr/>
              <p:nvPr/>
            </p:nvCxnSpPr>
            <p:spPr>
              <a:xfrm>
                <a:off x="2195736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ector reto 62">
                <a:extLst>
                  <a:ext uri="{FF2B5EF4-FFF2-40B4-BE49-F238E27FC236}">
                    <a16:creationId xmlns="" xmlns:a16="http://schemas.microsoft.com/office/drawing/2014/main" id="{B94D5D76-74B2-40AE-B0A4-737426EB583B}"/>
                  </a:ext>
                </a:extLst>
              </p:cNvPr>
              <p:cNvCxnSpPr/>
              <p:nvPr/>
            </p:nvCxnSpPr>
            <p:spPr>
              <a:xfrm>
                <a:off x="2267744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ector reto 63">
                <a:extLst>
                  <a:ext uri="{FF2B5EF4-FFF2-40B4-BE49-F238E27FC236}">
                    <a16:creationId xmlns="" xmlns:a16="http://schemas.microsoft.com/office/drawing/2014/main" id="{ADF878CC-2ADC-441E-8328-53FCE2C65B23}"/>
                  </a:ext>
                </a:extLst>
              </p:cNvPr>
              <p:cNvCxnSpPr/>
              <p:nvPr/>
            </p:nvCxnSpPr>
            <p:spPr>
              <a:xfrm>
                <a:off x="2339752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ector reto 64">
                <a:extLst>
                  <a:ext uri="{FF2B5EF4-FFF2-40B4-BE49-F238E27FC236}">
                    <a16:creationId xmlns="" xmlns:a16="http://schemas.microsoft.com/office/drawing/2014/main" id="{0201B8C0-39B6-4AF0-A558-D5F77465F01F}"/>
                  </a:ext>
                </a:extLst>
              </p:cNvPr>
              <p:cNvCxnSpPr/>
              <p:nvPr/>
            </p:nvCxnSpPr>
            <p:spPr>
              <a:xfrm>
                <a:off x="2411760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ector reto 65">
                <a:extLst>
                  <a:ext uri="{FF2B5EF4-FFF2-40B4-BE49-F238E27FC236}">
                    <a16:creationId xmlns="" xmlns:a16="http://schemas.microsoft.com/office/drawing/2014/main" id="{F2937E77-00CF-4BC8-8CB2-5605C559C113}"/>
                  </a:ext>
                </a:extLst>
              </p:cNvPr>
              <p:cNvCxnSpPr/>
              <p:nvPr/>
            </p:nvCxnSpPr>
            <p:spPr>
              <a:xfrm>
                <a:off x="2483768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ector reto 66">
                <a:extLst>
                  <a:ext uri="{FF2B5EF4-FFF2-40B4-BE49-F238E27FC236}">
                    <a16:creationId xmlns="" xmlns:a16="http://schemas.microsoft.com/office/drawing/2014/main" id="{8D641B11-F693-49AF-8EAF-8977B8434234}"/>
                  </a:ext>
                </a:extLst>
              </p:cNvPr>
              <p:cNvCxnSpPr/>
              <p:nvPr/>
            </p:nvCxnSpPr>
            <p:spPr>
              <a:xfrm>
                <a:off x="2555776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ector reto 67">
                <a:extLst>
                  <a:ext uri="{FF2B5EF4-FFF2-40B4-BE49-F238E27FC236}">
                    <a16:creationId xmlns="" xmlns:a16="http://schemas.microsoft.com/office/drawing/2014/main" id="{B84A526A-E70B-4D3D-BE27-60A6D886E0E0}"/>
                  </a:ext>
                </a:extLst>
              </p:cNvPr>
              <p:cNvCxnSpPr/>
              <p:nvPr/>
            </p:nvCxnSpPr>
            <p:spPr>
              <a:xfrm>
                <a:off x="2627784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ector reto 68">
                <a:extLst>
                  <a:ext uri="{FF2B5EF4-FFF2-40B4-BE49-F238E27FC236}">
                    <a16:creationId xmlns="" xmlns:a16="http://schemas.microsoft.com/office/drawing/2014/main" id="{2E894769-3D60-4697-BF0E-5D5D85E52EF3}"/>
                  </a:ext>
                </a:extLst>
              </p:cNvPr>
              <p:cNvCxnSpPr/>
              <p:nvPr/>
            </p:nvCxnSpPr>
            <p:spPr>
              <a:xfrm>
                <a:off x="2699792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ector reto 69">
                <a:extLst>
                  <a:ext uri="{FF2B5EF4-FFF2-40B4-BE49-F238E27FC236}">
                    <a16:creationId xmlns="" xmlns:a16="http://schemas.microsoft.com/office/drawing/2014/main" id="{37AAB406-32A0-4F33-BCA1-23DE2A485604}"/>
                  </a:ext>
                </a:extLst>
              </p:cNvPr>
              <p:cNvCxnSpPr/>
              <p:nvPr/>
            </p:nvCxnSpPr>
            <p:spPr>
              <a:xfrm>
                <a:off x="2771800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ector reto 70">
                <a:extLst>
                  <a:ext uri="{FF2B5EF4-FFF2-40B4-BE49-F238E27FC236}">
                    <a16:creationId xmlns="" xmlns:a16="http://schemas.microsoft.com/office/drawing/2014/main" id="{D40EC700-450D-4693-9150-AA50269703F0}"/>
                  </a:ext>
                </a:extLst>
              </p:cNvPr>
              <p:cNvCxnSpPr/>
              <p:nvPr/>
            </p:nvCxnSpPr>
            <p:spPr>
              <a:xfrm>
                <a:off x="2843808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ector reto 71">
                <a:extLst>
                  <a:ext uri="{FF2B5EF4-FFF2-40B4-BE49-F238E27FC236}">
                    <a16:creationId xmlns="" xmlns:a16="http://schemas.microsoft.com/office/drawing/2014/main" id="{89FCCD71-2033-4FA5-843F-5B95E4472229}"/>
                  </a:ext>
                </a:extLst>
              </p:cNvPr>
              <p:cNvCxnSpPr/>
              <p:nvPr/>
            </p:nvCxnSpPr>
            <p:spPr>
              <a:xfrm>
                <a:off x="2915816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ector reto 72">
                <a:extLst>
                  <a:ext uri="{FF2B5EF4-FFF2-40B4-BE49-F238E27FC236}">
                    <a16:creationId xmlns="" xmlns:a16="http://schemas.microsoft.com/office/drawing/2014/main" id="{B1B04531-5EE3-4890-B407-EA641C46E46F}"/>
                  </a:ext>
                </a:extLst>
              </p:cNvPr>
              <p:cNvCxnSpPr/>
              <p:nvPr/>
            </p:nvCxnSpPr>
            <p:spPr>
              <a:xfrm>
                <a:off x="2987824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ector reto 73">
                <a:extLst>
                  <a:ext uri="{FF2B5EF4-FFF2-40B4-BE49-F238E27FC236}">
                    <a16:creationId xmlns="" xmlns:a16="http://schemas.microsoft.com/office/drawing/2014/main" id="{7457E7D9-4E65-4469-A787-789225984D82}"/>
                  </a:ext>
                </a:extLst>
              </p:cNvPr>
              <p:cNvCxnSpPr/>
              <p:nvPr/>
            </p:nvCxnSpPr>
            <p:spPr>
              <a:xfrm>
                <a:off x="3059832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ector reto 74">
                <a:extLst>
                  <a:ext uri="{FF2B5EF4-FFF2-40B4-BE49-F238E27FC236}">
                    <a16:creationId xmlns="" xmlns:a16="http://schemas.microsoft.com/office/drawing/2014/main" id="{7417F1DD-B86E-4357-A301-1F9F1E351A0A}"/>
                  </a:ext>
                </a:extLst>
              </p:cNvPr>
              <p:cNvCxnSpPr/>
              <p:nvPr/>
            </p:nvCxnSpPr>
            <p:spPr>
              <a:xfrm>
                <a:off x="3131840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ector reto 75">
                <a:extLst>
                  <a:ext uri="{FF2B5EF4-FFF2-40B4-BE49-F238E27FC236}">
                    <a16:creationId xmlns="" xmlns:a16="http://schemas.microsoft.com/office/drawing/2014/main" id="{78CB3BE3-BB9D-4663-8A73-204E6E0CA448}"/>
                  </a:ext>
                </a:extLst>
              </p:cNvPr>
              <p:cNvCxnSpPr/>
              <p:nvPr/>
            </p:nvCxnSpPr>
            <p:spPr>
              <a:xfrm>
                <a:off x="3203848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ector reto 76">
                <a:extLst>
                  <a:ext uri="{FF2B5EF4-FFF2-40B4-BE49-F238E27FC236}">
                    <a16:creationId xmlns="" xmlns:a16="http://schemas.microsoft.com/office/drawing/2014/main" id="{22F0CF6E-5EBC-4A84-AFF6-9A119FC95F31}"/>
                  </a:ext>
                </a:extLst>
              </p:cNvPr>
              <p:cNvCxnSpPr/>
              <p:nvPr/>
            </p:nvCxnSpPr>
            <p:spPr>
              <a:xfrm>
                <a:off x="3275856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ector reto 77">
                <a:extLst>
                  <a:ext uri="{FF2B5EF4-FFF2-40B4-BE49-F238E27FC236}">
                    <a16:creationId xmlns="" xmlns:a16="http://schemas.microsoft.com/office/drawing/2014/main" id="{22081B9E-8645-4E39-BC70-44B9BADD79FA}"/>
                  </a:ext>
                </a:extLst>
              </p:cNvPr>
              <p:cNvCxnSpPr/>
              <p:nvPr/>
            </p:nvCxnSpPr>
            <p:spPr>
              <a:xfrm>
                <a:off x="3347864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ector reto 78">
                <a:extLst>
                  <a:ext uri="{FF2B5EF4-FFF2-40B4-BE49-F238E27FC236}">
                    <a16:creationId xmlns="" xmlns:a16="http://schemas.microsoft.com/office/drawing/2014/main" id="{81E8627D-1562-45EF-9FEC-F87E4F2048CF}"/>
                  </a:ext>
                </a:extLst>
              </p:cNvPr>
              <p:cNvCxnSpPr/>
              <p:nvPr/>
            </p:nvCxnSpPr>
            <p:spPr>
              <a:xfrm>
                <a:off x="3419872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upo 174">
              <a:extLst>
                <a:ext uri="{FF2B5EF4-FFF2-40B4-BE49-F238E27FC236}">
                  <a16:creationId xmlns="" xmlns:a16="http://schemas.microsoft.com/office/drawing/2014/main" id="{B818C454-0CBA-4475-9A0D-AD7895B84C8D}"/>
                </a:ext>
              </a:extLst>
            </p:cNvPr>
            <p:cNvGrpSpPr/>
            <p:nvPr/>
          </p:nvGrpSpPr>
          <p:grpSpPr>
            <a:xfrm rot="5400000">
              <a:off x="8416436" y="3034134"/>
              <a:ext cx="1440160" cy="1744912"/>
              <a:chOff x="1619672" y="1256258"/>
              <a:chExt cx="1440160" cy="1452662"/>
            </a:xfrm>
          </p:grpSpPr>
          <p:cxnSp>
            <p:nvCxnSpPr>
              <p:cNvPr id="81" name="Conector reto 80">
                <a:extLst>
                  <a:ext uri="{FF2B5EF4-FFF2-40B4-BE49-F238E27FC236}">
                    <a16:creationId xmlns="" xmlns:a16="http://schemas.microsoft.com/office/drawing/2014/main" id="{BB41D467-1B65-4B40-808B-F7D54D388C44}"/>
                  </a:ext>
                </a:extLst>
              </p:cNvPr>
              <p:cNvCxnSpPr/>
              <p:nvPr/>
            </p:nvCxnSpPr>
            <p:spPr>
              <a:xfrm>
                <a:off x="1619672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ector reto 81">
                <a:extLst>
                  <a:ext uri="{FF2B5EF4-FFF2-40B4-BE49-F238E27FC236}">
                    <a16:creationId xmlns="" xmlns:a16="http://schemas.microsoft.com/office/drawing/2014/main" id="{644BFB53-F286-4972-AE3F-8AEDB1E76414}"/>
                  </a:ext>
                </a:extLst>
              </p:cNvPr>
              <p:cNvCxnSpPr/>
              <p:nvPr/>
            </p:nvCxnSpPr>
            <p:spPr>
              <a:xfrm>
                <a:off x="1691680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ector reto 82">
                <a:extLst>
                  <a:ext uri="{FF2B5EF4-FFF2-40B4-BE49-F238E27FC236}">
                    <a16:creationId xmlns="" xmlns:a16="http://schemas.microsoft.com/office/drawing/2014/main" id="{17A9C714-17AB-49D9-A4E8-E5910CCA1314}"/>
                  </a:ext>
                </a:extLst>
              </p:cNvPr>
              <p:cNvCxnSpPr/>
              <p:nvPr/>
            </p:nvCxnSpPr>
            <p:spPr>
              <a:xfrm>
                <a:off x="1763688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ector reto 83">
                <a:extLst>
                  <a:ext uri="{FF2B5EF4-FFF2-40B4-BE49-F238E27FC236}">
                    <a16:creationId xmlns="" xmlns:a16="http://schemas.microsoft.com/office/drawing/2014/main" id="{32B144E4-3EF6-4953-B196-ACF48F9FA10C}"/>
                  </a:ext>
                </a:extLst>
              </p:cNvPr>
              <p:cNvCxnSpPr/>
              <p:nvPr/>
            </p:nvCxnSpPr>
            <p:spPr>
              <a:xfrm>
                <a:off x="1835696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ector reto 84">
                <a:extLst>
                  <a:ext uri="{FF2B5EF4-FFF2-40B4-BE49-F238E27FC236}">
                    <a16:creationId xmlns="" xmlns:a16="http://schemas.microsoft.com/office/drawing/2014/main" id="{A4A3BE94-0CE3-49E2-A69D-ADE6CE9BE34A}"/>
                  </a:ext>
                </a:extLst>
              </p:cNvPr>
              <p:cNvCxnSpPr/>
              <p:nvPr/>
            </p:nvCxnSpPr>
            <p:spPr>
              <a:xfrm>
                <a:off x="1907704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ector reto 85">
                <a:extLst>
                  <a:ext uri="{FF2B5EF4-FFF2-40B4-BE49-F238E27FC236}">
                    <a16:creationId xmlns="" xmlns:a16="http://schemas.microsoft.com/office/drawing/2014/main" id="{F005D0A1-F897-41BC-8326-36367F066DB3}"/>
                  </a:ext>
                </a:extLst>
              </p:cNvPr>
              <p:cNvCxnSpPr/>
              <p:nvPr/>
            </p:nvCxnSpPr>
            <p:spPr>
              <a:xfrm>
                <a:off x="1979712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ector reto 86">
                <a:extLst>
                  <a:ext uri="{FF2B5EF4-FFF2-40B4-BE49-F238E27FC236}">
                    <a16:creationId xmlns="" xmlns:a16="http://schemas.microsoft.com/office/drawing/2014/main" id="{20B37CA1-FC34-4BA3-A583-7E1C84ADAB8B}"/>
                  </a:ext>
                </a:extLst>
              </p:cNvPr>
              <p:cNvCxnSpPr/>
              <p:nvPr/>
            </p:nvCxnSpPr>
            <p:spPr>
              <a:xfrm>
                <a:off x="2051720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ector reto 87">
                <a:extLst>
                  <a:ext uri="{FF2B5EF4-FFF2-40B4-BE49-F238E27FC236}">
                    <a16:creationId xmlns="" xmlns:a16="http://schemas.microsoft.com/office/drawing/2014/main" id="{2EA0613C-693F-402C-8CE3-F00A2312234E}"/>
                  </a:ext>
                </a:extLst>
              </p:cNvPr>
              <p:cNvCxnSpPr/>
              <p:nvPr/>
            </p:nvCxnSpPr>
            <p:spPr>
              <a:xfrm>
                <a:off x="2123728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ector reto 88">
                <a:extLst>
                  <a:ext uri="{FF2B5EF4-FFF2-40B4-BE49-F238E27FC236}">
                    <a16:creationId xmlns="" xmlns:a16="http://schemas.microsoft.com/office/drawing/2014/main" id="{DE1E0D2F-5031-4BD2-8625-69397758B90A}"/>
                  </a:ext>
                </a:extLst>
              </p:cNvPr>
              <p:cNvCxnSpPr/>
              <p:nvPr/>
            </p:nvCxnSpPr>
            <p:spPr>
              <a:xfrm>
                <a:off x="2195736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ector reto 89">
                <a:extLst>
                  <a:ext uri="{FF2B5EF4-FFF2-40B4-BE49-F238E27FC236}">
                    <a16:creationId xmlns="" xmlns:a16="http://schemas.microsoft.com/office/drawing/2014/main" id="{AF6C0AB7-7C78-4B65-B7FE-953B783FE373}"/>
                  </a:ext>
                </a:extLst>
              </p:cNvPr>
              <p:cNvCxnSpPr/>
              <p:nvPr/>
            </p:nvCxnSpPr>
            <p:spPr>
              <a:xfrm>
                <a:off x="2267744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ector reto 90">
                <a:extLst>
                  <a:ext uri="{FF2B5EF4-FFF2-40B4-BE49-F238E27FC236}">
                    <a16:creationId xmlns="" xmlns:a16="http://schemas.microsoft.com/office/drawing/2014/main" id="{3F39FB45-E2F7-47E9-9947-F82B62DFE76A}"/>
                  </a:ext>
                </a:extLst>
              </p:cNvPr>
              <p:cNvCxnSpPr/>
              <p:nvPr/>
            </p:nvCxnSpPr>
            <p:spPr>
              <a:xfrm>
                <a:off x="2339752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ector reto 91">
                <a:extLst>
                  <a:ext uri="{FF2B5EF4-FFF2-40B4-BE49-F238E27FC236}">
                    <a16:creationId xmlns="" xmlns:a16="http://schemas.microsoft.com/office/drawing/2014/main" id="{52B3CA99-8F61-43F4-8400-7B02166F1A49}"/>
                  </a:ext>
                </a:extLst>
              </p:cNvPr>
              <p:cNvCxnSpPr/>
              <p:nvPr/>
            </p:nvCxnSpPr>
            <p:spPr>
              <a:xfrm>
                <a:off x="2411760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ector reto 92">
                <a:extLst>
                  <a:ext uri="{FF2B5EF4-FFF2-40B4-BE49-F238E27FC236}">
                    <a16:creationId xmlns="" xmlns:a16="http://schemas.microsoft.com/office/drawing/2014/main" id="{52970385-EBA2-497A-B911-9E6DB18B16DC}"/>
                  </a:ext>
                </a:extLst>
              </p:cNvPr>
              <p:cNvCxnSpPr/>
              <p:nvPr/>
            </p:nvCxnSpPr>
            <p:spPr>
              <a:xfrm>
                <a:off x="2483768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ector reto 93">
                <a:extLst>
                  <a:ext uri="{FF2B5EF4-FFF2-40B4-BE49-F238E27FC236}">
                    <a16:creationId xmlns="" xmlns:a16="http://schemas.microsoft.com/office/drawing/2014/main" id="{FE61BDD1-1D13-455D-8AA4-445E24A4466D}"/>
                  </a:ext>
                </a:extLst>
              </p:cNvPr>
              <p:cNvCxnSpPr/>
              <p:nvPr/>
            </p:nvCxnSpPr>
            <p:spPr>
              <a:xfrm>
                <a:off x="2555776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ector reto 94">
                <a:extLst>
                  <a:ext uri="{FF2B5EF4-FFF2-40B4-BE49-F238E27FC236}">
                    <a16:creationId xmlns="" xmlns:a16="http://schemas.microsoft.com/office/drawing/2014/main" id="{184521D1-1386-4A9E-89F6-DB3C80194139}"/>
                  </a:ext>
                </a:extLst>
              </p:cNvPr>
              <p:cNvCxnSpPr/>
              <p:nvPr/>
            </p:nvCxnSpPr>
            <p:spPr>
              <a:xfrm>
                <a:off x="2627784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ector reto 95">
                <a:extLst>
                  <a:ext uri="{FF2B5EF4-FFF2-40B4-BE49-F238E27FC236}">
                    <a16:creationId xmlns="" xmlns:a16="http://schemas.microsoft.com/office/drawing/2014/main" id="{E830CA39-E86F-45D6-8864-2E31E093B82C}"/>
                  </a:ext>
                </a:extLst>
              </p:cNvPr>
              <p:cNvCxnSpPr/>
              <p:nvPr/>
            </p:nvCxnSpPr>
            <p:spPr>
              <a:xfrm>
                <a:off x="2699792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ector reto 96">
                <a:extLst>
                  <a:ext uri="{FF2B5EF4-FFF2-40B4-BE49-F238E27FC236}">
                    <a16:creationId xmlns="" xmlns:a16="http://schemas.microsoft.com/office/drawing/2014/main" id="{5601CCCA-A0B4-4B00-9F7D-18C671ED8CFB}"/>
                  </a:ext>
                </a:extLst>
              </p:cNvPr>
              <p:cNvCxnSpPr/>
              <p:nvPr/>
            </p:nvCxnSpPr>
            <p:spPr>
              <a:xfrm>
                <a:off x="2771800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ector reto 97">
                <a:extLst>
                  <a:ext uri="{FF2B5EF4-FFF2-40B4-BE49-F238E27FC236}">
                    <a16:creationId xmlns="" xmlns:a16="http://schemas.microsoft.com/office/drawing/2014/main" id="{D7A212AB-C457-49F7-81E8-975A69F1E38C}"/>
                  </a:ext>
                </a:extLst>
              </p:cNvPr>
              <p:cNvCxnSpPr/>
              <p:nvPr/>
            </p:nvCxnSpPr>
            <p:spPr>
              <a:xfrm>
                <a:off x="2843808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ector reto 98">
                <a:extLst>
                  <a:ext uri="{FF2B5EF4-FFF2-40B4-BE49-F238E27FC236}">
                    <a16:creationId xmlns="" xmlns:a16="http://schemas.microsoft.com/office/drawing/2014/main" id="{A826E904-0A31-4D4A-ABAF-B7F06CE5DBE1}"/>
                  </a:ext>
                </a:extLst>
              </p:cNvPr>
              <p:cNvCxnSpPr/>
              <p:nvPr/>
            </p:nvCxnSpPr>
            <p:spPr>
              <a:xfrm>
                <a:off x="2915816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ector reto 99">
                <a:extLst>
                  <a:ext uri="{FF2B5EF4-FFF2-40B4-BE49-F238E27FC236}">
                    <a16:creationId xmlns="" xmlns:a16="http://schemas.microsoft.com/office/drawing/2014/main" id="{714AAF6B-9E37-41A8-B89F-2C0D0469C11C}"/>
                  </a:ext>
                </a:extLst>
              </p:cNvPr>
              <p:cNvCxnSpPr/>
              <p:nvPr/>
            </p:nvCxnSpPr>
            <p:spPr>
              <a:xfrm>
                <a:off x="2987824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ector reto 100">
                <a:extLst>
                  <a:ext uri="{FF2B5EF4-FFF2-40B4-BE49-F238E27FC236}">
                    <a16:creationId xmlns="" xmlns:a16="http://schemas.microsoft.com/office/drawing/2014/main" id="{4151F035-5FFD-4C81-8E9B-CC355E647AA1}"/>
                  </a:ext>
                </a:extLst>
              </p:cNvPr>
              <p:cNvCxnSpPr/>
              <p:nvPr/>
            </p:nvCxnSpPr>
            <p:spPr>
              <a:xfrm>
                <a:off x="3059832" y="1256258"/>
                <a:ext cx="0" cy="145266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" name="Rosca 196">
              <a:extLst>
                <a:ext uri="{FF2B5EF4-FFF2-40B4-BE49-F238E27FC236}">
                  <a16:creationId xmlns="" xmlns:a16="http://schemas.microsoft.com/office/drawing/2014/main" id="{AB3DAEB9-F0E0-4D25-871C-0D1D7021D00E}"/>
                </a:ext>
              </a:extLst>
            </p:cNvPr>
            <p:cNvSpPr/>
            <p:nvPr/>
          </p:nvSpPr>
          <p:spPr>
            <a:xfrm>
              <a:off x="7849011" y="2815765"/>
              <a:ext cx="2717846" cy="2322566"/>
            </a:xfrm>
            <a:prstGeom prst="donut">
              <a:avLst>
                <a:gd name="adj" fmla="val 2598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04" name="Retângulo 103">
              <a:extLst>
                <a:ext uri="{FF2B5EF4-FFF2-40B4-BE49-F238E27FC236}">
                  <a16:creationId xmlns="" xmlns:a16="http://schemas.microsoft.com/office/drawing/2014/main" id="{E810D4B3-15BA-4A23-B146-0B90BEF3AE08}"/>
                </a:ext>
              </a:extLst>
            </p:cNvPr>
            <p:cNvSpPr/>
            <p:nvPr/>
          </p:nvSpPr>
          <p:spPr>
            <a:xfrm>
              <a:off x="8201449" y="3262418"/>
              <a:ext cx="1944216" cy="14401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Elipse 104">
              <a:extLst>
                <a:ext uri="{FF2B5EF4-FFF2-40B4-BE49-F238E27FC236}">
                  <a16:creationId xmlns="" xmlns:a16="http://schemas.microsoft.com/office/drawing/2014/main" id="{959457E5-B89D-4448-B6C4-53024ABD5AF2}"/>
                </a:ext>
              </a:extLst>
            </p:cNvPr>
            <p:cNvSpPr/>
            <p:nvPr/>
          </p:nvSpPr>
          <p:spPr>
            <a:xfrm>
              <a:off x="8450131" y="3439092"/>
              <a:ext cx="1512168" cy="108113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B0072207-D23C-4AA9-A875-D19302231EDE}"/>
              </a:ext>
            </a:extLst>
          </p:cNvPr>
          <p:cNvSpPr txBox="1"/>
          <p:nvPr/>
        </p:nvSpPr>
        <p:spPr>
          <a:xfrm>
            <a:off x="6467336" y="4131376"/>
            <a:ext cx="1196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sensor</a:t>
            </a:r>
          </a:p>
        </p:txBody>
      </p:sp>
      <p:sp>
        <p:nvSpPr>
          <p:cNvPr id="107" name="Título 1"/>
          <p:cNvSpPr txBox="1">
            <a:spLocks/>
          </p:cNvSpPr>
          <p:nvPr/>
        </p:nvSpPr>
        <p:spPr>
          <a:xfrm>
            <a:off x="-69500" y="44624"/>
            <a:ext cx="9250012" cy="11398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/>
              <a:t>Shearography</a:t>
            </a:r>
            <a:r>
              <a:rPr lang="en-US" sz="4000" dirty="0" smtClean="0"/>
              <a:t> with three simultaneous carrier fringes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1179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615914" y="1177696"/>
            <a:ext cx="7942818" cy="3777440"/>
            <a:chOff x="1040588" y="1211456"/>
            <a:chExt cx="10590424" cy="5036587"/>
          </a:xfrm>
        </p:grpSpPr>
        <p:cxnSp>
          <p:nvCxnSpPr>
            <p:cNvPr id="125" name="Conector recto 124"/>
            <p:cNvCxnSpPr/>
            <p:nvPr/>
          </p:nvCxnSpPr>
          <p:spPr>
            <a:xfrm flipH="1">
              <a:off x="9876421" y="1645444"/>
              <a:ext cx="612985" cy="991468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/>
            <p:cNvCxnSpPr/>
            <p:nvPr/>
          </p:nvCxnSpPr>
          <p:spPr>
            <a:xfrm flipH="1">
              <a:off x="10128448" y="1647825"/>
              <a:ext cx="365722" cy="1133103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/>
            <p:cNvCxnSpPr/>
            <p:nvPr/>
          </p:nvCxnSpPr>
          <p:spPr>
            <a:xfrm flipH="1">
              <a:off x="9987607" y="1643856"/>
              <a:ext cx="504975" cy="1238734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Grupo 130"/>
            <p:cNvGrpSpPr/>
            <p:nvPr/>
          </p:nvGrpSpPr>
          <p:grpSpPr>
            <a:xfrm>
              <a:off x="9092140" y="1800556"/>
              <a:ext cx="1800000" cy="1800000"/>
              <a:chOff x="4730027" y="1502067"/>
              <a:chExt cx="3600000" cy="3600000"/>
            </a:xfrm>
            <a:solidFill>
              <a:schemeClr val="bg2">
                <a:lumMod val="75000"/>
                <a:alpha val="24000"/>
              </a:schemeClr>
            </a:solidFill>
            <a:scene3d>
              <a:camera prst="isometricOffAxis1Left"/>
              <a:lightRig rig="threePt" dir="t"/>
            </a:scene3d>
          </p:grpSpPr>
          <p:sp>
            <p:nvSpPr>
              <p:cNvPr id="154" name="Rectángulo 153"/>
              <p:cNvSpPr/>
              <p:nvPr/>
            </p:nvSpPr>
            <p:spPr>
              <a:xfrm>
                <a:off x="4730027" y="1502067"/>
                <a:ext cx="3600000" cy="3600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100"/>
              </a:p>
            </p:txBody>
          </p:sp>
          <p:cxnSp>
            <p:nvCxnSpPr>
              <p:cNvPr id="155" name="Conector recto 154"/>
              <p:cNvCxnSpPr>
                <a:stCxn id="154" idx="1"/>
                <a:endCxn id="154" idx="3"/>
              </p:cNvCxnSpPr>
              <p:nvPr/>
            </p:nvCxnSpPr>
            <p:spPr>
              <a:xfrm>
                <a:off x="4730027" y="3302067"/>
                <a:ext cx="3600000" cy="0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lgDash"/>
              </a:ln>
              <a:sp3d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ector recto 155"/>
              <p:cNvCxnSpPr>
                <a:stCxn id="154" idx="2"/>
                <a:endCxn id="154" idx="0"/>
              </p:cNvCxnSpPr>
              <p:nvPr/>
            </p:nvCxnSpPr>
            <p:spPr>
              <a:xfrm flipV="1">
                <a:off x="6530027" y="1502067"/>
                <a:ext cx="0" cy="3600000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lgDash"/>
              </a:ln>
              <a:sp3d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5" name="Grupo 164"/>
            <p:cNvGrpSpPr/>
            <p:nvPr/>
          </p:nvGrpSpPr>
          <p:grpSpPr>
            <a:xfrm>
              <a:off x="5723478" y="1861245"/>
              <a:ext cx="2514452" cy="2514452"/>
              <a:chOff x="8541225" y="-613739"/>
              <a:chExt cx="2514452" cy="2514452"/>
            </a:xfrm>
          </p:grpSpPr>
          <p:sp>
            <p:nvSpPr>
              <p:cNvPr id="147" name="Elipse 146"/>
              <p:cNvSpPr/>
              <p:nvPr/>
            </p:nvSpPr>
            <p:spPr>
              <a:xfrm>
                <a:off x="8542051" y="-612913"/>
                <a:ext cx="2512800" cy="2512800"/>
              </a:xfrm>
              <a:prstGeom prst="ellipse">
                <a:avLst/>
              </a:prstGeom>
              <a:solidFill>
                <a:schemeClr val="bg2">
                  <a:lumMod val="90000"/>
                  <a:alpha val="38000"/>
                </a:schemeClr>
              </a:solidFill>
              <a:ln>
                <a:noFill/>
              </a:ln>
              <a:scene3d>
                <a:camera prst="isometricOffAxis1Left"/>
                <a:lightRig rig="threePt" dir="t"/>
              </a:scene3d>
              <a:sp3d prstMaterial="clear">
                <a:bevelT w="1079500" h="127000"/>
                <a:bevelB w="107950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100"/>
              </a:p>
            </p:txBody>
          </p:sp>
          <p:grpSp>
            <p:nvGrpSpPr>
              <p:cNvPr id="148" name="Grupo 147"/>
              <p:cNvGrpSpPr>
                <a:grpSpLocks noChangeAspect="1"/>
              </p:cNvGrpSpPr>
              <p:nvPr/>
            </p:nvGrpSpPr>
            <p:grpSpPr>
              <a:xfrm>
                <a:off x="8541225" y="-613739"/>
                <a:ext cx="2514452" cy="2514452"/>
                <a:chOff x="4048699" y="1947836"/>
                <a:chExt cx="3600000" cy="3600000"/>
              </a:xfrm>
              <a:solidFill>
                <a:schemeClr val="bg1">
                  <a:lumMod val="85000"/>
                </a:schemeClr>
              </a:solidFill>
              <a:scene3d>
                <a:camera prst="isometricOffAxis1Left"/>
                <a:lightRig rig="threePt" dir="t"/>
              </a:scene3d>
            </p:grpSpPr>
            <p:sp>
              <p:nvSpPr>
                <p:cNvPr id="149" name="Elipse 148"/>
                <p:cNvSpPr/>
                <p:nvPr/>
              </p:nvSpPr>
              <p:spPr>
                <a:xfrm>
                  <a:off x="4048699" y="1947836"/>
                  <a:ext cx="3600000" cy="3600000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3175">
                  <a:solidFill>
                    <a:schemeClr val="tx1"/>
                  </a:solidFill>
                  <a:prstDash val="solid"/>
                </a:ln>
                <a:sp3d extrusionH="38100" contourW="12700" prstMaterial="clear">
                  <a:extrusionClr>
                    <a:schemeClr val="tx1"/>
                  </a:extrusionClr>
                  <a:contourClr>
                    <a:schemeClr val="tx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100"/>
                </a:p>
              </p:txBody>
            </p:sp>
            <p:grpSp>
              <p:nvGrpSpPr>
                <p:cNvPr id="150" name="Grupo 149"/>
                <p:cNvGrpSpPr/>
                <p:nvPr/>
              </p:nvGrpSpPr>
              <p:grpSpPr>
                <a:xfrm>
                  <a:off x="5398748" y="3284144"/>
                  <a:ext cx="888400" cy="879738"/>
                  <a:chOff x="3718417" y="3142538"/>
                  <a:chExt cx="888400" cy="879738"/>
                </a:xfrm>
                <a:grpFill/>
              </p:grpSpPr>
              <p:sp>
                <p:nvSpPr>
                  <p:cNvPr id="151" name="Elipse 150"/>
                  <p:cNvSpPr/>
                  <p:nvPr/>
                </p:nvSpPr>
                <p:spPr>
                  <a:xfrm>
                    <a:off x="4246817" y="3142538"/>
                    <a:ext cx="360000" cy="360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  <a:sp3d extrusionH="38100" contourW="12700" prstMaterial="translucentPowder">
                    <a:extrusionClr>
                      <a:schemeClr val="tx1"/>
                    </a:extrusionClr>
                    <a:contourClr>
                      <a:schemeClr val="tx1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1100"/>
                  </a:p>
                </p:txBody>
              </p:sp>
              <p:sp>
                <p:nvSpPr>
                  <p:cNvPr id="152" name="Elipse 151"/>
                  <p:cNvSpPr/>
                  <p:nvPr/>
                </p:nvSpPr>
                <p:spPr>
                  <a:xfrm>
                    <a:off x="4246817" y="3660585"/>
                    <a:ext cx="360000" cy="360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  <a:sp3d extrusionH="38100" contourW="12700" prstMaterial="translucentPowder">
                    <a:extrusionClr>
                      <a:schemeClr val="tx1"/>
                    </a:extrusionClr>
                    <a:contourClr>
                      <a:schemeClr val="tx1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1100"/>
                  </a:p>
                </p:txBody>
              </p:sp>
              <p:sp>
                <p:nvSpPr>
                  <p:cNvPr id="153" name="Elipse 152"/>
                  <p:cNvSpPr/>
                  <p:nvPr/>
                </p:nvSpPr>
                <p:spPr>
                  <a:xfrm>
                    <a:off x="3718417" y="3662276"/>
                    <a:ext cx="360000" cy="360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  <a:sp3d extrusionH="38100" contourW="12700" prstMaterial="translucentPowder">
                    <a:extrusionClr>
                      <a:schemeClr val="tx1"/>
                    </a:extrusionClr>
                    <a:contourClr>
                      <a:schemeClr val="tx1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1100"/>
                  </a:p>
                </p:txBody>
              </p:sp>
            </p:grpSp>
          </p:grpSp>
        </p:grpSp>
        <p:cxnSp>
          <p:nvCxnSpPr>
            <p:cNvPr id="137" name="Conector recto 136"/>
            <p:cNvCxnSpPr/>
            <p:nvPr/>
          </p:nvCxnSpPr>
          <p:spPr>
            <a:xfrm flipV="1">
              <a:off x="6577334" y="2874990"/>
              <a:ext cx="3414806" cy="176765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cto 68"/>
            <p:cNvCxnSpPr/>
            <p:nvPr/>
          </p:nvCxnSpPr>
          <p:spPr>
            <a:xfrm flipV="1">
              <a:off x="6622620" y="2619375"/>
              <a:ext cx="3247661" cy="731571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cto 72"/>
            <p:cNvCxnSpPr/>
            <p:nvPr/>
          </p:nvCxnSpPr>
          <p:spPr>
            <a:xfrm flipV="1">
              <a:off x="6391138" y="2775024"/>
              <a:ext cx="3729175" cy="49969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4" name="Grupo 163"/>
            <p:cNvGrpSpPr/>
            <p:nvPr/>
          </p:nvGrpSpPr>
          <p:grpSpPr>
            <a:xfrm>
              <a:off x="6103891" y="1608776"/>
              <a:ext cx="1302015" cy="2504846"/>
              <a:chOff x="8443414" y="3470732"/>
              <a:chExt cx="1302015" cy="2504846"/>
            </a:xfrm>
          </p:grpSpPr>
          <p:sp>
            <p:nvSpPr>
              <p:cNvPr id="144" name="Forma libre 143"/>
              <p:cNvSpPr/>
              <p:nvPr/>
            </p:nvSpPr>
            <p:spPr>
              <a:xfrm flipH="1" flipV="1">
                <a:off x="8443414" y="4087586"/>
                <a:ext cx="574495" cy="1429869"/>
              </a:xfrm>
              <a:custGeom>
                <a:avLst/>
                <a:gdLst>
                  <a:gd name="connsiteX0" fmla="*/ 1040524 w 1040524"/>
                  <a:gd name="connsiteY0" fmla="*/ 0 h 1986456"/>
                  <a:gd name="connsiteX1" fmla="*/ 1040524 w 1040524"/>
                  <a:gd name="connsiteY1" fmla="*/ 1986456 h 1986456"/>
                  <a:gd name="connsiteX2" fmla="*/ 0 w 1040524"/>
                  <a:gd name="connsiteY2" fmla="*/ 1986456 h 1986456"/>
                  <a:gd name="connsiteX3" fmla="*/ 599089 w 1040524"/>
                  <a:gd name="connsiteY3" fmla="*/ 31531 h 1986456"/>
                  <a:gd name="connsiteX4" fmla="*/ 1040524 w 1040524"/>
                  <a:gd name="connsiteY4" fmla="*/ 0 h 1986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0524" h="1986456">
                    <a:moveTo>
                      <a:pt x="1040524" y="0"/>
                    </a:moveTo>
                    <a:lnTo>
                      <a:pt x="1040524" y="1986456"/>
                    </a:lnTo>
                    <a:lnTo>
                      <a:pt x="0" y="1986456"/>
                    </a:lnTo>
                    <a:lnTo>
                      <a:pt x="599089" y="31531"/>
                    </a:lnTo>
                    <a:lnTo>
                      <a:pt x="1040524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OffAxis1Top">
                  <a:rot lat="3250755" lon="3000000" rev="14167706"/>
                </a:camera>
                <a:lightRig rig="contrasting" dir="t"/>
              </a:scene3d>
              <a:sp3d extrusionH="1174750" contourW="12700" prstMaterial="legacyWireframe">
                <a:bevelT w="0" h="0"/>
                <a:extrusionClr>
                  <a:schemeClr val="bg1"/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100"/>
              </a:p>
            </p:txBody>
          </p:sp>
          <p:sp>
            <p:nvSpPr>
              <p:cNvPr id="146" name="Forma libre 145"/>
              <p:cNvSpPr/>
              <p:nvPr/>
            </p:nvSpPr>
            <p:spPr>
              <a:xfrm rot="10800000" flipV="1">
                <a:off x="9170934" y="4545709"/>
                <a:ext cx="574495" cy="1429869"/>
              </a:xfrm>
              <a:custGeom>
                <a:avLst/>
                <a:gdLst>
                  <a:gd name="connsiteX0" fmla="*/ 1040524 w 1040524"/>
                  <a:gd name="connsiteY0" fmla="*/ 0 h 1986456"/>
                  <a:gd name="connsiteX1" fmla="*/ 1040524 w 1040524"/>
                  <a:gd name="connsiteY1" fmla="*/ 1986456 h 1986456"/>
                  <a:gd name="connsiteX2" fmla="*/ 0 w 1040524"/>
                  <a:gd name="connsiteY2" fmla="*/ 1986456 h 1986456"/>
                  <a:gd name="connsiteX3" fmla="*/ 599089 w 1040524"/>
                  <a:gd name="connsiteY3" fmla="*/ 31531 h 1986456"/>
                  <a:gd name="connsiteX4" fmla="*/ 1040524 w 1040524"/>
                  <a:gd name="connsiteY4" fmla="*/ 0 h 1986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0524" h="1986456">
                    <a:moveTo>
                      <a:pt x="1040524" y="0"/>
                    </a:moveTo>
                    <a:lnTo>
                      <a:pt x="1040524" y="1986456"/>
                    </a:lnTo>
                    <a:lnTo>
                      <a:pt x="0" y="1986456"/>
                    </a:lnTo>
                    <a:lnTo>
                      <a:pt x="599089" y="31531"/>
                    </a:lnTo>
                    <a:lnTo>
                      <a:pt x="1040524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scene3d>
                <a:camera prst="isometricBottomDown">
                  <a:rot lat="18354813" lon="18481003" rev="14310173"/>
                </a:camera>
                <a:lightRig rig="contrasting" dir="t"/>
              </a:scene3d>
              <a:sp3d extrusionH="1174750" contourW="12700" prstMaterial="legacyWireframe">
                <a:bevelT w="0" h="0"/>
                <a:extrusionClr>
                  <a:schemeClr val="bg1"/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100"/>
              </a:p>
            </p:txBody>
          </p:sp>
          <p:sp>
            <p:nvSpPr>
              <p:cNvPr id="145" name="Forma libre 144"/>
              <p:cNvSpPr/>
              <p:nvPr/>
            </p:nvSpPr>
            <p:spPr>
              <a:xfrm rot="10800000" flipH="1">
                <a:off x="8484302" y="3470732"/>
                <a:ext cx="574495" cy="1429869"/>
              </a:xfrm>
              <a:custGeom>
                <a:avLst/>
                <a:gdLst>
                  <a:gd name="connsiteX0" fmla="*/ 1040524 w 1040524"/>
                  <a:gd name="connsiteY0" fmla="*/ 0 h 1986456"/>
                  <a:gd name="connsiteX1" fmla="*/ 1040524 w 1040524"/>
                  <a:gd name="connsiteY1" fmla="*/ 1986456 h 1986456"/>
                  <a:gd name="connsiteX2" fmla="*/ 0 w 1040524"/>
                  <a:gd name="connsiteY2" fmla="*/ 1986456 h 1986456"/>
                  <a:gd name="connsiteX3" fmla="*/ 599089 w 1040524"/>
                  <a:gd name="connsiteY3" fmla="*/ 31531 h 1986456"/>
                  <a:gd name="connsiteX4" fmla="*/ 1040524 w 1040524"/>
                  <a:gd name="connsiteY4" fmla="*/ 0 h 1986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0524" h="1986456">
                    <a:moveTo>
                      <a:pt x="1040524" y="0"/>
                    </a:moveTo>
                    <a:lnTo>
                      <a:pt x="1040524" y="1986456"/>
                    </a:lnTo>
                    <a:lnTo>
                      <a:pt x="0" y="1986456"/>
                    </a:lnTo>
                    <a:lnTo>
                      <a:pt x="599089" y="31531"/>
                    </a:lnTo>
                    <a:lnTo>
                      <a:pt x="1040524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OffAxis2Right">
                  <a:rot lat="1440000" lon="9000000" rev="10920000"/>
                </a:camera>
                <a:lightRig rig="contrasting" dir="t"/>
              </a:scene3d>
              <a:sp3d extrusionH="1174750" contourW="12700" prstMaterial="legacyWireframe">
                <a:bevelT w="0" h="0"/>
                <a:extrusionClr>
                  <a:schemeClr val="bg1"/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100"/>
              </a:p>
            </p:txBody>
          </p:sp>
        </p:grpSp>
        <p:cxnSp>
          <p:nvCxnSpPr>
            <p:cNvPr id="138" name="Conector recto 137"/>
            <p:cNvCxnSpPr/>
            <p:nvPr/>
          </p:nvCxnSpPr>
          <p:spPr>
            <a:xfrm flipV="1">
              <a:off x="3307567" y="3389843"/>
              <a:ext cx="3305174" cy="31578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cto 61"/>
            <p:cNvCxnSpPr/>
            <p:nvPr/>
          </p:nvCxnSpPr>
          <p:spPr>
            <a:xfrm flipV="1">
              <a:off x="3320902" y="3282869"/>
              <a:ext cx="3070236" cy="42275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ector recto 133"/>
            <p:cNvCxnSpPr/>
            <p:nvPr/>
          </p:nvCxnSpPr>
          <p:spPr>
            <a:xfrm flipV="1">
              <a:off x="3320076" y="3038646"/>
              <a:ext cx="3260737" cy="67449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CuadroTexto 90"/>
            <p:cNvSpPr txBox="1"/>
            <p:nvPr/>
          </p:nvSpPr>
          <p:spPr>
            <a:xfrm>
              <a:off x="2097376" y="5190060"/>
              <a:ext cx="107123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/>
                <a:t>Object</a:t>
              </a:r>
              <a:endParaRPr lang="pt-BR" dirty="0"/>
            </a:p>
          </p:txBody>
        </p:sp>
        <p:sp>
          <p:nvSpPr>
            <p:cNvPr id="92" name="CuadroTexto 91"/>
            <p:cNvSpPr txBox="1"/>
            <p:nvPr/>
          </p:nvSpPr>
          <p:spPr>
            <a:xfrm>
              <a:off x="5638024" y="4222292"/>
              <a:ext cx="67582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W</a:t>
              </a:r>
              <a:r>
                <a:rPr lang="pt-BR" baseline="-25000" dirty="0"/>
                <a:t>1</a:t>
              </a:r>
            </a:p>
          </p:txBody>
        </p:sp>
        <p:sp>
          <p:nvSpPr>
            <p:cNvPr id="94" name="CuadroTexto 93"/>
            <p:cNvSpPr txBox="1"/>
            <p:nvPr/>
          </p:nvSpPr>
          <p:spPr>
            <a:xfrm>
              <a:off x="6941184" y="4986276"/>
              <a:ext cx="67582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W</a:t>
              </a:r>
              <a:r>
                <a:rPr lang="pt-BR" baseline="-25000" dirty="0"/>
                <a:t>2</a:t>
              </a:r>
            </a:p>
          </p:txBody>
        </p:sp>
        <p:sp>
          <p:nvSpPr>
            <p:cNvPr id="95" name="CuadroTexto 94"/>
            <p:cNvSpPr txBox="1"/>
            <p:nvPr/>
          </p:nvSpPr>
          <p:spPr>
            <a:xfrm>
              <a:off x="5786421" y="1505516"/>
              <a:ext cx="67582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W</a:t>
              </a:r>
              <a:r>
                <a:rPr lang="pt-BR" baseline="-25000" dirty="0"/>
                <a:t>3</a:t>
              </a:r>
            </a:p>
          </p:txBody>
        </p:sp>
        <p:sp>
          <p:nvSpPr>
            <p:cNvPr id="96" name="CuadroTexto 95"/>
            <p:cNvSpPr txBox="1"/>
            <p:nvPr/>
          </p:nvSpPr>
          <p:spPr>
            <a:xfrm>
              <a:off x="9092140" y="3735990"/>
              <a:ext cx="193899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 smtClean="0"/>
                <a:t>Image</a:t>
              </a:r>
              <a:r>
                <a:rPr lang="pt-BR" dirty="0" smtClean="0"/>
                <a:t> plane</a:t>
              </a:r>
              <a:endParaRPr lang="pt-BR" dirty="0"/>
            </a:p>
          </p:txBody>
        </p:sp>
        <p:sp>
          <p:nvSpPr>
            <p:cNvPr id="97" name="CuadroTexto 96"/>
            <p:cNvSpPr txBox="1"/>
            <p:nvPr/>
          </p:nvSpPr>
          <p:spPr>
            <a:xfrm>
              <a:off x="1040588" y="2332121"/>
              <a:ext cx="1213881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Single </a:t>
              </a:r>
              <a:r>
                <a:rPr lang="pt-BR" dirty="0"/>
                <a:t>point</a:t>
              </a:r>
            </a:p>
          </p:txBody>
        </p:sp>
        <p:sp>
          <p:nvSpPr>
            <p:cNvPr id="31" name="Elipse 30"/>
            <p:cNvSpPr/>
            <p:nvPr/>
          </p:nvSpPr>
          <p:spPr>
            <a:xfrm>
              <a:off x="3264855" y="3659208"/>
              <a:ext cx="117886" cy="12416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/>
            </a:p>
          </p:txBody>
        </p:sp>
        <p:sp>
          <p:nvSpPr>
            <p:cNvPr id="99" name="Elipse 98"/>
            <p:cNvSpPr/>
            <p:nvPr/>
          </p:nvSpPr>
          <p:spPr>
            <a:xfrm>
              <a:off x="9932593" y="2816396"/>
              <a:ext cx="117886" cy="12416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/>
            </a:p>
          </p:txBody>
        </p:sp>
        <p:sp>
          <p:nvSpPr>
            <p:cNvPr id="100" name="Elipse 99"/>
            <p:cNvSpPr/>
            <p:nvPr/>
          </p:nvSpPr>
          <p:spPr>
            <a:xfrm>
              <a:off x="10058584" y="2725011"/>
              <a:ext cx="117886" cy="12416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/>
            </a:p>
          </p:txBody>
        </p:sp>
        <p:sp>
          <p:nvSpPr>
            <p:cNvPr id="102" name="Elipse 101"/>
            <p:cNvSpPr/>
            <p:nvPr/>
          </p:nvSpPr>
          <p:spPr>
            <a:xfrm>
              <a:off x="9814707" y="2558035"/>
              <a:ext cx="117886" cy="12416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/>
            </a:p>
          </p:txBody>
        </p:sp>
        <p:sp>
          <p:nvSpPr>
            <p:cNvPr id="104" name="Elipse 103"/>
            <p:cNvSpPr/>
            <p:nvPr/>
          </p:nvSpPr>
          <p:spPr>
            <a:xfrm>
              <a:off x="9932593" y="2634259"/>
              <a:ext cx="117886" cy="12416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sysDot"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/>
            </a:p>
          </p:txBody>
        </p:sp>
        <p:grpSp>
          <p:nvGrpSpPr>
            <p:cNvPr id="139" name="Grupo 138"/>
            <p:cNvGrpSpPr/>
            <p:nvPr/>
          </p:nvGrpSpPr>
          <p:grpSpPr>
            <a:xfrm>
              <a:off x="1521728" y="1909383"/>
              <a:ext cx="3600000" cy="3599998"/>
              <a:chOff x="4730027" y="1502067"/>
              <a:chExt cx="3600000" cy="3600000"/>
            </a:xfrm>
            <a:solidFill>
              <a:schemeClr val="bg2">
                <a:lumMod val="75000"/>
                <a:alpha val="28000"/>
              </a:schemeClr>
            </a:solidFill>
            <a:scene3d>
              <a:camera prst="isometricOffAxis1Left"/>
              <a:lightRig rig="threePt" dir="t"/>
            </a:scene3d>
          </p:grpSpPr>
          <p:sp>
            <p:nvSpPr>
              <p:cNvPr id="141" name="Rectángulo 140"/>
              <p:cNvSpPr/>
              <p:nvPr/>
            </p:nvSpPr>
            <p:spPr>
              <a:xfrm>
                <a:off x="4730027" y="1502067"/>
                <a:ext cx="3600000" cy="3600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100"/>
              </a:p>
            </p:txBody>
          </p:sp>
          <p:cxnSp>
            <p:nvCxnSpPr>
              <p:cNvPr id="142" name="Conector recto 141"/>
              <p:cNvCxnSpPr>
                <a:stCxn id="141" idx="1"/>
                <a:endCxn id="141" idx="3"/>
              </p:cNvCxnSpPr>
              <p:nvPr/>
            </p:nvCxnSpPr>
            <p:spPr>
              <a:xfrm>
                <a:off x="4730027" y="3302067"/>
                <a:ext cx="3600000" cy="0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lgDash"/>
              </a:ln>
              <a:sp3d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ector recto 142"/>
              <p:cNvCxnSpPr>
                <a:stCxn id="141" idx="2"/>
                <a:endCxn id="141" idx="0"/>
              </p:cNvCxnSpPr>
              <p:nvPr/>
            </p:nvCxnSpPr>
            <p:spPr>
              <a:xfrm flipV="1">
                <a:off x="6530027" y="1502067"/>
                <a:ext cx="0" cy="3600000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lgDash"/>
              </a:ln>
              <a:sp3d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Forma libre 55"/>
            <p:cNvSpPr/>
            <p:nvPr/>
          </p:nvSpPr>
          <p:spPr>
            <a:xfrm>
              <a:off x="2017986" y="2853559"/>
              <a:ext cx="1245476" cy="1015614"/>
            </a:xfrm>
            <a:custGeom>
              <a:avLst/>
              <a:gdLst>
                <a:gd name="connsiteX0" fmla="*/ 0 w 1245476"/>
                <a:gd name="connsiteY0" fmla="*/ 0 h 1015614"/>
                <a:gd name="connsiteX1" fmla="*/ 599090 w 1245476"/>
                <a:gd name="connsiteY1" fmla="*/ 331075 h 1015614"/>
                <a:gd name="connsiteX2" fmla="*/ 252248 w 1245476"/>
                <a:gd name="connsiteY2" fmla="*/ 977462 h 1015614"/>
                <a:gd name="connsiteX3" fmla="*/ 1245476 w 1245476"/>
                <a:gd name="connsiteY3" fmla="*/ 898634 h 101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5476" h="1015614">
                  <a:moveTo>
                    <a:pt x="0" y="0"/>
                  </a:moveTo>
                  <a:cubicBezTo>
                    <a:pt x="278524" y="84082"/>
                    <a:pt x="557049" y="168165"/>
                    <a:pt x="599090" y="331075"/>
                  </a:cubicBezTo>
                  <a:cubicBezTo>
                    <a:pt x="641131" y="493985"/>
                    <a:pt x="144517" y="882869"/>
                    <a:pt x="252248" y="977462"/>
                  </a:cubicBezTo>
                  <a:cubicBezTo>
                    <a:pt x="359979" y="1072055"/>
                    <a:pt x="1027386" y="969579"/>
                    <a:pt x="1245476" y="898634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/>
            </a:p>
          </p:txBody>
        </p:sp>
        <p:sp>
          <p:nvSpPr>
            <p:cNvPr id="120" name="CuadroTexto 119"/>
            <p:cNvSpPr txBox="1"/>
            <p:nvPr/>
          </p:nvSpPr>
          <p:spPr>
            <a:xfrm>
              <a:off x="9697108" y="1211456"/>
              <a:ext cx="193390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Triple </a:t>
              </a:r>
              <a:r>
                <a:rPr lang="pt-BR" dirty="0" err="1" smtClean="0"/>
                <a:t>image</a:t>
              </a:r>
              <a:endParaRPr lang="pt-BR" dirty="0"/>
            </a:p>
          </p:txBody>
        </p:sp>
        <p:grpSp>
          <p:nvGrpSpPr>
            <p:cNvPr id="109" name="Grupo 108"/>
            <p:cNvGrpSpPr/>
            <p:nvPr/>
          </p:nvGrpSpPr>
          <p:grpSpPr>
            <a:xfrm>
              <a:off x="3695700" y="5435600"/>
              <a:ext cx="1117600" cy="764712"/>
              <a:chOff x="3479800" y="5600700"/>
              <a:chExt cx="1117600" cy="764712"/>
            </a:xfrm>
          </p:grpSpPr>
          <p:cxnSp>
            <p:nvCxnSpPr>
              <p:cNvPr id="157" name="Conector recto 156"/>
              <p:cNvCxnSpPr/>
              <p:nvPr/>
            </p:nvCxnSpPr>
            <p:spPr>
              <a:xfrm flipH="1" flipV="1">
                <a:off x="3479800" y="6040511"/>
                <a:ext cx="549637" cy="32219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ector recto 157"/>
              <p:cNvCxnSpPr/>
              <p:nvPr/>
            </p:nvCxnSpPr>
            <p:spPr>
              <a:xfrm flipV="1">
                <a:off x="4027351" y="6185523"/>
                <a:ext cx="570049" cy="17422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ector recto 158"/>
              <p:cNvCxnSpPr/>
              <p:nvPr/>
            </p:nvCxnSpPr>
            <p:spPr>
              <a:xfrm flipV="1">
                <a:off x="4028828" y="5600700"/>
                <a:ext cx="0" cy="76471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CuadroTexto 114"/>
                <p:cNvSpPr txBox="1"/>
                <p:nvPr/>
              </p:nvSpPr>
              <p:spPr>
                <a:xfrm>
                  <a:off x="3658013" y="5946140"/>
                  <a:ext cx="148929" cy="22570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100" i="1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pt-BR" sz="1100" dirty="0"/>
                </a:p>
              </p:txBody>
            </p:sp>
          </mc:Choice>
          <mc:Fallback xmlns="">
            <p:sp>
              <p:nvSpPr>
                <p:cNvPr id="115" name="CuadroTexto 1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8013" y="5946140"/>
                  <a:ext cx="148929" cy="22570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6667" r="-16667" b="-3704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CuadroTexto 160"/>
                <p:cNvSpPr txBox="1"/>
                <p:nvPr/>
              </p:nvSpPr>
              <p:spPr>
                <a:xfrm>
                  <a:off x="4737513" y="6022340"/>
                  <a:ext cx="137901" cy="22570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100" i="1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pt-BR" sz="1100" dirty="0"/>
                </a:p>
              </p:txBody>
            </p:sp>
          </mc:Choice>
          <mc:Fallback xmlns="">
            <p:sp>
              <p:nvSpPr>
                <p:cNvPr id="161" name="CuadroTexto 1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7513" y="6022340"/>
                  <a:ext cx="137901" cy="22570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7647" r="-1764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" name="CuadroTexto 161"/>
                <p:cNvSpPr txBox="1"/>
                <p:nvPr/>
              </p:nvSpPr>
              <p:spPr>
                <a:xfrm>
                  <a:off x="4293013" y="5311142"/>
                  <a:ext cx="150724" cy="22570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100" i="1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pt-BR" sz="1100" dirty="0"/>
                </a:p>
              </p:txBody>
            </p:sp>
          </mc:Choice>
          <mc:Fallback xmlns="">
            <p:sp>
              <p:nvSpPr>
                <p:cNvPr id="162" name="CuadroTexto 1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3013" y="5311142"/>
                  <a:ext cx="150724" cy="22570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6316" r="-31579" b="-2963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251" y="4590609"/>
            <a:ext cx="2528065" cy="194972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151718" y="5658259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A</a:t>
            </a:r>
            <a:r>
              <a:rPr lang="pt-BR" sz="1400" baseline="-25000" dirty="0" smtClean="0"/>
              <a:t>1</a:t>
            </a:r>
            <a:endParaRPr lang="pt-BR" sz="1400" baseline="-25000" dirty="0"/>
          </a:p>
        </p:txBody>
      </p:sp>
      <p:sp>
        <p:nvSpPr>
          <p:cNvPr id="55" name="CaixaDeTexto 54"/>
          <p:cNvSpPr txBox="1"/>
          <p:nvPr/>
        </p:nvSpPr>
        <p:spPr>
          <a:xfrm>
            <a:off x="7681198" y="563186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A</a:t>
            </a:r>
            <a:r>
              <a:rPr lang="pt-BR" sz="1400" baseline="-25000" dirty="0" smtClean="0"/>
              <a:t>2</a:t>
            </a:r>
            <a:endParaRPr lang="pt-BR" sz="1400" baseline="-25000" dirty="0"/>
          </a:p>
        </p:txBody>
      </p:sp>
      <p:sp>
        <p:nvSpPr>
          <p:cNvPr id="57" name="CaixaDeTexto 56"/>
          <p:cNvSpPr txBox="1"/>
          <p:nvPr/>
        </p:nvSpPr>
        <p:spPr>
          <a:xfrm>
            <a:off x="7506687" y="508396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A</a:t>
            </a:r>
            <a:r>
              <a:rPr lang="pt-BR" sz="1400" baseline="-25000" dirty="0" smtClean="0"/>
              <a:t>3</a:t>
            </a:r>
            <a:endParaRPr lang="pt-BR" sz="1400" baseline="-25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755577" y="5301208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Aperture locations define carrier fringes</a:t>
            </a:r>
            <a:endParaRPr lang="en-US" dirty="0"/>
          </a:p>
        </p:txBody>
      </p:sp>
      <p:sp>
        <p:nvSpPr>
          <p:cNvPr id="58" name="CaixaDeTexto 57"/>
          <p:cNvSpPr txBox="1"/>
          <p:nvPr/>
        </p:nvSpPr>
        <p:spPr>
          <a:xfrm>
            <a:off x="755577" y="5683073"/>
            <a:ext cx="5661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Wedge angles define lateral displacement amounts and directions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29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5" grpId="0"/>
      <p:bldP spid="57" grpId="0"/>
      <p:bldP spid="5" grpId="0"/>
      <p:bldP spid="58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31640" y="312803"/>
            <a:ext cx="5688633" cy="6033118"/>
            <a:chOff x="292249" y="-1725261"/>
            <a:chExt cx="9591963" cy="10690793"/>
          </a:xfrm>
        </p:grpSpPr>
        <p:grpSp>
          <p:nvGrpSpPr>
            <p:cNvPr id="12" name="Grupo 11"/>
            <p:cNvGrpSpPr/>
            <p:nvPr/>
          </p:nvGrpSpPr>
          <p:grpSpPr>
            <a:xfrm>
              <a:off x="5448778" y="-1362351"/>
              <a:ext cx="2160000" cy="2855203"/>
              <a:chOff x="3507430" y="76109"/>
              <a:chExt cx="2160000" cy="2855203"/>
            </a:xfrm>
          </p:grpSpPr>
          <p:sp>
            <p:nvSpPr>
              <p:cNvPr id="72" name="Rectángulo 71"/>
              <p:cNvSpPr/>
              <p:nvPr/>
            </p:nvSpPr>
            <p:spPr>
              <a:xfrm>
                <a:off x="3507430" y="771312"/>
                <a:ext cx="2160000" cy="21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788"/>
              </a:p>
            </p:txBody>
          </p:sp>
          <p:grpSp>
            <p:nvGrpSpPr>
              <p:cNvPr id="74" name="Grupo 73"/>
              <p:cNvGrpSpPr/>
              <p:nvPr/>
            </p:nvGrpSpPr>
            <p:grpSpPr>
              <a:xfrm rot="5400000">
                <a:off x="3552790" y="1508412"/>
                <a:ext cx="2069280" cy="685800"/>
                <a:chOff x="2165580" y="4188960"/>
                <a:chExt cx="2069280" cy="685800"/>
              </a:xfrm>
            </p:grpSpPr>
            <p:sp>
              <p:nvSpPr>
                <p:cNvPr id="75" name="Elipse 74"/>
                <p:cNvSpPr/>
                <p:nvPr/>
              </p:nvSpPr>
              <p:spPr>
                <a:xfrm>
                  <a:off x="2863035" y="4188960"/>
                  <a:ext cx="674370" cy="6858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21000">
                      <a:schemeClr val="accent3">
                        <a:lumMod val="97000"/>
                        <a:lumOff val="3000"/>
                      </a:schemeClr>
                    </a:gs>
                    <a:gs pos="100000">
                      <a:schemeClr val="tx1"/>
                    </a:gs>
                    <a:gs pos="57000">
                      <a:schemeClr val="accent3">
                        <a:lumMod val="6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788"/>
                </a:p>
              </p:txBody>
            </p:sp>
            <p:sp>
              <p:nvSpPr>
                <p:cNvPr id="76" name="Elipse 75"/>
                <p:cNvSpPr/>
                <p:nvPr/>
              </p:nvSpPr>
              <p:spPr>
                <a:xfrm>
                  <a:off x="3560490" y="4188960"/>
                  <a:ext cx="674370" cy="6858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21000">
                      <a:schemeClr val="accent3">
                        <a:lumMod val="97000"/>
                        <a:lumOff val="3000"/>
                      </a:schemeClr>
                    </a:gs>
                    <a:gs pos="100000">
                      <a:schemeClr val="tx1"/>
                    </a:gs>
                    <a:gs pos="57000">
                      <a:schemeClr val="accent3">
                        <a:lumMod val="6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788"/>
                </a:p>
              </p:txBody>
            </p:sp>
            <p:sp>
              <p:nvSpPr>
                <p:cNvPr id="77" name="Elipse 76"/>
                <p:cNvSpPr/>
                <p:nvPr/>
              </p:nvSpPr>
              <p:spPr>
                <a:xfrm>
                  <a:off x="2165580" y="4188960"/>
                  <a:ext cx="674370" cy="6858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21000">
                      <a:schemeClr val="accent3">
                        <a:lumMod val="97000"/>
                        <a:lumOff val="3000"/>
                      </a:schemeClr>
                    </a:gs>
                    <a:gs pos="100000">
                      <a:schemeClr val="tx1"/>
                    </a:gs>
                    <a:gs pos="57000">
                      <a:schemeClr val="accent3">
                        <a:lumMod val="6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788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CuadroTexto 77"/>
                  <p:cNvSpPr txBox="1"/>
                  <p:nvPr/>
                </p:nvSpPr>
                <p:spPr>
                  <a:xfrm>
                    <a:off x="3992678" y="1712811"/>
                    <a:ext cx="294879" cy="2761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oMath>
                      </m:oMathPara>
                    </a14:m>
                    <a:endParaRPr lang="pt-BR" sz="788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8" name="CuadroTexto 7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92677" y="1712812"/>
                    <a:ext cx="294740" cy="276013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l="-17241" r="-3448" b="-11538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CuadroTexto 78"/>
                  <p:cNvSpPr txBox="1"/>
                  <p:nvPr/>
                </p:nvSpPr>
                <p:spPr>
                  <a:xfrm>
                    <a:off x="3992678" y="1015357"/>
                    <a:ext cx="281537" cy="2986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oMath>
                      </m:oMathPara>
                    </a14:m>
                    <a:endParaRPr lang="pt-BR" sz="788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9" name="CuadroTexto 7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92677" y="1015357"/>
                    <a:ext cx="281505" cy="297809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17857" r="-10714" b="-21429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CuadroTexto 79"/>
                  <p:cNvSpPr txBox="1"/>
                  <p:nvPr/>
                </p:nvSpPr>
                <p:spPr>
                  <a:xfrm>
                    <a:off x="3978290" y="2404756"/>
                    <a:ext cx="281537" cy="2986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pt-BR" sz="788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0" name="CuadroTexto 7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78289" y="2404756"/>
                    <a:ext cx="281505" cy="297809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17241" r="-6897" b="-17241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1" name="CuadroTexto 80"/>
              <p:cNvSpPr txBox="1"/>
              <p:nvPr/>
            </p:nvSpPr>
            <p:spPr>
              <a:xfrm>
                <a:off x="4180570" y="76109"/>
                <a:ext cx="830339" cy="545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FFT</a:t>
                </a:r>
              </a:p>
            </p:txBody>
          </p:sp>
        </p:grpSp>
        <p:grpSp>
          <p:nvGrpSpPr>
            <p:cNvPr id="7" name="Grupo 6"/>
            <p:cNvGrpSpPr/>
            <p:nvPr/>
          </p:nvGrpSpPr>
          <p:grpSpPr>
            <a:xfrm>
              <a:off x="1086046" y="-550945"/>
              <a:ext cx="1868735" cy="1894319"/>
              <a:chOff x="1113955" y="-550945"/>
              <a:chExt cx="1868735" cy="1894319"/>
            </a:xfrm>
          </p:grpSpPr>
          <p:sp>
            <p:nvSpPr>
              <p:cNvPr id="2" name="Elipse 1"/>
              <p:cNvSpPr/>
              <p:nvPr/>
            </p:nvSpPr>
            <p:spPr>
              <a:xfrm flipH="1">
                <a:off x="2082688" y="-550945"/>
                <a:ext cx="900002" cy="9000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788"/>
              </a:p>
            </p:txBody>
          </p:sp>
          <p:sp>
            <p:nvSpPr>
              <p:cNvPr id="54" name="Elipse 53"/>
              <p:cNvSpPr/>
              <p:nvPr/>
            </p:nvSpPr>
            <p:spPr>
              <a:xfrm flipH="1">
                <a:off x="2099607" y="443374"/>
                <a:ext cx="866164" cy="9000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788"/>
              </a:p>
            </p:txBody>
          </p:sp>
          <p:sp>
            <p:nvSpPr>
              <p:cNvPr id="185" name="CuadroTexto 184"/>
              <p:cNvSpPr txBox="1"/>
              <p:nvPr/>
            </p:nvSpPr>
            <p:spPr>
              <a:xfrm>
                <a:off x="2304902" y="693320"/>
                <a:ext cx="643396" cy="499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pt-BR" sz="825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87" name="CuadroTexto 186"/>
              <p:cNvSpPr txBox="1"/>
              <p:nvPr/>
            </p:nvSpPr>
            <p:spPr>
              <a:xfrm>
                <a:off x="2304902" y="-312504"/>
                <a:ext cx="643396" cy="499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pt-BR" sz="825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197" name="Elipse 196"/>
              <p:cNvSpPr/>
              <p:nvPr/>
            </p:nvSpPr>
            <p:spPr>
              <a:xfrm flipH="1">
                <a:off x="1113955" y="443374"/>
                <a:ext cx="900002" cy="900000"/>
              </a:xfrm>
              <a:prstGeom prst="ellipse">
                <a:avLst/>
              </a:prstGeom>
              <a:noFill/>
              <a:ln w="285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788"/>
              </a:p>
            </p:txBody>
          </p:sp>
          <p:sp>
            <p:nvSpPr>
              <p:cNvPr id="198" name="CuadroTexto 197"/>
              <p:cNvSpPr txBox="1"/>
              <p:nvPr/>
            </p:nvSpPr>
            <p:spPr>
              <a:xfrm>
                <a:off x="1336082" y="693320"/>
                <a:ext cx="643396" cy="4994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pt-BR" sz="825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pt-BR" sz="825" baseline="-25000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grpSp>
          <p:nvGrpSpPr>
            <p:cNvPr id="11" name="Grupo 10"/>
            <p:cNvGrpSpPr/>
            <p:nvPr/>
          </p:nvGrpSpPr>
          <p:grpSpPr>
            <a:xfrm>
              <a:off x="5457091" y="1705302"/>
              <a:ext cx="2160000" cy="2160000"/>
              <a:chOff x="9145820" y="771312"/>
              <a:chExt cx="2160000" cy="2160000"/>
            </a:xfrm>
          </p:grpSpPr>
          <p:sp>
            <p:nvSpPr>
              <p:cNvPr id="83" name="Rectángulo 82"/>
              <p:cNvSpPr/>
              <p:nvPr/>
            </p:nvSpPr>
            <p:spPr>
              <a:xfrm>
                <a:off x="9145820" y="771312"/>
                <a:ext cx="2160000" cy="21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788"/>
              </a:p>
            </p:txBody>
          </p:sp>
          <p:grpSp>
            <p:nvGrpSpPr>
              <p:cNvPr id="84" name="Grupo 83"/>
              <p:cNvGrpSpPr/>
              <p:nvPr/>
            </p:nvGrpSpPr>
            <p:grpSpPr>
              <a:xfrm>
                <a:off x="9191180" y="1508412"/>
                <a:ext cx="2069280" cy="685800"/>
                <a:chOff x="2165580" y="4188960"/>
                <a:chExt cx="2069280" cy="685800"/>
              </a:xfrm>
            </p:grpSpPr>
            <p:sp>
              <p:nvSpPr>
                <p:cNvPr id="85" name="Elipse 84"/>
                <p:cNvSpPr/>
                <p:nvPr/>
              </p:nvSpPr>
              <p:spPr>
                <a:xfrm>
                  <a:off x="2863035" y="4188960"/>
                  <a:ext cx="674370" cy="6858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21000">
                      <a:schemeClr val="accent3">
                        <a:lumMod val="97000"/>
                        <a:lumOff val="3000"/>
                      </a:schemeClr>
                    </a:gs>
                    <a:gs pos="100000">
                      <a:schemeClr val="tx1"/>
                    </a:gs>
                    <a:gs pos="57000">
                      <a:schemeClr val="accent3">
                        <a:lumMod val="6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788"/>
                </a:p>
              </p:txBody>
            </p:sp>
            <p:sp>
              <p:nvSpPr>
                <p:cNvPr id="86" name="Elipse 85"/>
                <p:cNvSpPr/>
                <p:nvPr/>
              </p:nvSpPr>
              <p:spPr>
                <a:xfrm>
                  <a:off x="3560490" y="4188960"/>
                  <a:ext cx="674370" cy="6858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21000">
                      <a:schemeClr val="accent3">
                        <a:lumMod val="97000"/>
                        <a:lumOff val="3000"/>
                      </a:schemeClr>
                    </a:gs>
                    <a:gs pos="100000">
                      <a:schemeClr val="tx1"/>
                    </a:gs>
                    <a:gs pos="57000">
                      <a:schemeClr val="accent3">
                        <a:lumMod val="6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788"/>
                </a:p>
              </p:txBody>
            </p:sp>
            <p:sp>
              <p:nvSpPr>
                <p:cNvPr id="87" name="Elipse 86"/>
                <p:cNvSpPr/>
                <p:nvPr/>
              </p:nvSpPr>
              <p:spPr>
                <a:xfrm>
                  <a:off x="2165580" y="4188960"/>
                  <a:ext cx="674370" cy="6858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21000">
                      <a:schemeClr val="accent3">
                        <a:lumMod val="97000"/>
                        <a:lumOff val="3000"/>
                      </a:schemeClr>
                    </a:gs>
                    <a:gs pos="100000">
                      <a:schemeClr val="tx1"/>
                    </a:gs>
                    <a:gs pos="57000">
                      <a:schemeClr val="accent3">
                        <a:lumMod val="6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788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CuadroTexto 87"/>
                  <p:cNvSpPr txBox="1"/>
                  <p:nvPr/>
                </p:nvSpPr>
                <p:spPr>
                  <a:xfrm>
                    <a:off x="10125312" y="1218739"/>
                    <a:ext cx="301411" cy="2986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oMath>
                      </m:oMathPara>
                    </a14:m>
                    <a:endParaRPr lang="pt-BR" sz="788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8" name="CuadroTexto 8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25311" y="1218739"/>
                    <a:ext cx="302139" cy="297809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l="-16129" r="-6452" b="-17241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CuadroTexto 88"/>
                  <p:cNvSpPr txBox="1"/>
                  <p:nvPr/>
                </p:nvSpPr>
                <p:spPr>
                  <a:xfrm>
                    <a:off x="10822768" y="1214072"/>
                    <a:ext cx="275008" cy="2761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oMath>
                      </m:oMathPara>
                    </a14:m>
                    <a:endParaRPr lang="pt-BR" sz="788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9" name="CuadroTexto 8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22767" y="1214072"/>
                    <a:ext cx="274104" cy="276013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18519" r="-3704" b="-11538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CuadroTexto 89"/>
                  <p:cNvSpPr txBox="1"/>
                  <p:nvPr/>
                </p:nvSpPr>
                <p:spPr>
                  <a:xfrm>
                    <a:off x="9380567" y="1207827"/>
                    <a:ext cx="279037" cy="2761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pt-BR" sz="788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0" name="CuadroTexto 8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80568" y="1207828"/>
                    <a:ext cx="279835" cy="276013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17857" r="-7143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" name="Grupo 14"/>
            <p:cNvGrpSpPr/>
            <p:nvPr/>
          </p:nvGrpSpPr>
          <p:grpSpPr>
            <a:xfrm>
              <a:off x="1080144" y="1822002"/>
              <a:ext cx="1868735" cy="1894319"/>
              <a:chOff x="1108053" y="1822002"/>
              <a:chExt cx="1868735" cy="1894319"/>
            </a:xfrm>
          </p:grpSpPr>
          <p:sp>
            <p:nvSpPr>
              <p:cNvPr id="200" name="Elipse 199"/>
              <p:cNvSpPr/>
              <p:nvPr/>
            </p:nvSpPr>
            <p:spPr>
              <a:xfrm flipH="1">
                <a:off x="2076786" y="1822002"/>
                <a:ext cx="900002" cy="900000"/>
              </a:xfrm>
              <a:prstGeom prst="ellipse">
                <a:avLst/>
              </a:prstGeom>
              <a:noFill/>
              <a:ln w="285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788"/>
              </a:p>
            </p:txBody>
          </p:sp>
          <p:sp>
            <p:nvSpPr>
              <p:cNvPr id="201" name="Elipse 200"/>
              <p:cNvSpPr/>
              <p:nvPr/>
            </p:nvSpPr>
            <p:spPr>
              <a:xfrm flipH="1">
                <a:off x="2093705" y="2816321"/>
                <a:ext cx="866164" cy="9000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788"/>
              </a:p>
            </p:txBody>
          </p:sp>
          <p:sp>
            <p:nvSpPr>
              <p:cNvPr id="202" name="CuadroTexto 201"/>
              <p:cNvSpPr txBox="1"/>
              <p:nvPr/>
            </p:nvSpPr>
            <p:spPr>
              <a:xfrm>
                <a:off x="2299000" y="3066267"/>
                <a:ext cx="643396" cy="499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pt-BR" sz="825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203" name="CuadroTexto 202"/>
              <p:cNvSpPr txBox="1"/>
              <p:nvPr/>
            </p:nvSpPr>
            <p:spPr>
              <a:xfrm>
                <a:off x="2299000" y="2060443"/>
                <a:ext cx="643396" cy="499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825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pt-BR" sz="825" baseline="-25000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204" name="Elipse 203"/>
              <p:cNvSpPr/>
              <p:nvPr/>
            </p:nvSpPr>
            <p:spPr>
              <a:xfrm flipH="1">
                <a:off x="1108053" y="2816321"/>
                <a:ext cx="900002" cy="9000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788"/>
              </a:p>
            </p:txBody>
          </p:sp>
          <p:sp>
            <p:nvSpPr>
              <p:cNvPr id="205" name="CuadroTexto 204"/>
              <p:cNvSpPr txBox="1"/>
              <p:nvPr/>
            </p:nvSpPr>
            <p:spPr>
              <a:xfrm>
                <a:off x="1330180" y="3066267"/>
                <a:ext cx="643396" cy="499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pt-BR" sz="825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grpSp>
          <p:nvGrpSpPr>
            <p:cNvPr id="13" name="Grupo 12"/>
            <p:cNvGrpSpPr/>
            <p:nvPr/>
          </p:nvGrpSpPr>
          <p:grpSpPr>
            <a:xfrm>
              <a:off x="5448778" y="4077752"/>
              <a:ext cx="2160000" cy="2160000"/>
              <a:chOff x="3505904" y="4007463"/>
              <a:chExt cx="2160000" cy="2160000"/>
            </a:xfrm>
          </p:grpSpPr>
          <p:sp>
            <p:nvSpPr>
              <p:cNvPr id="101" name="Rectángulo 100"/>
              <p:cNvSpPr/>
              <p:nvPr/>
            </p:nvSpPr>
            <p:spPr>
              <a:xfrm>
                <a:off x="3505904" y="4007463"/>
                <a:ext cx="2160000" cy="21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788"/>
              </a:p>
            </p:txBody>
          </p:sp>
          <p:sp>
            <p:nvSpPr>
              <p:cNvPr id="105" name="Elipse 104"/>
              <p:cNvSpPr/>
              <p:nvPr/>
            </p:nvSpPr>
            <p:spPr>
              <a:xfrm rot="18900000">
                <a:off x="4248719" y="4744563"/>
                <a:ext cx="674370" cy="6858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21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tx1"/>
                  </a:gs>
                  <a:gs pos="57000">
                    <a:schemeClr val="accent3">
                      <a:lumMod val="6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788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CuadroTexto 107"/>
                  <p:cNvSpPr txBox="1"/>
                  <p:nvPr/>
                </p:nvSpPr>
                <p:spPr>
                  <a:xfrm>
                    <a:off x="4018496" y="4554147"/>
                    <a:ext cx="395211" cy="2986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sub>
                          </m:sSub>
                        </m:oMath>
                      </m:oMathPara>
                    </a14:m>
                    <a:endParaRPr lang="pt-BR" sz="788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8" name="CuadroTexto 10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18496" y="4554147"/>
                    <a:ext cx="395940" cy="297809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l="-12500" r="-5000" b="-17241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" name="CuadroTexto 109"/>
                  <p:cNvSpPr txBox="1"/>
                  <p:nvPr/>
                </p:nvSpPr>
                <p:spPr>
                  <a:xfrm>
                    <a:off x="4601193" y="4131964"/>
                    <a:ext cx="375339" cy="2986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sub>
                          </m:sSub>
                        </m:oMath>
                      </m:oMathPara>
                    </a14:m>
                    <a:endParaRPr lang="pt-BR" sz="788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0" name="CuadroTexto 10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01193" y="4131965"/>
                    <a:ext cx="375302" cy="297809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l="-13158" r="-5263" b="-17241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1" name="CuadroTexto 110"/>
                  <p:cNvSpPr txBox="1"/>
                  <p:nvPr/>
                </p:nvSpPr>
                <p:spPr>
                  <a:xfrm>
                    <a:off x="3537439" y="5059453"/>
                    <a:ext cx="375339" cy="2986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sub>
                            <m:sup>
                              <m:r>
                                <a:rPr lang="pt-BR" sz="7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pt-BR" sz="788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1" name="CuadroTexto 1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37440" y="5059453"/>
                    <a:ext cx="375302" cy="297809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l="-13158" r="-5263" b="-17241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32" name="Grupo 131"/>
              <p:cNvGrpSpPr/>
              <p:nvPr/>
            </p:nvGrpSpPr>
            <p:grpSpPr>
              <a:xfrm>
                <a:off x="3551262" y="4047775"/>
                <a:ext cx="2069281" cy="2080710"/>
                <a:chOff x="8607553" y="2027732"/>
                <a:chExt cx="2069281" cy="2080710"/>
              </a:xfrm>
            </p:grpSpPr>
            <p:sp>
              <p:nvSpPr>
                <p:cNvPr id="135" name="Elipse 134"/>
                <p:cNvSpPr/>
                <p:nvPr/>
              </p:nvSpPr>
              <p:spPr>
                <a:xfrm rot="18900000">
                  <a:off x="10002464" y="2027732"/>
                  <a:ext cx="674370" cy="6858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21000">
                      <a:schemeClr val="accent3">
                        <a:lumMod val="97000"/>
                        <a:lumOff val="3000"/>
                      </a:schemeClr>
                    </a:gs>
                    <a:gs pos="100000">
                      <a:schemeClr val="tx1"/>
                    </a:gs>
                    <a:gs pos="57000">
                      <a:schemeClr val="accent3">
                        <a:lumMod val="6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788"/>
                </a:p>
              </p:txBody>
            </p:sp>
            <p:sp>
              <p:nvSpPr>
                <p:cNvPr id="136" name="Elipse 135"/>
                <p:cNvSpPr/>
                <p:nvPr/>
              </p:nvSpPr>
              <p:spPr>
                <a:xfrm rot="18900000">
                  <a:off x="8607553" y="3422642"/>
                  <a:ext cx="674370" cy="6858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21000">
                      <a:schemeClr val="accent3">
                        <a:lumMod val="97000"/>
                        <a:lumOff val="3000"/>
                      </a:schemeClr>
                    </a:gs>
                    <a:gs pos="100000">
                      <a:schemeClr val="tx1"/>
                    </a:gs>
                    <a:gs pos="57000">
                      <a:schemeClr val="accent3">
                        <a:lumMod val="6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788"/>
                </a:p>
              </p:txBody>
            </p:sp>
          </p:grpSp>
        </p:grpSp>
        <p:grpSp>
          <p:nvGrpSpPr>
            <p:cNvPr id="16" name="Grupo 15"/>
            <p:cNvGrpSpPr/>
            <p:nvPr/>
          </p:nvGrpSpPr>
          <p:grpSpPr>
            <a:xfrm>
              <a:off x="1065014" y="4166811"/>
              <a:ext cx="1868735" cy="1894319"/>
              <a:chOff x="1092923" y="4166811"/>
              <a:chExt cx="1868735" cy="1894319"/>
            </a:xfrm>
          </p:grpSpPr>
          <p:sp>
            <p:nvSpPr>
              <p:cNvPr id="207" name="Elipse 206"/>
              <p:cNvSpPr/>
              <p:nvPr/>
            </p:nvSpPr>
            <p:spPr>
              <a:xfrm flipH="1">
                <a:off x="2061656" y="4166811"/>
                <a:ext cx="900002" cy="9000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788"/>
              </a:p>
            </p:txBody>
          </p:sp>
          <p:sp>
            <p:nvSpPr>
              <p:cNvPr id="208" name="Elipse 207"/>
              <p:cNvSpPr/>
              <p:nvPr/>
            </p:nvSpPr>
            <p:spPr>
              <a:xfrm flipH="1">
                <a:off x="2078575" y="5161130"/>
                <a:ext cx="866164" cy="900000"/>
              </a:xfrm>
              <a:prstGeom prst="ellipse">
                <a:avLst/>
              </a:prstGeom>
              <a:noFill/>
              <a:ln w="285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788"/>
              </a:p>
            </p:txBody>
          </p:sp>
          <p:sp>
            <p:nvSpPr>
              <p:cNvPr id="209" name="CuadroTexto 208"/>
              <p:cNvSpPr txBox="1"/>
              <p:nvPr/>
            </p:nvSpPr>
            <p:spPr>
              <a:xfrm>
                <a:off x="2283870" y="5411076"/>
                <a:ext cx="643396" cy="499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825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pt-BR" sz="825" baseline="-25000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210" name="CuadroTexto 209"/>
              <p:cNvSpPr txBox="1"/>
              <p:nvPr/>
            </p:nvSpPr>
            <p:spPr>
              <a:xfrm>
                <a:off x="2283870" y="4405252"/>
                <a:ext cx="643396" cy="499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pt-BR" sz="825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211" name="Elipse 210"/>
              <p:cNvSpPr/>
              <p:nvPr/>
            </p:nvSpPr>
            <p:spPr>
              <a:xfrm flipH="1">
                <a:off x="1092923" y="5161130"/>
                <a:ext cx="900002" cy="9000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788"/>
              </a:p>
            </p:txBody>
          </p:sp>
          <p:sp>
            <p:nvSpPr>
              <p:cNvPr id="212" name="CuadroTexto 211"/>
              <p:cNvSpPr txBox="1"/>
              <p:nvPr/>
            </p:nvSpPr>
            <p:spPr>
              <a:xfrm>
                <a:off x="1315050" y="5411076"/>
                <a:ext cx="643396" cy="499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pt-BR" sz="825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grpSp>
          <p:nvGrpSpPr>
            <p:cNvPr id="10" name="Grupo 9"/>
            <p:cNvGrpSpPr/>
            <p:nvPr/>
          </p:nvGrpSpPr>
          <p:grpSpPr>
            <a:xfrm>
              <a:off x="5459200" y="6446803"/>
              <a:ext cx="2160000" cy="2160000"/>
              <a:chOff x="8345631" y="4648379"/>
              <a:chExt cx="2160000" cy="2160000"/>
            </a:xfrm>
          </p:grpSpPr>
          <p:grpSp>
            <p:nvGrpSpPr>
              <p:cNvPr id="9" name="Grupo 8"/>
              <p:cNvGrpSpPr/>
              <p:nvPr/>
            </p:nvGrpSpPr>
            <p:grpSpPr>
              <a:xfrm>
                <a:off x="8345631" y="4648379"/>
                <a:ext cx="2160000" cy="2160000"/>
                <a:chOff x="8562194" y="2011672"/>
                <a:chExt cx="2160000" cy="2160000"/>
              </a:xfrm>
            </p:grpSpPr>
            <p:sp>
              <p:nvSpPr>
                <p:cNvPr id="113" name="Rectángulo 112"/>
                <p:cNvSpPr/>
                <p:nvPr/>
              </p:nvSpPr>
              <p:spPr>
                <a:xfrm>
                  <a:off x="8562194" y="2011672"/>
                  <a:ext cx="2160000" cy="216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788"/>
                </a:p>
              </p:txBody>
            </p:sp>
            <p:grpSp>
              <p:nvGrpSpPr>
                <p:cNvPr id="114" name="Grupo 113"/>
                <p:cNvGrpSpPr/>
                <p:nvPr/>
              </p:nvGrpSpPr>
              <p:grpSpPr>
                <a:xfrm>
                  <a:off x="8607554" y="2725188"/>
                  <a:ext cx="2069280" cy="685800"/>
                  <a:chOff x="2165580" y="4188960"/>
                  <a:chExt cx="2069280" cy="685800"/>
                </a:xfrm>
              </p:grpSpPr>
              <p:sp>
                <p:nvSpPr>
                  <p:cNvPr id="116" name="Elipse 115"/>
                  <p:cNvSpPr/>
                  <p:nvPr/>
                </p:nvSpPr>
                <p:spPr>
                  <a:xfrm>
                    <a:off x="2863035" y="4188960"/>
                    <a:ext cx="674370" cy="6858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>
                          <a:lumMod val="60000"/>
                          <a:lumOff val="40000"/>
                        </a:schemeClr>
                      </a:gs>
                      <a:gs pos="21000">
                        <a:schemeClr val="accent3">
                          <a:lumMod val="97000"/>
                          <a:lumOff val="3000"/>
                        </a:schemeClr>
                      </a:gs>
                      <a:gs pos="100000">
                        <a:schemeClr val="tx1"/>
                      </a:gs>
                      <a:gs pos="57000">
                        <a:schemeClr val="accent3">
                          <a:lumMod val="60000"/>
                        </a:scheme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788"/>
                  </a:p>
                </p:txBody>
              </p:sp>
              <p:sp>
                <p:nvSpPr>
                  <p:cNvPr id="117" name="Elipse 116"/>
                  <p:cNvSpPr/>
                  <p:nvPr/>
                </p:nvSpPr>
                <p:spPr>
                  <a:xfrm>
                    <a:off x="3560490" y="4188960"/>
                    <a:ext cx="674370" cy="6858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>
                          <a:lumMod val="60000"/>
                          <a:lumOff val="40000"/>
                        </a:schemeClr>
                      </a:gs>
                      <a:gs pos="21000">
                        <a:schemeClr val="accent3">
                          <a:lumMod val="97000"/>
                          <a:lumOff val="3000"/>
                        </a:schemeClr>
                      </a:gs>
                      <a:gs pos="100000">
                        <a:schemeClr val="tx1"/>
                      </a:gs>
                      <a:gs pos="57000">
                        <a:schemeClr val="accent3">
                          <a:lumMod val="60000"/>
                        </a:scheme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788"/>
                  </a:p>
                </p:txBody>
              </p:sp>
              <p:sp>
                <p:nvSpPr>
                  <p:cNvPr id="118" name="Elipse 117"/>
                  <p:cNvSpPr/>
                  <p:nvPr/>
                </p:nvSpPr>
                <p:spPr>
                  <a:xfrm>
                    <a:off x="2165580" y="4188960"/>
                    <a:ext cx="674370" cy="6858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>
                          <a:lumMod val="60000"/>
                          <a:lumOff val="40000"/>
                        </a:schemeClr>
                      </a:gs>
                      <a:gs pos="21000">
                        <a:schemeClr val="accent3">
                          <a:lumMod val="97000"/>
                          <a:lumOff val="3000"/>
                        </a:schemeClr>
                      </a:gs>
                      <a:gs pos="100000">
                        <a:schemeClr val="tx1"/>
                      </a:gs>
                      <a:gs pos="57000">
                        <a:schemeClr val="accent3">
                          <a:lumMod val="60000"/>
                        </a:scheme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788"/>
                  </a:p>
                </p:txBody>
              </p:sp>
            </p:grpSp>
            <p:grpSp>
              <p:nvGrpSpPr>
                <p:cNvPr id="119" name="Grupo 118"/>
                <p:cNvGrpSpPr/>
                <p:nvPr/>
              </p:nvGrpSpPr>
              <p:grpSpPr>
                <a:xfrm rot="5400000">
                  <a:off x="8594072" y="2725188"/>
                  <a:ext cx="2069280" cy="685800"/>
                  <a:chOff x="2165580" y="4188960"/>
                  <a:chExt cx="2069280" cy="685800"/>
                </a:xfrm>
              </p:grpSpPr>
              <p:sp>
                <p:nvSpPr>
                  <p:cNvPr id="121" name="Elipse 120"/>
                  <p:cNvSpPr/>
                  <p:nvPr/>
                </p:nvSpPr>
                <p:spPr>
                  <a:xfrm>
                    <a:off x="2863035" y="4188960"/>
                    <a:ext cx="674370" cy="6858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>
                          <a:lumMod val="60000"/>
                          <a:lumOff val="40000"/>
                        </a:schemeClr>
                      </a:gs>
                      <a:gs pos="21000">
                        <a:schemeClr val="accent3">
                          <a:lumMod val="97000"/>
                          <a:lumOff val="3000"/>
                        </a:schemeClr>
                      </a:gs>
                      <a:gs pos="100000">
                        <a:schemeClr val="tx1"/>
                      </a:gs>
                      <a:gs pos="57000">
                        <a:schemeClr val="accent3">
                          <a:lumMod val="60000"/>
                        </a:scheme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788"/>
                  </a:p>
                </p:txBody>
              </p:sp>
              <p:sp>
                <p:nvSpPr>
                  <p:cNvPr id="122" name="Elipse 121"/>
                  <p:cNvSpPr/>
                  <p:nvPr/>
                </p:nvSpPr>
                <p:spPr>
                  <a:xfrm>
                    <a:off x="3560490" y="4188960"/>
                    <a:ext cx="674370" cy="6858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>
                          <a:lumMod val="60000"/>
                          <a:lumOff val="40000"/>
                        </a:schemeClr>
                      </a:gs>
                      <a:gs pos="21000">
                        <a:schemeClr val="accent3">
                          <a:lumMod val="97000"/>
                          <a:lumOff val="3000"/>
                        </a:schemeClr>
                      </a:gs>
                      <a:gs pos="100000">
                        <a:schemeClr val="tx1"/>
                      </a:gs>
                      <a:gs pos="57000">
                        <a:schemeClr val="accent3">
                          <a:lumMod val="60000"/>
                        </a:scheme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788"/>
                  </a:p>
                </p:txBody>
              </p:sp>
              <p:sp>
                <p:nvSpPr>
                  <p:cNvPr id="123" name="Elipse 122"/>
                  <p:cNvSpPr/>
                  <p:nvPr/>
                </p:nvSpPr>
                <p:spPr>
                  <a:xfrm>
                    <a:off x="2165580" y="4188960"/>
                    <a:ext cx="674370" cy="6858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>
                          <a:lumMod val="60000"/>
                          <a:lumOff val="40000"/>
                        </a:schemeClr>
                      </a:gs>
                      <a:gs pos="21000">
                        <a:schemeClr val="accent3">
                          <a:lumMod val="97000"/>
                          <a:lumOff val="3000"/>
                        </a:schemeClr>
                      </a:gs>
                      <a:gs pos="100000">
                        <a:schemeClr val="tx1"/>
                      </a:gs>
                      <a:gs pos="57000">
                        <a:schemeClr val="accent3">
                          <a:lumMod val="60000"/>
                        </a:scheme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788"/>
                  </a:p>
                </p:txBody>
              </p:sp>
            </p:grpSp>
            <p:grpSp>
              <p:nvGrpSpPr>
                <p:cNvPr id="8" name="Grupo 7"/>
                <p:cNvGrpSpPr/>
                <p:nvPr/>
              </p:nvGrpSpPr>
              <p:grpSpPr>
                <a:xfrm>
                  <a:off x="8607553" y="2027732"/>
                  <a:ext cx="2069281" cy="2080710"/>
                  <a:chOff x="8607553" y="2027732"/>
                  <a:chExt cx="2069281" cy="2080710"/>
                </a:xfrm>
              </p:grpSpPr>
              <p:sp>
                <p:nvSpPr>
                  <p:cNvPr id="128" name="Elipse 127"/>
                  <p:cNvSpPr/>
                  <p:nvPr/>
                </p:nvSpPr>
                <p:spPr>
                  <a:xfrm rot="18900000">
                    <a:off x="9291527" y="2748772"/>
                    <a:ext cx="674370" cy="6858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>
                          <a:lumMod val="20000"/>
                          <a:lumOff val="80000"/>
                        </a:schemeClr>
                      </a:gs>
                      <a:gs pos="9000">
                        <a:schemeClr val="accent3">
                          <a:alpha val="89000"/>
                          <a:lumMod val="0"/>
                          <a:lumOff val="100000"/>
                        </a:schemeClr>
                      </a:gs>
                      <a:gs pos="99435">
                        <a:schemeClr val="tx1"/>
                      </a:gs>
                      <a:gs pos="67000">
                        <a:schemeClr val="tx1">
                          <a:lumMod val="37000"/>
                          <a:lumOff val="63000"/>
                        </a:schemeClr>
                      </a:gs>
                      <a:gs pos="48000">
                        <a:schemeClr val="accent3">
                          <a:lumMod val="70000"/>
                          <a:lumOff val="30000"/>
                        </a:scheme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788"/>
                  </a:p>
                </p:txBody>
              </p:sp>
              <p:sp>
                <p:nvSpPr>
                  <p:cNvPr id="129" name="Elipse 128"/>
                  <p:cNvSpPr/>
                  <p:nvPr/>
                </p:nvSpPr>
                <p:spPr>
                  <a:xfrm rot="18900000">
                    <a:off x="10002464" y="2027732"/>
                    <a:ext cx="674370" cy="6858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>
                          <a:lumMod val="60000"/>
                          <a:lumOff val="40000"/>
                        </a:schemeClr>
                      </a:gs>
                      <a:gs pos="21000">
                        <a:schemeClr val="accent3">
                          <a:lumMod val="97000"/>
                          <a:lumOff val="3000"/>
                        </a:schemeClr>
                      </a:gs>
                      <a:gs pos="100000">
                        <a:schemeClr val="tx1"/>
                      </a:gs>
                      <a:gs pos="57000">
                        <a:schemeClr val="accent3">
                          <a:lumMod val="60000"/>
                        </a:scheme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788"/>
                  </a:p>
                </p:txBody>
              </p:sp>
              <p:sp>
                <p:nvSpPr>
                  <p:cNvPr id="130" name="Elipse 129"/>
                  <p:cNvSpPr/>
                  <p:nvPr/>
                </p:nvSpPr>
                <p:spPr>
                  <a:xfrm rot="18900000">
                    <a:off x="8607553" y="3422642"/>
                    <a:ext cx="674370" cy="6858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>
                          <a:lumMod val="60000"/>
                          <a:lumOff val="40000"/>
                        </a:schemeClr>
                      </a:gs>
                      <a:gs pos="21000">
                        <a:schemeClr val="accent3">
                          <a:lumMod val="97000"/>
                          <a:lumOff val="3000"/>
                        </a:schemeClr>
                      </a:gs>
                      <a:gs pos="100000">
                        <a:schemeClr val="tx1"/>
                      </a:gs>
                      <a:gs pos="57000">
                        <a:schemeClr val="accent3">
                          <a:lumMod val="60000"/>
                        </a:scheme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788"/>
                  </a:p>
                </p:txBody>
              </p: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8" name="CuadroTexto 167"/>
                  <p:cNvSpPr txBox="1"/>
                  <p:nvPr/>
                </p:nvSpPr>
                <p:spPr>
                  <a:xfrm>
                    <a:off x="9308583" y="5560690"/>
                    <a:ext cx="189682" cy="2761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sz="788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𝐴</m:t>
                          </m:r>
                        </m:oMath>
                      </m:oMathPara>
                    </a14:m>
                    <a:endParaRPr lang="pt-BR" sz="788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mc:Choice>
            <mc:Fallback xmlns="">
              <p:sp>
                <p:nvSpPr>
                  <p:cNvPr id="168" name="CuadroTexto 16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08582" y="5560690"/>
                    <a:ext cx="189787" cy="276013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 l="-36842" r="-42105" b="-18519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9" name="CuadroTexto 168"/>
                  <p:cNvSpPr txBox="1"/>
                  <p:nvPr/>
                </p:nvSpPr>
                <p:spPr>
                  <a:xfrm>
                    <a:off x="9259948" y="4863236"/>
                    <a:ext cx="281537" cy="2986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sz="788" i="1">
                                  <a:effectLst>
                                    <a:glow rad="139700">
                                      <a:schemeClr val="bg1">
                                        <a:alpha val="40000"/>
                                      </a:schemeClr>
                                    </a:glow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788" i="1">
                                  <a:effectLst>
                                    <a:glow rad="139700">
                                      <a:schemeClr val="bg1">
                                        <a:alpha val="40000"/>
                                      </a:schemeClr>
                                    </a:glow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788" i="1">
                                  <a:effectLst>
                                    <a:glow rad="139700">
                                      <a:schemeClr val="bg1">
                                        <a:alpha val="40000"/>
                                      </a:schemeClr>
                                    </a:glow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oMath>
                      </m:oMathPara>
                    </a14:m>
                    <a:endParaRPr lang="pt-BR" sz="788" dirty="0">
                      <a:effectLst>
                        <a:glow rad="139700">
                          <a:schemeClr val="bg1">
                            <a:alpha val="40000"/>
                          </a:schemeClr>
                        </a:glow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mc:Choice>
            <mc:Fallback xmlns="">
              <p:sp>
                <p:nvSpPr>
                  <p:cNvPr id="169" name="CuadroTexto 16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59948" y="4863235"/>
                    <a:ext cx="281505" cy="297809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42857" t="-17241" r="-46429" b="-51724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0" name="CuadroTexto 169"/>
                  <p:cNvSpPr txBox="1"/>
                  <p:nvPr/>
                </p:nvSpPr>
                <p:spPr>
                  <a:xfrm>
                    <a:off x="9245557" y="6252633"/>
                    <a:ext cx="281537" cy="2986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pt-BR" sz="788" i="1">
                                  <a:effectLst>
                                    <a:glow rad="139700">
                                      <a:schemeClr val="bg1">
                                        <a:alpha val="40000"/>
                                      </a:schemeClr>
                                    </a:glow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788" i="1">
                                  <a:effectLst>
                                    <a:glow rad="139700">
                                      <a:schemeClr val="bg1">
                                        <a:alpha val="40000"/>
                                      </a:schemeClr>
                                    </a:glow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788" i="1">
                                  <a:effectLst>
                                    <a:glow rad="139700">
                                      <a:schemeClr val="bg1">
                                        <a:alpha val="40000"/>
                                      </a:schemeClr>
                                    </a:glow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pt-BR" sz="788" i="1">
                                  <a:effectLst>
                                    <a:glow rad="139700">
                                      <a:schemeClr val="bg1">
                                        <a:alpha val="40000"/>
                                      </a:schemeClr>
                                    </a:glow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pt-BR" sz="788" dirty="0">
                      <a:effectLst>
                        <a:glow rad="139700">
                          <a:schemeClr val="bg1">
                            <a:alpha val="40000"/>
                          </a:schemeClr>
                        </a:glow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mc:Choice>
            <mc:Fallback xmlns="">
              <p:sp>
                <p:nvSpPr>
                  <p:cNvPr id="170" name="CuadroTexto 1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45558" y="6252632"/>
                    <a:ext cx="281505" cy="297809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l="-42857" t="-21429" r="-42857" b="-53571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1" name="CuadroTexto 170"/>
                  <p:cNvSpPr txBox="1"/>
                  <p:nvPr/>
                </p:nvSpPr>
                <p:spPr>
                  <a:xfrm>
                    <a:off x="10006851" y="5554976"/>
                    <a:ext cx="275008" cy="2761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sz="788" i="1">
                                  <a:effectLst>
                                    <a:glow rad="139700">
                                      <a:schemeClr val="bg1">
                                        <a:alpha val="40000"/>
                                      </a:schemeClr>
                                    </a:glow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788" i="1">
                                  <a:effectLst>
                                    <a:glow rad="139700">
                                      <a:schemeClr val="bg1">
                                        <a:alpha val="40000"/>
                                      </a:schemeClr>
                                    </a:glow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788" i="1">
                                  <a:effectLst>
                                    <a:glow rad="139700">
                                      <a:schemeClr val="bg1">
                                        <a:alpha val="40000"/>
                                      </a:schemeClr>
                                    </a:glow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oMath>
                      </m:oMathPara>
                    </a14:m>
                    <a:endParaRPr lang="pt-BR" sz="788" dirty="0">
                      <a:effectLst>
                        <a:glow rad="139700">
                          <a:schemeClr val="bg1">
                            <a:alpha val="40000"/>
                          </a:schemeClr>
                        </a:glow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mc:Choice>
            <mc:Fallback xmlns="">
              <p:sp>
                <p:nvSpPr>
                  <p:cNvPr id="171" name="CuadroTexto 17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06850" y="5554976"/>
                    <a:ext cx="274104" cy="276013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 l="-42857" t="-23077" r="-35714" b="-50000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2" name="CuadroTexto 171"/>
                  <p:cNvSpPr txBox="1"/>
                  <p:nvPr/>
                </p:nvSpPr>
                <p:spPr>
                  <a:xfrm>
                    <a:off x="8564651" y="5548731"/>
                    <a:ext cx="279037" cy="2761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pt-BR" sz="788" i="1">
                                  <a:effectLst>
                                    <a:glow rad="139700">
                                      <a:schemeClr val="bg1">
                                        <a:alpha val="40000"/>
                                      </a:schemeClr>
                                    </a:glow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788" i="1">
                                  <a:effectLst>
                                    <a:glow rad="139700">
                                      <a:schemeClr val="bg1">
                                        <a:alpha val="40000"/>
                                      </a:schemeClr>
                                    </a:glow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788" i="1">
                                  <a:effectLst>
                                    <a:glow rad="139700">
                                      <a:schemeClr val="bg1">
                                        <a:alpha val="40000"/>
                                      </a:schemeClr>
                                    </a:glow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pt-BR" sz="788" i="1">
                                  <a:effectLst>
                                    <a:glow rad="139700">
                                      <a:schemeClr val="bg1">
                                        <a:alpha val="40000"/>
                                      </a:schemeClr>
                                    </a:glow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pt-BR" sz="788" dirty="0">
                      <a:effectLst>
                        <a:glow rad="139700">
                          <a:schemeClr val="bg1">
                            <a:alpha val="40000"/>
                          </a:schemeClr>
                        </a:glow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mc:Choice>
            <mc:Fallback xmlns="">
              <p:sp>
                <p:nvSpPr>
                  <p:cNvPr id="172" name="CuadroTexto 17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64651" y="5548732"/>
                    <a:ext cx="279835" cy="276013"/>
                  </a:xfrm>
                  <a:prstGeom prst="rect">
                    <a:avLst/>
                  </a:prstGeom>
                  <a:blipFill rotWithShape="0">
                    <a:blip r:embed="rId16"/>
                    <a:stretch>
                      <a:fillRect l="-42857" t="-19231" r="-39286" b="-50000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3" name="CuadroTexto 172"/>
                  <p:cNvSpPr txBox="1"/>
                  <p:nvPr/>
                </p:nvSpPr>
                <p:spPr>
                  <a:xfrm>
                    <a:off x="9953342" y="4845218"/>
                    <a:ext cx="375339" cy="2986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sz="788" i="1">
                                  <a:effectLst>
                                    <a:glow rad="139700">
                                      <a:schemeClr val="bg1">
                                        <a:alpha val="40000"/>
                                      </a:schemeClr>
                                    </a:glow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788" i="1">
                                  <a:effectLst>
                                    <a:glow rad="139700">
                                      <a:schemeClr val="bg1">
                                        <a:alpha val="40000"/>
                                      </a:schemeClr>
                                    </a:glow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788" i="1">
                                  <a:effectLst>
                                    <a:glow rad="139700">
                                      <a:schemeClr val="bg1">
                                        <a:alpha val="40000"/>
                                      </a:schemeClr>
                                    </a:glow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sub>
                          </m:sSub>
                        </m:oMath>
                      </m:oMathPara>
                    </a14:m>
                    <a:endParaRPr lang="pt-BR" sz="788" dirty="0">
                      <a:effectLst>
                        <a:glow rad="139700">
                          <a:schemeClr val="bg1">
                            <a:alpha val="40000"/>
                          </a:schemeClr>
                        </a:glow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mc:Choice>
            <mc:Fallback xmlns="">
              <p:sp>
                <p:nvSpPr>
                  <p:cNvPr id="173" name="CuadroTexto 17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53342" y="4845219"/>
                    <a:ext cx="375302" cy="297809"/>
                  </a:xfrm>
                  <a:prstGeom prst="rect">
                    <a:avLst/>
                  </a:prstGeom>
                  <a:blipFill rotWithShape="0">
                    <a:blip r:embed="rId17"/>
                    <a:stretch>
                      <a:fillRect l="-31579" t="-17241" r="-31579" b="-51724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4" name="CuadroTexto 173"/>
                  <p:cNvSpPr txBox="1"/>
                  <p:nvPr/>
                </p:nvSpPr>
                <p:spPr>
                  <a:xfrm>
                    <a:off x="8564651" y="6247745"/>
                    <a:ext cx="375339" cy="2986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pt-BR" sz="788" i="1">
                                  <a:effectLst>
                                    <a:glow rad="139700">
                                      <a:schemeClr val="bg1">
                                        <a:alpha val="40000"/>
                                      </a:schemeClr>
                                    </a:glow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788" i="1">
                                  <a:effectLst>
                                    <a:glow rad="139700">
                                      <a:schemeClr val="bg1">
                                        <a:alpha val="40000"/>
                                      </a:schemeClr>
                                    </a:glow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788" i="1">
                                  <a:effectLst>
                                    <a:glow rad="139700">
                                      <a:schemeClr val="bg1">
                                        <a:alpha val="40000"/>
                                      </a:schemeClr>
                                    </a:glow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sub>
                            <m:sup>
                              <m:r>
                                <a:rPr lang="pt-BR" sz="788" i="1">
                                  <a:effectLst>
                                    <a:glow rad="139700">
                                      <a:schemeClr val="bg1">
                                        <a:alpha val="40000"/>
                                      </a:schemeClr>
                                    </a:glow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pt-BR" sz="788" dirty="0">
                      <a:effectLst>
                        <a:glow rad="139700">
                          <a:schemeClr val="bg1">
                            <a:alpha val="40000"/>
                          </a:schemeClr>
                        </a:glow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mc:Choice>
            <mc:Fallback xmlns="">
              <p:sp>
                <p:nvSpPr>
                  <p:cNvPr id="174" name="CuadroTexto 17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64651" y="6247746"/>
                    <a:ext cx="375302" cy="297809"/>
                  </a:xfrm>
                  <a:prstGeom prst="rect">
                    <a:avLst/>
                  </a:prstGeom>
                  <a:blipFill rotWithShape="0">
                    <a:blip r:embed="rId18"/>
                    <a:stretch>
                      <a:fillRect l="-31579" t="-17241" r="-28947" b="-51724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7" name="Grupo 16"/>
            <p:cNvGrpSpPr/>
            <p:nvPr/>
          </p:nvGrpSpPr>
          <p:grpSpPr>
            <a:xfrm>
              <a:off x="1065014" y="6537043"/>
              <a:ext cx="1868735" cy="1894319"/>
              <a:chOff x="1092923" y="6537043"/>
              <a:chExt cx="1868735" cy="1894319"/>
            </a:xfrm>
          </p:grpSpPr>
          <p:sp>
            <p:nvSpPr>
              <p:cNvPr id="214" name="Elipse 213"/>
              <p:cNvSpPr/>
              <p:nvPr/>
            </p:nvSpPr>
            <p:spPr>
              <a:xfrm flipH="1">
                <a:off x="2061656" y="6537043"/>
                <a:ext cx="900002" cy="9000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788"/>
              </a:p>
            </p:txBody>
          </p:sp>
          <p:sp>
            <p:nvSpPr>
              <p:cNvPr id="215" name="Elipse 214"/>
              <p:cNvSpPr/>
              <p:nvPr/>
            </p:nvSpPr>
            <p:spPr>
              <a:xfrm flipH="1">
                <a:off x="2078575" y="7531362"/>
                <a:ext cx="866164" cy="9000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788"/>
              </a:p>
            </p:txBody>
          </p:sp>
          <p:sp>
            <p:nvSpPr>
              <p:cNvPr id="216" name="CuadroTexto 215"/>
              <p:cNvSpPr txBox="1"/>
              <p:nvPr/>
            </p:nvSpPr>
            <p:spPr>
              <a:xfrm>
                <a:off x="2283870" y="7781308"/>
                <a:ext cx="643396" cy="499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pt-BR" sz="825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217" name="CuadroTexto 216"/>
              <p:cNvSpPr txBox="1"/>
              <p:nvPr/>
            </p:nvSpPr>
            <p:spPr>
              <a:xfrm>
                <a:off x="2283870" y="6775484"/>
                <a:ext cx="643396" cy="499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pt-BR" sz="825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218" name="Elipse 217"/>
              <p:cNvSpPr/>
              <p:nvPr/>
            </p:nvSpPr>
            <p:spPr>
              <a:xfrm flipH="1">
                <a:off x="1092923" y="7531362"/>
                <a:ext cx="900002" cy="9000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788"/>
              </a:p>
            </p:txBody>
          </p:sp>
          <p:sp>
            <p:nvSpPr>
              <p:cNvPr id="219" name="CuadroTexto 218"/>
              <p:cNvSpPr txBox="1"/>
              <p:nvPr/>
            </p:nvSpPr>
            <p:spPr>
              <a:xfrm>
                <a:off x="1315050" y="7781308"/>
                <a:ext cx="643396" cy="499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pt-BR" sz="825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98" name="Triángulo isósceles 97"/>
            <p:cNvSpPr/>
            <p:nvPr/>
          </p:nvSpPr>
          <p:spPr>
            <a:xfrm>
              <a:off x="8439828" y="34901"/>
              <a:ext cx="861403" cy="816499"/>
            </a:xfrm>
            <a:prstGeom prst="triangle">
              <a:avLst/>
            </a:prstGeom>
            <a:solidFill>
              <a:schemeClr val="tx1">
                <a:alpha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788"/>
            </a:p>
          </p:txBody>
        </p:sp>
        <p:sp>
          <p:nvSpPr>
            <p:cNvPr id="102" name="Triángulo isósceles 101"/>
            <p:cNvSpPr/>
            <p:nvPr/>
          </p:nvSpPr>
          <p:spPr>
            <a:xfrm>
              <a:off x="8359952" y="-41569"/>
              <a:ext cx="861403" cy="816499"/>
            </a:xfrm>
            <a:prstGeom prst="triangle">
              <a:avLst/>
            </a:prstGeom>
            <a:solidFill>
              <a:schemeClr val="tx1">
                <a:alpha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788"/>
            </a:p>
          </p:txBody>
        </p:sp>
        <p:sp>
          <p:nvSpPr>
            <p:cNvPr id="126" name="Triángulo isósceles 125"/>
            <p:cNvSpPr/>
            <p:nvPr/>
          </p:nvSpPr>
          <p:spPr>
            <a:xfrm>
              <a:off x="8280076" y="7169088"/>
              <a:ext cx="861403" cy="816499"/>
            </a:xfrm>
            <a:prstGeom prst="triangle">
              <a:avLst/>
            </a:prstGeom>
            <a:solidFill>
              <a:schemeClr val="tx1">
                <a:alpha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788"/>
            </a:p>
          </p:txBody>
        </p:sp>
        <p:sp>
          <p:nvSpPr>
            <p:cNvPr id="124" name="Triángulo isósceles 123"/>
            <p:cNvSpPr/>
            <p:nvPr/>
          </p:nvSpPr>
          <p:spPr>
            <a:xfrm>
              <a:off x="8439828" y="7169088"/>
              <a:ext cx="861403" cy="816499"/>
            </a:xfrm>
            <a:prstGeom prst="triangle">
              <a:avLst/>
            </a:prstGeom>
            <a:solidFill>
              <a:schemeClr val="tx1">
                <a:alpha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788"/>
            </a:p>
          </p:txBody>
        </p:sp>
        <p:sp>
          <p:nvSpPr>
            <p:cNvPr id="115" name="Triángulo isósceles 114"/>
            <p:cNvSpPr/>
            <p:nvPr/>
          </p:nvSpPr>
          <p:spPr>
            <a:xfrm>
              <a:off x="8359952" y="7092618"/>
              <a:ext cx="861403" cy="816499"/>
            </a:xfrm>
            <a:prstGeom prst="triangle">
              <a:avLst/>
            </a:prstGeom>
            <a:solidFill>
              <a:schemeClr val="tx1">
                <a:alpha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788"/>
            </a:p>
          </p:txBody>
        </p:sp>
        <p:sp>
          <p:nvSpPr>
            <p:cNvPr id="142" name="Triángulo isósceles 141"/>
            <p:cNvSpPr/>
            <p:nvPr/>
          </p:nvSpPr>
          <p:spPr>
            <a:xfrm>
              <a:off x="8280076" y="2339722"/>
              <a:ext cx="861403" cy="816499"/>
            </a:xfrm>
            <a:prstGeom prst="triangle">
              <a:avLst/>
            </a:prstGeom>
            <a:solidFill>
              <a:schemeClr val="tx1">
                <a:alpha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788"/>
            </a:p>
          </p:txBody>
        </p:sp>
        <p:sp>
          <p:nvSpPr>
            <p:cNvPr id="140" name="Triángulo isósceles 139"/>
            <p:cNvSpPr/>
            <p:nvPr/>
          </p:nvSpPr>
          <p:spPr>
            <a:xfrm>
              <a:off x="8439828" y="2339722"/>
              <a:ext cx="861403" cy="816499"/>
            </a:xfrm>
            <a:prstGeom prst="triangle">
              <a:avLst/>
            </a:prstGeom>
            <a:solidFill>
              <a:schemeClr val="tx1">
                <a:alpha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788"/>
            </a:p>
          </p:txBody>
        </p:sp>
        <p:sp>
          <p:nvSpPr>
            <p:cNvPr id="152" name="Triángulo isósceles 151"/>
            <p:cNvSpPr/>
            <p:nvPr/>
          </p:nvSpPr>
          <p:spPr>
            <a:xfrm>
              <a:off x="8280076" y="4789993"/>
              <a:ext cx="861403" cy="816499"/>
            </a:xfrm>
            <a:prstGeom prst="triangle">
              <a:avLst/>
            </a:prstGeom>
            <a:solidFill>
              <a:schemeClr val="tx1">
                <a:alpha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788"/>
            </a:p>
          </p:txBody>
        </p:sp>
        <p:sp>
          <p:nvSpPr>
            <p:cNvPr id="148" name="Triángulo isósceles 147"/>
            <p:cNvSpPr/>
            <p:nvPr/>
          </p:nvSpPr>
          <p:spPr>
            <a:xfrm>
              <a:off x="8359952" y="4713523"/>
              <a:ext cx="861403" cy="816499"/>
            </a:xfrm>
            <a:prstGeom prst="triangle">
              <a:avLst/>
            </a:prstGeom>
            <a:solidFill>
              <a:schemeClr val="tx1">
                <a:alpha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788"/>
            </a:p>
          </p:txBody>
        </p:sp>
        <p:sp>
          <p:nvSpPr>
            <p:cNvPr id="153" name="Rectángulo 152"/>
            <p:cNvSpPr/>
            <p:nvPr/>
          </p:nvSpPr>
          <p:spPr>
            <a:xfrm>
              <a:off x="7724212" y="-670025"/>
              <a:ext cx="2160000" cy="21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788"/>
            </a:p>
          </p:txBody>
        </p:sp>
        <p:sp>
          <p:nvSpPr>
            <p:cNvPr id="154" name="Rectángulo 153"/>
            <p:cNvSpPr/>
            <p:nvPr/>
          </p:nvSpPr>
          <p:spPr>
            <a:xfrm>
              <a:off x="875230" y="-667148"/>
              <a:ext cx="2160000" cy="21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788"/>
            </a:p>
          </p:txBody>
        </p:sp>
        <p:sp>
          <p:nvSpPr>
            <p:cNvPr id="155" name="Rectángulo 154"/>
            <p:cNvSpPr/>
            <p:nvPr/>
          </p:nvSpPr>
          <p:spPr>
            <a:xfrm>
              <a:off x="7724212" y="1716734"/>
              <a:ext cx="2160000" cy="21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788"/>
            </a:p>
          </p:txBody>
        </p:sp>
        <p:sp>
          <p:nvSpPr>
            <p:cNvPr id="156" name="Rectángulo 155"/>
            <p:cNvSpPr/>
            <p:nvPr/>
          </p:nvSpPr>
          <p:spPr>
            <a:xfrm>
              <a:off x="875230" y="1719611"/>
              <a:ext cx="2160000" cy="21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788"/>
            </a:p>
          </p:txBody>
        </p:sp>
        <p:sp>
          <p:nvSpPr>
            <p:cNvPr id="157" name="Rectángulo 156"/>
            <p:cNvSpPr/>
            <p:nvPr/>
          </p:nvSpPr>
          <p:spPr>
            <a:xfrm>
              <a:off x="7724212" y="4069085"/>
              <a:ext cx="2160000" cy="21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788"/>
            </a:p>
          </p:txBody>
        </p:sp>
        <p:sp>
          <p:nvSpPr>
            <p:cNvPr id="158" name="Rectángulo 157"/>
            <p:cNvSpPr/>
            <p:nvPr/>
          </p:nvSpPr>
          <p:spPr>
            <a:xfrm>
              <a:off x="875230" y="4071962"/>
              <a:ext cx="2160000" cy="21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788"/>
            </a:p>
          </p:txBody>
        </p:sp>
        <p:sp>
          <p:nvSpPr>
            <p:cNvPr id="159" name="Rectángulo 158"/>
            <p:cNvSpPr/>
            <p:nvPr/>
          </p:nvSpPr>
          <p:spPr>
            <a:xfrm>
              <a:off x="7724212" y="6448485"/>
              <a:ext cx="2160000" cy="21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788"/>
            </a:p>
          </p:txBody>
        </p:sp>
        <p:sp>
          <p:nvSpPr>
            <p:cNvPr id="160" name="Rectángulo 159"/>
            <p:cNvSpPr/>
            <p:nvPr/>
          </p:nvSpPr>
          <p:spPr>
            <a:xfrm>
              <a:off x="875230" y="6451362"/>
              <a:ext cx="2160000" cy="21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788"/>
            </a:p>
          </p:txBody>
        </p:sp>
        <p:sp>
          <p:nvSpPr>
            <p:cNvPr id="161" name="CuadroTexto 160"/>
            <p:cNvSpPr txBox="1"/>
            <p:nvPr/>
          </p:nvSpPr>
          <p:spPr>
            <a:xfrm>
              <a:off x="896764" y="-1725261"/>
              <a:ext cx="2004180" cy="927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Combinações de aberturas</a:t>
              </a:r>
              <a:endParaRPr lang="pt-B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" name="CuadroTexto 161"/>
            <p:cNvSpPr txBox="1"/>
            <p:nvPr/>
          </p:nvSpPr>
          <p:spPr>
            <a:xfrm>
              <a:off x="7625976" y="-1724040"/>
              <a:ext cx="2258234" cy="927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Deslocamentos laterais</a:t>
              </a:r>
              <a:endParaRPr lang="pt-B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97519" y="1719611"/>
              <a:ext cx="2160000" cy="21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97519" y="-667148"/>
              <a:ext cx="2159554" cy="21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93818" y="4081130"/>
              <a:ext cx="2159599" cy="21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18" t="13748" r="71536" b="82309"/>
            <a:stretch/>
          </p:blipFill>
          <p:spPr>
            <a:xfrm>
              <a:off x="3179132" y="6446802"/>
              <a:ext cx="2178387" cy="21600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3" name="CuadroTexto 160"/>
            <p:cNvSpPr txBox="1"/>
            <p:nvPr/>
          </p:nvSpPr>
          <p:spPr>
            <a:xfrm>
              <a:off x="3035230" y="-1697139"/>
              <a:ext cx="2342967" cy="927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Franjas portadoras</a:t>
              </a:r>
              <a:endParaRPr lang="pt-B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608014" y="7834956"/>
              <a:ext cx="1098581" cy="1130576"/>
              <a:chOff x="142002" y="8172228"/>
              <a:chExt cx="1666107" cy="1617048"/>
            </a:xfrm>
          </p:grpSpPr>
          <p:grpSp>
            <p:nvGrpSpPr>
              <p:cNvPr id="104" name="Grupo 108"/>
              <p:cNvGrpSpPr/>
              <p:nvPr/>
            </p:nvGrpSpPr>
            <p:grpSpPr>
              <a:xfrm>
                <a:off x="540490" y="8186152"/>
                <a:ext cx="1080000" cy="1080000"/>
                <a:chOff x="4012397" y="5600700"/>
                <a:chExt cx="1080000" cy="1080000"/>
              </a:xfrm>
            </p:grpSpPr>
            <p:cxnSp>
              <p:nvCxnSpPr>
                <p:cNvPr id="106" name="Conector recto 156"/>
                <p:cNvCxnSpPr/>
                <p:nvPr/>
              </p:nvCxnSpPr>
              <p:spPr>
                <a:xfrm flipV="1">
                  <a:off x="4012397" y="6680700"/>
                  <a:ext cx="10800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Conector recto 158"/>
                <p:cNvCxnSpPr/>
                <p:nvPr/>
              </p:nvCxnSpPr>
              <p:spPr>
                <a:xfrm flipV="1">
                  <a:off x="4028828" y="5600700"/>
                  <a:ext cx="0" cy="10800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CuadroTexto 114"/>
                  <p:cNvSpPr txBox="1"/>
                  <p:nvPr/>
                </p:nvSpPr>
                <p:spPr>
                  <a:xfrm>
                    <a:off x="1408104" y="9187711"/>
                    <a:ext cx="400005" cy="6015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pt-BR" sz="1200" dirty="0"/>
                  </a:p>
                </p:txBody>
              </p:sp>
            </mc:Choice>
            <mc:Fallback xmlns="">
              <p:sp>
                <p:nvSpPr>
                  <p:cNvPr id="112" name="CuadroTexto 1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08103" y="9187713"/>
                    <a:ext cx="398635" cy="601563"/>
                  </a:xfrm>
                  <a:prstGeom prst="rect">
                    <a:avLst/>
                  </a:prstGeom>
                  <a:blipFill rotWithShape="0">
                    <a:blip r:embed="rId25"/>
                    <a:stretch>
                      <a:fillRect l="-14815" r="-14815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CuadroTexto 161"/>
                  <p:cNvSpPr txBox="1"/>
                  <p:nvPr/>
                </p:nvSpPr>
                <p:spPr>
                  <a:xfrm>
                    <a:off x="142002" y="8172228"/>
                    <a:ext cx="409067" cy="6015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sz="1200" i="1">
                              <a:latin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pt-BR" sz="1200" dirty="0"/>
                  </a:p>
                </p:txBody>
              </p:sp>
            </mc:Choice>
            <mc:Fallback xmlns="">
              <p:sp>
                <p:nvSpPr>
                  <p:cNvPr id="125" name="CuadroTexto 1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2002" y="8172228"/>
                    <a:ext cx="407803" cy="601564"/>
                  </a:xfrm>
                  <a:prstGeom prst="rect">
                    <a:avLst/>
                  </a:prstGeom>
                  <a:blipFill rotWithShape="0">
                    <a:blip r:embed="rId26"/>
                    <a:stretch>
                      <a:fillRect l="-29630" r="-25926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7" name="CuadroTexto 160"/>
            <p:cNvSpPr txBox="1"/>
            <p:nvPr/>
          </p:nvSpPr>
          <p:spPr>
            <a:xfrm>
              <a:off x="292249" y="209919"/>
              <a:ext cx="631507" cy="841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(a)</a:t>
              </a:r>
            </a:p>
          </p:txBody>
        </p:sp>
        <p:sp>
          <p:nvSpPr>
            <p:cNvPr id="131" name="CuadroTexto 160"/>
            <p:cNvSpPr txBox="1"/>
            <p:nvPr/>
          </p:nvSpPr>
          <p:spPr>
            <a:xfrm>
              <a:off x="298482" y="2585247"/>
              <a:ext cx="631507" cy="841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(b)</a:t>
              </a:r>
            </a:p>
          </p:txBody>
        </p:sp>
        <p:sp>
          <p:nvSpPr>
            <p:cNvPr id="133" name="CuadroTexto 160"/>
            <p:cNvSpPr txBox="1"/>
            <p:nvPr/>
          </p:nvSpPr>
          <p:spPr>
            <a:xfrm>
              <a:off x="299412" y="4961073"/>
              <a:ext cx="631507" cy="841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(c)</a:t>
              </a:r>
            </a:p>
          </p:txBody>
        </p:sp>
        <p:sp>
          <p:nvSpPr>
            <p:cNvPr id="134" name="CuadroTexto 160"/>
            <p:cNvSpPr txBox="1"/>
            <p:nvPr/>
          </p:nvSpPr>
          <p:spPr>
            <a:xfrm>
              <a:off x="313986" y="7227164"/>
              <a:ext cx="631507" cy="841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728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366069" y="239241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Thermal loading example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6" y="1488918"/>
            <a:ext cx="2425846" cy="432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02" y="1488918"/>
            <a:ext cx="2160000" cy="21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702" y="1488918"/>
            <a:ext cx="2160000" cy="21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702" y="1488918"/>
            <a:ext cx="2160000" cy="216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02" y="3648918"/>
            <a:ext cx="2160000" cy="216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702" y="3648918"/>
            <a:ext cx="2160000" cy="2160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702" y="3648918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8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Length – phase relationship</a:t>
            </a:r>
            <a:endParaRPr lang="en-US" dirty="0"/>
          </a:p>
        </p:txBody>
      </p:sp>
      <p:grpSp>
        <p:nvGrpSpPr>
          <p:cNvPr id="4" name="Grupo 3"/>
          <p:cNvGrpSpPr/>
          <p:nvPr/>
        </p:nvGrpSpPr>
        <p:grpSpPr>
          <a:xfrm flipH="1">
            <a:off x="399772" y="2060666"/>
            <a:ext cx="6999793" cy="1559990"/>
            <a:chOff x="4562291" y="3213049"/>
            <a:chExt cx="2129333" cy="432193"/>
          </a:xfrm>
        </p:grpSpPr>
        <p:sp>
          <p:nvSpPr>
            <p:cNvPr id="13" name="Forma livre 12"/>
            <p:cNvSpPr/>
            <p:nvPr/>
          </p:nvSpPr>
          <p:spPr>
            <a:xfrm>
              <a:off x="4562291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orma livre 13"/>
            <p:cNvSpPr/>
            <p:nvPr/>
          </p:nvSpPr>
          <p:spPr>
            <a:xfrm>
              <a:off x="5271224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orma livre 14"/>
            <p:cNvSpPr/>
            <p:nvPr/>
          </p:nvSpPr>
          <p:spPr>
            <a:xfrm>
              <a:off x="5978869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827584" y="1477073"/>
            <a:ext cx="7528957" cy="2282350"/>
            <a:chOff x="827584" y="1477073"/>
            <a:chExt cx="7528957" cy="2282350"/>
          </a:xfrm>
        </p:grpSpPr>
        <p:cxnSp>
          <p:nvCxnSpPr>
            <p:cNvPr id="17" name="Conector de seta reta 16"/>
            <p:cNvCxnSpPr/>
            <p:nvPr/>
          </p:nvCxnSpPr>
          <p:spPr>
            <a:xfrm>
              <a:off x="827584" y="3635399"/>
              <a:ext cx="7416824" cy="0"/>
            </a:xfrm>
            <a:prstGeom prst="straightConnector1">
              <a:avLst/>
            </a:prstGeom>
            <a:ln w="3175"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de seta reta 19"/>
            <p:cNvCxnSpPr/>
            <p:nvPr/>
          </p:nvCxnSpPr>
          <p:spPr>
            <a:xfrm flipV="1">
              <a:off x="971600" y="1477073"/>
              <a:ext cx="0" cy="22823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/>
            <p:cNvSpPr txBox="1"/>
            <p:nvPr/>
          </p:nvSpPr>
          <p:spPr>
            <a:xfrm>
              <a:off x="7822408" y="3267981"/>
              <a:ext cx="534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/>
              <p:cNvSpPr txBox="1"/>
              <p:nvPr/>
            </p:nvSpPr>
            <p:spPr>
              <a:xfrm>
                <a:off x="1087213" y="1485012"/>
                <a:ext cx="324036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2800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8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CaixaDe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213" y="1485012"/>
                <a:ext cx="3240361" cy="43088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aixaDeTexto 26"/>
          <p:cNvSpPr txBox="1"/>
          <p:nvPr/>
        </p:nvSpPr>
        <p:spPr>
          <a:xfrm>
            <a:off x="5591674" y="1449333"/>
            <a:ext cx="3526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i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θ</a:t>
            </a:r>
            <a:r>
              <a:rPr lang="pt-BR" sz="2400" i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= </a:t>
            </a:r>
            <a:r>
              <a:rPr lang="en-US" sz="24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phase angle</a:t>
            </a:r>
            <a:endParaRPr lang="en-US" sz="2400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ixaDeTexto 29"/>
              <p:cNvSpPr txBox="1"/>
              <p:nvPr/>
            </p:nvSpPr>
            <p:spPr>
              <a:xfrm>
                <a:off x="5591674" y="4631924"/>
                <a:ext cx="2868758" cy="813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One cycle </a:t>
                </a:r>
                <a:r>
                  <a:rPr lang="en-US" sz="2400" dirty="0" smtClean="0">
                    <a:sym typeface="Wingdings" panose="05000000000000000000" pitchFamily="2" charset="2"/>
                  </a:rPr>
                  <a:t>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𝜆</m:t>
                        </m:r>
                      </m:num>
                      <m:den>
                        <m:r>
                          <a:rPr lang="pt-BR" sz="32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30" name="CaixaDeTexto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674" y="4631924"/>
                <a:ext cx="2868758" cy="813300"/>
              </a:xfrm>
              <a:prstGeom prst="rect">
                <a:avLst/>
              </a:prstGeom>
              <a:blipFill rotWithShape="0">
                <a:blip r:embed="rId3"/>
                <a:stretch>
                  <a:fillRect b="-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tângulo 18"/>
          <p:cNvSpPr>
            <a:spLocks noChangeAspect="1"/>
          </p:cNvSpPr>
          <p:nvPr/>
        </p:nvSpPr>
        <p:spPr>
          <a:xfrm>
            <a:off x="3011848" y="3789040"/>
            <a:ext cx="576000" cy="576000"/>
          </a:xfrm>
          <a:prstGeom prst="rect">
            <a:avLst/>
          </a:prstGeom>
          <a:solidFill>
            <a:schemeClr val="bg1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tângulo 27"/>
          <p:cNvSpPr>
            <a:spLocks noChangeAspect="1"/>
          </p:cNvSpPr>
          <p:nvPr/>
        </p:nvSpPr>
        <p:spPr>
          <a:xfrm>
            <a:off x="2429778" y="3789040"/>
            <a:ext cx="576000" cy="576000"/>
          </a:xfrm>
          <a:prstGeom prst="rect">
            <a:avLst/>
          </a:prstGeom>
          <a:solidFill>
            <a:srgbClr val="80808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ângulo 28"/>
          <p:cNvSpPr>
            <a:spLocks noChangeAspect="1"/>
          </p:cNvSpPr>
          <p:nvPr/>
        </p:nvSpPr>
        <p:spPr>
          <a:xfrm>
            <a:off x="1847708" y="3789040"/>
            <a:ext cx="576000" cy="576000"/>
          </a:xfrm>
          <a:prstGeom prst="rect">
            <a:avLst/>
          </a:prstGeom>
          <a:solidFill>
            <a:schemeClr val="tx1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tângulo 30"/>
          <p:cNvSpPr>
            <a:spLocks noChangeAspect="1"/>
          </p:cNvSpPr>
          <p:nvPr/>
        </p:nvSpPr>
        <p:spPr>
          <a:xfrm>
            <a:off x="1265638" y="3789040"/>
            <a:ext cx="576000" cy="576000"/>
          </a:xfrm>
          <a:prstGeom prst="rect">
            <a:avLst/>
          </a:prstGeom>
          <a:solidFill>
            <a:srgbClr val="80808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tângulo 31"/>
          <p:cNvSpPr>
            <a:spLocks noChangeAspect="1"/>
          </p:cNvSpPr>
          <p:nvPr/>
        </p:nvSpPr>
        <p:spPr>
          <a:xfrm>
            <a:off x="683568" y="3789040"/>
            <a:ext cx="576000" cy="576000"/>
          </a:xfrm>
          <a:prstGeom prst="rect">
            <a:avLst/>
          </a:prstGeom>
          <a:solidFill>
            <a:schemeClr val="bg1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tângulo 32"/>
          <p:cNvSpPr>
            <a:spLocks noChangeAspect="1"/>
          </p:cNvSpPr>
          <p:nvPr/>
        </p:nvSpPr>
        <p:spPr>
          <a:xfrm>
            <a:off x="5340128" y="3789040"/>
            <a:ext cx="576000" cy="576000"/>
          </a:xfrm>
          <a:prstGeom prst="rect">
            <a:avLst/>
          </a:prstGeom>
          <a:solidFill>
            <a:schemeClr val="bg1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tângulo 33"/>
          <p:cNvSpPr>
            <a:spLocks noChangeAspect="1"/>
          </p:cNvSpPr>
          <p:nvPr/>
        </p:nvSpPr>
        <p:spPr>
          <a:xfrm>
            <a:off x="4758058" y="3789040"/>
            <a:ext cx="576000" cy="576000"/>
          </a:xfrm>
          <a:prstGeom prst="rect">
            <a:avLst/>
          </a:prstGeom>
          <a:solidFill>
            <a:srgbClr val="80808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tângulo 34"/>
          <p:cNvSpPr>
            <a:spLocks noChangeAspect="1"/>
          </p:cNvSpPr>
          <p:nvPr/>
        </p:nvSpPr>
        <p:spPr>
          <a:xfrm>
            <a:off x="4175988" y="3789040"/>
            <a:ext cx="576000" cy="576000"/>
          </a:xfrm>
          <a:prstGeom prst="rect">
            <a:avLst/>
          </a:prstGeom>
          <a:solidFill>
            <a:schemeClr val="tx1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tângulo 35"/>
          <p:cNvSpPr>
            <a:spLocks noChangeAspect="1"/>
          </p:cNvSpPr>
          <p:nvPr/>
        </p:nvSpPr>
        <p:spPr>
          <a:xfrm>
            <a:off x="3593918" y="3789040"/>
            <a:ext cx="576000" cy="576000"/>
          </a:xfrm>
          <a:prstGeom prst="rect">
            <a:avLst/>
          </a:prstGeom>
          <a:solidFill>
            <a:srgbClr val="80808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tângulo 36"/>
          <p:cNvSpPr>
            <a:spLocks noChangeAspect="1"/>
          </p:cNvSpPr>
          <p:nvPr/>
        </p:nvSpPr>
        <p:spPr>
          <a:xfrm>
            <a:off x="7668408" y="3789040"/>
            <a:ext cx="576000" cy="576000"/>
          </a:xfrm>
          <a:prstGeom prst="rect">
            <a:avLst/>
          </a:prstGeom>
          <a:solidFill>
            <a:schemeClr val="bg1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tângulo 37"/>
          <p:cNvSpPr>
            <a:spLocks noChangeAspect="1"/>
          </p:cNvSpPr>
          <p:nvPr/>
        </p:nvSpPr>
        <p:spPr>
          <a:xfrm>
            <a:off x="7086338" y="3789040"/>
            <a:ext cx="576000" cy="576000"/>
          </a:xfrm>
          <a:prstGeom prst="rect">
            <a:avLst/>
          </a:prstGeom>
          <a:solidFill>
            <a:srgbClr val="80808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tângulo 38"/>
          <p:cNvSpPr>
            <a:spLocks noChangeAspect="1"/>
          </p:cNvSpPr>
          <p:nvPr/>
        </p:nvSpPr>
        <p:spPr>
          <a:xfrm>
            <a:off x="6504268" y="3789040"/>
            <a:ext cx="576000" cy="576000"/>
          </a:xfrm>
          <a:prstGeom prst="rect">
            <a:avLst/>
          </a:prstGeom>
          <a:solidFill>
            <a:schemeClr val="tx1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tângulo 39"/>
          <p:cNvSpPr>
            <a:spLocks noChangeAspect="1"/>
          </p:cNvSpPr>
          <p:nvPr/>
        </p:nvSpPr>
        <p:spPr>
          <a:xfrm>
            <a:off x="5922198" y="3789040"/>
            <a:ext cx="576000" cy="576000"/>
          </a:xfrm>
          <a:prstGeom prst="rect">
            <a:avLst/>
          </a:prstGeom>
          <a:solidFill>
            <a:srgbClr val="80808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ixaDeTexto 41"/>
              <p:cNvSpPr txBox="1"/>
              <p:nvPr/>
            </p:nvSpPr>
            <p:spPr>
              <a:xfrm>
                <a:off x="5410500" y="5633499"/>
                <a:ext cx="3240361" cy="6989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pt-BR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sz="24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groupChr>
                        <m:groupChrPr>
                          <m:chr m:val="⇔"/>
                          <m:pos m:val="top"/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42" name="CaixaDeTexto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500" y="5633499"/>
                <a:ext cx="3240361" cy="6989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ixaDeTexto 43"/>
              <p:cNvSpPr txBox="1"/>
              <p:nvPr/>
            </p:nvSpPr>
            <p:spPr>
              <a:xfrm>
                <a:off x="971568" y="5061913"/>
                <a:ext cx="3240361" cy="8438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pt-BR" sz="28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8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44" name="CaixaDeTexto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68" y="5061913"/>
                <a:ext cx="3240361" cy="84382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046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19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2" grpId="0"/>
      <p:bldP spid="44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ítulo 1"/>
          <p:cNvSpPr>
            <a:spLocks noGrp="1"/>
          </p:cNvSpPr>
          <p:nvPr>
            <p:ph type="title"/>
          </p:nvPr>
        </p:nvSpPr>
        <p:spPr>
          <a:xfrm>
            <a:off x="1391896" y="3356992"/>
            <a:ext cx="6645424" cy="1143000"/>
          </a:xfrm>
        </p:spPr>
        <p:txBody>
          <a:bodyPr>
            <a:normAutofit/>
          </a:bodyPr>
          <a:lstStyle/>
          <a:p>
            <a:r>
              <a:rPr lang="pt-BR" dirty="0" smtClean="0"/>
              <a:t>X</a:t>
            </a:r>
            <a:br>
              <a:rPr lang="pt-BR" dirty="0" smtClean="0"/>
            </a:br>
            <a:r>
              <a:rPr lang="pt-BR" dirty="0" err="1" smtClean="0"/>
              <a:t>Two</a:t>
            </a:r>
            <a:r>
              <a:rPr lang="pt-BR" dirty="0" smtClean="0"/>
              <a:t> </a:t>
            </a:r>
            <a:r>
              <a:rPr lang="pt-BR" dirty="0" err="1" smtClean="0"/>
              <a:t>images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3 </a:t>
            </a:r>
            <a:r>
              <a:rPr lang="pt-BR" dirty="0" err="1" smtClean="0"/>
              <a:t>results</a:t>
            </a:r>
            <a:endParaRPr lang="pt-BR" dirty="0" smtClean="0"/>
          </a:p>
        </p:txBody>
      </p:sp>
      <p:sp>
        <p:nvSpPr>
          <p:cNvPr id="34" name="Título 1"/>
          <p:cNvSpPr txBox="1">
            <a:spLocks/>
          </p:cNvSpPr>
          <p:nvPr/>
        </p:nvSpPr>
        <p:spPr>
          <a:xfrm>
            <a:off x="1391896" y="194172"/>
            <a:ext cx="66454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24 </a:t>
            </a:r>
            <a:r>
              <a:rPr lang="pt-BR" dirty="0" err="1" smtClean="0"/>
              <a:t>images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3 </a:t>
            </a:r>
            <a:r>
              <a:rPr lang="pt-BR" dirty="0" err="1" smtClean="0"/>
              <a:t>results</a:t>
            </a:r>
            <a:endParaRPr lang="pt-BR" dirty="0" smtClean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19" y="1224280"/>
            <a:ext cx="7590178" cy="89009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47" y="2181230"/>
            <a:ext cx="3889585" cy="96325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64" y="4577182"/>
            <a:ext cx="3883489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5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34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tângulo 48"/>
          <p:cNvSpPr/>
          <p:nvPr/>
        </p:nvSpPr>
        <p:spPr>
          <a:xfrm>
            <a:off x="5868144" y="2060848"/>
            <a:ext cx="504000" cy="504000"/>
          </a:xfrm>
          <a:prstGeom prst="rect">
            <a:avLst/>
          </a:prstGeom>
          <a:solidFill>
            <a:srgbClr val="66FFFF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</a:t>
            </a:r>
            <a:endParaRPr lang="en-US" sz="4000" b="1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Robustness features</a:t>
            </a:r>
            <a:endParaRPr lang="en-US" dirty="0"/>
          </a:p>
        </p:txBody>
      </p:sp>
      <p:sp>
        <p:nvSpPr>
          <p:cNvPr id="34" name="Retângulo de cantos arredondados 33"/>
          <p:cNvSpPr/>
          <p:nvPr/>
        </p:nvSpPr>
        <p:spPr>
          <a:xfrm>
            <a:off x="611560" y="4709677"/>
            <a:ext cx="1317334" cy="70207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Robust principle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7" name="Retângulo de cantos arredondados 36"/>
          <p:cNvSpPr/>
          <p:nvPr/>
        </p:nvSpPr>
        <p:spPr>
          <a:xfrm>
            <a:off x="2786614" y="4149120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q</a:t>
            </a:r>
            <a:r>
              <a:rPr lang="en-US" sz="1350" dirty="0" smtClean="0">
                <a:solidFill>
                  <a:schemeClr val="tx1"/>
                </a:solidFill>
              </a:rPr>
              <a:t>uasi-equal path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38" name="Conector reto 37"/>
          <p:cNvCxnSpPr>
            <a:stCxn id="34" idx="3"/>
            <a:endCxn id="37" idx="1"/>
          </p:cNvCxnSpPr>
          <p:nvPr/>
        </p:nvCxnSpPr>
        <p:spPr>
          <a:xfrm flipV="1">
            <a:off x="1928894" y="4329120"/>
            <a:ext cx="857720" cy="7315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de cantos arredondados 40"/>
          <p:cNvSpPr/>
          <p:nvPr/>
        </p:nvSpPr>
        <p:spPr>
          <a:xfrm>
            <a:off x="2786614" y="4725184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o</a:t>
            </a:r>
            <a:r>
              <a:rPr lang="en-US" sz="1350" dirty="0" smtClean="0">
                <a:solidFill>
                  <a:schemeClr val="tx1"/>
                </a:solidFill>
              </a:rPr>
              <a:t>ne-shot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42" name="Conector reto 41"/>
          <p:cNvCxnSpPr>
            <a:stCxn id="34" idx="3"/>
            <a:endCxn id="41" idx="1"/>
          </p:cNvCxnSpPr>
          <p:nvPr/>
        </p:nvCxnSpPr>
        <p:spPr>
          <a:xfrm flipV="1">
            <a:off x="1928894" y="4905184"/>
            <a:ext cx="857720" cy="155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ângulo de cantos arredondados 43"/>
          <p:cNvSpPr/>
          <p:nvPr/>
        </p:nvSpPr>
        <p:spPr>
          <a:xfrm>
            <a:off x="2786614" y="5301248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achromatic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45" name="Conector reto 44"/>
          <p:cNvCxnSpPr>
            <a:stCxn id="34" idx="3"/>
            <a:endCxn id="44" idx="1"/>
          </p:cNvCxnSpPr>
          <p:nvPr/>
        </p:nvCxnSpPr>
        <p:spPr>
          <a:xfrm>
            <a:off x="1928894" y="5060716"/>
            <a:ext cx="857720" cy="420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tângulo de cantos arredondados 52"/>
          <p:cNvSpPr/>
          <p:nvPr/>
        </p:nvSpPr>
        <p:spPr>
          <a:xfrm>
            <a:off x="2786614" y="5877312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robust algorithm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61" name="Conector reto 60"/>
          <p:cNvCxnSpPr>
            <a:stCxn id="34" idx="3"/>
            <a:endCxn id="53" idx="1"/>
          </p:cNvCxnSpPr>
          <p:nvPr/>
        </p:nvCxnSpPr>
        <p:spPr>
          <a:xfrm>
            <a:off x="1928894" y="5060716"/>
            <a:ext cx="857720" cy="9965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ângulo de cantos arredondados 61"/>
          <p:cNvSpPr/>
          <p:nvPr/>
        </p:nvSpPr>
        <p:spPr>
          <a:xfrm>
            <a:off x="611560" y="2222867"/>
            <a:ext cx="1317334" cy="70207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Robust </a:t>
            </a:r>
            <a:r>
              <a:rPr lang="en-US" sz="1350" dirty="0" smtClean="0">
                <a:solidFill>
                  <a:schemeClr val="tx1"/>
                </a:solidFill>
              </a:rPr>
              <a:t>construction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65" name="Retângulo de cantos arredondados 64"/>
          <p:cNvSpPr/>
          <p:nvPr/>
        </p:nvSpPr>
        <p:spPr>
          <a:xfrm>
            <a:off x="2786614" y="1556832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compact and lightweight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66" name="Conector reto 65"/>
          <p:cNvCxnSpPr>
            <a:stCxn id="62" idx="3"/>
            <a:endCxn id="65" idx="1"/>
          </p:cNvCxnSpPr>
          <p:nvPr/>
        </p:nvCxnSpPr>
        <p:spPr>
          <a:xfrm flipV="1">
            <a:off x="1928894" y="1736832"/>
            <a:ext cx="857720" cy="837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tângulo de cantos arredondados 67"/>
          <p:cNvSpPr/>
          <p:nvPr/>
        </p:nvSpPr>
        <p:spPr>
          <a:xfrm>
            <a:off x="2786614" y="2132896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rigid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69" name="Conector reto 68"/>
          <p:cNvCxnSpPr>
            <a:stCxn id="62" idx="3"/>
            <a:endCxn id="68" idx="1"/>
          </p:cNvCxnSpPr>
          <p:nvPr/>
        </p:nvCxnSpPr>
        <p:spPr>
          <a:xfrm flipV="1">
            <a:off x="1928894" y="2312896"/>
            <a:ext cx="857720" cy="261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tângulo de cantos arredondados 70"/>
          <p:cNvSpPr/>
          <p:nvPr/>
        </p:nvSpPr>
        <p:spPr>
          <a:xfrm>
            <a:off x="2786614" y="2708960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s</a:t>
            </a:r>
            <a:r>
              <a:rPr lang="en-US" sz="1350" dirty="0" smtClean="0">
                <a:solidFill>
                  <a:schemeClr val="tx1"/>
                </a:solidFill>
              </a:rPr>
              <a:t>tiff clamping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72" name="Conector reto 71"/>
          <p:cNvCxnSpPr>
            <a:stCxn id="62" idx="3"/>
            <a:endCxn id="71" idx="1"/>
          </p:cNvCxnSpPr>
          <p:nvPr/>
        </p:nvCxnSpPr>
        <p:spPr>
          <a:xfrm>
            <a:off x="1928894" y="2573906"/>
            <a:ext cx="857720" cy="3150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tângulo de cantos arredondados 73"/>
          <p:cNvSpPr/>
          <p:nvPr/>
        </p:nvSpPr>
        <p:spPr>
          <a:xfrm>
            <a:off x="2786614" y="3285024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n</a:t>
            </a:r>
            <a:r>
              <a:rPr lang="en-US" sz="1350" dirty="0" smtClean="0">
                <a:solidFill>
                  <a:schemeClr val="tx1"/>
                </a:solidFill>
              </a:rPr>
              <a:t>o movable parts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75" name="Conector reto 74"/>
          <p:cNvCxnSpPr>
            <a:stCxn id="62" idx="3"/>
            <a:endCxn id="74" idx="1"/>
          </p:cNvCxnSpPr>
          <p:nvPr/>
        </p:nvCxnSpPr>
        <p:spPr>
          <a:xfrm>
            <a:off x="1928894" y="2573906"/>
            <a:ext cx="857720" cy="8911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tângulo 95"/>
          <p:cNvSpPr/>
          <p:nvPr/>
        </p:nvSpPr>
        <p:spPr>
          <a:xfrm>
            <a:off x="5868200" y="2636912"/>
            <a:ext cx="504000" cy="504000"/>
          </a:xfrm>
          <a:prstGeom prst="rect">
            <a:avLst/>
          </a:prstGeom>
          <a:solidFill>
            <a:srgbClr val="66FFFF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</a:t>
            </a:r>
            <a:endParaRPr lang="en-US" sz="4000" b="1" dirty="0"/>
          </a:p>
        </p:txBody>
      </p:sp>
      <p:sp>
        <p:nvSpPr>
          <p:cNvPr id="43" name="CaixaDeTexto 42"/>
          <p:cNvSpPr txBox="1"/>
          <p:nvPr/>
        </p:nvSpPr>
        <p:spPr>
          <a:xfrm>
            <a:off x="5868200" y="5229256"/>
            <a:ext cx="504000" cy="504000"/>
          </a:xfrm>
          <a:prstGeom prst="rect">
            <a:avLst/>
          </a:prstGeom>
          <a:solidFill>
            <a:srgbClr val="FF0000"/>
          </a:solidFill>
        </p:spPr>
        <p:txBody>
          <a:bodyPr wrap="square" lIns="0" tIns="36000" rIns="0" bIns="0" rtlCol="0" anchor="ctr" anchorCtr="1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</a:t>
            </a:r>
            <a:endParaRPr lang="en-US" sz="4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sp>
        <p:nvSpPr>
          <p:cNvPr id="51" name="Retângulo 50"/>
          <p:cNvSpPr/>
          <p:nvPr/>
        </p:nvSpPr>
        <p:spPr>
          <a:xfrm>
            <a:off x="5868144" y="1484784"/>
            <a:ext cx="504000" cy="504000"/>
          </a:xfrm>
          <a:prstGeom prst="rect">
            <a:avLst/>
          </a:prstGeom>
          <a:solidFill>
            <a:srgbClr val="66FFFF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</a:t>
            </a:r>
            <a:endParaRPr lang="en-US" sz="4000" b="1" dirty="0"/>
          </a:p>
        </p:txBody>
      </p:sp>
      <p:sp>
        <p:nvSpPr>
          <p:cNvPr id="52" name="Retângulo 51"/>
          <p:cNvSpPr/>
          <p:nvPr/>
        </p:nvSpPr>
        <p:spPr>
          <a:xfrm>
            <a:off x="5868144" y="4077072"/>
            <a:ext cx="504000" cy="504000"/>
          </a:xfrm>
          <a:prstGeom prst="rect">
            <a:avLst/>
          </a:prstGeom>
          <a:solidFill>
            <a:srgbClr val="66FFFF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</a:t>
            </a:r>
            <a:endParaRPr lang="en-US" sz="4000" b="1" dirty="0"/>
          </a:p>
        </p:txBody>
      </p:sp>
      <p:sp>
        <p:nvSpPr>
          <p:cNvPr id="50" name="Retângulo 49"/>
          <p:cNvSpPr/>
          <p:nvPr/>
        </p:nvSpPr>
        <p:spPr>
          <a:xfrm>
            <a:off x="5868144" y="3213032"/>
            <a:ext cx="504000" cy="504000"/>
          </a:xfrm>
          <a:prstGeom prst="rect">
            <a:avLst/>
          </a:prstGeom>
          <a:solidFill>
            <a:srgbClr val="66FFFF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</a:t>
            </a:r>
            <a:endParaRPr lang="en-US" sz="4000" b="1" dirty="0"/>
          </a:p>
        </p:txBody>
      </p:sp>
      <p:sp>
        <p:nvSpPr>
          <p:cNvPr id="54" name="Retângulo 53"/>
          <p:cNvSpPr/>
          <p:nvPr/>
        </p:nvSpPr>
        <p:spPr>
          <a:xfrm>
            <a:off x="5868144" y="4653192"/>
            <a:ext cx="504000" cy="504000"/>
          </a:xfrm>
          <a:prstGeom prst="rect">
            <a:avLst/>
          </a:prstGeom>
          <a:solidFill>
            <a:srgbClr val="66FFFF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</a:t>
            </a:r>
            <a:endParaRPr lang="en-US" sz="4000" b="1" dirty="0"/>
          </a:p>
        </p:txBody>
      </p:sp>
      <p:sp>
        <p:nvSpPr>
          <p:cNvPr id="55" name="Retângulo 54"/>
          <p:cNvSpPr/>
          <p:nvPr/>
        </p:nvSpPr>
        <p:spPr>
          <a:xfrm>
            <a:off x="5868144" y="5805320"/>
            <a:ext cx="504000" cy="504000"/>
          </a:xfrm>
          <a:prstGeom prst="rect">
            <a:avLst/>
          </a:prstGeom>
          <a:solidFill>
            <a:srgbClr val="66FFFF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</a:t>
            </a:r>
            <a:endParaRPr lang="en-US" sz="4000" b="1" dirty="0"/>
          </a:p>
        </p:txBody>
      </p:sp>
      <p:grpSp>
        <p:nvGrpSpPr>
          <p:cNvPr id="3" name="Grupo 2"/>
          <p:cNvGrpSpPr/>
          <p:nvPr/>
        </p:nvGrpSpPr>
        <p:grpSpPr>
          <a:xfrm>
            <a:off x="4946614" y="4077128"/>
            <a:ext cx="1425586" cy="2232024"/>
            <a:chOff x="4946614" y="4077128"/>
            <a:chExt cx="1425586" cy="2232024"/>
          </a:xfrm>
        </p:grpSpPr>
        <p:sp>
          <p:nvSpPr>
            <p:cNvPr id="102" name="Retângulo 101"/>
            <p:cNvSpPr/>
            <p:nvPr/>
          </p:nvSpPr>
          <p:spPr>
            <a:xfrm>
              <a:off x="5868200" y="4077128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tângulo 102"/>
            <p:cNvSpPr/>
            <p:nvPr/>
          </p:nvSpPr>
          <p:spPr>
            <a:xfrm>
              <a:off x="5868200" y="4653136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tângulo 103"/>
            <p:cNvSpPr/>
            <p:nvPr/>
          </p:nvSpPr>
          <p:spPr>
            <a:xfrm>
              <a:off x="5868200" y="5229144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tângulo 104"/>
            <p:cNvSpPr/>
            <p:nvPr/>
          </p:nvSpPr>
          <p:spPr>
            <a:xfrm>
              <a:off x="5868200" y="5805152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2" name="Conector reto 111"/>
            <p:cNvCxnSpPr>
              <a:stCxn id="37" idx="3"/>
              <a:endCxn id="102" idx="1"/>
            </p:cNvCxnSpPr>
            <p:nvPr/>
          </p:nvCxnSpPr>
          <p:spPr>
            <a:xfrm>
              <a:off x="4946614" y="4329120"/>
              <a:ext cx="921586" cy="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to 112"/>
            <p:cNvCxnSpPr>
              <a:stCxn id="41" idx="3"/>
              <a:endCxn id="103" idx="1"/>
            </p:cNvCxnSpPr>
            <p:nvPr/>
          </p:nvCxnSpPr>
          <p:spPr>
            <a:xfrm flipV="1">
              <a:off x="4946614" y="4905136"/>
              <a:ext cx="921586" cy="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to 113"/>
            <p:cNvCxnSpPr>
              <a:stCxn id="44" idx="3"/>
              <a:endCxn id="104" idx="1"/>
            </p:cNvCxnSpPr>
            <p:nvPr/>
          </p:nvCxnSpPr>
          <p:spPr>
            <a:xfrm flipV="1">
              <a:off x="4946614" y="5481144"/>
              <a:ext cx="921586" cy="1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to 114"/>
            <p:cNvCxnSpPr>
              <a:stCxn id="53" idx="3"/>
              <a:endCxn id="105" idx="1"/>
            </p:cNvCxnSpPr>
            <p:nvPr/>
          </p:nvCxnSpPr>
          <p:spPr>
            <a:xfrm flipV="1">
              <a:off x="4946614" y="6057152"/>
              <a:ext cx="921586" cy="1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o 3"/>
          <p:cNvGrpSpPr/>
          <p:nvPr/>
        </p:nvGrpSpPr>
        <p:grpSpPr>
          <a:xfrm>
            <a:off x="4946614" y="1484784"/>
            <a:ext cx="1425586" cy="2232248"/>
            <a:chOff x="4946614" y="1484784"/>
            <a:chExt cx="1425586" cy="2232248"/>
          </a:xfrm>
        </p:grpSpPr>
        <p:sp>
          <p:nvSpPr>
            <p:cNvPr id="98" name="Retângulo 97"/>
            <p:cNvSpPr/>
            <p:nvPr/>
          </p:nvSpPr>
          <p:spPr>
            <a:xfrm>
              <a:off x="5868200" y="1484784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tângulo 98"/>
            <p:cNvSpPr/>
            <p:nvPr/>
          </p:nvSpPr>
          <p:spPr>
            <a:xfrm>
              <a:off x="5868200" y="2060904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tângulo 99"/>
            <p:cNvSpPr/>
            <p:nvPr/>
          </p:nvSpPr>
          <p:spPr>
            <a:xfrm>
              <a:off x="5868200" y="2636968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tângulo 100"/>
            <p:cNvSpPr/>
            <p:nvPr/>
          </p:nvSpPr>
          <p:spPr>
            <a:xfrm>
              <a:off x="5868200" y="3213032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Conector reto 106"/>
            <p:cNvCxnSpPr>
              <a:stCxn id="65" idx="3"/>
              <a:endCxn id="98" idx="1"/>
            </p:cNvCxnSpPr>
            <p:nvPr/>
          </p:nvCxnSpPr>
          <p:spPr>
            <a:xfrm flipV="1">
              <a:off x="4946614" y="1736784"/>
              <a:ext cx="921586" cy="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/>
            <p:cNvCxnSpPr>
              <a:stCxn id="68" idx="3"/>
              <a:endCxn id="99" idx="1"/>
            </p:cNvCxnSpPr>
            <p:nvPr/>
          </p:nvCxnSpPr>
          <p:spPr>
            <a:xfrm>
              <a:off x="4946614" y="2312896"/>
              <a:ext cx="921586" cy="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to 109"/>
            <p:cNvCxnSpPr>
              <a:stCxn id="71" idx="3"/>
              <a:endCxn id="100" idx="1"/>
            </p:cNvCxnSpPr>
            <p:nvPr/>
          </p:nvCxnSpPr>
          <p:spPr>
            <a:xfrm>
              <a:off x="4946614" y="2888960"/>
              <a:ext cx="921586" cy="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to 110"/>
            <p:cNvCxnSpPr>
              <a:stCxn id="74" idx="3"/>
              <a:endCxn id="101" idx="1"/>
            </p:cNvCxnSpPr>
            <p:nvPr/>
          </p:nvCxnSpPr>
          <p:spPr>
            <a:xfrm>
              <a:off x="4946614" y="3465024"/>
              <a:ext cx="921586" cy="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o 46"/>
          <p:cNvGrpSpPr/>
          <p:nvPr/>
        </p:nvGrpSpPr>
        <p:grpSpPr>
          <a:xfrm>
            <a:off x="7308304" y="1224136"/>
            <a:ext cx="1296144" cy="5373216"/>
            <a:chOff x="7308304" y="1224136"/>
            <a:chExt cx="1296144" cy="5373216"/>
          </a:xfrm>
        </p:grpSpPr>
        <p:sp>
          <p:nvSpPr>
            <p:cNvPr id="48" name="Retângulo 47"/>
            <p:cNvSpPr/>
            <p:nvPr/>
          </p:nvSpPr>
          <p:spPr>
            <a:xfrm>
              <a:off x="7704376" y="1224136"/>
              <a:ext cx="504000" cy="504000"/>
            </a:xfrm>
            <a:prstGeom prst="rect">
              <a:avLst/>
            </a:prstGeom>
            <a:solidFill>
              <a:srgbClr val="66FFFF"/>
            </a:solidFill>
          </p:spPr>
          <p:txBody>
            <a:bodyPr wrap="none" lIns="0" tIns="0" rIns="0" bIns="0" anchor="ctr" anchorCtr="1">
              <a:spAutoFit/>
            </a:bodyPr>
            <a:lstStyle/>
            <a:p>
              <a:pPr algn="ctr"/>
              <a:r>
                <a:rPr lang="en-US" sz="4000" b="1" dirty="0">
                  <a:sym typeface="Wingdings"/>
                </a:rPr>
                <a:t></a:t>
              </a:r>
              <a:endParaRPr lang="en-US" sz="4000" b="1" dirty="0"/>
            </a:p>
          </p:txBody>
        </p:sp>
        <p:sp>
          <p:nvSpPr>
            <p:cNvPr id="56" name="Retângulo 55"/>
            <p:cNvSpPr/>
            <p:nvPr/>
          </p:nvSpPr>
          <p:spPr>
            <a:xfrm>
              <a:off x="7704376" y="2664352"/>
              <a:ext cx="504000" cy="50400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lIns="0" tIns="0" rIns="0" bIns="0" anchor="ctr" anchorCtr="1">
              <a:spAutoFit/>
            </a:bodyPr>
            <a:lstStyle/>
            <a:p>
              <a:pPr algn="ctr"/>
              <a:r>
                <a:rPr lang="en-US" sz="4000" b="1" dirty="0">
                  <a:sym typeface="Wingdings"/>
                </a:rPr>
                <a:t></a:t>
              </a:r>
              <a:endParaRPr lang="en-US" sz="4000" b="1" dirty="0"/>
            </a:p>
          </p:txBody>
        </p:sp>
        <p:sp>
          <p:nvSpPr>
            <p:cNvPr id="57" name="CaixaDeTexto 56"/>
            <p:cNvSpPr txBox="1"/>
            <p:nvPr/>
          </p:nvSpPr>
          <p:spPr>
            <a:xfrm>
              <a:off x="7704376" y="4104456"/>
              <a:ext cx="504000" cy="50400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lIns="0" tIns="36000" rIns="0" bIns="0" rtlCol="0" anchor="ctr" anchorCtr="1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  <a:latin typeface="Wingdings" panose="05000000000000000000" pitchFamily="2" charset="2"/>
                  <a:sym typeface="Wingdings" panose="05000000000000000000" pitchFamily="2" charset="2"/>
                </a:rPr>
                <a:t></a:t>
              </a:r>
              <a:endParaRPr lang="en-US" sz="4000" dirty="0">
                <a:solidFill>
                  <a:schemeClr val="bg1"/>
                </a:solidFill>
                <a:latin typeface="Wingdings" panose="05000000000000000000" pitchFamily="2" charset="2"/>
              </a:endParaRPr>
            </a:p>
          </p:txBody>
        </p:sp>
        <p:sp>
          <p:nvSpPr>
            <p:cNvPr id="58" name="Retângulo 57"/>
            <p:cNvSpPr/>
            <p:nvPr/>
          </p:nvSpPr>
          <p:spPr>
            <a:xfrm>
              <a:off x="7671683" y="1728192"/>
              <a:ext cx="5693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7</a:t>
              </a:r>
              <a:endParaRPr lang="pt-BR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59" name="Retângulo 58"/>
            <p:cNvSpPr/>
            <p:nvPr/>
          </p:nvSpPr>
          <p:spPr>
            <a:xfrm>
              <a:off x="7671683" y="3168352"/>
              <a:ext cx="5693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0</a:t>
              </a:r>
              <a:endParaRPr lang="pt-BR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60" name="Retângulo 59"/>
            <p:cNvSpPr/>
            <p:nvPr/>
          </p:nvSpPr>
          <p:spPr>
            <a:xfrm>
              <a:off x="7671683" y="4608512"/>
              <a:ext cx="5693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1</a:t>
              </a:r>
              <a:endParaRPr lang="pt-BR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63" name="Retângulo 62"/>
            <p:cNvSpPr/>
            <p:nvPr/>
          </p:nvSpPr>
          <p:spPr>
            <a:xfrm>
              <a:off x="7308304" y="5472496"/>
              <a:ext cx="1296144" cy="7200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/>
            <p:cNvSpPr/>
            <p:nvPr/>
          </p:nvSpPr>
          <p:spPr>
            <a:xfrm>
              <a:off x="7479323" y="5674022"/>
              <a:ext cx="9541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14</a:t>
              </a:r>
              <a:endPara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940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Interferometric optical fiber sensors</a:t>
            </a:r>
            <a:endParaRPr lang="en-US" sz="4400" dirty="0"/>
          </a:p>
        </p:txBody>
      </p:sp>
      <p:sp>
        <p:nvSpPr>
          <p:cNvPr id="6" name="Retângulo 5"/>
          <p:cNvSpPr/>
          <p:nvPr/>
        </p:nvSpPr>
        <p:spPr>
          <a:xfrm>
            <a:off x="3851920" y="1532399"/>
            <a:ext cx="1253869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15000" b="1" cap="none" spc="0" dirty="0" smtClean="0">
                <a:ln/>
                <a:solidFill>
                  <a:schemeClr val="accent4"/>
                </a:solidFill>
                <a:effectLst/>
              </a:rPr>
              <a:t>4</a:t>
            </a:r>
            <a:endParaRPr lang="pt-BR" sz="15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8434" name="Picture 2" descr="Ver a imagem de orige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31" y="471991"/>
            <a:ext cx="1656184" cy="103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er a imagem de orige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59355"/>
            <a:ext cx="1895475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Ver a imagem de orige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125" y="471991"/>
            <a:ext cx="1756717" cy="109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Ver a imagem de orige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516" y="471991"/>
            <a:ext cx="1669178" cy="109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Ver a imagem de orige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10" y="1772816"/>
            <a:ext cx="1583184" cy="113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Ver a imagem de orige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1" y="1864046"/>
            <a:ext cx="1895475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58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Bragg grating optical fiber sensor</a:t>
            </a:r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6792"/>
            <a:ext cx="7362825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2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Bragg grating optical fiber sensor</a:t>
            </a:r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6792"/>
            <a:ext cx="7362825" cy="498157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527" y="2512146"/>
            <a:ext cx="1871634" cy="121930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73" y="3702577"/>
            <a:ext cx="3777427" cy="865707"/>
          </a:xfrm>
          <a:prstGeom prst="rect">
            <a:avLst/>
          </a:prstGeom>
        </p:spPr>
      </p:pic>
      <p:sp>
        <p:nvSpPr>
          <p:cNvPr id="8" name="Seta para a esquerda e para a direita 7"/>
          <p:cNvSpPr/>
          <p:nvPr/>
        </p:nvSpPr>
        <p:spPr>
          <a:xfrm>
            <a:off x="3635896" y="4568284"/>
            <a:ext cx="1872208" cy="288032"/>
          </a:xfrm>
          <a:prstGeom prst="left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upo 8"/>
          <p:cNvGrpSpPr/>
          <p:nvPr/>
        </p:nvGrpSpPr>
        <p:grpSpPr>
          <a:xfrm>
            <a:off x="6876256" y="2580614"/>
            <a:ext cx="144016" cy="869881"/>
            <a:chOff x="6419072" y="2580614"/>
            <a:chExt cx="144016" cy="869881"/>
          </a:xfrm>
        </p:grpSpPr>
        <p:sp>
          <p:nvSpPr>
            <p:cNvPr id="10" name="Forma livre 9"/>
            <p:cNvSpPr/>
            <p:nvPr/>
          </p:nvSpPr>
          <p:spPr>
            <a:xfrm>
              <a:off x="6470497" y="2636912"/>
              <a:ext cx="45719" cy="813583"/>
            </a:xfrm>
            <a:custGeom>
              <a:avLst/>
              <a:gdLst>
                <a:gd name="connsiteX0" fmla="*/ 0 w 56561"/>
                <a:gd name="connsiteY0" fmla="*/ 0 h 744717"/>
                <a:gd name="connsiteX1" fmla="*/ 25138 w 56561"/>
                <a:gd name="connsiteY1" fmla="*/ 744717 h 744717"/>
                <a:gd name="connsiteX2" fmla="*/ 56561 w 56561"/>
                <a:gd name="connsiteY2" fmla="*/ 3142 h 744717"/>
                <a:gd name="connsiteX3" fmla="*/ 0 w 56561"/>
                <a:gd name="connsiteY3" fmla="*/ 0 h 744717"/>
                <a:gd name="connsiteX0" fmla="*/ 0 w 56561"/>
                <a:gd name="connsiteY0" fmla="*/ 0 h 744717"/>
                <a:gd name="connsiteX1" fmla="*/ 25138 w 56561"/>
                <a:gd name="connsiteY1" fmla="*/ 744717 h 744717"/>
                <a:gd name="connsiteX2" fmla="*/ 56561 w 56561"/>
                <a:gd name="connsiteY2" fmla="*/ 3142 h 744717"/>
                <a:gd name="connsiteX3" fmla="*/ 0 w 56561"/>
                <a:gd name="connsiteY3" fmla="*/ 0 h 744717"/>
                <a:gd name="connsiteX0" fmla="*/ 0 w 56561"/>
                <a:gd name="connsiteY0" fmla="*/ 0 h 744717"/>
                <a:gd name="connsiteX1" fmla="*/ 25138 w 56561"/>
                <a:gd name="connsiteY1" fmla="*/ 744717 h 744717"/>
                <a:gd name="connsiteX2" fmla="*/ 56561 w 56561"/>
                <a:gd name="connsiteY2" fmla="*/ 3142 h 744717"/>
                <a:gd name="connsiteX3" fmla="*/ 0 w 56561"/>
                <a:gd name="connsiteY3" fmla="*/ 0 h 744717"/>
                <a:gd name="connsiteX0" fmla="*/ 395 w 56956"/>
                <a:gd name="connsiteY0" fmla="*/ 0 h 744717"/>
                <a:gd name="connsiteX1" fmla="*/ 25533 w 56956"/>
                <a:gd name="connsiteY1" fmla="*/ 744717 h 744717"/>
                <a:gd name="connsiteX2" fmla="*/ 56956 w 56956"/>
                <a:gd name="connsiteY2" fmla="*/ 3142 h 744717"/>
                <a:gd name="connsiteX3" fmla="*/ 395 w 56956"/>
                <a:gd name="connsiteY3" fmla="*/ 0 h 744717"/>
                <a:gd name="connsiteX0" fmla="*/ 395 w 56956"/>
                <a:gd name="connsiteY0" fmla="*/ 0 h 744743"/>
                <a:gd name="connsiteX1" fmla="*/ 25533 w 56956"/>
                <a:gd name="connsiteY1" fmla="*/ 744717 h 744743"/>
                <a:gd name="connsiteX2" fmla="*/ 56956 w 56956"/>
                <a:gd name="connsiteY2" fmla="*/ 3142 h 744743"/>
                <a:gd name="connsiteX3" fmla="*/ 395 w 56956"/>
                <a:gd name="connsiteY3" fmla="*/ 0 h 744743"/>
                <a:gd name="connsiteX0" fmla="*/ 395 w 56956"/>
                <a:gd name="connsiteY0" fmla="*/ 0 h 744796"/>
                <a:gd name="connsiteX1" fmla="*/ 25533 w 56956"/>
                <a:gd name="connsiteY1" fmla="*/ 744717 h 744796"/>
                <a:gd name="connsiteX2" fmla="*/ 56956 w 56956"/>
                <a:gd name="connsiteY2" fmla="*/ 3142 h 744796"/>
                <a:gd name="connsiteX3" fmla="*/ 395 w 56956"/>
                <a:gd name="connsiteY3" fmla="*/ 0 h 744796"/>
                <a:gd name="connsiteX0" fmla="*/ 395 w 56956"/>
                <a:gd name="connsiteY0" fmla="*/ 0 h 744743"/>
                <a:gd name="connsiteX1" fmla="*/ 25533 w 56956"/>
                <a:gd name="connsiteY1" fmla="*/ 744717 h 744743"/>
                <a:gd name="connsiteX2" fmla="*/ 56956 w 56956"/>
                <a:gd name="connsiteY2" fmla="*/ 3142 h 744743"/>
                <a:gd name="connsiteX3" fmla="*/ 395 w 56956"/>
                <a:gd name="connsiteY3" fmla="*/ 0 h 744743"/>
                <a:gd name="connsiteX0" fmla="*/ 395 w 56956"/>
                <a:gd name="connsiteY0" fmla="*/ 0 h 744717"/>
                <a:gd name="connsiteX1" fmla="*/ 25533 w 56956"/>
                <a:gd name="connsiteY1" fmla="*/ 744717 h 744717"/>
                <a:gd name="connsiteX2" fmla="*/ 56956 w 56956"/>
                <a:gd name="connsiteY2" fmla="*/ 3142 h 744717"/>
                <a:gd name="connsiteX3" fmla="*/ 395 w 56956"/>
                <a:gd name="connsiteY3" fmla="*/ 0 h 744717"/>
                <a:gd name="connsiteX0" fmla="*/ 0 w 56561"/>
                <a:gd name="connsiteY0" fmla="*/ 0 h 744717"/>
                <a:gd name="connsiteX1" fmla="*/ 25138 w 56561"/>
                <a:gd name="connsiteY1" fmla="*/ 744717 h 744717"/>
                <a:gd name="connsiteX2" fmla="*/ 56561 w 56561"/>
                <a:gd name="connsiteY2" fmla="*/ 3142 h 744717"/>
                <a:gd name="connsiteX3" fmla="*/ 0 w 56561"/>
                <a:gd name="connsiteY3" fmla="*/ 0 h 744717"/>
                <a:gd name="connsiteX0" fmla="*/ 0 w 56561"/>
                <a:gd name="connsiteY0" fmla="*/ 0 h 744717"/>
                <a:gd name="connsiteX1" fmla="*/ 25138 w 56561"/>
                <a:gd name="connsiteY1" fmla="*/ 744717 h 744717"/>
                <a:gd name="connsiteX2" fmla="*/ 56561 w 56561"/>
                <a:gd name="connsiteY2" fmla="*/ 3142 h 744717"/>
                <a:gd name="connsiteX3" fmla="*/ 0 w 56561"/>
                <a:gd name="connsiteY3" fmla="*/ 0 h 744717"/>
                <a:gd name="connsiteX0" fmla="*/ 0 w 56561"/>
                <a:gd name="connsiteY0" fmla="*/ 0 h 744717"/>
                <a:gd name="connsiteX1" fmla="*/ 25138 w 56561"/>
                <a:gd name="connsiteY1" fmla="*/ 744717 h 744717"/>
                <a:gd name="connsiteX2" fmla="*/ 56561 w 56561"/>
                <a:gd name="connsiteY2" fmla="*/ 3142 h 744717"/>
                <a:gd name="connsiteX3" fmla="*/ 0 w 56561"/>
                <a:gd name="connsiteY3" fmla="*/ 0 h 744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561" h="744717">
                  <a:moveTo>
                    <a:pt x="0" y="0"/>
                  </a:moveTo>
                  <a:cubicBezTo>
                    <a:pt x="8379" y="248239"/>
                    <a:pt x="-5237" y="741574"/>
                    <a:pt x="25138" y="744717"/>
                  </a:cubicBezTo>
                  <a:cubicBezTo>
                    <a:pt x="60750" y="742622"/>
                    <a:pt x="46087" y="250334"/>
                    <a:pt x="56561" y="31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6419072" y="2580614"/>
              <a:ext cx="144016" cy="117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orma livre 12"/>
          <p:cNvSpPr/>
          <p:nvPr/>
        </p:nvSpPr>
        <p:spPr>
          <a:xfrm rot="10800000">
            <a:off x="2078009" y="4838239"/>
            <a:ext cx="45719" cy="754998"/>
          </a:xfrm>
          <a:custGeom>
            <a:avLst/>
            <a:gdLst>
              <a:gd name="connsiteX0" fmla="*/ 0 w 56561"/>
              <a:gd name="connsiteY0" fmla="*/ 0 h 744717"/>
              <a:gd name="connsiteX1" fmla="*/ 25138 w 56561"/>
              <a:gd name="connsiteY1" fmla="*/ 744717 h 744717"/>
              <a:gd name="connsiteX2" fmla="*/ 56561 w 56561"/>
              <a:gd name="connsiteY2" fmla="*/ 3142 h 744717"/>
              <a:gd name="connsiteX3" fmla="*/ 0 w 56561"/>
              <a:gd name="connsiteY3" fmla="*/ 0 h 744717"/>
              <a:gd name="connsiteX0" fmla="*/ 0 w 56561"/>
              <a:gd name="connsiteY0" fmla="*/ 0 h 744717"/>
              <a:gd name="connsiteX1" fmla="*/ 25138 w 56561"/>
              <a:gd name="connsiteY1" fmla="*/ 744717 h 744717"/>
              <a:gd name="connsiteX2" fmla="*/ 56561 w 56561"/>
              <a:gd name="connsiteY2" fmla="*/ 3142 h 744717"/>
              <a:gd name="connsiteX3" fmla="*/ 0 w 56561"/>
              <a:gd name="connsiteY3" fmla="*/ 0 h 744717"/>
              <a:gd name="connsiteX0" fmla="*/ 0 w 56561"/>
              <a:gd name="connsiteY0" fmla="*/ 0 h 744717"/>
              <a:gd name="connsiteX1" fmla="*/ 25138 w 56561"/>
              <a:gd name="connsiteY1" fmla="*/ 744717 h 744717"/>
              <a:gd name="connsiteX2" fmla="*/ 56561 w 56561"/>
              <a:gd name="connsiteY2" fmla="*/ 3142 h 744717"/>
              <a:gd name="connsiteX3" fmla="*/ 0 w 56561"/>
              <a:gd name="connsiteY3" fmla="*/ 0 h 744717"/>
              <a:gd name="connsiteX0" fmla="*/ 395 w 56956"/>
              <a:gd name="connsiteY0" fmla="*/ 0 h 744717"/>
              <a:gd name="connsiteX1" fmla="*/ 25533 w 56956"/>
              <a:gd name="connsiteY1" fmla="*/ 744717 h 744717"/>
              <a:gd name="connsiteX2" fmla="*/ 56956 w 56956"/>
              <a:gd name="connsiteY2" fmla="*/ 3142 h 744717"/>
              <a:gd name="connsiteX3" fmla="*/ 395 w 56956"/>
              <a:gd name="connsiteY3" fmla="*/ 0 h 744717"/>
              <a:gd name="connsiteX0" fmla="*/ 395 w 56956"/>
              <a:gd name="connsiteY0" fmla="*/ 0 h 744743"/>
              <a:gd name="connsiteX1" fmla="*/ 25533 w 56956"/>
              <a:gd name="connsiteY1" fmla="*/ 744717 h 744743"/>
              <a:gd name="connsiteX2" fmla="*/ 56956 w 56956"/>
              <a:gd name="connsiteY2" fmla="*/ 3142 h 744743"/>
              <a:gd name="connsiteX3" fmla="*/ 395 w 56956"/>
              <a:gd name="connsiteY3" fmla="*/ 0 h 744743"/>
              <a:gd name="connsiteX0" fmla="*/ 395 w 56956"/>
              <a:gd name="connsiteY0" fmla="*/ 0 h 744796"/>
              <a:gd name="connsiteX1" fmla="*/ 25533 w 56956"/>
              <a:gd name="connsiteY1" fmla="*/ 744717 h 744796"/>
              <a:gd name="connsiteX2" fmla="*/ 56956 w 56956"/>
              <a:gd name="connsiteY2" fmla="*/ 3142 h 744796"/>
              <a:gd name="connsiteX3" fmla="*/ 395 w 56956"/>
              <a:gd name="connsiteY3" fmla="*/ 0 h 744796"/>
              <a:gd name="connsiteX0" fmla="*/ 395 w 56956"/>
              <a:gd name="connsiteY0" fmla="*/ 0 h 744743"/>
              <a:gd name="connsiteX1" fmla="*/ 25533 w 56956"/>
              <a:gd name="connsiteY1" fmla="*/ 744717 h 744743"/>
              <a:gd name="connsiteX2" fmla="*/ 56956 w 56956"/>
              <a:gd name="connsiteY2" fmla="*/ 3142 h 744743"/>
              <a:gd name="connsiteX3" fmla="*/ 395 w 56956"/>
              <a:gd name="connsiteY3" fmla="*/ 0 h 744743"/>
              <a:gd name="connsiteX0" fmla="*/ 395 w 56956"/>
              <a:gd name="connsiteY0" fmla="*/ 0 h 744717"/>
              <a:gd name="connsiteX1" fmla="*/ 25533 w 56956"/>
              <a:gd name="connsiteY1" fmla="*/ 744717 h 744717"/>
              <a:gd name="connsiteX2" fmla="*/ 56956 w 56956"/>
              <a:gd name="connsiteY2" fmla="*/ 3142 h 744717"/>
              <a:gd name="connsiteX3" fmla="*/ 395 w 56956"/>
              <a:gd name="connsiteY3" fmla="*/ 0 h 744717"/>
              <a:gd name="connsiteX0" fmla="*/ 0 w 56561"/>
              <a:gd name="connsiteY0" fmla="*/ 0 h 744717"/>
              <a:gd name="connsiteX1" fmla="*/ 25138 w 56561"/>
              <a:gd name="connsiteY1" fmla="*/ 744717 h 744717"/>
              <a:gd name="connsiteX2" fmla="*/ 56561 w 56561"/>
              <a:gd name="connsiteY2" fmla="*/ 3142 h 744717"/>
              <a:gd name="connsiteX3" fmla="*/ 0 w 56561"/>
              <a:gd name="connsiteY3" fmla="*/ 0 h 744717"/>
              <a:gd name="connsiteX0" fmla="*/ 0 w 56561"/>
              <a:gd name="connsiteY0" fmla="*/ 0 h 744717"/>
              <a:gd name="connsiteX1" fmla="*/ 25138 w 56561"/>
              <a:gd name="connsiteY1" fmla="*/ 744717 h 744717"/>
              <a:gd name="connsiteX2" fmla="*/ 56561 w 56561"/>
              <a:gd name="connsiteY2" fmla="*/ 3142 h 744717"/>
              <a:gd name="connsiteX3" fmla="*/ 0 w 56561"/>
              <a:gd name="connsiteY3" fmla="*/ 0 h 744717"/>
              <a:gd name="connsiteX0" fmla="*/ 0 w 56561"/>
              <a:gd name="connsiteY0" fmla="*/ 0 h 744717"/>
              <a:gd name="connsiteX1" fmla="*/ 25138 w 56561"/>
              <a:gd name="connsiteY1" fmla="*/ 744717 h 744717"/>
              <a:gd name="connsiteX2" fmla="*/ 56561 w 56561"/>
              <a:gd name="connsiteY2" fmla="*/ 3142 h 744717"/>
              <a:gd name="connsiteX3" fmla="*/ 0 w 56561"/>
              <a:gd name="connsiteY3" fmla="*/ 0 h 744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561" h="744717">
                <a:moveTo>
                  <a:pt x="0" y="0"/>
                </a:moveTo>
                <a:cubicBezTo>
                  <a:pt x="8379" y="248239"/>
                  <a:pt x="-5237" y="741574"/>
                  <a:pt x="25138" y="744717"/>
                </a:cubicBezTo>
                <a:cubicBezTo>
                  <a:pt x="60750" y="742622"/>
                  <a:pt x="46087" y="250334"/>
                  <a:pt x="56561" y="3142"/>
                </a:cubicBezTo>
                <a:lnTo>
                  <a:pt x="0" y="0"/>
                </a:lnTo>
                <a:close/>
              </a:path>
            </a:pathLst>
          </a:custGeom>
          <a:solidFill>
            <a:srgbClr val="2FC7F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ângulo 14"/>
          <p:cNvSpPr/>
          <p:nvPr/>
        </p:nvSpPr>
        <p:spPr>
          <a:xfrm>
            <a:off x="1829412" y="4790868"/>
            <a:ext cx="14401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6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Fabri</a:t>
            </a:r>
            <a:r>
              <a:rPr lang="en-US" dirty="0" smtClean="0"/>
              <a:t>-Perot optical fiber pressure sensor </a:t>
            </a:r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84" y="1484784"/>
            <a:ext cx="7845992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6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Combined Bragg and </a:t>
            </a:r>
            <a:r>
              <a:rPr lang="en-US" dirty="0" err="1" smtClean="0"/>
              <a:t>Fabri</a:t>
            </a:r>
            <a:r>
              <a:rPr lang="en-US" dirty="0" smtClean="0"/>
              <a:t>-Perot optical fiber sensor (pressure and temperature)</a:t>
            </a:r>
            <a:endParaRPr lang="en-US" dirty="0"/>
          </a:p>
        </p:txBody>
      </p:sp>
      <p:pic>
        <p:nvPicPr>
          <p:cNvPr id="20482" name="Picture 2" descr="Ver a imagem de orig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083" y="2348880"/>
            <a:ext cx="6737834" cy="356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49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"/>
            <a:ext cx="914400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0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tângulo 48"/>
          <p:cNvSpPr/>
          <p:nvPr/>
        </p:nvSpPr>
        <p:spPr>
          <a:xfrm>
            <a:off x="5868144" y="2060848"/>
            <a:ext cx="504000" cy="504000"/>
          </a:xfrm>
          <a:prstGeom prst="rect">
            <a:avLst/>
          </a:prstGeom>
          <a:solidFill>
            <a:srgbClr val="66FFFF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</a:t>
            </a:r>
            <a:endParaRPr lang="en-US" sz="4000" b="1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Robustness features</a:t>
            </a:r>
            <a:endParaRPr lang="en-US" dirty="0"/>
          </a:p>
        </p:txBody>
      </p:sp>
      <p:sp>
        <p:nvSpPr>
          <p:cNvPr id="34" name="Retângulo de cantos arredondados 33"/>
          <p:cNvSpPr/>
          <p:nvPr/>
        </p:nvSpPr>
        <p:spPr>
          <a:xfrm>
            <a:off x="611560" y="4709677"/>
            <a:ext cx="1317334" cy="70207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Robust principle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7" name="Retângulo de cantos arredondados 36"/>
          <p:cNvSpPr/>
          <p:nvPr/>
        </p:nvSpPr>
        <p:spPr>
          <a:xfrm>
            <a:off x="2786614" y="4149120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q</a:t>
            </a:r>
            <a:r>
              <a:rPr lang="en-US" sz="1350" dirty="0" smtClean="0">
                <a:solidFill>
                  <a:schemeClr val="tx1"/>
                </a:solidFill>
              </a:rPr>
              <a:t>uasi-equal path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38" name="Conector reto 37"/>
          <p:cNvCxnSpPr>
            <a:stCxn id="34" idx="3"/>
            <a:endCxn id="37" idx="1"/>
          </p:cNvCxnSpPr>
          <p:nvPr/>
        </p:nvCxnSpPr>
        <p:spPr>
          <a:xfrm flipV="1">
            <a:off x="1928894" y="4329120"/>
            <a:ext cx="857720" cy="7315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de cantos arredondados 40"/>
          <p:cNvSpPr/>
          <p:nvPr/>
        </p:nvSpPr>
        <p:spPr>
          <a:xfrm>
            <a:off x="2786614" y="4725184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o</a:t>
            </a:r>
            <a:r>
              <a:rPr lang="en-US" sz="1350" dirty="0" smtClean="0">
                <a:solidFill>
                  <a:schemeClr val="tx1"/>
                </a:solidFill>
              </a:rPr>
              <a:t>ne-shot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42" name="Conector reto 41"/>
          <p:cNvCxnSpPr>
            <a:stCxn id="34" idx="3"/>
            <a:endCxn id="41" idx="1"/>
          </p:cNvCxnSpPr>
          <p:nvPr/>
        </p:nvCxnSpPr>
        <p:spPr>
          <a:xfrm flipV="1">
            <a:off x="1928894" y="4905184"/>
            <a:ext cx="857720" cy="155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ângulo de cantos arredondados 43"/>
          <p:cNvSpPr/>
          <p:nvPr/>
        </p:nvSpPr>
        <p:spPr>
          <a:xfrm>
            <a:off x="2786614" y="5301248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achromatic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45" name="Conector reto 44"/>
          <p:cNvCxnSpPr>
            <a:stCxn id="34" idx="3"/>
            <a:endCxn id="44" idx="1"/>
          </p:cNvCxnSpPr>
          <p:nvPr/>
        </p:nvCxnSpPr>
        <p:spPr>
          <a:xfrm>
            <a:off x="1928894" y="5060716"/>
            <a:ext cx="857720" cy="420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tângulo de cantos arredondados 52"/>
          <p:cNvSpPr/>
          <p:nvPr/>
        </p:nvSpPr>
        <p:spPr>
          <a:xfrm>
            <a:off x="2786614" y="5877312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robust algorithm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61" name="Conector reto 60"/>
          <p:cNvCxnSpPr>
            <a:stCxn id="34" idx="3"/>
            <a:endCxn id="53" idx="1"/>
          </p:cNvCxnSpPr>
          <p:nvPr/>
        </p:nvCxnSpPr>
        <p:spPr>
          <a:xfrm>
            <a:off x="1928894" y="5060716"/>
            <a:ext cx="857720" cy="9965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ângulo de cantos arredondados 61"/>
          <p:cNvSpPr/>
          <p:nvPr/>
        </p:nvSpPr>
        <p:spPr>
          <a:xfrm>
            <a:off x="611560" y="2222867"/>
            <a:ext cx="1317334" cy="70207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Robust </a:t>
            </a:r>
            <a:r>
              <a:rPr lang="en-US" sz="1350" dirty="0" smtClean="0">
                <a:solidFill>
                  <a:schemeClr val="tx1"/>
                </a:solidFill>
              </a:rPr>
              <a:t>construction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65" name="Retângulo de cantos arredondados 64"/>
          <p:cNvSpPr/>
          <p:nvPr/>
        </p:nvSpPr>
        <p:spPr>
          <a:xfrm>
            <a:off x="2786614" y="1556832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compact and lightweight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66" name="Conector reto 65"/>
          <p:cNvCxnSpPr>
            <a:stCxn id="62" idx="3"/>
            <a:endCxn id="65" idx="1"/>
          </p:cNvCxnSpPr>
          <p:nvPr/>
        </p:nvCxnSpPr>
        <p:spPr>
          <a:xfrm flipV="1">
            <a:off x="1928894" y="1736832"/>
            <a:ext cx="857720" cy="837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tângulo de cantos arredondados 67"/>
          <p:cNvSpPr/>
          <p:nvPr/>
        </p:nvSpPr>
        <p:spPr>
          <a:xfrm>
            <a:off x="2786614" y="2132896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rigid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69" name="Conector reto 68"/>
          <p:cNvCxnSpPr>
            <a:stCxn id="62" idx="3"/>
            <a:endCxn id="68" idx="1"/>
          </p:cNvCxnSpPr>
          <p:nvPr/>
        </p:nvCxnSpPr>
        <p:spPr>
          <a:xfrm flipV="1">
            <a:off x="1928894" y="2312896"/>
            <a:ext cx="857720" cy="261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tângulo de cantos arredondados 70"/>
          <p:cNvSpPr/>
          <p:nvPr/>
        </p:nvSpPr>
        <p:spPr>
          <a:xfrm>
            <a:off x="2786614" y="2708960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s</a:t>
            </a:r>
            <a:r>
              <a:rPr lang="en-US" sz="1350" dirty="0" smtClean="0">
                <a:solidFill>
                  <a:schemeClr val="tx1"/>
                </a:solidFill>
              </a:rPr>
              <a:t>tiff clamping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72" name="Conector reto 71"/>
          <p:cNvCxnSpPr>
            <a:stCxn id="62" idx="3"/>
            <a:endCxn id="71" idx="1"/>
          </p:cNvCxnSpPr>
          <p:nvPr/>
        </p:nvCxnSpPr>
        <p:spPr>
          <a:xfrm>
            <a:off x="1928894" y="2573906"/>
            <a:ext cx="857720" cy="3150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tângulo de cantos arredondados 73"/>
          <p:cNvSpPr/>
          <p:nvPr/>
        </p:nvSpPr>
        <p:spPr>
          <a:xfrm>
            <a:off x="2786614" y="3285024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n</a:t>
            </a:r>
            <a:r>
              <a:rPr lang="en-US" sz="1350" dirty="0" smtClean="0">
                <a:solidFill>
                  <a:schemeClr val="tx1"/>
                </a:solidFill>
              </a:rPr>
              <a:t>o movable parts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75" name="Conector reto 74"/>
          <p:cNvCxnSpPr>
            <a:stCxn id="62" idx="3"/>
            <a:endCxn id="74" idx="1"/>
          </p:cNvCxnSpPr>
          <p:nvPr/>
        </p:nvCxnSpPr>
        <p:spPr>
          <a:xfrm>
            <a:off x="1928894" y="2573906"/>
            <a:ext cx="857720" cy="8911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tângulo 95"/>
          <p:cNvSpPr/>
          <p:nvPr/>
        </p:nvSpPr>
        <p:spPr>
          <a:xfrm>
            <a:off x="5868200" y="2636912"/>
            <a:ext cx="504000" cy="504000"/>
          </a:xfrm>
          <a:prstGeom prst="rect">
            <a:avLst/>
          </a:prstGeom>
          <a:solidFill>
            <a:srgbClr val="66FFFF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</a:t>
            </a:r>
            <a:endParaRPr lang="en-US" sz="4000" b="1" dirty="0"/>
          </a:p>
        </p:txBody>
      </p:sp>
      <p:sp>
        <p:nvSpPr>
          <p:cNvPr id="51" name="Retângulo 50"/>
          <p:cNvSpPr/>
          <p:nvPr/>
        </p:nvSpPr>
        <p:spPr>
          <a:xfrm>
            <a:off x="5868144" y="1484784"/>
            <a:ext cx="504000" cy="504000"/>
          </a:xfrm>
          <a:prstGeom prst="rect">
            <a:avLst/>
          </a:prstGeom>
          <a:solidFill>
            <a:srgbClr val="66FFFF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</a:t>
            </a:r>
            <a:endParaRPr lang="en-US" sz="4000" b="1" dirty="0"/>
          </a:p>
        </p:txBody>
      </p:sp>
      <p:sp>
        <p:nvSpPr>
          <p:cNvPr id="52" name="Retângulo 51"/>
          <p:cNvSpPr/>
          <p:nvPr/>
        </p:nvSpPr>
        <p:spPr>
          <a:xfrm>
            <a:off x="5868144" y="4077072"/>
            <a:ext cx="504000" cy="504000"/>
          </a:xfrm>
          <a:prstGeom prst="rect">
            <a:avLst/>
          </a:prstGeom>
          <a:solidFill>
            <a:srgbClr val="66FFFF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</a:t>
            </a:r>
            <a:endParaRPr lang="en-US" sz="4000" b="1" dirty="0"/>
          </a:p>
        </p:txBody>
      </p:sp>
      <p:sp>
        <p:nvSpPr>
          <p:cNvPr id="50" name="Retângulo 49"/>
          <p:cNvSpPr/>
          <p:nvPr/>
        </p:nvSpPr>
        <p:spPr>
          <a:xfrm>
            <a:off x="5868144" y="3213032"/>
            <a:ext cx="504000" cy="504000"/>
          </a:xfrm>
          <a:prstGeom prst="rect">
            <a:avLst/>
          </a:prstGeom>
          <a:solidFill>
            <a:srgbClr val="66FFFF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</a:t>
            </a:r>
            <a:endParaRPr lang="en-US" sz="4000" b="1" dirty="0"/>
          </a:p>
        </p:txBody>
      </p:sp>
      <p:sp>
        <p:nvSpPr>
          <p:cNvPr id="54" name="Retângulo 53"/>
          <p:cNvSpPr/>
          <p:nvPr/>
        </p:nvSpPr>
        <p:spPr>
          <a:xfrm>
            <a:off x="5868144" y="4653192"/>
            <a:ext cx="504000" cy="504000"/>
          </a:xfrm>
          <a:prstGeom prst="rect">
            <a:avLst/>
          </a:prstGeom>
          <a:solidFill>
            <a:srgbClr val="66FFFF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</a:t>
            </a:r>
            <a:endParaRPr lang="en-US" sz="4000" b="1" dirty="0"/>
          </a:p>
        </p:txBody>
      </p:sp>
      <p:sp>
        <p:nvSpPr>
          <p:cNvPr id="55" name="Retângulo 54"/>
          <p:cNvSpPr/>
          <p:nvPr/>
        </p:nvSpPr>
        <p:spPr>
          <a:xfrm>
            <a:off x="5868144" y="5805320"/>
            <a:ext cx="504000" cy="504000"/>
          </a:xfrm>
          <a:prstGeom prst="rect">
            <a:avLst/>
          </a:prstGeom>
          <a:solidFill>
            <a:srgbClr val="66FFFF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</a:t>
            </a:r>
            <a:endParaRPr lang="en-US" sz="4000" b="1" dirty="0"/>
          </a:p>
        </p:txBody>
      </p:sp>
      <p:grpSp>
        <p:nvGrpSpPr>
          <p:cNvPr id="4" name="Grupo 3"/>
          <p:cNvGrpSpPr/>
          <p:nvPr/>
        </p:nvGrpSpPr>
        <p:grpSpPr>
          <a:xfrm>
            <a:off x="4946614" y="1484784"/>
            <a:ext cx="1425586" cy="2232248"/>
            <a:chOff x="4946614" y="1484784"/>
            <a:chExt cx="1425586" cy="2232248"/>
          </a:xfrm>
        </p:grpSpPr>
        <p:sp>
          <p:nvSpPr>
            <p:cNvPr id="98" name="Retângulo 97"/>
            <p:cNvSpPr/>
            <p:nvPr/>
          </p:nvSpPr>
          <p:spPr>
            <a:xfrm>
              <a:off x="5868200" y="1484784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tângulo 98"/>
            <p:cNvSpPr/>
            <p:nvPr/>
          </p:nvSpPr>
          <p:spPr>
            <a:xfrm>
              <a:off x="5868200" y="2060904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tângulo 99"/>
            <p:cNvSpPr/>
            <p:nvPr/>
          </p:nvSpPr>
          <p:spPr>
            <a:xfrm>
              <a:off x="5868200" y="2636968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tângulo 100"/>
            <p:cNvSpPr/>
            <p:nvPr/>
          </p:nvSpPr>
          <p:spPr>
            <a:xfrm>
              <a:off x="5868200" y="3213032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Conector reto 106"/>
            <p:cNvCxnSpPr>
              <a:stCxn id="65" idx="3"/>
              <a:endCxn id="98" idx="1"/>
            </p:cNvCxnSpPr>
            <p:nvPr/>
          </p:nvCxnSpPr>
          <p:spPr>
            <a:xfrm flipV="1">
              <a:off x="4946614" y="1736784"/>
              <a:ext cx="921586" cy="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/>
            <p:cNvCxnSpPr>
              <a:stCxn id="68" idx="3"/>
              <a:endCxn id="99" idx="1"/>
            </p:cNvCxnSpPr>
            <p:nvPr/>
          </p:nvCxnSpPr>
          <p:spPr>
            <a:xfrm>
              <a:off x="4946614" y="2312896"/>
              <a:ext cx="921586" cy="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to 109"/>
            <p:cNvCxnSpPr>
              <a:stCxn id="71" idx="3"/>
              <a:endCxn id="100" idx="1"/>
            </p:cNvCxnSpPr>
            <p:nvPr/>
          </p:nvCxnSpPr>
          <p:spPr>
            <a:xfrm>
              <a:off x="4946614" y="2888960"/>
              <a:ext cx="921586" cy="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to 110"/>
            <p:cNvCxnSpPr>
              <a:stCxn id="74" idx="3"/>
              <a:endCxn id="101" idx="1"/>
            </p:cNvCxnSpPr>
            <p:nvPr/>
          </p:nvCxnSpPr>
          <p:spPr>
            <a:xfrm>
              <a:off x="4946614" y="3465024"/>
              <a:ext cx="921586" cy="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tângulo 47"/>
          <p:cNvSpPr/>
          <p:nvPr/>
        </p:nvSpPr>
        <p:spPr>
          <a:xfrm>
            <a:off x="5868144" y="5229200"/>
            <a:ext cx="504000" cy="504000"/>
          </a:xfrm>
          <a:prstGeom prst="rect">
            <a:avLst/>
          </a:prstGeom>
          <a:solidFill>
            <a:srgbClr val="66FFFF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</a:t>
            </a:r>
            <a:endParaRPr lang="en-US" sz="4000" b="1" dirty="0"/>
          </a:p>
        </p:txBody>
      </p:sp>
      <p:grpSp>
        <p:nvGrpSpPr>
          <p:cNvPr id="3" name="Grupo 2"/>
          <p:cNvGrpSpPr/>
          <p:nvPr/>
        </p:nvGrpSpPr>
        <p:grpSpPr>
          <a:xfrm>
            <a:off x="4946614" y="4077128"/>
            <a:ext cx="1425586" cy="2232024"/>
            <a:chOff x="4946614" y="4077128"/>
            <a:chExt cx="1425586" cy="2232024"/>
          </a:xfrm>
        </p:grpSpPr>
        <p:sp>
          <p:nvSpPr>
            <p:cNvPr id="102" name="Retângulo 101"/>
            <p:cNvSpPr/>
            <p:nvPr/>
          </p:nvSpPr>
          <p:spPr>
            <a:xfrm>
              <a:off x="5868200" y="4077128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tângulo 102"/>
            <p:cNvSpPr/>
            <p:nvPr/>
          </p:nvSpPr>
          <p:spPr>
            <a:xfrm>
              <a:off x="5868200" y="4653136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tângulo 103"/>
            <p:cNvSpPr/>
            <p:nvPr/>
          </p:nvSpPr>
          <p:spPr>
            <a:xfrm>
              <a:off x="5868200" y="5229144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tângulo 104"/>
            <p:cNvSpPr/>
            <p:nvPr/>
          </p:nvSpPr>
          <p:spPr>
            <a:xfrm>
              <a:off x="5868200" y="5805152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2" name="Conector reto 111"/>
            <p:cNvCxnSpPr>
              <a:stCxn id="37" idx="3"/>
              <a:endCxn id="102" idx="1"/>
            </p:cNvCxnSpPr>
            <p:nvPr/>
          </p:nvCxnSpPr>
          <p:spPr>
            <a:xfrm>
              <a:off x="4946614" y="4329120"/>
              <a:ext cx="921586" cy="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to 112"/>
            <p:cNvCxnSpPr>
              <a:stCxn id="41" idx="3"/>
              <a:endCxn id="103" idx="1"/>
            </p:cNvCxnSpPr>
            <p:nvPr/>
          </p:nvCxnSpPr>
          <p:spPr>
            <a:xfrm flipV="1">
              <a:off x="4946614" y="4905136"/>
              <a:ext cx="921586" cy="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to 113"/>
            <p:cNvCxnSpPr>
              <a:stCxn id="44" idx="3"/>
              <a:endCxn id="104" idx="1"/>
            </p:cNvCxnSpPr>
            <p:nvPr/>
          </p:nvCxnSpPr>
          <p:spPr>
            <a:xfrm flipV="1">
              <a:off x="4946614" y="5481144"/>
              <a:ext cx="921586" cy="1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to 114"/>
            <p:cNvCxnSpPr>
              <a:stCxn id="53" idx="3"/>
              <a:endCxn id="105" idx="1"/>
            </p:cNvCxnSpPr>
            <p:nvPr/>
          </p:nvCxnSpPr>
          <p:spPr>
            <a:xfrm flipV="1">
              <a:off x="4946614" y="6057152"/>
              <a:ext cx="921586" cy="1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o 46"/>
          <p:cNvGrpSpPr/>
          <p:nvPr/>
        </p:nvGrpSpPr>
        <p:grpSpPr>
          <a:xfrm>
            <a:off x="7308304" y="1224136"/>
            <a:ext cx="1296144" cy="5373216"/>
            <a:chOff x="7308304" y="1224136"/>
            <a:chExt cx="1296144" cy="5373216"/>
          </a:xfrm>
        </p:grpSpPr>
        <p:sp>
          <p:nvSpPr>
            <p:cNvPr id="56" name="Retângulo 55"/>
            <p:cNvSpPr/>
            <p:nvPr/>
          </p:nvSpPr>
          <p:spPr>
            <a:xfrm>
              <a:off x="7704376" y="1224136"/>
              <a:ext cx="504000" cy="504000"/>
            </a:xfrm>
            <a:prstGeom prst="rect">
              <a:avLst/>
            </a:prstGeom>
            <a:solidFill>
              <a:srgbClr val="66FFFF"/>
            </a:solidFill>
          </p:spPr>
          <p:txBody>
            <a:bodyPr wrap="none" lIns="0" tIns="0" rIns="0" bIns="0" anchor="ctr" anchorCtr="1">
              <a:spAutoFit/>
            </a:bodyPr>
            <a:lstStyle/>
            <a:p>
              <a:pPr algn="ctr"/>
              <a:r>
                <a:rPr lang="en-US" sz="4000" b="1" dirty="0">
                  <a:sym typeface="Wingdings"/>
                </a:rPr>
                <a:t></a:t>
              </a:r>
              <a:endParaRPr lang="en-US" sz="4000" b="1" dirty="0"/>
            </a:p>
          </p:txBody>
        </p:sp>
        <p:sp>
          <p:nvSpPr>
            <p:cNvPr id="57" name="Retângulo 56"/>
            <p:cNvSpPr/>
            <p:nvPr/>
          </p:nvSpPr>
          <p:spPr>
            <a:xfrm>
              <a:off x="7704376" y="2664352"/>
              <a:ext cx="504000" cy="50400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lIns="0" tIns="0" rIns="0" bIns="0" anchor="ctr" anchorCtr="1">
              <a:spAutoFit/>
            </a:bodyPr>
            <a:lstStyle/>
            <a:p>
              <a:pPr algn="ctr"/>
              <a:r>
                <a:rPr lang="en-US" sz="4000" b="1" dirty="0">
                  <a:sym typeface="Wingdings"/>
                </a:rPr>
                <a:t></a:t>
              </a:r>
              <a:endParaRPr lang="en-US" sz="4000" b="1" dirty="0"/>
            </a:p>
          </p:txBody>
        </p:sp>
        <p:sp>
          <p:nvSpPr>
            <p:cNvPr id="58" name="CaixaDeTexto 57"/>
            <p:cNvSpPr txBox="1"/>
            <p:nvPr/>
          </p:nvSpPr>
          <p:spPr>
            <a:xfrm>
              <a:off x="7704376" y="4104456"/>
              <a:ext cx="504000" cy="50400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lIns="0" tIns="36000" rIns="0" bIns="0" rtlCol="0" anchor="ctr" anchorCtr="1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  <a:latin typeface="Wingdings" panose="05000000000000000000" pitchFamily="2" charset="2"/>
                  <a:sym typeface="Wingdings" panose="05000000000000000000" pitchFamily="2" charset="2"/>
                </a:rPr>
                <a:t></a:t>
              </a:r>
              <a:endParaRPr lang="en-US" sz="4000" dirty="0">
                <a:solidFill>
                  <a:schemeClr val="bg1"/>
                </a:solidFill>
                <a:latin typeface="Wingdings" panose="05000000000000000000" pitchFamily="2" charset="2"/>
              </a:endParaRPr>
            </a:p>
          </p:txBody>
        </p:sp>
        <p:sp>
          <p:nvSpPr>
            <p:cNvPr id="59" name="Retângulo 58"/>
            <p:cNvSpPr/>
            <p:nvPr/>
          </p:nvSpPr>
          <p:spPr>
            <a:xfrm>
              <a:off x="7671683" y="1728192"/>
              <a:ext cx="5693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8</a:t>
              </a:r>
              <a:endParaRPr lang="pt-BR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60" name="Retângulo 59"/>
            <p:cNvSpPr/>
            <p:nvPr/>
          </p:nvSpPr>
          <p:spPr>
            <a:xfrm>
              <a:off x="7671683" y="3168352"/>
              <a:ext cx="5693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0</a:t>
              </a:r>
              <a:endParaRPr lang="pt-BR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63" name="Retângulo 62"/>
            <p:cNvSpPr/>
            <p:nvPr/>
          </p:nvSpPr>
          <p:spPr>
            <a:xfrm>
              <a:off x="7671683" y="4608512"/>
              <a:ext cx="5693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0</a:t>
              </a:r>
              <a:endParaRPr lang="pt-BR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64" name="Retângulo 63"/>
            <p:cNvSpPr/>
            <p:nvPr/>
          </p:nvSpPr>
          <p:spPr>
            <a:xfrm>
              <a:off x="7308304" y="5472496"/>
              <a:ext cx="1296144" cy="7200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Retângulo 66"/>
            <p:cNvSpPr/>
            <p:nvPr/>
          </p:nvSpPr>
          <p:spPr>
            <a:xfrm>
              <a:off x="7479323" y="5674022"/>
              <a:ext cx="9541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16</a:t>
              </a:r>
              <a:endPara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880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1993946" y="2147175"/>
            <a:ext cx="1038766" cy="3550077"/>
            <a:chOff x="1978870" y="1095184"/>
            <a:chExt cx="1038766" cy="3550077"/>
          </a:xfrm>
        </p:grpSpPr>
        <p:grpSp>
          <p:nvGrpSpPr>
            <p:cNvPr id="80" name="Grupo 79"/>
            <p:cNvGrpSpPr/>
            <p:nvPr/>
          </p:nvGrpSpPr>
          <p:grpSpPr>
            <a:xfrm rot="16200000">
              <a:off x="247036" y="2827018"/>
              <a:ext cx="3550077" cy="86410"/>
              <a:chOff x="3149611" y="3213049"/>
              <a:chExt cx="3545717" cy="432193"/>
            </a:xfrm>
          </p:grpSpPr>
          <p:sp>
            <p:nvSpPr>
              <p:cNvPr id="87" name="Forma livre 86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orma livre 87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Forma livre 88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orma livre 89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Forma livre 90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3" name="Grupo 222"/>
            <p:cNvGrpSpPr/>
            <p:nvPr/>
          </p:nvGrpSpPr>
          <p:grpSpPr>
            <a:xfrm rot="16200000">
              <a:off x="485125" y="2827018"/>
              <a:ext cx="3550077" cy="86410"/>
              <a:chOff x="3149611" y="3213049"/>
              <a:chExt cx="3545717" cy="432193"/>
            </a:xfrm>
          </p:grpSpPr>
          <p:sp>
            <p:nvSpPr>
              <p:cNvPr id="224" name="Forma livre 223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Forma livre 224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Forma livre 225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Forma livre 226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Forma livre 227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9" name="Grupo 228"/>
            <p:cNvGrpSpPr/>
            <p:nvPr/>
          </p:nvGrpSpPr>
          <p:grpSpPr>
            <a:xfrm rot="16200000">
              <a:off x="723214" y="2827018"/>
              <a:ext cx="3550077" cy="86410"/>
              <a:chOff x="3149611" y="3213049"/>
              <a:chExt cx="3545717" cy="432193"/>
            </a:xfrm>
          </p:grpSpPr>
          <p:sp>
            <p:nvSpPr>
              <p:cNvPr id="230" name="Forma livre 229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Forma livre 230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Forma livre 231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Forma livre 232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Forma livre 233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5" name="Grupo 234"/>
            <p:cNvGrpSpPr/>
            <p:nvPr/>
          </p:nvGrpSpPr>
          <p:grpSpPr>
            <a:xfrm rot="16200000">
              <a:off x="961303" y="2827018"/>
              <a:ext cx="3550077" cy="86410"/>
              <a:chOff x="3149611" y="3213049"/>
              <a:chExt cx="3545717" cy="432193"/>
            </a:xfrm>
          </p:grpSpPr>
          <p:sp>
            <p:nvSpPr>
              <p:cNvPr id="236" name="Forma livre 235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Forma livre 236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Forma livre 237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Forma livre 238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Forma livre 239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1" name="Grupo 240"/>
            <p:cNvGrpSpPr/>
            <p:nvPr/>
          </p:nvGrpSpPr>
          <p:grpSpPr>
            <a:xfrm rot="16200000">
              <a:off x="1199392" y="2827018"/>
              <a:ext cx="3550077" cy="86410"/>
              <a:chOff x="3149611" y="3213049"/>
              <a:chExt cx="3545717" cy="432193"/>
            </a:xfrm>
          </p:grpSpPr>
          <p:sp>
            <p:nvSpPr>
              <p:cNvPr id="242" name="Forma livre 241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Forma livre 242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Forma livre 243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Forma livre 244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Forma livre 245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" name="Grupo 21"/>
          <p:cNvGrpSpPr/>
          <p:nvPr/>
        </p:nvGrpSpPr>
        <p:grpSpPr>
          <a:xfrm>
            <a:off x="1990576" y="2147175"/>
            <a:ext cx="1045506" cy="3550077"/>
            <a:chOff x="609033" y="1475775"/>
            <a:chExt cx="1045506" cy="3550077"/>
          </a:xfrm>
        </p:grpSpPr>
        <p:grpSp>
          <p:nvGrpSpPr>
            <p:cNvPr id="93" name="Grupo 92"/>
            <p:cNvGrpSpPr/>
            <p:nvPr/>
          </p:nvGrpSpPr>
          <p:grpSpPr>
            <a:xfrm rot="5400000" flipH="1">
              <a:off x="-1122801" y="3207609"/>
              <a:ext cx="3550077" cy="86410"/>
              <a:chOff x="3149611" y="3213049"/>
              <a:chExt cx="3545717" cy="432193"/>
            </a:xfrm>
          </p:grpSpPr>
          <p:sp>
            <p:nvSpPr>
              <p:cNvPr id="100" name="Forma livre 99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orma livre 100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Forma livre 101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Forma livre 102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Forma livre 103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7" name="Grupo 246"/>
            <p:cNvGrpSpPr/>
            <p:nvPr/>
          </p:nvGrpSpPr>
          <p:grpSpPr>
            <a:xfrm rot="5400000" flipH="1">
              <a:off x="-883027" y="3207609"/>
              <a:ext cx="3550077" cy="86410"/>
              <a:chOff x="3149611" y="3213049"/>
              <a:chExt cx="3545717" cy="432193"/>
            </a:xfrm>
          </p:grpSpPr>
          <p:sp>
            <p:nvSpPr>
              <p:cNvPr id="248" name="Forma livre 247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Forma livre 248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Forma livre 249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Forma livre 250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Forma livre 251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3" name="Grupo 252"/>
            <p:cNvGrpSpPr/>
            <p:nvPr/>
          </p:nvGrpSpPr>
          <p:grpSpPr>
            <a:xfrm rot="5400000" flipH="1">
              <a:off x="-643253" y="3207609"/>
              <a:ext cx="3550077" cy="86410"/>
              <a:chOff x="3149611" y="3213049"/>
              <a:chExt cx="3545717" cy="432193"/>
            </a:xfrm>
          </p:grpSpPr>
          <p:sp>
            <p:nvSpPr>
              <p:cNvPr id="254" name="Forma livre 253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Forma livre 254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Forma livre 255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Forma livre 256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Forma livre 257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9" name="Grupo 258"/>
            <p:cNvGrpSpPr/>
            <p:nvPr/>
          </p:nvGrpSpPr>
          <p:grpSpPr>
            <a:xfrm rot="5400000" flipH="1">
              <a:off x="-403479" y="3207609"/>
              <a:ext cx="3550077" cy="86410"/>
              <a:chOff x="3149611" y="3213049"/>
              <a:chExt cx="3545717" cy="432193"/>
            </a:xfrm>
          </p:grpSpPr>
          <p:sp>
            <p:nvSpPr>
              <p:cNvPr id="260" name="Forma livre 259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Forma livre 260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Forma livre 261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Forma livre 262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Forma livre 263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5" name="Grupo 264"/>
            <p:cNvGrpSpPr/>
            <p:nvPr/>
          </p:nvGrpSpPr>
          <p:grpSpPr>
            <a:xfrm rot="5400000" flipH="1">
              <a:off x="-163705" y="3207609"/>
              <a:ext cx="3550077" cy="86410"/>
              <a:chOff x="3149611" y="3213049"/>
              <a:chExt cx="3545717" cy="432193"/>
            </a:xfrm>
          </p:grpSpPr>
          <p:sp>
            <p:nvSpPr>
              <p:cNvPr id="266" name="Forma livre 265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Forma livre 266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Forma livre 267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Forma livre 268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Forma livre 269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" name="Triângulo retângulo 25"/>
          <p:cNvSpPr/>
          <p:nvPr/>
        </p:nvSpPr>
        <p:spPr>
          <a:xfrm rot="10800000">
            <a:off x="1708581" y="1934490"/>
            <a:ext cx="1440160" cy="144016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Interferometer: multi rays</a:t>
            </a:r>
            <a:endParaRPr lang="en-US" dirty="0"/>
          </a:p>
        </p:txBody>
      </p:sp>
      <p:grpSp>
        <p:nvGrpSpPr>
          <p:cNvPr id="5" name="Grupo 4"/>
          <p:cNvGrpSpPr/>
          <p:nvPr/>
        </p:nvGrpSpPr>
        <p:grpSpPr>
          <a:xfrm>
            <a:off x="6900685" y="1931041"/>
            <a:ext cx="1462018" cy="1691504"/>
            <a:chOff x="7382337" y="1988794"/>
            <a:chExt cx="1462018" cy="1691504"/>
          </a:xfrm>
        </p:grpSpPr>
        <p:sp>
          <p:nvSpPr>
            <p:cNvPr id="105" name="Retângulo 104"/>
            <p:cNvSpPr/>
            <p:nvPr/>
          </p:nvSpPr>
          <p:spPr>
            <a:xfrm>
              <a:off x="7422019" y="1988794"/>
              <a:ext cx="1422336" cy="1691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tângulo 54"/>
            <p:cNvSpPr/>
            <p:nvPr/>
          </p:nvSpPr>
          <p:spPr>
            <a:xfrm rot="16200000">
              <a:off x="6863335" y="2590974"/>
              <a:ext cx="1333392" cy="295388"/>
            </a:xfrm>
            <a:prstGeom prst="rect">
              <a:avLst/>
            </a:prstGeom>
            <a:solidFill>
              <a:srgbClr val="4D4D4D">
                <a:alpha val="6980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CaixaDeTexto 6"/>
          <p:cNvSpPr txBox="1"/>
          <p:nvPr/>
        </p:nvSpPr>
        <p:spPr>
          <a:xfrm>
            <a:off x="3088583" y="3275242"/>
            <a:ext cx="162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Partial mirror</a:t>
            </a:r>
            <a:endParaRPr lang="en-US" dirty="0"/>
          </a:p>
        </p:txBody>
      </p:sp>
      <p:sp>
        <p:nvSpPr>
          <p:cNvPr id="97" name="CaixaDeTexto 96"/>
          <p:cNvSpPr txBox="1"/>
          <p:nvPr/>
        </p:nvSpPr>
        <p:spPr>
          <a:xfrm>
            <a:off x="3112696" y="5876352"/>
            <a:ext cx="162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Mirror 1</a:t>
            </a:r>
            <a:endParaRPr lang="en-US" dirty="0"/>
          </a:p>
        </p:txBody>
      </p:sp>
      <p:sp>
        <p:nvSpPr>
          <p:cNvPr id="98" name="CaixaDeTexto 97"/>
          <p:cNvSpPr txBox="1"/>
          <p:nvPr/>
        </p:nvSpPr>
        <p:spPr>
          <a:xfrm>
            <a:off x="6738371" y="1469715"/>
            <a:ext cx="71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</a:t>
            </a:r>
            <a:endParaRPr lang="en-US" dirty="0"/>
          </a:p>
        </p:txBody>
      </p:sp>
      <p:sp>
        <p:nvSpPr>
          <p:cNvPr id="4" name="Retângulo 3"/>
          <p:cNvSpPr/>
          <p:nvPr/>
        </p:nvSpPr>
        <p:spPr>
          <a:xfrm>
            <a:off x="1736780" y="5673693"/>
            <a:ext cx="1422336" cy="968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ângulo 9"/>
          <p:cNvSpPr/>
          <p:nvPr/>
        </p:nvSpPr>
        <p:spPr>
          <a:xfrm flipV="1">
            <a:off x="1776158" y="5684998"/>
            <a:ext cx="1336538" cy="296084"/>
          </a:xfrm>
          <a:prstGeom prst="rect">
            <a:avLst/>
          </a:prstGeom>
          <a:solidFill>
            <a:srgbClr val="0070C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upo 14"/>
          <p:cNvGrpSpPr/>
          <p:nvPr/>
        </p:nvGrpSpPr>
        <p:grpSpPr>
          <a:xfrm>
            <a:off x="1907704" y="2185569"/>
            <a:ext cx="4968439" cy="1096038"/>
            <a:chOff x="2365017" y="2169239"/>
            <a:chExt cx="4968439" cy="1096038"/>
          </a:xfrm>
        </p:grpSpPr>
        <p:grpSp>
          <p:nvGrpSpPr>
            <p:cNvPr id="12" name="Grupo 11"/>
            <p:cNvGrpSpPr/>
            <p:nvPr/>
          </p:nvGrpSpPr>
          <p:grpSpPr>
            <a:xfrm>
              <a:off x="3430535" y="3178867"/>
              <a:ext cx="3902921" cy="86410"/>
              <a:chOff x="3503848" y="2513304"/>
              <a:chExt cx="3902921" cy="432048"/>
            </a:xfrm>
          </p:grpSpPr>
          <p:grpSp>
            <p:nvGrpSpPr>
              <p:cNvPr id="16" name="Grupo 15"/>
              <p:cNvGrpSpPr/>
              <p:nvPr/>
            </p:nvGrpSpPr>
            <p:grpSpPr>
              <a:xfrm flipH="1">
                <a:off x="5984433" y="2513304"/>
                <a:ext cx="1422336" cy="432048"/>
                <a:chOff x="5274739" y="3213049"/>
                <a:chExt cx="1420589" cy="432193"/>
              </a:xfrm>
            </p:grpSpPr>
            <p:sp>
              <p:nvSpPr>
                <p:cNvPr id="20" name="Forma livre 19"/>
                <p:cNvSpPr/>
                <p:nvPr/>
              </p:nvSpPr>
              <p:spPr>
                <a:xfrm>
                  <a:off x="527473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Forma livre 20"/>
                <p:cNvSpPr/>
                <p:nvPr/>
              </p:nvSpPr>
              <p:spPr>
                <a:xfrm>
                  <a:off x="598257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upo 35"/>
              <p:cNvGrpSpPr/>
              <p:nvPr/>
            </p:nvGrpSpPr>
            <p:grpSpPr>
              <a:xfrm flipH="1">
                <a:off x="3503848" y="2513304"/>
                <a:ext cx="2486977" cy="432048"/>
                <a:chOff x="3144779" y="3213049"/>
                <a:chExt cx="2483921" cy="432193"/>
              </a:xfrm>
            </p:grpSpPr>
            <p:sp>
              <p:nvSpPr>
                <p:cNvPr id="37" name="Forma livre 36"/>
                <p:cNvSpPr/>
                <p:nvPr/>
              </p:nvSpPr>
              <p:spPr>
                <a:xfrm>
                  <a:off x="314477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Forma livre 37"/>
                <p:cNvSpPr/>
                <p:nvPr/>
              </p:nvSpPr>
              <p:spPr>
                <a:xfrm>
                  <a:off x="3855026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Forma livre 38"/>
                <p:cNvSpPr/>
                <p:nvPr/>
              </p:nvSpPr>
              <p:spPr>
                <a:xfrm>
                  <a:off x="456449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Forma livre 39"/>
                <p:cNvSpPr/>
                <p:nvPr/>
              </p:nvSpPr>
              <p:spPr>
                <a:xfrm>
                  <a:off x="5272322" y="3427260"/>
                  <a:ext cx="356378" cy="217982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500 h 432193"/>
                    <a:gd name="connsiteX0" fmla="*/ 0 w 722489"/>
                    <a:gd name="connsiteY0" fmla="*/ -1 h 217982"/>
                    <a:gd name="connsiteX1" fmla="*/ 722489 w 722489"/>
                    <a:gd name="connsiteY1" fmla="*/ -1 h 21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2489" h="217982">
                      <a:moveTo>
                        <a:pt x="0" y="-1"/>
                      </a:moveTo>
                      <a:cubicBezTo>
                        <a:pt x="285985" y="296075"/>
                        <a:pt x="439953" y="285160"/>
                        <a:pt x="722489" y="-1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7" name="Grupo 166"/>
            <p:cNvGrpSpPr/>
            <p:nvPr/>
          </p:nvGrpSpPr>
          <p:grpSpPr>
            <a:xfrm>
              <a:off x="3125974" y="2924954"/>
              <a:ext cx="4207482" cy="87919"/>
              <a:chOff x="3199287" y="2505761"/>
              <a:chExt cx="4207482" cy="439591"/>
            </a:xfrm>
          </p:grpSpPr>
          <p:grpSp>
            <p:nvGrpSpPr>
              <p:cNvPr id="168" name="Grupo 167"/>
              <p:cNvGrpSpPr/>
              <p:nvPr/>
            </p:nvGrpSpPr>
            <p:grpSpPr>
              <a:xfrm flipH="1">
                <a:off x="5984433" y="2513304"/>
                <a:ext cx="1422336" cy="432048"/>
                <a:chOff x="5274739" y="3213049"/>
                <a:chExt cx="1420589" cy="432193"/>
              </a:xfrm>
            </p:grpSpPr>
            <p:sp>
              <p:nvSpPr>
                <p:cNvPr id="175" name="Forma livre 174"/>
                <p:cNvSpPr/>
                <p:nvPr/>
              </p:nvSpPr>
              <p:spPr>
                <a:xfrm>
                  <a:off x="527473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Forma livre 175"/>
                <p:cNvSpPr/>
                <p:nvPr/>
              </p:nvSpPr>
              <p:spPr>
                <a:xfrm>
                  <a:off x="598257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9" name="Grupo 168"/>
              <p:cNvGrpSpPr/>
              <p:nvPr/>
            </p:nvGrpSpPr>
            <p:grpSpPr>
              <a:xfrm flipH="1">
                <a:off x="3199287" y="2505761"/>
                <a:ext cx="2791540" cy="439587"/>
                <a:chOff x="3144779" y="3205507"/>
                <a:chExt cx="2788111" cy="439735"/>
              </a:xfrm>
            </p:grpSpPr>
            <p:sp>
              <p:nvSpPr>
                <p:cNvPr id="170" name="Forma livre 169"/>
                <p:cNvSpPr/>
                <p:nvPr/>
              </p:nvSpPr>
              <p:spPr>
                <a:xfrm>
                  <a:off x="314477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Forma livre 170"/>
                <p:cNvSpPr/>
                <p:nvPr/>
              </p:nvSpPr>
              <p:spPr>
                <a:xfrm>
                  <a:off x="3855026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Forma livre 171"/>
                <p:cNvSpPr/>
                <p:nvPr/>
              </p:nvSpPr>
              <p:spPr>
                <a:xfrm>
                  <a:off x="456449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Forma livre 172"/>
                <p:cNvSpPr/>
                <p:nvPr/>
              </p:nvSpPr>
              <p:spPr>
                <a:xfrm>
                  <a:off x="5272322" y="3205507"/>
                  <a:ext cx="660568" cy="439735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  <a:gd name="connsiteX0" fmla="*/ 0 w 1339177"/>
                    <a:gd name="connsiteY0" fmla="*/ 269368 h 487351"/>
                    <a:gd name="connsiteX1" fmla="*/ 722489 w 1339177"/>
                    <a:gd name="connsiteY1" fmla="*/ 269368 h 487351"/>
                    <a:gd name="connsiteX2" fmla="*/ 1339177 w 1339177"/>
                    <a:gd name="connsiteY2" fmla="*/ 182655 h 487351"/>
                    <a:gd name="connsiteX0" fmla="*/ 0 w 1339177"/>
                    <a:gd name="connsiteY0" fmla="*/ 221752 h 439735"/>
                    <a:gd name="connsiteX1" fmla="*/ 722489 w 1339177"/>
                    <a:gd name="connsiteY1" fmla="*/ 221752 h 439735"/>
                    <a:gd name="connsiteX2" fmla="*/ 1339177 w 1339177"/>
                    <a:gd name="connsiteY2" fmla="*/ 135039 h 439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39177" h="439735">
                      <a:moveTo>
                        <a:pt x="0" y="221752"/>
                      </a:moveTo>
                      <a:cubicBezTo>
                        <a:pt x="285985" y="517828"/>
                        <a:pt x="439953" y="506913"/>
                        <a:pt x="722489" y="221752"/>
                      </a:cubicBezTo>
                      <a:cubicBezTo>
                        <a:pt x="1000498" y="-58840"/>
                        <a:pt x="1045815" y="-56309"/>
                        <a:pt x="1339177" y="13503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7" name="Grupo 176"/>
            <p:cNvGrpSpPr/>
            <p:nvPr/>
          </p:nvGrpSpPr>
          <p:grpSpPr>
            <a:xfrm>
              <a:off x="2979018" y="2674053"/>
              <a:ext cx="4354438" cy="86410"/>
              <a:chOff x="3052331" y="2513304"/>
              <a:chExt cx="4354438" cy="432048"/>
            </a:xfrm>
          </p:grpSpPr>
          <p:grpSp>
            <p:nvGrpSpPr>
              <p:cNvPr id="178" name="Grupo 177"/>
              <p:cNvGrpSpPr/>
              <p:nvPr/>
            </p:nvGrpSpPr>
            <p:grpSpPr>
              <a:xfrm flipH="1">
                <a:off x="5984433" y="2513304"/>
                <a:ext cx="1422336" cy="432048"/>
                <a:chOff x="5274739" y="3213049"/>
                <a:chExt cx="1420589" cy="432193"/>
              </a:xfrm>
            </p:grpSpPr>
            <p:sp>
              <p:nvSpPr>
                <p:cNvPr id="185" name="Forma livre 184"/>
                <p:cNvSpPr/>
                <p:nvPr/>
              </p:nvSpPr>
              <p:spPr>
                <a:xfrm>
                  <a:off x="527473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Forma livre 185"/>
                <p:cNvSpPr/>
                <p:nvPr/>
              </p:nvSpPr>
              <p:spPr>
                <a:xfrm>
                  <a:off x="598257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9" name="Grupo 178"/>
              <p:cNvGrpSpPr/>
              <p:nvPr/>
            </p:nvGrpSpPr>
            <p:grpSpPr>
              <a:xfrm flipH="1">
                <a:off x="3052331" y="2513304"/>
                <a:ext cx="2938497" cy="432048"/>
                <a:chOff x="3144779" y="3213049"/>
                <a:chExt cx="2934888" cy="432193"/>
              </a:xfrm>
            </p:grpSpPr>
            <p:sp>
              <p:nvSpPr>
                <p:cNvPr id="180" name="Forma livre 179"/>
                <p:cNvSpPr/>
                <p:nvPr/>
              </p:nvSpPr>
              <p:spPr>
                <a:xfrm>
                  <a:off x="314477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Forma livre 180"/>
                <p:cNvSpPr/>
                <p:nvPr/>
              </p:nvSpPr>
              <p:spPr>
                <a:xfrm>
                  <a:off x="3855026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Forma livre 181"/>
                <p:cNvSpPr/>
                <p:nvPr/>
              </p:nvSpPr>
              <p:spPr>
                <a:xfrm>
                  <a:off x="456449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Forma livre 182"/>
                <p:cNvSpPr/>
                <p:nvPr/>
              </p:nvSpPr>
              <p:spPr>
                <a:xfrm>
                  <a:off x="5272322" y="3262190"/>
                  <a:ext cx="807345" cy="383052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  <a:gd name="connsiteX0" fmla="*/ 0 w 1636741"/>
                    <a:gd name="connsiteY0" fmla="*/ 165069 h 383052"/>
                    <a:gd name="connsiteX1" fmla="*/ 722489 w 1636741"/>
                    <a:gd name="connsiteY1" fmla="*/ 165069 h 383052"/>
                    <a:gd name="connsiteX2" fmla="*/ 1636741 w 1636741"/>
                    <a:gd name="connsiteY2" fmla="*/ 290696 h 383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36741" h="383052">
                      <a:moveTo>
                        <a:pt x="0" y="165069"/>
                      </a:moveTo>
                      <a:cubicBezTo>
                        <a:pt x="285985" y="461145"/>
                        <a:pt x="439953" y="450230"/>
                        <a:pt x="722489" y="165069"/>
                      </a:cubicBezTo>
                      <a:cubicBezTo>
                        <a:pt x="1000498" y="-115523"/>
                        <a:pt x="1349991" y="-14989"/>
                        <a:pt x="1636741" y="290696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7" name="Grupo 186"/>
            <p:cNvGrpSpPr/>
            <p:nvPr/>
          </p:nvGrpSpPr>
          <p:grpSpPr>
            <a:xfrm>
              <a:off x="2721832" y="2421646"/>
              <a:ext cx="4611624" cy="86410"/>
              <a:chOff x="2795145" y="2513304"/>
              <a:chExt cx="4611624" cy="432048"/>
            </a:xfrm>
          </p:grpSpPr>
          <p:grpSp>
            <p:nvGrpSpPr>
              <p:cNvPr id="188" name="Grupo 187"/>
              <p:cNvGrpSpPr/>
              <p:nvPr/>
            </p:nvGrpSpPr>
            <p:grpSpPr>
              <a:xfrm flipH="1">
                <a:off x="5984433" y="2513304"/>
                <a:ext cx="1422336" cy="432048"/>
                <a:chOff x="5274739" y="3213049"/>
                <a:chExt cx="1420589" cy="432193"/>
              </a:xfrm>
            </p:grpSpPr>
            <p:sp>
              <p:nvSpPr>
                <p:cNvPr id="195" name="Forma livre 194"/>
                <p:cNvSpPr/>
                <p:nvPr/>
              </p:nvSpPr>
              <p:spPr>
                <a:xfrm>
                  <a:off x="527473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6" name="Forma livre 195"/>
                <p:cNvSpPr/>
                <p:nvPr/>
              </p:nvSpPr>
              <p:spPr>
                <a:xfrm>
                  <a:off x="598257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9" name="Grupo 188"/>
              <p:cNvGrpSpPr/>
              <p:nvPr/>
            </p:nvGrpSpPr>
            <p:grpSpPr>
              <a:xfrm flipH="1">
                <a:off x="2795145" y="2513304"/>
                <a:ext cx="3195682" cy="432048"/>
                <a:chOff x="3144779" y="3213049"/>
                <a:chExt cx="3191756" cy="432193"/>
              </a:xfrm>
            </p:grpSpPr>
            <p:sp>
              <p:nvSpPr>
                <p:cNvPr id="190" name="Forma livre 189"/>
                <p:cNvSpPr/>
                <p:nvPr/>
              </p:nvSpPr>
              <p:spPr>
                <a:xfrm>
                  <a:off x="314477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Forma livre 190"/>
                <p:cNvSpPr/>
                <p:nvPr/>
              </p:nvSpPr>
              <p:spPr>
                <a:xfrm>
                  <a:off x="3855026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Forma livre 191"/>
                <p:cNvSpPr/>
                <p:nvPr/>
              </p:nvSpPr>
              <p:spPr>
                <a:xfrm>
                  <a:off x="456449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Forma livre 192"/>
                <p:cNvSpPr/>
                <p:nvPr/>
              </p:nvSpPr>
              <p:spPr>
                <a:xfrm>
                  <a:off x="5272322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Forma livre 193"/>
                <p:cNvSpPr/>
                <p:nvPr/>
              </p:nvSpPr>
              <p:spPr>
                <a:xfrm>
                  <a:off x="5980157" y="3427260"/>
                  <a:ext cx="356378" cy="217982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  <a:gd name="connsiteX0" fmla="*/ 0 w 722489"/>
                    <a:gd name="connsiteY0" fmla="*/ -1 h 217982"/>
                    <a:gd name="connsiteX1" fmla="*/ 722489 w 722489"/>
                    <a:gd name="connsiteY1" fmla="*/ -1 h 21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2489" h="217982">
                      <a:moveTo>
                        <a:pt x="0" y="-1"/>
                      </a:moveTo>
                      <a:cubicBezTo>
                        <a:pt x="285985" y="296075"/>
                        <a:pt x="439953" y="285160"/>
                        <a:pt x="722489" y="-1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97" name="Grupo 196"/>
            <p:cNvGrpSpPr/>
            <p:nvPr/>
          </p:nvGrpSpPr>
          <p:grpSpPr>
            <a:xfrm>
              <a:off x="2365017" y="2169239"/>
              <a:ext cx="4968439" cy="86410"/>
              <a:chOff x="2438330" y="2513304"/>
              <a:chExt cx="4968439" cy="432048"/>
            </a:xfrm>
          </p:grpSpPr>
          <p:grpSp>
            <p:nvGrpSpPr>
              <p:cNvPr id="198" name="Grupo 197"/>
              <p:cNvGrpSpPr/>
              <p:nvPr/>
            </p:nvGrpSpPr>
            <p:grpSpPr>
              <a:xfrm flipH="1">
                <a:off x="5984433" y="2513304"/>
                <a:ext cx="1422336" cy="432048"/>
                <a:chOff x="5274739" y="3213049"/>
                <a:chExt cx="1420589" cy="432193"/>
              </a:xfrm>
            </p:grpSpPr>
            <p:sp>
              <p:nvSpPr>
                <p:cNvPr id="205" name="Forma livre 204"/>
                <p:cNvSpPr/>
                <p:nvPr/>
              </p:nvSpPr>
              <p:spPr>
                <a:xfrm>
                  <a:off x="527473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Forma livre 205"/>
                <p:cNvSpPr/>
                <p:nvPr/>
              </p:nvSpPr>
              <p:spPr>
                <a:xfrm>
                  <a:off x="598257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9" name="Grupo 198"/>
              <p:cNvGrpSpPr/>
              <p:nvPr/>
            </p:nvGrpSpPr>
            <p:grpSpPr>
              <a:xfrm flipH="1">
                <a:off x="2438330" y="2513304"/>
                <a:ext cx="3552497" cy="432048"/>
                <a:chOff x="3144779" y="3213049"/>
                <a:chExt cx="3548133" cy="432193"/>
              </a:xfrm>
            </p:grpSpPr>
            <p:sp>
              <p:nvSpPr>
                <p:cNvPr id="200" name="Forma livre 199"/>
                <p:cNvSpPr/>
                <p:nvPr/>
              </p:nvSpPr>
              <p:spPr>
                <a:xfrm>
                  <a:off x="314477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Forma livre 200"/>
                <p:cNvSpPr/>
                <p:nvPr/>
              </p:nvSpPr>
              <p:spPr>
                <a:xfrm>
                  <a:off x="3855026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Forma livre 201"/>
                <p:cNvSpPr/>
                <p:nvPr/>
              </p:nvSpPr>
              <p:spPr>
                <a:xfrm>
                  <a:off x="456449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Forma livre 202"/>
                <p:cNvSpPr/>
                <p:nvPr/>
              </p:nvSpPr>
              <p:spPr>
                <a:xfrm>
                  <a:off x="5272322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Forma livre 203"/>
                <p:cNvSpPr/>
                <p:nvPr/>
              </p:nvSpPr>
              <p:spPr>
                <a:xfrm>
                  <a:off x="5980157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9" name="Retângulo 8"/>
          <p:cNvSpPr/>
          <p:nvPr/>
        </p:nvSpPr>
        <p:spPr>
          <a:xfrm rot="-2700000" flipH="1">
            <a:off x="2405802" y="1771681"/>
            <a:ext cx="45719" cy="1844789"/>
          </a:xfrm>
          <a:prstGeom prst="rect">
            <a:avLst/>
          </a:prstGeom>
          <a:solidFill>
            <a:srgbClr val="0070C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upo 13"/>
          <p:cNvGrpSpPr/>
          <p:nvPr/>
        </p:nvGrpSpPr>
        <p:grpSpPr>
          <a:xfrm>
            <a:off x="-928851" y="2175658"/>
            <a:ext cx="7805107" cy="1109326"/>
            <a:chOff x="543352" y="4502212"/>
            <a:chExt cx="7805107" cy="1109326"/>
          </a:xfrm>
        </p:grpSpPr>
        <p:sp>
          <p:nvSpPr>
            <p:cNvPr id="63" name="Forma livre 62"/>
            <p:cNvSpPr/>
            <p:nvPr/>
          </p:nvSpPr>
          <p:spPr>
            <a:xfrm flipH="1" flipV="1">
              <a:off x="6925904" y="5525128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orma livre 78"/>
            <p:cNvSpPr/>
            <p:nvPr/>
          </p:nvSpPr>
          <p:spPr>
            <a:xfrm flipH="1" flipV="1">
              <a:off x="6217204" y="5525128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orma livre 84"/>
            <p:cNvSpPr/>
            <p:nvPr/>
          </p:nvSpPr>
          <p:spPr>
            <a:xfrm flipH="1" flipV="1">
              <a:off x="5509283" y="5525128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orma livre 85"/>
            <p:cNvSpPr/>
            <p:nvPr/>
          </p:nvSpPr>
          <p:spPr>
            <a:xfrm flipH="1" flipV="1">
              <a:off x="4798164" y="5525128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orma livre 93"/>
            <p:cNvSpPr/>
            <p:nvPr/>
          </p:nvSpPr>
          <p:spPr>
            <a:xfrm flipH="1" flipV="1">
              <a:off x="4089460" y="5525128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orma livre 94"/>
            <p:cNvSpPr/>
            <p:nvPr/>
          </p:nvSpPr>
          <p:spPr>
            <a:xfrm flipH="1" flipV="1">
              <a:off x="7634828" y="5524956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orma livre 56"/>
            <p:cNvSpPr/>
            <p:nvPr/>
          </p:nvSpPr>
          <p:spPr>
            <a:xfrm flipH="1" flipV="1">
              <a:off x="3382217" y="5525127"/>
              <a:ext cx="713632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orma livre 57"/>
            <p:cNvSpPr/>
            <p:nvPr/>
          </p:nvSpPr>
          <p:spPr>
            <a:xfrm flipH="1" flipV="1">
              <a:off x="2671097" y="5525127"/>
              <a:ext cx="713632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orma livre 58"/>
            <p:cNvSpPr/>
            <p:nvPr/>
          </p:nvSpPr>
          <p:spPr>
            <a:xfrm flipH="1" flipV="1">
              <a:off x="1960757" y="5525127"/>
              <a:ext cx="713632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orma livre 59"/>
            <p:cNvSpPr/>
            <p:nvPr/>
          </p:nvSpPr>
          <p:spPr>
            <a:xfrm flipH="1" flipV="1">
              <a:off x="1252058" y="5525127"/>
              <a:ext cx="713632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orma livre 61"/>
            <p:cNvSpPr/>
            <p:nvPr/>
          </p:nvSpPr>
          <p:spPr>
            <a:xfrm flipH="1" flipV="1">
              <a:off x="543352" y="5525127"/>
              <a:ext cx="713632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orma livre 118"/>
            <p:cNvSpPr/>
            <p:nvPr/>
          </p:nvSpPr>
          <p:spPr>
            <a:xfrm flipH="1" flipV="1">
              <a:off x="6925904" y="5269442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orma livre 119"/>
            <p:cNvSpPr/>
            <p:nvPr/>
          </p:nvSpPr>
          <p:spPr>
            <a:xfrm flipH="1" flipV="1">
              <a:off x="6217204" y="5269442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orma livre 120"/>
            <p:cNvSpPr/>
            <p:nvPr/>
          </p:nvSpPr>
          <p:spPr>
            <a:xfrm flipH="1" flipV="1">
              <a:off x="5509283" y="5269442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orma livre 121"/>
            <p:cNvSpPr/>
            <p:nvPr/>
          </p:nvSpPr>
          <p:spPr>
            <a:xfrm flipH="1" flipV="1">
              <a:off x="4798164" y="5269442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Forma livre 122"/>
            <p:cNvSpPr/>
            <p:nvPr/>
          </p:nvSpPr>
          <p:spPr>
            <a:xfrm flipH="1" flipV="1">
              <a:off x="4089460" y="5269442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Forma livre 123"/>
            <p:cNvSpPr/>
            <p:nvPr/>
          </p:nvSpPr>
          <p:spPr>
            <a:xfrm flipH="1" flipV="1">
              <a:off x="7634828" y="5269270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Forma livre 113"/>
            <p:cNvSpPr/>
            <p:nvPr/>
          </p:nvSpPr>
          <p:spPr>
            <a:xfrm flipH="1" flipV="1">
              <a:off x="3382217" y="5269441"/>
              <a:ext cx="713632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Forma livre 114"/>
            <p:cNvSpPr/>
            <p:nvPr/>
          </p:nvSpPr>
          <p:spPr>
            <a:xfrm flipH="1" flipV="1">
              <a:off x="2671097" y="5269441"/>
              <a:ext cx="713632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orma livre 115"/>
            <p:cNvSpPr/>
            <p:nvPr/>
          </p:nvSpPr>
          <p:spPr>
            <a:xfrm flipH="1" flipV="1">
              <a:off x="1960757" y="5269441"/>
              <a:ext cx="713632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orma livre 116"/>
            <p:cNvSpPr/>
            <p:nvPr/>
          </p:nvSpPr>
          <p:spPr>
            <a:xfrm flipH="1" flipV="1">
              <a:off x="1252058" y="5269441"/>
              <a:ext cx="713632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Forma livre 117"/>
            <p:cNvSpPr/>
            <p:nvPr/>
          </p:nvSpPr>
          <p:spPr>
            <a:xfrm flipH="1" flipV="1">
              <a:off x="543352" y="5269441"/>
              <a:ext cx="713632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Forma livre 132"/>
            <p:cNvSpPr/>
            <p:nvPr/>
          </p:nvSpPr>
          <p:spPr>
            <a:xfrm flipH="1" flipV="1">
              <a:off x="6925904" y="5013756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orma livre 133"/>
            <p:cNvSpPr/>
            <p:nvPr/>
          </p:nvSpPr>
          <p:spPr>
            <a:xfrm flipH="1" flipV="1">
              <a:off x="6217204" y="5013756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orma livre 134"/>
            <p:cNvSpPr/>
            <p:nvPr/>
          </p:nvSpPr>
          <p:spPr>
            <a:xfrm flipH="1" flipV="1">
              <a:off x="5509283" y="5013756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Forma livre 135"/>
            <p:cNvSpPr/>
            <p:nvPr/>
          </p:nvSpPr>
          <p:spPr>
            <a:xfrm flipH="1" flipV="1">
              <a:off x="4798164" y="5013756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Forma livre 136"/>
            <p:cNvSpPr/>
            <p:nvPr/>
          </p:nvSpPr>
          <p:spPr>
            <a:xfrm flipH="1" flipV="1">
              <a:off x="4089460" y="5013756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Forma livre 137"/>
            <p:cNvSpPr/>
            <p:nvPr/>
          </p:nvSpPr>
          <p:spPr>
            <a:xfrm flipH="1" flipV="1">
              <a:off x="7634828" y="5013584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Forma livre 127"/>
            <p:cNvSpPr/>
            <p:nvPr/>
          </p:nvSpPr>
          <p:spPr>
            <a:xfrm flipH="1" flipV="1">
              <a:off x="3382217" y="5013755"/>
              <a:ext cx="713632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orma livre 128"/>
            <p:cNvSpPr/>
            <p:nvPr/>
          </p:nvSpPr>
          <p:spPr>
            <a:xfrm flipH="1" flipV="1">
              <a:off x="2671097" y="5013755"/>
              <a:ext cx="713632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orma livre 129"/>
            <p:cNvSpPr/>
            <p:nvPr/>
          </p:nvSpPr>
          <p:spPr>
            <a:xfrm flipH="1" flipV="1">
              <a:off x="1960757" y="5013755"/>
              <a:ext cx="713632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orma livre 130"/>
            <p:cNvSpPr/>
            <p:nvPr/>
          </p:nvSpPr>
          <p:spPr>
            <a:xfrm flipH="1" flipV="1">
              <a:off x="1252058" y="5013755"/>
              <a:ext cx="713632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Forma livre 131"/>
            <p:cNvSpPr/>
            <p:nvPr/>
          </p:nvSpPr>
          <p:spPr>
            <a:xfrm flipH="1" flipV="1">
              <a:off x="543352" y="5013755"/>
              <a:ext cx="713632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orma livre 146"/>
            <p:cNvSpPr/>
            <p:nvPr/>
          </p:nvSpPr>
          <p:spPr>
            <a:xfrm flipH="1" flipV="1">
              <a:off x="6925904" y="4758070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orma livre 147"/>
            <p:cNvSpPr/>
            <p:nvPr/>
          </p:nvSpPr>
          <p:spPr>
            <a:xfrm flipH="1" flipV="1">
              <a:off x="6217204" y="4758070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Forma livre 148"/>
            <p:cNvSpPr/>
            <p:nvPr/>
          </p:nvSpPr>
          <p:spPr>
            <a:xfrm flipH="1" flipV="1">
              <a:off x="5509283" y="4758070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Forma livre 149"/>
            <p:cNvSpPr/>
            <p:nvPr/>
          </p:nvSpPr>
          <p:spPr>
            <a:xfrm flipH="1" flipV="1">
              <a:off x="4798164" y="4758070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orma livre 150"/>
            <p:cNvSpPr/>
            <p:nvPr/>
          </p:nvSpPr>
          <p:spPr>
            <a:xfrm flipH="1" flipV="1">
              <a:off x="4089460" y="4758070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orma livre 151"/>
            <p:cNvSpPr/>
            <p:nvPr/>
          </p:nvSpPr>
          <p:spPr>
            <a:xfrm flipH="1" flipV="1">
              <a:off x="7634828" y="4757898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Forma livre 141"/>
            <p:cNvSpPr/>
            <p:nvPr/>
          </p:nvSpPr>
          <p:spPr>
            <a:xfrm flipH="1" flipV="1">
              <a:off x="3382217" y="4758069"/>
              <a:ext cx="713632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Forma livre 142"/>
            <p:cNvSpPr/>
            <p:nvPr/>
          </p:nvSpPr>
          <p:spPr>
            <a:xfrm flipH="1" flipV="1">
              <a:off x="2671097" y="4758069"/>
              <a:ext cx="713632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Forma livre 143"/>
            <p:cNvSpPr/>
            <p:nvPr/>
          </p:nvSpPr>
          <p:spPr>
            <a:xfrm flipH="1" flipV="1">
              <a:off x="1960757" y="4758069"/>
              <a:ext cx="713632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Forma livre 144"/>
            <p:cNvSpPr/>
            <p:nvPr/>
          </p:nvSpPr>
          <p:spPr>
            <a:xfrm flipH="1" flipV="1">
              <a:off x="1252058" y="4758069"/>
              <a:ext cx="713632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Forma livre 145"/>
            <p:cNvSpPr/>
            <p:nvPr/>
          </p:nvSpPr>
          <p:spPr>
            <a:xfrm flipH="1" flipV="1">
              <a:off x="543352" y="4758069"/>
              <a:ext cx="713632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Forma livre 160"/>
            <p:cNvSpPr/>
            <p:nvPr/>
          </p:nvSpPr>
          <p:spPr>
            <a:xfrm flipH="1" flipV="1">
              <a:off x="6925904" y="4502384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Forma livre 161"/>
            <p:cNvSpPr/>
            <p:nvPr/>
          </p:nvSpPr>
          <p:spPr>
            <a:xfrm flipH="1" flipV="1">
              <a:off x="6217204" y="4502384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Forma livre 162"/>
            <p:cNvSpPr/>
            <p:nvPr/>
          </p:nvSpPr>
          <p:spPr>
            <a:xfrm flipH="1" flipV="1">
              <a:off x="5509283" y="4502384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Forma livre 163"/>
            <p:cNvSpPr/>
            <p:nvPr/>
          </p:nvSpPr>
          <p:spPr>
            <a:xfrm flipH="1" flipV="1">
              <a:off x="4798164" y="4502384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Forma livre 164"/>
            <p:cNvSpPr/>
            <p:nvPr/>
          </p:nvSpPr>
          <p:spPr>
            <a:xfrm flipH="1" flipV="1">
              <a:off x="4089460" y="4502384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Forma livre 165"/>
            <p:cNvSpPr/>
            <p:nvPr/>
          </p:nvSpPr>
          <p:spPr>
            <a:xfrm flipH="1" flipV="1">
              <a:off x="7634828" y="4502212"/>
              <a:ext cx="713631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orma livre 155"/>
            <p:cNvSpPr/>
            <p:nvPr/>
          </p:nvSpPr>
          <p:spPr>
            <a:xfrm flipH="1" flipV="1">
              <a:off x="3382217" y="4502383"/>
              <a:ext cx="713632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orma livre 156"/>
            <p:cNvSpPr/>
            <p:nvPr/>
          </p:nvSpPr>
          <p:spPr>
            <a:xfrm flipH="1" flipV="1">
              <a:off x="2671097" y="4502383"/>
              <a:ext cx="713632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orma livre 157"/>
            <p:cNvSpPr/>
            <p:nvPr/>
          </p:nvSpPr>
          <p:spPr>
            <a:xfrm flipH="1" flipV="1">
              <a:off x="1960757" y="4502383"/>
              <a:ext cx="713632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orma livre 158"/>
            <p:cNvSpPr/>
            <p:nvPr/>
          </p:nvSpPr>
          <p:spPr>
            <a:xfrm flipH="1" flipV="1">
              <a:off x="1252058" y="4502383"/>
              <a:ext cx="713632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orma livre 159"/>
            <p:cNvSpPr/>
            <p:nvPr/>
          </p:nvSpPr>
          <p:spPr>
            <a:xfrm flipH="1" flipV="1">
              <a:off x="543352" y="4502383"/>
              <a:ext cx="713632" cy="86410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1979712" y="1077881"/>
            <a:ext cx="1050258" cy="2135094"/>
            <a:chOff x="1979712" y="1077881"/>
            <a:chExt cx="1050258" cy="2135094"/>
          </a:xfrm>
        </p:grpSpPr>
        <p:grpSp>
          <p:nvGrpSpPr>
            <p:cNvPr id="81" name="Grupo 80"/>
            <p:cNvGrpSpPr/>
            <p:nvPr/>
          </p:nvGrpSpPr>
          <p:grpSpPr>
            <a:xfrm rot="16200000">
              <a:off x="1391254" y="1666344"/>
              <a:ext cx="1280039" cy="103123"/>
              <a:chOff x="3998781" y="3213049"/>
              <a:chExt cx="1278467" cy="515786"/>
            </a:xfrm>
          </p:grpSpPr>
          <p:sp>
            <p:nvSpPr>
              <p:cNvPr id="83" name="Forma livre 82"/>
              <p:cNvSpPr/>
              <p:nvPr/>
            </p:nvSpPr>
            <p:spPr>
              <a:xfrm>
                <a:off x="3998781" y="3213059"/>
                <a:ext cx="568999" cy="515776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  <a:gd name="connsiteX0" fmla="*/ 0 w 1144968"/>
                  <a:gd name="connsiteY0" fmla="*/ 425951 h 566017"/>
                  <a:gd name="connsiteX1" fmla="*/ 422479 w 1144968"/>
                  <a:gd name="connsiteY1" fmla="*/ 214210 h 566017"/>
                  <a:gd name="connsiteX2" fmla="*/ 1144968 w 1144968"/>
                  <a:gd name="connsiteY2" fmla="*/ 225499 h 566017"/>
                  <a:gd name="connsiteX0" fmla="*/ 0 w 1144968"/>
                  <a:gd name="connsiteY0" fmla="*/ 425951 h 425951"/>
                  <a:gd name="connsiteX1" fmla="*/ 422479 w 1144968"/>
                  <a:gd name="connsiteY1" fmla="*/ 214210 h 425951"/>
                  <a:gd name="connsiteX2" fmla="*/ 1144968 w 1144968"/>
                  <a:gd name="connsiteY2" fmla="*/ 225499 h 425951"/>
                  <a:gd name="connsiteX0" fmla="*/ 0 w 1144968"/>
                  <a:gd name="connsiteY0" fmla="*/ 425951 h 443682"/>
                  <a:gd name="connsiteX1" fmla="*/ 422479 w 1144968"/>
                  <a:gd name="connsiteY1" fmla="*/ 214210 h 443682"/>
                  <a:gd name="connsiteX2" fmla="*/ 1144968 w 1144968"/>
                  <a:gd name="connsiteY2" fmla="*/ 225499 h 443682"/>
                  <a:gd name="connsiteX0" fmla="*/ -1 w 1153539"/>
                  <a:gd name="connsiteY0" fmla="*/ 510657 h 515776"/>
                  <a:gd name="connsiteX1" fmla="*/ 431050 w 1153539"/>
                  <a:gd name="connsiteY1" fmla="*/ 214210 h 515776"/>
                  <a:gd name="connsiteX2" fmla="*/ 1153539 w 1153539"/>
                  <a:gd name="connsiteY2" fmla="*/ 225499 h 51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53539" h="515776">
                    <a:moveTo>
                      <a:pt x="-1" y="510657"/>
                    </a:moveTo>
                    <a:cubicBezTo>
                      <a:pt x="165982" y="531474"/>
                      <a:pt x="148514" y="499371"/>
                      <a:pt x="431050" y="214210"/>
                    </a:cubicBezTo>
                    <a:cubicBezTo>
                      <a:pt x="709059" y="-66382"/>
                      <a:pt x="866789" y="-80186"/>
                      <a:pt x="1153539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orma livre 83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" name="Grupo 65"/>
            <p:cNvGrpSpPr/>
            <p:nvPr/>
          </p:nvGrpSpPr>
          <p:grpSpPr>
            <a:xfrm rot="16200000">
              <a:off x="1551894" y="1746665"/>
              <a:ext cx="1423971" cy="86410"/>
              <a:chOff x="3855026" y="3213049"/>
              <a:chExt cx="1422222" cy="432193"/>
            </a:xfrm>
          </p:grpSpPr>
          <p:sp>
            <p:nvSpPr>
              <p:cNvPr id="68" name="Forma livre 67"/>
              <p:cNvSpPr/>
              <p:nvPr/>
            </p:nvSpPr>
            <p:spPr>
              <a:xfrm>
                <a:off x="3855026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orma livre 68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upo 69"/>
            <p:cNvGrpSpPr/>
            <p:nvPr/>
          </p:nvGrpSpPr>
          <p:grpSpPr>
            <a:xfrm rot="16200000">
              <a:off x="1636870" y="1902647"/>
              <a:ext cx="1735942" cy="86410"/>
              <a:chOff x="3543439" y="3213049"/>
              <a:chExt cx="1733809" cy="432193"/>
            </a:xfrm>
          </p:grpSpPr>
          <p:sp>
            <p:nvSpPr>
              <p:cNvPr id="71" name="Forma livre 70"/>
              <p:cNvSpPr/>
              <p:nvPr/>
            </p:nvSpPr>
            <p:spPr>
              <a:xfrm>
                <a:off x="3543439" y="3234228"/>
                <a:ext cx="314097" cy="204312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  <a:gd name="connsiteX0" fmla="*/ 0 w 1444978"/>
                  <a:gd name="connsiteY0" fmla="*/ 214211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  <a:gd name="connsiteX0" fmla="*/ 0 w 722489"/>
                  <a:gd name="connsiteY0" fmla="*/ 214210 h 225500"/>
                  <a:gd name="connsiteX1" fmla="*/ 722489 w 722489"/>
                  <a:gd name="connsiteY1" fmla="*/ 225499 h 225500"/>
                  <a:gd name="connsiteX0" fmla="*/ -1 w 636772"/>
                  <a:gd name="connsiteY0" fmla="*/ 176282 h 272251"/>
                  <a:gd name="connsiteX1" fmla="*/ 636772 w 636772"/>
                  <a:gd name="connsiteY1" fmla="*/ 272250 h 272251"/>
                  <a:gd name="connsiteX0" fmla="*/ -1 w 636772"/>
                  <a:gd name="connsiteY0" fmla="*/ 141375 h 237344"/>
                  <a:gd name="connsiteX1" fmla="*/ 636772 w 636772"/>
                  <a:gd name="connsiteY1" fmla="*/ 237343 h 237344"/>
                  <a:gd name="connsiteX0" fmla="*/ -1 w 636772"/>
                  <a:gd name="connsiteY0" fmla="*/ 108344 h 204313"/>
                  <a:gd name="connsiteX1" fmla="*/ 636772 w 636772"/>
                  <a:gd name="connsiteY1" fmla="*/ 204312 h 204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6772" h="204313">
                    <a:moveTo>
                      <a:pt x="-1" y="108344"/>
                    </a:moveTo>
                    <a:cubicBezTo>
                      <a:pt x="278008" y="-2846"/>
                      <a:pt x="350022" y="-101373"/>
                      <a:pt x="636772" y="20431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orma livre 71"/>
              <p:cNvSpPr/>
              <p:nvPr/>
            </p:nvSpPr>
            <p:spPr>
              <a:xfrm>
                <a:off x="3855026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orma livre 72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upo 73"/>
            <p:cNvGrpSpPr/>
            <p:nvPr/>
          </p:nvGrpSpPr>
          <p:grpSpPr>
            <a:xfrm rot="16200000">
              <a:off x="1756312" y="2024169"/>
              <a:ext cx="1986924" cy="94352"/>
              <a:chOff x="3292765" y="3213049"/>
              <a:chExt cx="1984483" cy="471916"/>
            </a:xfrm>
          </p:grpSpPr>
          <p:sp>
            <p:nvSpPr>
              <p:cNvPr id="75" name="Forma livre 74"/>
              <p:cNvSpPr/>
              <p:nvPr/>
            </p:nvSpPr>
            <p:spPr>
              <a:xfrm>
                <a:off x="3292765" y="3213054"/>
                <a:ext cx="564770" cy="471911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  <a:gd name="connsiteX0" fmla="*/ 0 w 1144966"/>
                  <a:gd name="connsiteY0" fmla="*/ 425946 h 566012"/>
                  <a:gd name="connsiteX1" fmla="*/ 422477 w 1144966"/>
                  <a:gd name="connsiteY1" fmla="*/ 214210 h 566012"/>
                  <a:gd name="connsiteX2" fmla="*/ 1144966 w 1144966"/>
                  <a:gd name="connsiteY2" fmla="*/ 225499 h 566012"/>
                  <a:gd name="connsiteX0" fmla="*/ 0 w 1144966"/>
                  <a:gd name="connsiteY0" fmla="*/ 425946 h 425946"/>
                  <a:gd name="connsiteX1" fmla="*/ 422477 w 1144966"/>
                  <a:gd name="connsiteY1" fmla="*/ 214210 h 425946"/>
                  <a:gd name="connsiteX2" fmla="*/ 1144966 w 1144966"/>
                  <a:gd name="connsiteY2" fmla="*/ 225499 h 425946"/>
                  <a:gd name="connsiteX0" fmla="*/ 0 w 1144966"/>
                  <a:gd name="connsiteY0" fmla="*/ 425946 h 471911"/>
                  <a:gd name="connsiteX1" fmla="*/ 422477 w 1144966"/>
                  <a:gd name="connsiteY1" fmla="*/ 214210 h 471911"/>
                  <a:gd name="connsiteX2" fmla="*/ 1144966 w 1144966"/>
                  <a:gd name="connsiteY2" fmla="*/ 225499 h 471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4966" h="471911">
                    <a:moveTo>
                      <a:pt x="0" y="425946"/>
                    </a:moveTo>
                    <a:cubicBezTo>
                      <a:pt x="217413" y="510289"/>
                      <a:pt x="139941" y="499371"/>
                      <a:pt x="422477" y="214210"/>
                    </a:cubicBezTo>
                    <a:cubicBezTo>
                      <a:pt x="700486" y="-66382"/>
                      <a:pt x="858216" y="-80186"/>
                      <a:pt x="1144966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orma livre 75"/>
              <p:cNvSpPr/>
              <p:nvPr/>
            </p:nvSpPr>
            <p:spPr>
              <a:xfrm>
                <a:off x="3855026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orma livre 76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" name="Grupo 77"/>
            <p:cNvGrpSpPr/>
            <p:nvPr/>
          </p:nvGrpSpPr>
          <p:grpSpPr>
            <a:xfrm rot="16200000">
              <a:off x="1919219" y="2102224"/>
              <a:ext cx="2135092" cy="86410"/>
              <a:chOff x="3144779" y="3213049"/>
              <a:chExt cx="2132469" cy="432193"/>
            </a:xfrm>
          </p:grpSpPr>
          <p:sp>
            <p:nvSpPr>
              <p:cNvPr id="108" name="Forma livre 107"/>
              <p:cNvSpPr/>
              <p:nvPr/>
            </p:nvSpPr>
            <p:spPr>
              <a:xfrm>
                <a:off x="314477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orma livre 108"/>
              <p:cNvSpPr/>
              <p:nvPr/>
            </p:nvSpPr>
            <p:spPr>
              <a:xfrm>
                <a:off x="3855026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orma livre 109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7" name="Grupo 16"/>
          <p:cNvGrpSpPr/>
          <p:nvPr/>
        </p:nvGrpSpPr>
        <p:grpSpPr>
          <a:xfrm>
            <a:off x="827583" y="2170991"/>
            <a:ext cx="2133456" cy="1123791"/>
            <a:chOff x="552034" y="4495928"/>
            <a:chExt cx="2133456" cy="1123791"/>
          </a:xfrm>
        </p:grpSpPr>
        <p:grpSp>
          <p:nvGrpSpPr>
            <p:cNvPr id="61" name="Grupo 60"/>
            <p:cNvGrpSpPr/>
            <p:nvPr/>
          </p:nvGrpSpPr>
          <p:grpSpPr>
            <a:xfrm>
              <a:off x="552037" y="4495928"/>
              <a:ext cx="1067936" cy="86410"/>
              <a:chOff x="4564493" y="3213049"/>
              <a:chExt cx="1066624" cy="432193"/>
            </a:xfrm>
          </p:grpSpPr>
          <p:sp>
            <p:nvSpPr>
              <p:cNvPr id="64" name="Forma livre 63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orma livre 64"/>
              <p:cNvSpPr/>
              <p:nvPr/>
            </p:nvSpPr>
            <p:spPr>
              <a:xfrm>
                <a:off x="5274739" y="3427260"/>
                <a:ext cx="356378" cy="217982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  <a:gd name="connsiteX0" fmla="*/ 0 w 1102107"/>
                  <a:gd name="connsiteY0" fmla="*/ 316469 h 534452"/>
                  <a:gd name="connsiteX1" fmla="*/ 722489 w 1102107"/>
                  <a:gd name="connsiteY1" fmla="*/ 316469 h 534452"/>
                  <a:gd name="connsiteX2" fmla="*/ 1102107 w 1102107"/>
                  <a:gd name="connsiteY2" fmla="*/ 158373 h 534452"/>
                  <a:gd name="connsiteX0" fmla="*/ 0 w 1102107"/>
                  <a:gd name="connsiteY0" fmla="*/ 316469 h 534452"/>
                  <a:gd name="connsiteX1" fmla="*/ 722489 w 1102107"/>
                  <a:gd name="connsiteY1" fmla="*/ 316469 h 534452"/>
                  <a:gd name="connsiteX2" fmla="*/ 1102107 w 1102107"/>
                  <a:gd name="connsiteY2" fmla="*/ 158372 h 534452"/>
                  <a:gd name="connsiteX0" fmla="*/ 0 w 722489"/>
                  <a:gd name="connsiteY0" fmla="*/ -1 h 217982"/>
                  <a:gd name="connsiteX1" fmla="*/ 722489 w 722489"/>
                  <a:gd name="connsiteY1" fmla="*/ -1 h 217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2489" h="217982">
                    <a:moveTo>
                      <a:pt x="0" y="-1"/>
                    </a:moveTo>
                    <a:cubicBezTo>
                      <a:pt x="285985" y="296075"/>
                      <a:pt x="439953" y="285160"/>
                      <a:pt x="722489" y="-1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7" name="Grupo 206"/>
            <p:cNvGrpSpPr/>
            <p:nvPr/>
          </p:nvGrpSpPr>
          <p:grpSpPr>
            <a:xfrm>
              <a:off x="552036" y="4758242"/>
              <a:ext cx="1424751" cy="86410"/>
              <a:chOff x="4564493" y="3213049"/>
              <a:chExt cx="1423001" cy="432193"/>
            </a:xfrm>
          </p:grpSpPr>
          <p:sp>
            <p:nvSpPr>
              <p:cNvPr id="208" name="Forma livre 207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Forma livre 208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1" name="Grupo 210"/>
            <p:cNvGrpSpPr/>
            <p:nvPr/>
          </p:nvGrpSpPr>
          <p:grpSpPr>
            <a:xfrm>
              <a:off x="552035" y="5008681"/>
              <a:ext cx="1687740" cy="86410"/>
              <a:chOff x="4564493" y="3213049"/>
              <a:chExt cx="1685667" cy="432193"/>
            </a:xfrm>
          </p:grpSpPr>
          <p:sp>
            <p:nvSpPr>
              <p:cNvPr id="212" name="Forma livre 211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Forma livre 212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Forma livre 213"/>
              <p:cNvSpPr/>
              <p:nvPr/>
            </p:nvSpPr>
            <p:spPr>
              <a:xfrm>
                <a:off x="5982573" y="3427260"/>
                <a:ext cx="267587" cy="21070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  <a:gd name="connsiteX0" fmla="*/ 0 w 722490"/>
                  <a:gd name="connsiteY0" fmla="*/ -1 h 217982"/>
                  <a:gd name="connsiteX1" fmla="*/ 722489 w 722490"/>
                  <a:gd name="connsiteY1" fmla="*/ -1 h 217982"/>
                  <a:gd name="connsiteX0" fmla="*/ 0 w 542483"/>
                  <a:gd name="connsiteY0" fmla="*/ -1 h 290781"/>
                  <a:gd name="connsiteX1" fmla="*/ 542483 w 542483"/>
                  <a:gd name="connsiteY1" fmla="*/ 127042 h 290781"/>
                  <a:gd name="connsiteX0" fmla="*/ 0 w 542483"/>
                  <a:gd name="connsiteY0" fmla="*/ -1 h 227895"/>
                  <a:gd name="connsiteX1" fmla="*/ 542483 w 542483"/>
                  <a:gd name="connsiteY1" fmla="*/ 127042 h 227895"/>
                  <a:gd name="connsiteX0" fmla="*/ 0 w 542483"/>
                  <a:gd name="connsiteY0" fmla="*/ -1 h 210699"/>
                  <a:gd name="connsiteX1" fmla="*/ 542483 w 542483"/>
                  <a:gd name="connsiteY1" fmla="*/ 127042 h 210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2483" h="210699">
                    <a:moveTo>
                      <a:pt x="0" y="-1"/>
                    </a:moveTo>
                    <a:cubicBezTo>
                      <a:pt x="285985" y="296075"/>
                      <a:pt x="319949" y="221638"/>
                      <a:pt x="542483" y="127042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5" name="Grupo 214"/>
            <p:cNvGrpSpPr/>
            <p:nvPr/>
          </p:nvGrpSpPr>
          <p:grpSpPr>
            <a:xfrm>
              <a:off x="552034" y="5270995"/>
              <a:ext cx="1852839" cy="86410"/>
              <a:chOff x="4564493" y="3213049"/>
              <a:chExt cx="1850564" cy="432193"/>
            </a:xfrm>
          </p:grpSpPr>
          <p:sp>
            <p:nvSpPr>
              <p:cNvPr id="216" name="Forma livre 215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Forma livre 216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Forma livre 217"/>
              <p:cNvSpPr/>
              <p:nvPr/>
            </p:nvSpPr>
            <p:spPr>
              <a:xfrm>
                <a:off x="5982573" y="3300223"/>
                <a:ext cx="432484" cy="292417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  <a:gd name="connsiteX0" fmla="*/ 0 w 930672"/>
                  <a:gd name="connsiteY0" fmla="*/ 248621 h 466604"/>
                  <a:gd name="connsiteX1" fmla="*/ 722489 w 930672"/>
                  <a:gd name="connsiteY1" fmla="*/ 248621 h 466604"/>
                  <a:gd name="connsiteX2" fmla="*/ 930672 w 930672"/>
                  <a:gd name="connsiteY2" fmla="*/ 196390 h 466604"/>
                  <a:gd name="connsiteX0" fmla="*/ 0 w 930672"/>
                  <a:gd name="connsiteY0" fmla="*/ 126266 h 344249"/>
                  <a:gd name="connsiteX1" fmla="*/ 722489 w 930672"/>
                  <a:gd name="connsiteY1" fmla="*/ 126266 h 344249"/>
                  <a:gd name="connsiteX2" fmla="*/ 930672 w 930672"/>
                  <a:gd name="connsiteY2" fmla="*/ 74035 h 344249"/>
                  <a:gd name="connsiteX0" fmla="*/ 0 w 904957"/>
                  <a:gd name="connsiteY0" fmla="*/ 179274 h 397257"/>
                  <a:gd name="connsiteX1" fmla="*/ 722489 w 904957"/>
                  <a:gd name="connsiteY1" fmla="*/ 179274 h 397257"/>
                  <a:gd name="connsiteX2" fmla="*/ 904957 w 904957"/>
                  <a:gd name="connsiteY2" fmla="*/ 0 h 397257"/>
                  <a:gd name="connsiteX0" fmla="*/ 0 w 722490"/>
                  <a:gd name="connsiteY0" fmla="*/ -1 h 217982"/>
                  <a:gd name="connsiteX1" fmla="*/ 722489 w 722490"/>
                  <a:gd name="connsiteY1" fmla="*/ -1 h 217982"/>
                  <a:gd name="connsiteX0" fmla="*/ 0 w 876782"/>
                  <a:gd name="connsiteY0" fmla="*/ 127041 h 292417"/>
                  <a:gd name="connsiteX1" fmla="*/ 876782 w 876782"/>
                  <a:gd name="connsiteY1" fmla="*/ 0 h 292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6782" h="292417">
                    <a:moveTo>
                      <a:pt x="0" y="127041"/>
                    </a:moveTo>
                    <a:cubicBezTo>
                      <a:pt x="285985" y="423117"/>
                      <a:pt x="594246" y="285161"/>
                      <a:pt x="876782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9" name="Grupo 218"/>
            <p:cNvGrpSpPr/>
            <p:nvPr/>
          </p:nvGrpSpPr>
          <p:grpSpPr>
            <a:xfrm>
              <a:off x="552035" y="5533309"/>
              <a:ext cx="2133455" cy="86410"/>
              <a:chOff x="4564493" y="3213049"/>
              <a:chExt cx="2130835" cy="432193"/>
            </a:xfrm>
          </p:grpSpPr>
          <p:sp>
            <p:nvSpPr>
              <p:cNvPr id="220" name="Forma livre 219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Forma livre 220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Forma livre 221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Retângulo 2"/>
          <p:cNvSpPr/>
          <p:nvPr/>
        </p:nvSpPr>
        <p:spPr>
          <a:xfrm>
            <a:off x="1797016" y="0"/>
            <a:ext cx="1291568" cy="128416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CaixaDeTexto 105"/>
          <p:cNvSpPr txBox="1"/>
          <p:nvPr/>
        </p:nvSpPr>
        <p:spPr>
          <a:xfrm>
            <a:off x="1797475" y="336116"/>
            <a:ext cx="1299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Light source</a:t>
            </a:r>
            <a:endParaRPr lang="en-US" dirty="0"/>
          </a:p>
        </p:txBody>
      </p:sp>
      <p:grpSp>
        <p:nvGrpSpPr>
          <p:cNvPr id="271" name="Grupo 270"/>
          <p:cNvGrpSpPr/>
          <p:nvPr/>
        </p:nvGrpSpPr>
        <p:grpSpPr>
          <a:xfrm>
            <a:off x="-433087" y="1788222"/>
            <a:ext cx="1422336" cy="1897478"/>
            <a:chOff x="7422019" y="1823946"/>
            <a:chExt cx="1422336" cy="1897478"/>
          </a:xfrm>
        </p:grpSpPr>
        <p:sp>
          <p:nvSpPr>
            <p:cNvPr id="272" name="Retângulo 271"/>
            <p:cNvSpPr/>
            <p:nvPr/>
          </p:nvSpPr>
          <p:spPr>
            <a:xfrm>
              <a:off x="7422019" y="1988794"/>
              <a:ext cx="1422336" cy="1691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tângulo 272"/>
            <p:cNvSpPr/>
            <p:nvPr/>
          </p:nvSpPr>
          <p:spPr>
            <a:xfrm rot="16200000">
              <a:off x="7809637" y="2696998"/>
              <a:ext cx="1897478" cy="151373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4" name="Retângulo 273"/>
          <p:cNvSpPr/>
          <p:nvPr/>
        </p:nvSpPr>
        <p:spPr>
          <a:xfrm>
            <a:off x="373990" y="2025680"/>
            <a:ext cx="370383" cy="14439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1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876600" y="4490647"/>
            <a:ext cx="3024336" cy="36663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Knowing the Enemy</a:t>
            </a:r>
          </a:p>
          <a:p>
            <a:pPr marL="685800" lvl="1" indent="-385763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Harsh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nvironments</a:t>
            </a:r>
          </a:p>
          <a:p>
            <a:pPr marL="685800" lvl="1" indent="-385763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Disturbing Agents</a:t>
            </a:r>
          </a:p>
          <a:p>
            <a:pPr marL="385763" indent="-385763">
              <a:buFont typeface="+mj-lt"/>
              <a:buAutoNum type="arabicPeriod"/>
            </a:pPr>
            <a:r>
              <a:rPr lang="en-US" u="sng" dirty="0" smtClean="0">
                <a:solidFill>
                  <a:schemeClr val="bg1">
                    <a:lumMod val="65000"/>
                  </a:schemeClr>
                </a:solidFill>
              </a:rPr>
              <a:t>Defense Strategies</a:t>
            </a:r>
          </a:p>
          <a:p>
            <a:pPr marL="685800" lvl="1" indent="-385763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Isolation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685800" lvl="1" indent="-385763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Robustness</a:t>
            </a:r>
          </a:p>
          <a:p>
            <a:pPr marL="685800" lvl="1" indent="-385763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Isolation and robustness</a:t>
            </a:r>
          </a:p>
          <a:p>
            <a:pPr marL="385763" indent="-385763">
              <a:buFont typeface="+mj-lt"/>
              <a:buAutoNum type="arabicPeriod"/>
            </a:pPr>
            <a:r>
              <a:rPr lang="en-US" u="sng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91284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Interferometers are extremely sensitive </a:t>
            </a:r>
            <a:r>
              <a:rPr lang="en-US" dirty="0" smtClean="0"/>
              <a:t>measurement systems.</a:t>
            </a:r>
          </a:p>
          <a:p>
            <a:r>
              <a:rPr lang="en-US" dirty="0"/>
              <a:t>Initially, they seemed restricted to laboratory use</a:t>
            </a:r>
            <a:r>
              <a:rPr lang="en-US" dirty="0" smtClean="0"/>
              <a:t>.</a:t>
            </a:r>
          </a:p>
          <a:p>
            <a:r>
              <a:rPr lang="en-US" dirty="0"/>
              <a:t>We dreamed about bringing them out of the lab.</a:t>
            </a:r>
            <a:endParaRPr lang="en-US" dirty="0" smtClean="0"/>
          </a:p>
          <a:p>
            <a:r>
              <a:rPr lang="en-US" dirty="0"/>
              <a:t>The development of technology and the use of appropriate strategies made it </a:t>
            </a:r>
            <a:r>
              <a:rPr lang="en-US" dirty="0" smtClean="0"/>
              <a:t>possible.</a:t>
            </a:r>
          </a:p>
          <a:p>
            <a:r>
              <a:rPr lang="en-US" dirty="0"/>
              <a:t>The few cases we present here are a small </a:t>
            </a:r>
            <a:r>
              <a:rPr lang="en-US" dirty="0" smtClean="0"/>
              <a:t>samples </a:t>
            </a:r>
            <a:r>
              <a:rPr lang="en-US" dirty="0"/>
              <a:t>of what is possible today</a:t>
            </a:r>
            <a:r>
              <a:rPr lang="en-US" dirty="0" smtClean="0"/>
              <a:t>.</a:t>
            </a:r>
          </a:p>
          <a:p>
            <a:r>
              <a:rPr lang="en-US" dirty="0"/>
              <a:t>There is so much more to come</a:t>
            </a:r>
            <a:r>
              <a:rPr lang="en-US"/>
              <a:t>. </a:t>
            </a:r>
            <a:endParaRPr lang="en-US" smtClean="0"/>
          </a:p>
          <a:p>
            <a:r>
              <a:rPr lang="en-US" smtClean="0"/>
              <a:t>Be </a:t>
            </a:r>
            <a:r>
              <a:rPr lang="en-US" dirty="0"/>
              <a:t>prepared.</a:t>
            </a:r>
          </a:p>
        </p:txBody>
      </p:sp>
    </p:spTree>
    <p:extLst>
      <p:ext uri="{BB962C8B-B14F-4D97-AF65-F5344CB8AC3E}">
        <p14:creationId xmlns:p14="http://schemas.microsoft.com/office/powerpoint/2010/main" val="202882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ângulo 28"/>
          <p:cNvSpPr/>
          <p:nvPr/>
        </p:nvSpPr>
        <p:spPr>
          <a:xfrm>
            <a:off x="-13692" y="-37729"/>
            <a:ext cx="9266212" cy="68960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aixaDeTexto 32"/>
          <p:cNvSpPr txBox="1"/>
          <p:nvPr/>
        </p:nvSpPr>
        <p:spPr>
          <a:xfrm>
            <a:off x="1043608" y="4305870"/>
            <a:ext cx="3141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“It is during our darkest moments that we must focus to see the light.” – Aristotle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8316416" y="5207714"/>
            <a:ext cx="827584" cy="216024"/>
          </a:xfrm>
          <a:prstGeom prst="rect">
            <a:avLst/>
          </a:prstGeom>
          <a:solidFill>
            <a:srgbClr val="050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/>
          <p:cNvSpPr txBox="1"/>
          <p:nvPr/>
        </p:nvSpPr>
        <p:spPr>
          <a:xfrm>
            <a:off x="1331640" y="692696"/>
            <a:ext cx="7704856" cy="707886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Thank you for your kind attention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13045" y="1884345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Thanks to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82140" y="3579753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And the </a:t>
            </a:r>
            <a:r>
              <a:rPr lang="en-US" dirty="0" err="1" smtClean="0">
                <a:solidFill>
                  <a:srgbClr val="FFFF00"/>
                </a:solidFill>
              </a:rPr>
              <a:t>Labmetro</a:t>
            </a:r>
            <a:r>
              <a:rPr lang="en-US" dirty="0" smtClean="0">
                <a:solidFill>
                  <a:srgbClr val="FFFF00"/>
                </a:solidFill>
              </a:rPr>
              <a:t> team at UFSC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Espaço Reservado para Número de Slide 1"/>
          <p:cNvSpPr txBox="1">
            <a:spLocks/>
          </p:cNvSpPr>
          <p:nvPr/>
        </p:nvSpPr>
        <p:spPr>
          <a:xfrm>
            <a:off x="6451873" y="4966712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0C8A0D-030E-4C57-80F4-3AFAFC2B94DC}" type="slidenum">
              <a:rPr lang="pt-BR" smtClean="0"/>
              <a:pPr/>
              <a:t>132</a:t>
            </a:fld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415" y="4074166"/>
            <a:ext cx="1266825" cy="126682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317" y="4084905"/>
            <a:ext cx="1266825" cy="126682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687" y="4081901"/>
            <a:ext cx="1266825" cy="126682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6" y="4080730"/>
            <a:ext cx="1266825" cy="1266825"/>
          </a:xfrm>
          <a:prstGeom prst="rect">
            <a:avLst/>
          </a:prstGeom>
        </p:spPr>
      </p:pic>
      <p:pic>
        <p:nvPicPr>
          <p:cNvPr id="12" name="Picture 2" descr="Fot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2577" y="4073781"/>
            <a:ext cx="1036494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oto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27193" y="4080730"/>
            <a:ext cx="949990" cy="12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433" y="4080729"/>
            <a:ext cx="965602" cy="1266825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303" y="4080729"/>
            <a:ext cx="936313" cy="1251108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95" y="5483692"/>
            <a:ext cx="1259879" cy="1259879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281" y="5462455"/>
            <a:ext cx="1250449" cy="125044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92" y="5457268"/>
            <a:ext cx="1255636" cy="1255636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0" y="5488540"/>
            <a:ext cx="1255031" cy="1255031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598" y="5478373"/>
            <a:ext cx="1247144" cy="1247144"/>
          </a:xfrm>
          <a:prstGeom prst="rect">
            <a:avLst/>
          </a:prstGeom>
        </p:spPr>
      </p:pic>
      <p:grpSp>
        <p:nvGrpSpPr>
          <p:cNvPr id="28" name="Grupo 27"/>
          <p:cNvGrpSpPr/>
          <p:nvPr/>
        </p:nvGrpSpPr>
        <p:grpSpPr>
          <a:xfrm>
            <a:off x="534535" y="2385322"/>
            <a:ext cx="6472062" cy="985329"/>
            <a:chOff x="534535" y="2385322"/>
            <a:chExt cx="6472062" cy="985329"/>
          </a:xfrm>
        </p:grpSpPr>
        <p:pic>
          <p:nvPicPr>
            <p:cNvPr id="24" name="Imagem 2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35" y="2401610"/>
              <a:ext cx="1433785" cy="969041"/>
            </a:xfrm>
            <a:prstGeom prst="rect">
              <a:avLst/>
            </a:prstGeom>
          </p:spPr>
        </p:pic>
        <p:pic>
          <p:nvPicPr>
            <p:cNvPr id="25" name="Imagem 2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555" y="2385322"/>
              <a:ext cx="1050618" cy="959956"/>
            </a:xfrm>
            <a:prstGeom prst="rect">
              <a:avLst/>
            </a:prstGeom>
          </p:spPr>
        </p:pic>
        <p:pic>
          <p:nvPicPr>
            <p:cNvPr id="27" name="Imagem 26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92" t="8482" r="2297" b="11093"/>
            <a:stretch/>
          </p:blipFill>
          <p:spPr>
            <a:xfrm>
              <a:off x="3581484" y="2401609"/>
              <a:ext cx="1579502" cy="947701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3296" y="2401609"/>
              <a:ext cx="1683301" cy="943669"/>
            </a:xfrm>
            <a:prstGeom prst="rect">
              <a:avLst/>
            </a:prstGeom>
          </p:spPr>
        </p:pic>
      </p:grpSp>
      <p:pic>
        <p:nvPicPr>
          <p:cNvPr id="26" name="Imagem 2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73454" y="5478373"/>
            <a:ext cx="1227476" cy="1227476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954263" y="5488540"/>
            <a:ext cx="1227476" cy="122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2" decel="7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"/>
                            </p:stCondLst>
                            <p:childTnLst>
                              <p:par>
                                <p:cTn id="3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"/>
                            </p:stCondLst>
                            <p:childTnLst>
                              <p:par>
                                <p:cTn id="4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"/>
                            </p:stCondLst>
                            <p:childTnLst>
                              <p:par>
                                <p:cTn id="4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"/>
                            </p:stCondLst>
                            <p:childTnLst>
                              <p:par>
                                <p:cTn id="5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"/>
                            </p:stCondLst>
                            <p:childTnLst>
                              <p:par>
                                <p:cTn id="6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"/>
                            </p:stCondLst>
                            <p:childTnLst>
                              <p:par>
                                <p:cTn id="6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00"/>
                            </p:stCondLst>
                            <p:childTnLst>
                              <p:par>
                                <p:cTn id="7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00"/>
                            </p:stCondLst>
                            <p:childTnLst>
                              <p:par>
                                <p:cTn id="8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700"/>
                            </p:stCondLst>
                            <p:childTnLst>
                              <p:par>
                                <p:cTn id="8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800"/>
                            </p:stCondLst>
                            <p:childTnLst>
                              <p:par>
                                <p:cTn id="9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900"/>
                            </p:stCondLst>
                            <p:childTnLst>
                              <p:par>
                                <p:cTn id="9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" grpId="0" animBg="1"/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1993946" y="2147175"/>
            <a:ext cx="1038766" cy="3550077"/>
            <a:chOff x="1978870" y="1095184"/>
            <a:chExt cx="1038766" cy="3550077"/>
          </a:xfrm>
        </p:grpSpPr>
        <p:grpSp>
          <p:nvGrpSpPr>
            <p:cNvPr id="80" name="Grupo 79"/>
            <p:cNvGrpSpPr/>
            <p:nvPr/>
          </p:nvGrpSpPr>
          <p:grpSpPr>
            <a:xfrm rot="16200000">
              <a:off x="247036" y="2827018"/>
              <a:ext cx="3550077" cy="86410"/>
              <a:chOff x="3149611" y="3213049"/>
              <a:chExt cx="3545717" cy="432193"/>
            </a:xfrm>
          </p:grpSpPr>
          <p:sp>
            <p:nvSpPr>
              <p:cNvPr id="87" name="Forma livre 86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orma livre 87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Forma livre 88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orma livre 89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Forma livre 90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3" name="Grupo 222"/>
            <p:cNvGrpSpPr/>
            <p:nvPr/>
          </p:nvGrpSpPr>
          <p:grpSpPr>
            <a:xfrm rot="16200000">
              <a:off x="485125" y="2827018"/>
              <a:ext cx="3550077" cy="86410"/>
              <a:chOff x="3149611" y="3213049"/>
              <a:chExt cx="3545717" cy="432193"/>
            </a:xfrm>
          </p:grpSpPr>
          <p:sp>
            <p:nvSpPr>
              <p:cNvPr id="224" name="Forma livre 223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Forma livre 224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Forma livre 225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Forma livre 226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Forma livre 227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9" name="Grupo 228"/>
            <p:cNvGrpSpPr/>
            <p:nvPr/>
          </p:nvGrpSpPr>
          <p:grpSpPr>
            <a:xfrm rot="16200000">
              <a:off x="723214" y="2827018"/>
              <a:ext cx="3550077" cy="86410"/>
              <a:chOff x="3149611" y="3213049"/>
              <a:chExt cx="3545717" cy="432193"/>
            </a:xfrm>
          </p:grpSpPr>
          <p:sp>
            <p:nvSpPr>
              <p:cNvPr id="230" name="Forma livre 229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Forma livre 230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Forma livre 231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Forma livre 232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Forma livre 233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5" name="Grupo 234"/>
            <p:cNvGrpSpPr/>
            <p:nvPr/>
          </p:nvGrpSpPr>
          <p:grpSpPr>
            <a:xfrm rot="16200000">
              <a:off x="961303" y="2827018"/>
              <a:ext cx="3550077" cy="86410"/>
              <a:chOff x="3149611" y="3213049"/>
              <a:chExt cx="3545717" cy="432193"/>
            </a:xfrm>
          </p:grpSpPr>
          <p:sp>
            <p:nvSpPr>
              <p:cNvPr id="236" name="Forma livre 235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Forma livre 236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Forma livre 237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Forma livre 238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Forma livre 239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1" name="Grupo 240"/>
            <p:cNvGrpSpPr/>
            <p:nvPr/>
          </p:nvGrpSpPr>
          <p:grpSpPr>
            <a:xfrm rot="16200000">
              <a:off x="1199392" y="2827018"/>
              <a:ext cx="3550077" cy="86410"/>
              <a:chOff x="3149611" y="3213049"/>
              <a:chExt cx="3545717" cy="432193"/>
            </a:xfrm>
          </p:grpSpPr>
          <p:sp>
            <p:nvSpPr>
              <p:cNvPr id="242" name="Forma livre 241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Forma livre 242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Forma livre 243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Forma livre 244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Forma livre 245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" name="Grupo 21"/>
          <p:cNvGrpSpPr/>
          <p:nvPr/>
        </p:nvGrpSpPr>
        <p:grpSpPr>
          <a:xfrm>
            <a:off x="1990576" y="2147175"/>
            <a:ext cx="1045506" cy="3550077"/>
            <a:chOff x="609033" y="1475775"/>
            <a:chExt cx="1045506" cy="3550077"/>
          </a:xfrm>
        </p:grpSpPr>
        <p:grpSp>
          <p:nvGrpSpPr>
            <p:cNvPr id="93" name="Grupo 92"/>
            <p:cNvGrpSpPr/>
            <p:nvPr/>
          </p:nvGrpSpPr>
          <p:grpSpPr>
            <a:xfrm rot="5400000" flipH="1">
              <a:off x="-1122801" y="3207609"/>
              <a:ext cx="3550077" cy="86410"/>
              <a:chOff x="3149611" y="3213049"/>
              <a:chExt cx="3545717" cy="432193"/>
            </a:xfrm>
          </p:grpSpPr>
          <p:sp>
            <p:nvSpPr>
              <p:cNvPr id="100" name="Forma livre 99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orma livre 100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Forma livre 101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Forma livre 102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Forma livre 103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7" name="Grupo 246"/>
            <p:cNvGrpSpPr/>
            <p:nvPr/>
          </p:nvGrpSpPr>
          <p:grpSpPr>
            <a:xfrm rot="5400000" flipH="1">
              <a:off x="-883027" y="3207609"/>
              <a:ext cx="3550077" cy="86410"/>
              <a:chOff x="3149611" y="3213049"/>
              <a:chExt cx="3545717" cy="432193"/>
            </a:xfrm>
          </p:grpSpPr>
          <p:sp>
            <p:nvSpPr>
              <p:cNvPr id="248" name="Forma livre 247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Forma livre 248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Forma livre 249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Forma livre 250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Forma livre 251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3" name="Grupo 252"/>
            <p:cNvGrpSpPr/>
            <p:nvPr/>
          </p:nvGrpSpPr>
          <p:grpSpPr>
            <a:xfrm rot="5400000" flipH="1">
              <a:off x="-643253" y="3207609"/>
              <a:ext cx="3550077" cy="86410"/>
              <a:chOff x="3149611" y="3213049"/>
              <a:chExt cx="3545717" cy="432193"/>
            </a:xfrm>
          </p:grpSpPr>
          <p:sp>
            <p:nvSpPr>
              <p:cNvPr id="254" name="Forma livre 253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Forma livre 254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Forma livre 255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Forma livre 256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Forma livre 257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9" name="Grupo 258"/>
            <p:cNvGrpSpPr/>
            <p:nvPr/>
          </p:nvGrpSpPr>
          <p:grpSpPr>
            <a:xfrm rot="5400000" flipH="1">
              <a:off x="-403479" y="3207609"/>
              <a:ext cx="3550077" cy="86410"/>
              <a:chOff x="3149611" y="3213049"/>
              <a:chExt cx="3545717" cy="432193"/>
            </a:xfrm>
          </p:grpSpPr>
          <p:sp>
            <p:nvSpPr>
              <p:cNvPr id="260" name="Forma livre 259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Forma livre 260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Forma livre 261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Forma livre 262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Forma livre 263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5" name="Grupo 264"/>
            <p:cNvGrpSpPr/>
            <p:nvPr/>
          </p:nvGrpSpPr>
          <p:grpSpPr>
            <a:xfrm rot="5400000" flipH="1">
              <a:off x="-163705" y="3207609"/>
              <a:ext cx="3550077" cy="86410"/>
              <a:chOff x="3149611" y="3213049"/>
              <a:chExt cx="3545717" cy="432193"/>
            </a:xfrm>
          </p:grpSpPr>
          <p:sp>
            <p:nvSpPr>
              <p:cNvPr id="266" name="Forma livre 265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Forma livre 266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Forma livre 267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Forma livre 268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Forma livre 269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" name="Triângulo retângulo 25"/>
          <p:cNvSpPr/>
          <p:nvPr/>
        </p:nvSpPr>
        <p:spPr>
          <a:xfrm rot="10800000">
            <a:off x="1708581" y="1934490"/>
            <a:ext cx="1440160" cy="144016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Interferometer: multi rays</a:t>
            </a:r>
            <a:endParaRPr lang="en-US" dirty="0"/>
          </a:p>
        </p:txBody>
      </p:sp>
      <p:sp>
        <p:nvSpPr>
          <p:cNvPr id="7" name="CaixaDeTexto 6"/>
          <p:cNvSpPr txBox="1"/>
          <p:nvPr/>
        </p:nvSpPr>
        <p:spPr>
          <a:xfrm>
            <a:off x="3088583" y="3275242"/>
            <a:ext cx="162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Partial mirror</a:t>
            </a:r>
            <a:endParaRPr lang="en-US" dirty="0"/>
          </a:p>
        </p:txBody>
      </p:sp>
      <p:sp>
        <p:nvSpPr>
          <p:cNvPr id="97" name="CaixaDeTexto 96"/>
          <p:cNvSpPr txBox="1"/>
          <p:nvPr/>
        </p:nvSpPr>
        <p:spPr>
          <a:xfrm>
            <a:off x="3112696" y="5876352"/>
            <a:ext cx="162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Mirror 1</a:t>
            </a:r>
            <a:endParaRPr lang="en-US" dirty="0"/>
          </a:p>
        </p:txBody>
      </p:sp>
      <p:sp>
        <p:nvSpPr>
          <p:cNvPr id="98" name="CaixaDeTexto 97"/>
          <p:cNvSpPr txBox="1"/>
          <p:nvPr/>
        </p:nvSpPr>
        <p:spPr>
          <a:xfrm>
            <a:off x="6738371" y="1469715"/>
            <a:ext cx="71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</a:t>
            </a:r>
            <a:endParaRPr lang="en-US" dirty="0"/>
          </a:p>
        </p:txBody>
      </p:sp>
      <p:sp>
        <p:nvSpPr>
          <p:cNvPr id="4" name="Retângulo 3"/>
          <p:cNvSpPr/>
          <p:nvPr/>
        </p:nvSpPr>
        <p:spPr>
          <a:xfrm>
            <a:off x="1736780" y="5673693"/>
            <a:ext cx="1422336" cy="968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ângulo 9"/>
          <p:cNvSpPr/>
          <p:nvPr/>
        </p:nvSpPr>
        <p:spPr>
          <a:xfrm flipV="1">
            <a:off x="1776158" y="5684998"/>
            <a:ext cx="1336538" cy="296084"/>
          </a:xfrm>
          <a:prstGeom prst="rect">
            <a:avLst/>
          </a:prstGeom>
          <a:solidFill>
            <a:srgbClr val="0070C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upo 14"/>
          <p:cNvGrpSpPr/>
          <p:nvPr/>
        </p:nvGrpSpPr>
        <p:grpSpPr>
          <a:xfrm>
            <a:off x="1907704" y="2185569"/>
            <a:ext cx="4968439" cy="1096038"/>
            <a:chOff x="2365017" y="2169239"/>
            <a:chExt cx="4968439" cy="1096038"/>
          </a:xfrm>
        </p:grpSpPr>
        <p:grpSp>
          <p:nvGrpSpPr>
            <p:cNvPr id="12" name="Grupo 11"/>
            <p:cNvGrpSpPr/>
            <p:nvPr/>
          </p:nvGrpSpPr>
          <p:grpSpPr>
            <a:xfrm>
              <a:off x="3430535" y="3178867"/>
              <a:ext cx="3902921" cy="86410"/>
              <a:chOff x="3503848" y="2513304"/>
              <a:chExt cx="3902921" cy="432048"/>
            </a:xfrm>
          </p:grpSpPr>
          <p:grpSp>
            <p:nvGrpSpPr>
              <p:cNvPr id="16" name="Grupo 15"/>
              <p:cNvGrpSpPr/>
              <p:nvPr/>
            </p:nvGrpSpPr>
            <p:grpSpPr>
              <a:xfrm flipH="1">
                <a:off x="5984433" y="2513304"/>
                <a:ext cx="1422336" cy="432048"/>
                <a:chOff x="5274739" y="3213049"/>
                <a:chExt cx="1420589" cy="432193"/>
              </a:xfrm>
            </p:grpSpPr>
            <p:sp>
              <p:nvSpPr>
                <p:cNvPr id="20" name="Forma livre 19"/>
                <p:cNvSpPr/>
                <p:nvPr/>
              </p:nvSpPr>
              <p:spPr>
                <a:xfrm>
                  <a:off x="527473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Forma livre 20"/>
                <p:cNvSpPr/>
                <p:nvPr/>
              </p:nvSpPr>
              <p:spPr>
                <a:xfrm>
                  <a:off x="598257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upo 35"/>
              <p:cNvGrpSpPr/>
              <p:nvPr/>
            </p:nvGrpSpPr>
            <p:grpSpPr>
              <a:xfrm flipH="1">
                <a:off x="3503848" y="2513304"/>
                <a:ext cx="2486977" cy="432048"/>
                <a:chOff x="3144779" y="3213049"/>
                <a:chExt cx="2483921" cy="432193"/>
              </a:xfrm>
            </p:grpSpPr>
            <p:sp>
              <p:nvSpPr>
                <p:cNvPr id="37" name="Forma livre 36"/>
                <p:cNvSpPr/>
                <p:nvPr/>
              </p:nvSpPr>
              <p:spPr>
                <a:xfrm>
                  <a:off x="314477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Forma livre 37"/>
                <p:cNvSpPr/>
                <p:nvPr/>
              </p:nvSpPr>
              <p:spPr>
                <a:xfrm>
                  <a:off x="3855026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Forma livre 38"/>
                <p:cNvSpPr/>
                <p:nvPr/>
              </p:nvSpPr>
              <p:spPr>
                <a:xfrm>
                  <a:off x="456449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Forma livre 39"/>
                <p:cNvSpPr/>
                <p:nvPr/>
              </p:nvSpPr>
              <p:spPr>
                <a:xfrm>
                  <a:off x="5272322" y="3427260"/>
                  <a:ext cx="356378" cy="217982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500 h 432193"/>
                    <a:gd name="connsiteX0" fmla="*/ 0 w 722489"/>
                    <a:gd name="connsiteY0" fmla="*/ -1 h 217982"/>
                    <a:gd name="connsiteX1" fmla="*/ 722489 w 722489"/>
                    <a:gd name="connsiteY1" fmla="*/ -1 h 21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2489" h="217982">
                      <a:moveTo>
                        <a:pt x="0" y="-1"/>
                      </a:moveTo>
                      <a:cubicBezTo>
                        <a:pt x="285985" y="296075"/>
                        <a:pt x="439953" y="285160"/>
                        <a:pt x="722489" y="-1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7" name="Grupo 166"/>
            <p:cNvGrpSpPr/>
            <p:nvPr/>
          </p:nvGrpSpPr>
          <p:grpSpPr>
            <a:xfrm>
              <a:off x="3125974" y="2924954"/>
              <a:ext cx="4207482" cy="87919"/>
              <a:chOff x="3199287" y="2505761"/>
              <a:chExt cx="4207482" cy="439591"/>
            </a:xfrm>
          </p:grpSpPr>
          <p:grpSp>
            <p:nvGrpSpPr>
              <p:cNvPr id="168" name="Grupo 167"/>
              <p:cNvGrpSpPr/>
              <p:nvPr/>
            </p:nvGrpSpPr>
            <p:grpSpPr>
              <a:xfrm flipH="1">
                <a:off x="5984433" y="2513304"/>
                <a:ext cx="1422336" cy="432048"/>
                <a:chOff x="5274739" y="3213049"/>
                <a:chExt cx="1420589" cy="432193"/>
              </a:xfrm>
            </p:grpSpPr>
            <p:sp>
              <p:nvSpPr>
                <p:cNvPr id="175" name="Forma livre 174"/>
                <p:cNvSpPr/>
                <p:nvPr/>
              </p:nvSpPr>
              <p:spPr>
                <a:xfrm>
                  <a:off x="527473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Forma livre 175"/>
                <p:cNvSpPr/>
                <p:nvPr/>
              </p:nvSpPr>
              <p:spPr>
                <a:xfrm>
                  <a:off x="598257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9" name="Grupo 168"/>
              <p:cNvGrpSpPr/>
              <p:nvPr/>
            </p:nvGrpSpPr>
            <p:grpSpPr>
              <a:xfrm flipH="1">
                <a:off x="3199287" y="2505761"/>
                <a:ext cx="2791540" cy="439587"/>
                <a:chOff x="3144779" y="3205507"/>
                <a:chExt cx="2788111" cy="439735"/>
              </a:xfrm>
            </p:grpSpPr>
            <p:sp>
              <p:nvSpPr>
                <p:cNvPr id="170" name="Forma livre 169"/>
                <p:cNvSpPr/>
                <p:nvPr/>
              </p:nvSpPr>
              <p:spPr>
                <a:xfrm>
                  <a:off x="314477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Forma livre 170"/>
                <p:cNvSpPr/>
                <p:nvPr/>
              </p:nvSpPr>
              <p:spPr>
                <a:xfrm>
                  <a:off x="3855026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Forma livre 171"/>
                <p:cNvSpPr/>
                <p:nvPr/>
              </p:nvSpPr>
              <p:spPr>
                <a:xfrm>
                  <a:off x="456449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Forma livre 172"/>
                <p:cNvSpPr/>
                <p:nvPr/>
              </p:nvSpPr>
              <p:spPr>
                <a:xfrm>
                  <a:off x="5272322" y="3205507"/>
                  <a:ext cx="660568" cy="439735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  <a:gd name="connsiteX0" fmla="*/ 0 w 1339177"/>
                    <a:gd name="connsiteY0" fmla="*/ 269368 h 487351"/>
                    <a:gd name="connsiteX1" fmla="*/ 722489 w 1339177"/>
                    <a:gd name="connsiteY1" fmla="*/ 269368 h 487351"/>
                    <a:gd name="connsiteX2" fmla="*/ 1339177 w 1339177"/>
                    <a:gd name="connsiteY2" fmla="*/ 182655 h 487351"/>
                    <a:gd name="connsiteX0" fmla="*/ 0 w 1339177"/>
                    <a:gd name="connsiteY0" fmla="*/ 221752 h 439735"/>
                    <a:gd name="connsiteX1" fmla="*/ 722489 w 1339177"/>
                    <a:gd name="connsiteY1" fmla="*/ 221752 h 439735"/>
                    <a:gd name="connsiteX2" fmla="*/ 1339177 w 1339177"/>
                    <a:gd name="connsiteY2" fmla="*/ 135039 h 439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39177" h="439735">
                      <a:moveTo>
                        <a:pt x="0" y="221752"/>
                      </a:moveTo>
                      <a:cubicBezTo>
                        <a:pt x="285985" y="517828"/>
                        <a:pt x="439953" y="506913"/>
                        <a:pt x="722489" y="221752"/>
                      </a:cubicBezTo>
                      <a:cubicBezTo>
                        <a:pt x="1000498" y="-58840"/>
                        <a:pt x="1045815" y="-56309"/>
                        <a:pt x="1339177" y="13503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7" name="Grupo 176"/>
            <p:cNvGrpSpPr/>
            <p:nvPr/>
          </p:nvGrpSpPr>
          <p:grpSpPr>
            <a:xfrm>
              <a:off x="2979018" y="2674053"/>
              <a:ext cx="4354438" cy="86410"/>
              <a:chOff x="3052331" y="2513304"/>
              <a:chExt cx="4354438" cy="432048"/>
            </a:xfrm>
          </p:grpSpPr>
          <p:grpSp>
            <p:nvGrpSpPr>
              <p:cNvPr id="178" name="Grupo 177"/>
              <p:cNvGrpSpPr/>
              <p:nvPr/>
            </p:nvGrpSpPr>
            <p:grpSpPr>
              <a:xfrm flipH="1">
                <a:off x="5984433" y="2513304"/>
                <a:ext cx="1422336" cy="432048"/>
                <a:chOff x="5274739" y="3213049"/>
                <a:chExt cx="1420589" cy="432193"/>
              </a:xfrm>
            </p:grpSpPr>
            <p:sp>
              <p:nvSpPr>
                <p:cNvPr id="185" name="Forma livre 184"/>
                <p:cNvSpPr/>
                <p:nvPr/>
              </p:nvSpPr>
              <p:spPr>
                <a:xfrm>
                  <a:off x="527473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Forma livre 185"/>
                <p:cNvSpPr/>
                <p:nvPr/>
              </p:nvSpPr>
              <p:spPr>
                <a:xfrm>
                  <a:off x="598257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9" name="Grupo 178"/>
              <p:cNvGrpSpPr/>
              <p:nvPr/>
            </p:nvGrpSpPr>
            <p:grpSpPr>
              <a:xfrm flipH="1">
                <a:off x="3052331" y="2513304"/>
                <a:ext cx="2938497" cy="432048"/>
                <a:chOff x="3144779" y="3213049"/>
                <a:chExt cx="2934888" cy="432193"/>
              </a:xfrm>
            </p:grpSpPr>
            <p:sp>
              <p:nvSpPr>
                <p:cNvPr id="180" name="Forma livre 179"/>
                <p:cNvSpPr/>
                <p:nvPr/>
              </p:nvSpPr>
              <p:spPr>
                <a:xfrm>
                  <a:off x="314477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Forma livre 180"/>
                <p:cNvSpPr/>
                <p:nvPr/>
              </p:nvSpPr>
              <p:spPr>
                <a:xfrm>
                  <a:off x="3855026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Forma livre 181"/>
                <p:cNvSpPr/>
                <p:nvPr/>
              </p:nvSpPr>
              <p:spPr>
                <a:xfrm>
                  <a:off x="456449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Forma livre 182"/>
                <p:cNvSpPr/>
                <p:nvPr/>
              </p:nvSpPr>
              <p:spPr>
                <a:xfrm>
                  <a:off x="5272322" y="3262190"/>
                  <a:ext cx="807345" cy="383052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  <a:gd name="connsiteX0" fmla="*/ 0 w 1636741"/>
                    <a:gd name="connsiteY0" fmla="*/ 165069 h 383052"/>
                    <a:gd name="connsiteX1" fmla="*/ 722489 w 1636741"/>
                    <a:gd name="connsiteY1" fmla="*/ 165069 h 383052"/>
                    <a:gd name="connsiteX2" fmla="*/ 1636741 w 1636741"/>
                    <a:gd name="connsiteY2" fmla="*/ 290696 h 383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36741" h="383052">
                      <a:moveTo>
                        <a:pt x="0" y="165069"/>
                      </a:moveTo>
                      <a:cubicBezTo>
                        <a:pt x="285985" y="461145"/>
                        <a:pt x="439953" y="450230"/>
                        <a:pt x="722489" y="165069"/>
                      </a:cubicBezTo>
                      <a:cubicBezTo>
                        <a:pt x="1000498" y="-115523"/>
                        <a:pt x="1349991" y="-14989"/>
                        <a:pt x="1636741" y="290696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7" name="Grupo 186"/>
            <p:cNvGrpSpPr/>
            <p:nvPr/>
          </p:nvGrpSpPr>
          <p:grpSpPr>
            <a:xfrm>
              <a:off x="2721832" y="2421646"/>
              <a:ext cx="4611624" cy="86410"/>
              <a:chOff x="2795145" y="2513304"/>
              <a:chExt cx="4611624" cy="432048"/>
            </a:xfrm>
          </p:grpSpPr>
          <p:grpSp>
            <p:nvGrpSpPr>
              <p:cNvPr id="188" name="Grupo 187"/>
              <p:cNvGrpSpPr/>
              <p:nvPr/>
            </p:nvGrpSpPr>
            <p:grpSpPr>
              <a:xfrm flipH="1">
                <a:off x="5984433" y="2513304"/>
                <a:ext cx="1422336" cy="432048"/>
                <a:chOff x="5274739" y="3213049"/>
                <a:chExt cx="1420589" cy="432193"/>
              </a:xfrm>
            </p:grpSpPr>
            <p:sp>
              <p:nvSpPr>
                <p:cNvPr id="195" name="Forma livre 194"/>
                <p:cNvSpPr/>
                <p:nvPr/>
              </p:nvSpPr>
              <p:spPr>
                <a:xfrm>
                  <a:off x="527473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6" name="Forma livre 195"/>
                <p:cNvSpPr/>
                <p:nvPr/>
              </p:nvSpPr>
              <p:spPr>
                <a:xfrm>
                  <a:off x="598257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9" name="Grupo 188"/>
              <p:cNvGrpSpPr/>
              <p:nvPr/>
            </p:nvGrpSpPr>
            <p:grpSpPr>
              <a:xfrm flipH="1">
                <a:off x="2795145" y="2513304"/>
                <a:ext cx="3195682" cy="432048"/>
                <a:chOff x="3144779" y="3213049"/>
                <a:chExt cx="3191756" cy="432193"/>
              </a:xfrm>
            </p:grpSpPr>
            <p:sp>
              <p:nvSpPr>
                <p:cNvPr id="190" name="Forma livre 189"/>
                <p:cNvSpPr/>
                <p:nvPr/>
              </p:nvSpPr>
              <p:spPr>
                <a:xfrm>
                  <a:off x="314477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Forma livre 190"/>
                <p:cNvSpPr/>
                <p:nvPr/>
              </p:nvSpPr>
              <p:spPr>
                <a:xfrm>
                  <a:off x="3855026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Forma livre 191"/>
                <p:cNvSpPr/>
                <p:nvPr/>
              </p:nvSpPr>
              <p:spPr>
                <a:xfrm>
                  <a:off x="456449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Forma livre 192"/>
                <p:cNvSpPr/>
                <p:nvPr/>
              </p:nvSpPr>
              <p:spPr>
                <a:xfrm>
                  <a:off x="5272322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Forma livre 193"/>
                <p:cNvSpPr/>
                <p:nvPr/>
              </p:nvSpPr>
              <p:spPr>
                <a:xfrm>
                  <a:off x="5980157" y="3427260"/>
                  <a:ext cx="356378" cy="217982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  <a:gd name="connsiteX0" fmla="*/ 0 w 722489"/>
                    <a:gd name="connsiteY0" fmla="*/ -1 h 217982"/>
                    <a:gd name="connsiteX1" fmla="*/ 722489 w 722489"/>
                    <a:gd name="connsiteY1" fmla="*/ -1 h 21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2489" h="217982">
                      <a:moveTo>
                        <a:pt x="0" y="-1"/>
                      </a:moveTo>
                      <a:cubicBezTo>
                        <a:pt x="285985" y="296075"/>
                        <a:pt x="439953" y="285160"/>
                        <a:pt x="722489" y="-1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97" name="Grupo 196"/>
            <p:cNvGrpSpPr/>
            <p:nvPr/>
          </p:nvGrpSpPr>
          <p:grpSpPr>
            <a:xfrm>
              <a:off x="2365017" y="2169239"/>
              <a:ext cx="4968439" cy="86410"/>
              <a:chOff x="2438330" y="2513304"/>
              <a:chExt cx="4968439" cy="432048"/>
            </a:xfrm>
          </p:grpSpPr>
          <p:grpSp>
            <p:nvGrpSpPr>
              <p:cNvPr id="198" name="Grupo 197"/>
              <p:cNvGrpSpPr/>
              <p:nvPr/>
            </p:nvGrpSpPr>
            <p:grpSpPr>
              <a:xfrm flipH="1">
                <a:off x="5984433" y="2513304"/>
                <a:ext cx="1422336" cy="432048"/>
                <a:chOff x="5274739" y="3213049"/>
                <a:chExt cx="1420589" cy="432193"/>
              </a:xfrm>
            </p:grpSpPr>
            <p:sp>
              <p:nvSpPr>
                <p:cNvPr id="205" name="Forma livre 204"/>
                <p:cNvSpPr/>
                <p:nvPr/>
              </p:nvSpPr>
              <p:spPr>
                <a:xfrm>
                  <a:off x="527473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Forma livre 205"/>
                <p:cNvSpPr/>
                <p:nvPr/>
              </p:nvSpPr>
              <p:spPr>
                <a:xfrm>
                  <a:off x="598257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9" name="Grupo 198"/>
              <p:cNvGrpSpPr/>
              <p:nvPr/>
            </p:nvGrpSpPr>
            <p:grpSpPr>
              <a:xfrm flipH="1">
                <a:off x="2438330" y="2513304"/>
                <a:ext cx="3552497" cy="432048"/>
                <a:chOff x="3144779" y="3213049"/>
                <a:chExt cx="3548133" cy="432193"/>
              </a:xfrm>
            </p:grpSpPr>
            <p:sp>
              <p:nvSpPr>
                <p:cNvPr id="200" name="Forma livre 199"/>
                <p:cNvSpPr/>
                <p:nvPr/>
              </p:nvSpPr>
              <p:spPr>
                <a:xfrm>
                  <a:off x="314477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Forma livre 200"/>
                <p:cNvSpPr/>
                <p:nvPr/>
              </p:nvSpPr>
              <p:spPr>
                <a:xfrm>
                  <a:off x="3855026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Forma livre 201"/>
                <p:cNvSpPr/>
                <p:nvPr/>
              </p:nvSpPr>
              <p:spPr>
                <a:xfrm>
                  <a:off x="456449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Forma livre 202"/>
                <p:cNvSpPr/>
                <p:nvPr/>
              </p:nvSpPr>
              <p:spPr>
                <a:xfrm>
                  <a:off x="5272322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Forma livre 203"/>
                <p:cNvSpPr/>
                <p:nvPr/>
              </p:nvSpPr>
              <p:spPr>
                <a:xfrm>
                  <a:off x="5980157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9" name="Retângulo 8"/>
          <p:cNvSpPr/>
          <p:nvPr/>
        </p:nvSpPr>
        <p:spPr>
          <a:xfrm rot="-2700000" flipH="1">
            <a:off x="2405802" y="1771681"/>
            <a:ext cx="45719" cy="1844789"/>
          </a:xfrm>
          <a:prstGeom prst="rect">
            <a:avLst/>
          </a:prstGeom>
          <a:solidFill>
            <a:srgbClr val="0070C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upo 27"/>
          <p:cNvGrpSpPr/>
          <p:nvPr/>
        </p:nvGrpSpPr>
        <p:grpSpPr>
          <a:xfrm>
            <a:off x="-496803" y="2175658"/>
            <a:ext cx="8741211" cy="1109326"/>
            <a:chOff x="-496803" y="2175658"/>
            <a:chExt cx="8741211" cy="1109326"/>
          </a:xfrm>
        </p:grpSpPr>
        <p:grpSp>
          <p:nvGrpSpPr>
            <p:cNvPr id="27" name="Grupo 26"/>
            <p:cNvGrpSpPr/>
            <p:nvPr/>
          </p:nvGrpSpPr>
          <p:grpSpPr>
            <a:xfrm>
              <a:off x="439301" y="3198402"/>
              <a:ext cx="7805107" cy="86582"/>
              <a:chOff x="-928851" y="7662898"/>
              <a:chExt cx="7805107" cy="86582"/>
            </a:xfrm>
          </p:grpSpPr>
          <p:sp>
            <p:nvSpPr>
              <p:cNvPr id="63" name="Forma livre 62"/>
              <p:cNvSpPr/>
              <p:nvPr/>
            </p:nvSpPr>
            <p:spPr>
              <a:xfrm flipH="1" flipV="1">
                <a:off x="5453701" y="7663070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orma livre 78"/>
              <p:cNvSpPr/>
              <p:nvPr/>
            </p:nvSpPr>
            <p:spPr>
              <a:xfrm flipH="1" flipV="1">
                <a:off x="4745001" y="7663070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Forma livre 84"/>
              <p:cNvSpPr/>
              <p:nvPr/>
            </p:nvSpPr>
            <p:spPr>
              <a:xfrm flipH="1" flipV="1">
                <a:off x="4037080" y="7663070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Forma livre 85"/>
              <p:cNvSpPr/>
              <p:nvPr/>
            </p:nvSpPr>
            <p:spPr>
              <a:xfrm flipH="1" flipV="1">
                <a:off x="3325961" y="7663070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orma livre 93"/>
              <p:cNvSpPr/>
              <p:nvPr/>
            </p:nvSpPr>
            <p:spPr>
              <a:xfrm flipH="1" flipV="1">
                <a:off x="2617257" y="7663070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orma livre 94"/>
              <p:cNvSpPr/>
              <p:nvPr/>
            </p:nvSpPr>
            <p:spPr>
              <a:xfrm flipH="1" flipV="1">
                <a:off x="6162625" y="7662898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orma livre 56"/>
              <p:cNvSpPr/>
              <p:nvPr/>
            </p:nvSpPr>
            <p:spPr>
              <a:xfrm flipH="1" flipV="1">
                <a:off x="1910014" y="7663069"/>
                <a:ext cx="713632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orma livre 57"/>
              <p:cNvSpPr/>
              <p:nvPr/>
            </p:nvSpPr>
            <p:spPr>
              <a:xfrm flipH="1" flipV="1">
                <a:off x="1198894" y="7663069"/>
                <a:ext cx="713632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orma livre 58"/>
              <p:cNvSpPr/>
              <p:nvPr/>
            </p:nvSpPr>
            <p:spPr>
              <a:xfrm flipH="1" flipV="1">
                <a:off x="488554" y="7663069"/>
                <a:ext cx="713632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orma livre 59"/>
              <p:cNvSpPr/>
              <p:nvPr/>
            </p:nvSpPr>
            <p:spPr>
              <a:xfrm flipH="1" flipV="1">
                <a:off x="-220145" y="7663069"/>
                <a:ext cx="713632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orma livre 61"/>
              <p:cNvSpPr/>
              <p:nvPr/>
            </p:nvSpPr>
            <p:spPr>
              <a:xfrm flipH="1" flipV="1">
                <a:off x="-928851" y="7663069"/>
                <a:ext cx="713632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upo 24"/>
            <p:cNvGrpSpPr/>
            <p:nvPr/>
          </p:nvGrpSpPr>
          <p:grpSpPr>
            <a:xfrm>
              <a:off x="-136763" y="2942716"/>
              <a:ext cx="7805107" cy="86582"/>
              <a:chOff x="-928851" y="7407212"/>
              <a:chExt cx="7805107" cy="86582"/>
            </a:xfrm>
          </p:grpSpPr>
          <p:sp>
            <p:nvSpPr>
              <p:cNvPr id="119" name="Forma livre 118"/>
              <p:cNvSpPr/>
              <p:nvPr/>
            </p:nvSpPr>
            <p:spPr>
              <a:xfrm flipH="1" flipV="1">
                <a:off x="5453701" y="7407384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Forma livre 119"/>
              <p:cNvSpPr/>
              <p:nvPr/>
            </p:nvSpPr>
            <p:spPr>
              <a:xfrm flipH="1" flipV="1">
                <a:off x="4745001" y="7407384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Forma livre 120"/>
              <p:cNvSpPr/>
              <p:nvPr/>
            </p:nvSpPr>
            <p:spPr>
              <a:xfrm flipH="1" flipV="1">
                <a:off x="4037080" y="7407384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Forma livre 121"/>
              <p:cNvSpPr/>
              <p:nvPr/>
            </p:nvSpPr>
            <p:spPr>
              <a:xfrm flipH="1" flipV="1">
                <a:off x="3325961" y="7407384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Forma livre 122"/>
              <p:cNvSpPr/>
              <p:nvPr/>
            </p:nvSpPr>
            <p:spPr>
              <a:xfrm flipH="1" flipV="1">
                <a:off x="2617257" y="7407384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orma livre 123"/>
              <p:cNvSpPr/>
              <p:nvPr/>
            </p:nvSpPr>
            <p:spPr>
              <a:xfrm flipH="1" flipV="1">
                <a:off x="6162625" y="7407212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Forma livre 113"/>
              <p:cNvSpPr/>
              <p:nvPr/>
            </p:nvSpPr>
            <p:spPr>
              <a:xfrm flipH="1" flipV="1">
                <a:off x="1910014" y="7407383"/>
                <a:ext cx="713632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Forma livre 114"/>
              <p:cNvSpPr/>
              <p:nvPr/>
            </p:nvSpPr>
            <p:spPr>
              <a:xfrm flipH="1" flipV="1">
                <a:off x="1198894" y="7407383"/>
                <a:ext cx="713632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orma livre 115"/>
              <p:cNvSpPr/>
              <p:nvPr/>
            </p:nvSpPr>
            <p:spPr>
              <a:xfrm flipH="1" flipV="1">
                <a:off x="488554" y="7407383"/>
                <a:ext cx="713632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Forma livre 116"/>
              <p:cNvSpPr/>
              <p:nvPr/>
            </p:nvSpPr>
            <p:spPr>
              <a:xfrm flipH="1" flipV="1">
                <a:off x="-220145" y="7407383"/>
                <a:ext cx="713632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Forma livre 117"/>
              <p:cNvSpPr/>
              <p:nvPr/>
            </p:nvSpPr>
            <p:spPr>
              <a:xfrm flipH="1" flipV="1">
                <a:off x="-928851" y="7407383"/>
                <a:ext cx="713632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upo 23"/>
            <p:cNvGrpSpPr/>
            <p:nvPr/>
          </p:nvGrpSpPr>
          <p:grpSpPr>
            <a:xfrm>
              <a:off x="-180528" y="2687030"/>
              <a:ext cx="7805107" cy="86582"/>
              <a:chOff x="-928851" y="7151526"/>
              <a:chExt cx="7805107" cy="86582"/>
            </a:xfrm>
          </p:grpSpPr>
          <p:sp>
            <p:nvSpPr>
              <p:cNvPr id="133" name="Forma livre 132"/>
              <p:cNvSpPr/>
              <p:nvPr/>
            </p:nvSpPr>
            <p:spPr>
              <a:xfrm flipH="1" flipV="1">
                <a:off x="5453701" y="7151698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Forma livre 133"/>
              <p:cNvSpPr/>
              <p:nvPr/>
            </p:nvSpPr>
            <p:spPr>
              <a:xfrm flipH="1" flipV="1">
                <a:off x="4745001" y="7151698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Forma livre 134"/>
              <p:cNvSpPr/>
              <p:nvPr/>
            </p:nvSpPr>
            <p:spPr>
              <a:xfrm flipH="1" flipV="1">
                <a:off x="4037080" y="7151698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orma livre 135"/>
              <p:cNvSpPr/>
              <p:nvPr/>
            </p:nvSpPr>
            <p:spPr>
              <a:xfrm flipH="1" flipV="1">
                <a:off x="3325961" y="7151698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Forma livre 136"/>
              <p:cNvSpPr/>
              <p:nvPr/>
            </p:nvSpPr>
            <p:spPr>
              <a:xfrm flipH="1" flipV="1">
                <a:off x="2617257" y="7151698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Forma livre 137"/>
              <p:cNvSpPr/>
              <p:nvPr/>
            </p:nvSpPr>
            <p:spPr>
              <a:xfrm flipH="1" flipV="1">
                <a:off x="6162625" y="7151526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Forma livre 127"/>
              <p:cNvSpPr/>
              <p:nvPr/>
            </p:nvSpPr>
            <p:spPr>
              <a:xfrm flipH="1" flipV="1">
                <a:off x="1910014" y="7151697"/>
                <a:ext cx="713632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Forma livre 128"/>
              <p:cNvSpPr/>
              <p:nvPr/>
            </p:nvSpPr>
            <p:spPr>
              <a:xfrm flipH="1" flipV="1">
                <a:off x="1198894" y="7151697"/>
                <a:ext cx="713632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Forma livre 129"/>
              <p:cNvSpPr/>
              <p:nvPr/>
            </p:nvSpPr>
            <p:spPr>
              <a:xfrm flipH="1" flipV="1">
                <a:off x="488554" y="7151697"/>
                <a:ext cx="713632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Forma livre 130"/>
              <p:cNvSpPr/>
              <p:nvPr/>
            </p:nvSpPr>
            <p:spPr>
              <a:xfrm flipH="1" flipV="1">
                <a:off x="-220145" y="7151697"/>
                <a:ext cx="713632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Forma livre 131"/>
              <p:cNvSpPr/>
              <p:nvPr/>
            </p:nvSpPr>
            <p:spPr>
              <a:xfrm flipH="1" flipV="1">
                <a:off x="-928851" y="7151697"/>
                <a:ext cx="713632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upo 22"/>
            <p:cNvGrpSpPr/>
            <p:nvPr/>
          </p:nvGrpSpPr>
          <p:grpSpPr>
            <a:xfrm>
              <a:off x="-496803" y="2431344"/>
              <a:ext cx="7805107" cy="86582"/>
              <a:chOff x="-928851" y="6895840"/>
              <a:chExt cx="7805107" cy="86582"/>
            </a:xfrm>
          </p:grpSpPr>
          <p:sp>
            <p:nvSpPr>
              <p:cNvPr id="147" name="Forma livre 146"/>
              <p:cNvSpPr/>
              <p:nvPr/>
            </p:nvSpPr>
            <p:spPr>
              <a:xfrm flipH="1" flipV="1">
                <a:off x="5453701" y="6896012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Forma livre 147"/>
              <p:cNvSpPr/>
              <p:nvPr/>
            </p:nvSpPr>
            <p:spPr>
              <a:xfrm flipH="1" flipV="1">
                <a:off x="4745001" y="6896012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Forma livre 148"/>
              <p:cNvSpPr/>
              <p:nvPr/>
            </p:nvSpPr>
            <p:spPr>
              <a:xfrm flipH="1" flipV="1">
                <a:off x="4037080" y="6896012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Forma livre 149"/>
              <p:cNvSpPr/>
              <p:nvPr/>
            </p:nvSpPr>
            <p:spPr>
              <a:xfrm flipH="1" flipV="1">
                <a:off x="3325961" y="6896012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Forma livre 150"/>
              <p:cNvSpPr/>
              <p:nvPr/>
            </p:nvSpPr>
            <p:spPr>
              <a:xfrm flipH="1" flipV="1">
                <a:off x="2617257" y="6896012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Forma livre 151"/>
              <p:cNvSpPr/>
              <p:nvPr/>
            </p:nvSpPr>
            <p:spPr>
              <a:xfrm flipH="1" flipV="1">
                <a:off x="6162625" y="6895840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Forma livre 141"/>
              <p:cNvSpPr/>
              <p:nvPr/>
            </p:nvSpPr>
            <p:spPr>
              <a:xfrm flipH="1" flipV="1">
                <a:off x="1910014" y="6896011"/>
                <a:ext cx="713632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Forma livre 142"/>
              <p:cNvSpPr/>
              <p:nvPr/>
            </p:nvSpPr>
            <p:spPr>
              <a:xfrm flipH="1" flipV="1">
                <a:off x="1198894" y="6896011"/>
                <a:ext cx="713632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orma livre 143"/>
              <p:cNvSpPr/>
              <p:nvPr/>
            </p:nvSpPr>
            <p:spPr>
              <a:xfrm flipH="1" flipV="1">
                <a:off x="488554" y="6896011"/>
                <a:ext cx="713632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orma livre 144"/>
              <p:cNvSpPr/>
              <p:nvPr/>
            </p:nvSpPr>
            <p:spPr>
              <a:xfrm flipH="1" flipV="1">
                <a:off x="-220145" y="6896011"/>
                <a:ext cx="713632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orma livre 145"/>
              <p:cNvSpPr/>
              <p:nvPr/>
            </p:nvSpPr>
            <p:spPr>
              <a:xfrm flipH="1" flipV="1">
                <a:off x="-928851" y="6896011"/>
                <a:ext cx="713632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upo 12"/>
            <p:cNvGrpSpPr/>
            <p:nvPr/>
          </p:nvGrpSpPr>
          <p:grpSpPr>
            <a:xfrm>
              <a:off x="107504" y="2175658"/>
              <a:ext cx="7805107" cy="86582"/>
              <a:chOff x="-928851" y="6640154"/>
              <a:chExt cx="7805107" cy="86582"/>
            </a:xfrm>
          </p:grpSpPr>
          <p:sp>
            <p:nvSpPr>
              <p:cNvPr id="161" name="Forma livre 160"/>
              <p:cNvSpPr/>
              <p:nvPr/>
            </p:nvSpPr>
            <p:spPr>
              <a:xfrm flipH="1" flipV="1">
                <a:off x="5453701" y="6640326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Forma livre 161"/>
              <p:cNvSpPr/>
              <p:nvPr/>
            </p:nvSpPr>
            <p:spPr>
              <a:xfrm flipH="1" flipV="1">
                <a:off x="4745001" y="6640326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Forma livre 162"/>
              <p:cNvSpPr/>
              <p:nvPr/>
            </p:nvSpPr>
            <p:spPr>
              <a:xfrm flipH="1" flipV="1">
                <a:off x="4037080" y="6640326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orma livre 163"/>
              <p:cNvSpPr/>
              <p:nvPr/>
            </p:nvSpPr>
            <p:spPr>
              <a:xfrm flipH="1" flipV="1">
                <a:off x="3325961" y="6640326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Forma livre 164"/>
              <p:cNvSpPr/>
              <p:nvPr/>
            </p:nvSpPr>
            <p:spPr>
              <a:xfrm flipH="1" flipV="1">
                <a:off x="2617257" y="6640326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Forma livre 165"/>
              <p:cNvSpPr/>
              <p:nvPr/>
            </p:nvSpPr>
            <p:spPr>
              <a:xfrm flipH="1" flipV="1">
                <a:off x="6162625" y="6640154"/>
                <a:ext cx="713631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Forma livre 155"/>
              <p:cNvSpPr/>
              <p:nvPr/>
            </p:nvSpPr>
            <p:spPr>
              <a:xfrm flipH="1" flipV="1">
                <a:off x="1910014" y="6640325"/>
                <a:ext cx="713632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Forma livre 156"/>
              <p:cNvSpPr/>
              <p:nvPr/>
            </p:nvSpPr>
            <p:spPr>
              <a:xfrm flipH="1" flipV="1">
                <a:off x="1198894" y="6640325"/>
                <a:ext cx="713632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Forma livre 157"/>
              <p:cNvSpPr/>
              <p:nvPr/>
            </p:nvSpPr>
            <p:spPr>
              <a:xfrm flipH="1" flipV="1">
                <a:off x="488554" y="6640325"/>
                <a:ext cx="713632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Forma livre 158"/>
              <p:cNvSpPr/>
              <p:nvPr/>
            </p:nvSpPr>
            <p:spPr>
              <a:xfrm flipH="1" flipV="1">
                <a:off x="-220145" y="6640325"/>
                <a:ext cx="713632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Forma livre 159"/>
              <p:cNvSpPr/>
              <p:nvPr/>
            </p:nvSpPr>
            <p:spPr>
              <a:xfrm flipH="1" flipV="1">
                <a:off x="-928851" y="6640325"/>
                <a:ext cx="713632" cy="8641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9" name="Grupo 18"/>
          <p:cNvGrpSpPr/>
          <p:nvPr/>
        </p:nvGrpSpPr>
        <p:grpSpPr>
          <a:xfrm>
            <a:off x="1979712" y="1077881"/>
            <a:ext cx="1050258" cy="2135094"/>
            <a:chOff x="1979712" y="1077881"/>
            <a:chExt cx="1050258" cy="2135094"/>
          </a:xfrm>
        </p:grpSpPr>
        <p:grpSp>
          <p:nvGrpSpPr>
            <p:cNvPr id="81" name="Grupo 80"/>
            <p:cNvGrpSpPr/>
            <p:nvPr/>
          </p:nvGrpSpPr>
          <p:grpSpPr>
            <a:xfrm rot="16200000">
              <a:off x="1391254" y="1666344"/>
              <a:ext cx="1280039" cy="103123"/>
              <a:chOff x="3998781" y="3213049"/>
              <a:chExt cx="1278467" cy="515786"/>
            </a:xfrm>
          </p:grpSpPr>
          <p:sp>
            <p:nvSpPr>
              <p:cNvPr id="83" name="Forma livre 82"/>
              <p:cNvSpPr/>
              <p:nvPr/>
            </p:nvSpPr>
            <p:spPr>
              <a:xfrm>
                <a:off x="3998781" y="3213059"/>
                <a:ext cx="568999" cy="515776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  <a:gd name="connsiteX0" fmla="*/ 0 w 1144968"/>
                  <a:gd name="connsiteY0" fmla="*/ 425951 h 566017"/>
                  <a:gd name="connsiteX1" fmla="*/ 422479 w 1144968"/>
                  <a:gd name="connsiteY1" fmla="*/ 214210 h 566017"/>
                  <a:gd name="connsiteX2" fmla="*/ 1144968 w 1144968"/>
                  <a:gd name="connsiteY2" fmla="*/ 225499 h 566017"/>
                  <a:gd name="connsiteX0" fmla="*/ 0 w 1144968"/>
                  <a:gd name="connsiteY0" fmla="*/ 425951 h 425951"/>
                  <a:gd name="connsiteX1" fmla="*/ 422479 w 1144968"/>
                  <a:gd name="connsiteY1" fmla="*/ 214210 h 425951"/>
                  <a:gd name="connsiteX2" fmla="*/ 1144968 w 1144968"/>
                  <a:gd name="connsiteY2" fmla="*/ 225499 h 425951"/>
                  <a:gd name="connsiteX0" fmla="*/ 0 w 1144968"/>
                  <a:gd name="connsiteY0" fmla="*/ 425951 h 443682"/>
                  <a:gd name="connsiteX1" fmla="*/ 422479 w 1144968"/>
                  <a:gd name="connsiteY1" fmla="*/ 214210 h 443682"/>
                  <a:gd name="connsiteX2" fmla="*/ 1144968 w 1144968"/>
                  <a:gd name="connsiteY2" fmla="*/ 225499 h 443682"/>
                  <a:gd name="connsiteX0" fmla="*/ -1 w 1153539"/>
                  <a:gd name="connsiteY0" fmla="*/ 510657 h 515776"/>
                  <a:gd name="connsiteX1" fmla="*/ 431050 w 1153539"/>
                  <a:gd name="connsiteY1" fmla="*/ 214210 h 515776"/>
                  <a:gd name="connsiteX2" fmla="*/ 1153539 w 1153539"/>
                  <a:gd name="connsiteY2" fmla="*/ 225499 h 51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53539" h="515776">
                    <a:moveTo>
                      <a:pt x="-1" y="510657"/>
                    </a:moveTo>
                    <a:cubicBezTo>
                      <a:pt x="165982" y="531474"/>
                      <a:pt x="148514" y="499371"/>
                      <a:pt x="431050" y="214210"/>
                    </a:cubicBezTo>
                    <a:cubicBezTo>
                      <a:pt x="709059" y="-66382"/>
                      <a:pt x="866789" y="-80186"/>
                      <a:pt x="1153539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orma livre 83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" name="Grupo 65"/>
            <p:cNvGrpSpPr/>
            <p:nvPr/>
          </p:nvGrpSpPr>
          <p:grpSpPr>
            <a:xfrm rot="16200000">
              <a:off x="1551894" y="1746665"/>
              <a:ext cx="1423971" cy="86410"/>
              <a:chOff x="3855026" y="3213049"/>
              <a:chExt cx="1422222" cy="432193"/>
            </a:xfrm>
          </p:grpSpPr>
          <p:sp>
            <p:nvSpPr>
              <p:cNvPr id="68" name="Forma livre 67"/>
              <p:cNvSpPr/>
              <p:nvPr/>
            </p:nvSpPr>
            <p:spPr>
              <a:xfrm>
                <a:off x="3855026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orma livre 68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upo 69"/>
            <p:cNvGrpSpPr/>
            <p:nvPr/>
          </p:nvGrpSpPr>
          <p:grpSpPr>
            <a:xfrm rot="16200000">
              <a:off x="1636870" y="1902647"/>
              <a:ext cx="1735942" cy="86410"/>
              <a:chOff x="3543439" y="3213049"/>
              <a:chExt cx="1733809" cy="432193"/>
            </a:xfrm>
          </p:grpSpPr>
          <p:sp>
            <p:nvSpPr>
              <p:cNvPr id="71" name="Forma livre 70"/>
              <p:cNvSpPr/>
              <p:nvPr/>
            </p:nvSpPr>
            <p:spPr>
              <a:xfrm>
                <a:off x="3543439" y="3234228"/>
                <a:ext cx="314097" cy="204312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  <a:gd name="connsiteX0" fmla="*/ 0 w 1444978"/>
                  <a:gd name="connsiteY0" fmla="*/ 214211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  <a:gd name="connsiteX0" fmla="*/ 0 w 722489"/>
                  <a:gd name="connsiteY0" fmla="*/ 214210 h 225500"/>
                  <a:gd name="connsiteX1" fmla="*/ 722489 w 722489"/>
                  <a:gd name="connsiteY1" fmla="*/ 225499 h 225500"/>
                  <a:gd name="connsiteX0" fmla="*/ -1 w 636772"/>
                  <a:gd name="connsiteY0" fmla="*/ 176282 h 272251"/>
                  <a:gd name="connsiteX1" fmla="*/ 636772 w 636772"/>
                  <a:gd name="connsiteY1" fmla="*/ 272250 h 272251"/>
                  <a:gd name="connsiteX0" fmla="*/ -1 w 636772"/>
                  <a:gd name="connsiteY0" fmla="*/ 141375 h 237344"/>
                  <a:gd name="connsiteX1" fmla="*/ 636772 w 636772"/>
                  <a:gd name="connsiteY1" fmla="*/ 237343 h 237344"/>
                  <a:gd name="connsiteX0" fmla="*/ -1 w 636772"/>
                  <a:gd name="connsiteY0" fmla="*/ 108344 h 204313"/>
                  <a:gd name="connsiteX1" fmla="*/ 636772 w 636772"/>
                  <a:gd name="connsiteY1" fmla="*/ 204312 h 204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6772" h="204313">
                    <a:moveTo>
                      <a:pt x="-1" y="108344"/>
                    </a:moveTo>
                    <a:cubicBezTo>
                      <a:pt x="278008" y="-2846"/>
                      <a:pt x="350022" y="-101373"/>
                      <a:pt x="636772" y="20431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orma livre 71"/>
              <p:cNvSpPr/>
              <p:nvPr/>
            </p:nvSpPr>
            <p:spPr>
              <a:xfrm>
                <a:off x="3855026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orma livre 72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upo 73"/>
            <p:cNvGrpSpPr/>
            <p:nvPr/>
          </p:nvGrpSpPr>
          <p:grpSpPr>
            <a:xfrm rot="16200000">
              <a:off x="1756312" y="2024169"/>
              <a:ext cx="1986924" cy="94352"/>
              <a:chOff x="3292765" y="3213049"/>
              <a:chExt cx="1984483" cy="471916"/>
            </a:xfrm>
          </p:grpSpPr>
          <p:sp>
            <p:nvSpPr>
              <p:cNvPr id="75" name="Forma livre 74"/>
              <p:cNvSpPr/>
              <p:nvPr/>
            </p:nvSpPr>
            <p:spPr>
              <a:xfrm>
                <a:off x="3292765" y="3213054"/>
                <a:ext cx="564770" cy="471911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  <a:gd name="connsiteX0" fmla="*/ 0 w 1144966"/>
                  <a:gd name="connsiteY0" fmla="*/ 425946 h 566012"/>
                  <a:gd name="connsiteX1" fmla="*/ 422477 w 1144966"/>
                  <a:gd name="connsiteY1" fmla="*/ 214210 h 566012"/>
                  <a:gd name="connsiteX2" fmla="*/ 1144966 w 1144966"/>
                  <a:gd name="connsiteY2" fmla="*/ 225499 h 566012"/>
                  <a:gd name="connsiteX0" fmla="*/ 0 w 1144966"/>
                  <a:gd name="connsiteY0" fmla="*/ 425946 h 425946"/>
                  <a:gd name="connsiteX1" fmla="*/ 422477 w 1144966"/>
                  <a:gd name="connsiteY1" fmla="*/ 214210 h 425946"/>
                  <a:gd name="connsiteX2" fmla="*/ 1144966 w 1144966"/>
                  <a:gd name="connsiteY2" fmla="*/ 225499 h 425946"/>
                  <a:gd name="connsiteX0" fmla="*/ 0 w 1144966"/>
                  <a:gd name="connsiteY0" fmla="*/ 425946 h 471911"/>
                  <a:gd name="connsiteX1" fmla="*/ 422477 w 1144966"/>
                  <a:gd name="connsiteY1" fmla="*/ 214210 h 471911"/>
                  <a:gd name="connsiteX2" fmla="*/ 1144966 w 1144966"/>
                  <a:gd name="connsiteY2" fmla="*/ 225499 h 471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4966" h="471911">
                    <a:moveTo>
                      <a:pt x="0" y="425946"/>
                    </a:moveTo>
                    <a:cubicBezTo>
                      <a:pt x="217413" y="510289"/>
                      <a:pt x="139941" y="499371"/>
                      <a:pt x="422477" y="214210"/>
                    </a:cubicBezTo>
                    <a:cubicBezTo>
                      <a:pt x="700486" y="-66382"/>
                      <a:pt x="858216" y="-80186"/>
                      <a:pt x="1144966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orma livre 75"/>
              <p:cNvSpPr/>
              <p:nvPr/>
            </p:nvSpPr>
            <p:spPr>
              <a:xfrm>
                <a:off x="3855026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orma livre 76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" name="Grupo 77"/>
            <p:cNvGrpSpPr/>
            <p:nvPr/>
          </p:nvGrpSpPr>
          <p:grpSpPr>
            <a:xfrm rot="16200000">
              <a:off x="1919219" y="2102224"/>
              <a:ext cx="2135092" cy="86410"/>
              <a:chOff x="3144779" y="3213049"/>
              <a:chExt cx="2132469" cy="432193"/>
            </a:xfrm>
          </p:grpSpPr>
          <p:sp>
            <p:nvSpPr>
              <p:cNvPr id="108" name="Forma livre 107"/>
              <p:cNvSpPr/>
              <p:nvPr/>
            </p:nvSpPr>
            <p:spPr>
              <a:xfrm>
                <a:off x="314477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orma livre 108"/>
              <p:cNvSpPr/>
              <p:nvPr/>
            </p:nvSpPr>
            <p:spPr>
              <a:xfrm>
                <a:off x="3855026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orma livre 109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7" name="Grupo 16"/>
          <p:cNvGrpSpPr/>
          <p:nvPr/>
        </p:nvGrpSpPr>
        <p:grpSpPr>
          <a:xfrm>
            <a:off x="827583" y="2170991"/>
            <a:ext cx="2133456" cy="1123791"/>
            <a:chOff x="552034" y="4495928"/>
            <a:chExt cx="2133456" cy="1123791"/>
          </a:xfrm>
        </p:grpSpPr>
        <p:grpSp>
          <p:nvGrpSpPr>
            <p:cNvPr id="61" name="Grupo 60"/>
            <p:cNvGrpSpPr/>
            <p:nvPr/>
          </p:nvGrpSpPr>
          <p:grpSpPr>
            <a:xfrm>
              <a:off x="552037" y="4495928"/>
              <a:ext cx="1067936" cy="86410"/>
              <a:chOff x="4564493" y="3213049"/>
              <a:chExt cx="1066624" cy="432193"/>
            </a:xfrm>
          </p:grpSpPr>
          <p:sp>
            <p:nvSpPr>
              <p:cNvPr id="64" name="Forma livre 63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orma livre 64"/>
              <p:cNvSpPr/>
              <p:nvPr/>
            </p:nvSpPr>
            <p:spPr>
              <a:xfrm>
                <a:off x="5274739" y="3427260"/>
                <a:ext cx="356378" cy="217982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  <a:gd name="connsiteX0" fmla="*/ 0 w 1102107"/>
                  <a:gd name="connsiteY0" fmla="*/ 316469 h 534452"/>
                  <a:gd name="connsiteX1" fmla="*/ 722489 w 1102107"/>
                  <a:gd name="connsiteY1" fmla="*/ 316469 h 534452"/>
                  <a:gd name="connsiteX2" fmla="*/ 1102107 w 1102107"/>
                  <a:gd name="connsiteY2" fmla="*/ 158373 h 534452"/>
                  <a:gd name="connsiteX0" fmla="*/ 0 w 1102107"/>
                  <a:gd name="connsiteY0" fmla="*/ 316469 h 534452"/>
                  <a:gd name="connsiteX1" fmla="*/ 722489 w 1102107"/>
                  <a:gd name="connsiteY1" fmla="*/ 316469 h 534452"/>
                  <a:gd name="connsiteX2" fmla="*/ 1102107 w 1102107"/>
                  <a:gd name="connsiteY2" fmla="*/ 158372 h 534452"/>
                  <a:gd name="connsiteX0" fmla="*/ 0 w 722489"/>
                  <a:gd name="connsiteY0" fmla="*/ -1 h 217982"/>
                  <a:gd name="connsiteX1" fmla="*/ 722489 w 722489"/>
                  <a:gd name="connsiteY1" fmla="*/ -1 h 217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2489" h="217982">
                    <a:moveTo>
                      <a:pt x="0" y="-1"/>
                    </a:moveTo>
                    <a:cubicBezTo>
                      <a:pt x="285985" y="296075"/>
                      <a:pt x="439953" y="285160"/>
                      <a:pt x="722489" y="-1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7" name="Grupo 206"/>
            <p:cNvGrpSpPr/>
            <p:nvPr/>
          </p:nvGrpSpPr>
          <p:grpSpPr>
            <a:xfrm>
              <a:off x="552036" y="4758242"/>
              <a:ext cx="1424751" cy="86410"/>
              <a:chOff x="4564493" y="3213049"/>
              <a:chExt cx="1423001" cy="432193"/>
            </a:xfrm>
          </p:grpSpPr>
          <p:sp>
            <p:nvSpPr>
              <p:cNvPr id="208" name="Forma livre 207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Forma livre 208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1" name="Grupo 210"/>
            <p:cNvGrpSpPr/>
            <p:nvPr/>
          </p:nvGrpSpPr>
          <p:grpSpPr>
            <a:xfrm>
              <a:off x="552035" y="5008681"/>
              <a:ext cx="1687740" cy="86410"/>
              <a:chOff x="4564493" y="3213049"/>
              <a:chExt cx="1685667" cy="432193"/>
            </a:xfrm>
          </p:grpSpPr>
          <p:sp>
            <p:nvSpPr>
              <p:cNvPr id="212" name="Forma livre 211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Forma livre 212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Forma livre 213"/>
              <p:cNvSpPr/>
              <p:nvPr/>
            </p:nvSpPr>
            <p:spPr>
              <a:xfrm>
                <a:off x="5982573" y="3427260"/>
                <a:ext cx="267587" cy="21070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  <a:gd name="connsiteX0" fmla="*/ 0 w 722490"/>
                  <a:gd name="connsiteY0" fmla="*/ -1 h 217982"/>
                  <a:gd name="connsiteX1" fmla="*/ 722489 w 722490"/>
                  <a:gd name="connsiteY1" fmla="*/ -1 h 217982"/>
                  <a:gd name="connsiteX0" fmla="*/ 0 w 542483"/>
                  <a:gd name="connsiteY0" fmla="*/ -1 h 290781"/>
                  <a:gd name="connsiteX1" fmla="*/ 542483 w 542483"/>
                  <a:gd name="connsiteY1" fmla="*/ 127042 h 290781"/>
                  <a:gd name="connsiteX0" fmla="*/ 0 w 542483"/>
                  <a:gd name="connsiteY0" fmla="*/ -1 h 227895"/>
                  <a:gd name="connsiteX1" fmla="*/ 542483 w 542483"/>
                  <a:gd name="connsiteY1" fmla="*/ 127042 h 227895"/>
                  <a:gd name="connsiteX0" fmla="*/ 0 w 542483"/>
                  <a:gd name="connsiteY0" fmla="*/ -1 h 210699"/>
                  <a:gd name="connsiteX1" fmla="*/ 542483 w 542483"/>
                  <a:gd name="connsiteY1" fmla="*/ 127042 h 210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2483" h="210699">
                    <a:moveTo>
                      <a:pt x="0" y="-1"/>
                    </a:moveTo>
                    <a:cubicBezTo>
                      <a:pt x="285985" y="296075"/>
                      <a:pt x="319949" y="221638"/>
                      <a:pt x="542483" y="127042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5" name="Grupo 214"/>
            <p:cNvGrpSpPr/>
            <p:nvPr/>
          </p:nvGrpSpPr>
          <p:grpSpPr>
            <a:xfrm>
              <a:off x="552034" y="5270995"/>
              <a:ext cx="1852839" cy="86410"/>
              <a:chOff x="4564493" y="3213049"/>
              <a:chExt cx="1850564" cy="432193"/>
            </a:xfrm>
          </p:grpSpPr>
          <p:sp>
            <p:nvSpPr>
              <p:cNvPr id="216" name="Forma livre 215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Forma livre 216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Forma livre 217"/>
              <p:cNvSpPr/>
              <p:nvPr/>
            </p:nvSpPr>
            <p:spPr>
              <a:xfrm>
                <a:off x="5982573" y="3300223"/>
                <a:ext cx="432484" cy="292417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  <a:gd name="connsiteX0" fmla="*/ 0 w 930672"/>
                  <a:gd name="connsiteY0" fmla="*/ 248621 h 466604"/>
                  <a:gd name="connsiteX1" fmla="*/ 722489 w 930672"/>
                  <a:gd name="connsiteY1" fmla="*/ 248621 h 466604"/>
                  <a:gd name="connsiteX2" fmla="*/ 930672 w 930672"/>
                  <a:gd name="connsiteY2" fmla="*/ 196390 h 466604"/>
                  <a:gd name="connsiteX0" fmla="*/ 0 w 930672"/>
                  <a:gd name="connsiteY0" fmla="*/ 126266 h 344249"/>
                  <a:gd name="connsiteX1" fmla="*/ 722489 w 930672"/>
                  <a:gd name="connsiteY1" fmla="*/ 126266 h 344249"/>
                  <a:gd name="connsiteX2" fmla="*/ 930672 w 930672"/>
                  <a:gd name="connsiteY2" fmla="*/ 74035 h 344249"/>
                  <a:gd name="connsiteX0" fmla="*/ 0 w 904957"/>
                  <a:gd name="connsiteY0" fmla="*/ 179274 h 397257"/>
                  <a:gd name="connsiteX1" fmla="*/ 722489 w 904957"/>
                  <a:gd name="connsiteY1" fmla="*/ 179274 h 397257"/>
                  <a:gd name="connsiteX2" fmla="*/ 904957 w 904957"/>
                  <a:gd name="connsiteY2" fmla="*/ 0 h 397257"/>
                  <a:gd name="connsiteX0" fmla="*/ 0 w 722490"/>
                  <a:gd name="connsiteY0" fmla="*/ -1 h 217982"/>
                  <a:gd name="connsiteX1" fmla="*/ 722489 w 722490"/>
                  <a:gd name="connsiteY1" fmla="*/ -1 h 217982"/>
                  <a:gd name="connsiteX0" fmla="*/ 0 w 876782"/>
                  <a:gd name="connsiteY0" fmla="*/ 127041 h 292417"/>
                  <a:gd name="connsiteX1" fmla="*/ 876782 w 876782"/>
                  <a:gd name="connsiteY1" fmla="*/ 0 h 292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6782" h="292417">
                    <a:moveTo>
                      <a:pt x="0" y="127041"/>
                    </a:moveTo>
                    <a:cubicBezTo>
                      <a:pt x="285985" y="423117"/>
                      <a:pt x="594246" y="285161"/>
                      <a:pt x="876782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9" name="Grupo 218"/>
            <p:cNvGrpSpPr/>
            <p:nvPr/>
          </p:nvGrpSpPr>
          <p:grpSpPr>
            <a:xfrm>
              <a:off x="552035" y="5533309"/>
              <a:ext cx="2133455" cy="86410"/>
              <a:chOff x="4564493" y="3213049"/>
              <a:chExt cx="2130835" cy="432193"/>
            </a:xfrm>
          </p:grpSpPr>
          <p:sp>
            <p:nvSpPr>
              <p:cNvPr id="220" name="Forma livre 219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Forma livre 220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Forma livre 221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Retângulo 2"/>
          <p:cNvSpPr/>
          <p:nvPr/>
        </p:nvSpPr>
        <p:spPr>
          <a:xfrm>
            <a:off x="1797016" y="0"/>
            <a:ext cx="1291568" cy="128416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CaixaDeTexto 105"/>
          <p:cNvSpPr txBox="1"/>
          <p:nvPr/>
        </p:nvSpPr>
        <p:spPr>
          <a:xfrm>
            <a:off x="1797475" y="336116"/>
            <a:ext cx="1299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Light source</a:t>
            </a:r>
            <a:endParaRPr lang="en-US" dirty="0"/>
          </a:p>
        </p:txBody>
      </p:sp>
      <p:grpSp>
        <p:nvGrpSpPr>
          <p:cNvPr id="271" name="Grupo 270"/>
          <p:cNvGrpSpPr/>
          <p:nvPr/>
        </p:nvGrpSpPr>
        <p:grpSpPr>
          <a:xfrm>
            <a:off x="-433087" y="1788222"/>
            <a:ext cx="1422336" cy="1897478"/>
            <a:chOff x="7422019" y="1823946"/>
            <a:chExt cx="1422336" cy="1897478"/>
          </a:xfrm>
        </p:grpSpPr>
        <p:sp>
          <p:nvSpPr>
            <p:cNvPr id="272" name="Retângulo 271"/>
            <p:cNvSpPr/>
            <p:nvPr/>
          </p:nvSpPr>
          <p:spPr>
            <a:xfrm>
              <a:off x="7422019" y="1988794"/>
              <a:ext cx="1422336" cy="1691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tângulo 272"/>
            <p:cNvSpPr/>
            <p:nvPr/>
          </p:nvSpPr>
          <p:spPr>
            <a:xfrm rot="16200000">
              <a:off x="7809637" y="2696998"/>
              <a:ext cx="1897478" cy="151373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Retângulo 104"/>
          <p:cNvSpPr/>
          <p:nvPr/>
        </p:nvSpPr>
        <p:spPr>
          <a:xfrm>
            <a:off x="6940367" y="1931041"/>
            <a:ext cx="1422336" cy="1691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rma livre 7"/>
          <p:cNvSpPr/>
          <p:nvPr/>
        </p:nvSpPr>
        <p:spPr>
          <a:xfrm>
            <a:off x="6769796" y="2008009"/>
            <a:ext cx="481792" cy="1349405"/>
          </a:xfrm>
          <a:custGeom>
            <a:avLst/>
            <a:gdLst>
              <a:gd name="connsiteX0" fmla="*/ 0 w 298881"/>
              <a:gd name="connsiteY0" fmla="*/ 0 h 1349405"/>
              <a:gd name="connsiteX1" fmla="*/ 298881 w 298881"/>
              <a:gd name="connsiteY1" fmla="*/ 5918 h 1349405"/>
              <a:gd name="connsiteX2" fmla="*/ 292963 w 298881"/>
              <a:gd name="connsiteY2" fmla="*/ 1349405 h 1349405"/>
              <a:gd name="connsiteX3" fmla="*/ 0 w 298881"/>
              <a:gd name="connsiteY3" fmla="*/ 1331650 h 1349405"/>
              <a:gd name="connsiteX4" fmla="*/ 0 w 298881"/>
              <a:gd name="connsiteY4" fmla="*/ 0 h 1349405"/>
              <a:gd name="connsiteX0" fmla="*/ 59184 w 358065"/>
              <a:gd name="connsiteY0" fmla="*/ 0 h 1349405"/>
              <a:gd name="connsiteX1" fmla="*/ 358065 w 358065"/>
              <a:gd name="connsiteY1" fmla="*/ 5918 h 1349405"/>
              <a:gd name="connsiteX2" fmla="*/ 352147 w 358065"/>
              <a:gd name="connsiteY2" fmla="*/ 1349405 h 1349405"/>
              <a:gd name="connsiteX3" fmla="*/ 59184 w 358065"/>
              <a:gd name="connsiteY3" fmla="*/ 1331650 h 1349405"/>
              <a:gd name="connsiteX4" fmla="*/ 59184 w 358065"/>
              <a:gd name="connsiteY4" fmla="*/ 0 h 1349405"/>
              <a:gd name="connsiteX0" fmla="*/ 34745 w 333626"/>
              <a:gd name="connsiteY0" fmla="*/ 0 h 1349405"/>
              <a:gd name="connsiteX1" fmla="*/ 333626 w 333626"/>
              <a:gd name="connsiteY1" fmla="*/ 5918 h 1349405"/>
              <a:gd name="connsiteX2" fmla="*/ 327708 w 333626"/>
              <a:gd name="connsiteY2" fmla="*/ 1349405 h 1349405"/>
              <a:gd name="connsiteX3" fmla="*/ 34745 w 333626"/>
              <a:gd name="connsiteY3" fmla="*/ 1331650 h 1349405"/>
              <a:gd name="connsiteX4" fmla="*/ 34745 w 333626"/>
              <a:gd name="connsiteY4" fmla="*/ 0 h 1349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6" h="1349405">
                <a:moveTo>
                  <a:pt x="34745" y="0"/>
                </a:moveTo>
                <a:lnTo>
                  <a:pt x="333626" y="5918"/>
                </a:lnTo>
                <a:cubicBezTo>
                  <a:pt x="331653" y="453747"/>
                  <a:pt x="329681" y="901576"/>
                  <a:pt x="327708" y="1349405"/>
                </a:cubicBezTo>
                <a:lnTo>
                  <a:pt x="34745" y="1331650"/>
                </a:lnTo>
                <a:cubicBezTo>
                  <a:pt x="206380" y="751643"/>
                  <a:pt x="-98420" y="488271"/>
                  <a:pt x="34745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Retângulo 273"/>
          <p:cNvSpPr/>
          <p:nvPr/>
        </p:nvSpPr>
        <p:spPr>
          <a:xfrm flipV="1">
            <a:off x="373990" y="2025680"/>
            <a:ext cx="370383" cy="144391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0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17" name="Freeform 21"/>
          <p:cNvSpPr>
            <a:spLocks/>
          </p:cNvSpPr>
          <p:nvPr/>
        </p:nvSpPr>
        <p:spPr bwMode="auto">
          <a:xfrm>
            <a:off x="4500563" y="3187700"/>
            <a:ext cx="3024187" cy="14414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05" y="0"/>
              </a:cxn>
              <a:cxn ang="0">
                <a:pos x="1905" y="908"/>
              </a:cxn>
              <a:cxn ang="0">
                <a:pos x="907" y="908"/>
              </a:cxn>
              <a:cxn ang="0">
                <a:pos x="0" y="0"/>
              </a:cxn>
            </a:cxnLst>
            <a:rect l="0" t="0" r="r" b="b"/>
            <a:pathLst>
              <a:path w="1905" h="908">
                <a:moveTo>
                  <a:pt x="0" y="0"/>
                </a:moveTo>
                <a:lnTo>
                  <a:pt x="1905" y="0"/>
                </a:lnTo>
                <a:lnTo>
                  <a:pt x="1905" y="908"/>
                </a:lnTo>
                <a:lnTo>
                  <a:pt x="907" y="908"/>
                </a:lnTo>
                <a:lnTo>
                  <a:pt x="0" y="0"/>
                </a:lnTo>
                <a:close/>
              </a:path>
            </a:pathLst>
          </a:custGeom>
          <a:solidFill>
            <a:srgbClr val="FF3300">
              <a:alpha val="20000"/>
            </a:srgb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6519" name="Freeform 23"/>
          <p:cNvSpPr>
            <a:spLocks/>
          </p:cNvSpPr>
          <p:nvPr/>
        </p:nvSpPr>
        <p:spPr bwMode="auto">
          <a:xfrm>
            <a:off x="4500563" y="3196056"/>
            <a:ext cx="3024187" cy="14414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05" y="0"/>
              </a:cxn>
              <a:cxn ang="0">
                <a:pos x="1905" y="908"/>
              </a:cxn>
              <a:cxn ang="0">
                <a:pos x="907" y="908"/>
              </a:cxn>
              <a:cxn ang="0">
                <a:pos x="0" y="0"/>
              </a:cxn>
            </a:cxnLst>
            <a:rect l="0" t="0" r="r" b="b"/>
            <a:pathLst>
              <a:path w="1905" h="908">
                <a:moveTo>
                  <a:pt x="0" y="0"/>
                </a:moveTo>
                <a:lnTo>
                  <a:pt x="1905" y="0"/>
                </a:lnTo>
                <a:lnTo>
                  <a:pt x="1905" y="908"/>
                </a:lnTo>
                <a:lnTo>
                  <a:pt x="907" y="908"/>
                </a:lnTo>
                <a:lnTo>
                  <a:pt x="0" y="0"/>
                </a:lnTo>
                <a:close/>
              </a:path>
            </a:pathLst>
          </a:custGeom>
          <a:solidFill>
            <a:srgbClr val="FF3300">
              <a:alpha val="10196"/>
            </a:srgb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4492625" y="3175000"/>
            <a:ext cx="1447800" cy="27495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07" y="908"/>
              </a:cxn>
              <a:cxn ang="0">
                <a:pos x="912" y="1732"/>
              </a:cxn>
              <a:cxn ang="0">
                <a:pos x="422" y="1686"/>
              </a:cxn>
              <a:cxn ang="0">
                <a:pos x="2" y="1702"/>
              </a:cxn>
              <a:cxn ang="0">
                <a:pos x="0" y="0"/>
              </a:cxn>
            </a:cxnLst>
            <a:rect l="0" t="0" r="r" b="b"/>
            <a:pathLst>
              <a:path w="912" h="1732">
                <a:moveTo>
                  <a:pt x="0" y="0"/>
                </a:moveTo>
                <a:cubicBezTo>
                  <a:pt x="0" y="0"/>
                  <a:pt x="453" y="454"/>
                  <a:pt x="907" y="908"/>
                </a:cubicBezTo>
                <a:cubicBezTo>
                  <a:pt x="908" y="1244"/>
                  <a:pt x="912" y="1301"/>
                  <a:pt x="912" y="1732"/>
                </a:cubicBezTo>
                <a:cubicBezTo>
                  <a:pt x="804" y="1716"/>
                  <a:pt x="580" y="1684"/>
                  <a:pt x="422" y="1686"/>
                </a:cubicBezTo>
                <a:cubicBezTo>
                  <a:pt x="264" y="1688"/>
                  <a:pt x="174" y="1690"/>
                  <a:pt x="2" y="1702"/>
                </a:cubicBezTo>
                <a:cubicBezTo>
                  <a:pt x="2" y="840"/>
                  <a:pt x="0" y="0"/>
                  <a:pt x="0" y="0"/>
                </a:cubicBezTo>
                <a:close/>
              </a:path>
            </a:pathLst>
          </a:custGeom>
          <a:solidFill>
            <a:srgbClr val="FF3300">
              <a:alpha val="20000"/>
            </a:srgb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Michelson Interferometer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6501" name="Oval 5"/>
          <p:cNvSpPr>
            <a:spLocks noChangeArrowheads="1"/>
          </p:cNvSpPr>
          <p:nvPr/>
        </p:nvSpPr>
        <p:spPr bwMode="auto">
          <a:xfrm>
            <a:off x="1556085" y="3774240"/>
            <a:ext cx="56482" cy="268372"/>
          </a:xfrm>
          <a:prstGeom prst="ellipse">
            <a:avLst/>
          </a:prstGeom>
          <a:solidFill>
            <a:srgbClr val="0070C0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3059113" y="5853113"/>
            <a:ext cx="4465637" cy="427037"/>
          </a:xfrm>
          <a:custGeom>
            <a:avLst/>
            <a:gdLst/>
            <a:ahLst/>
            <a:cxnLst>
              <a:cxn ang="0">
                <a:pos x="0" y="133"/>
              </a:cxn>
              <a:cxn ang="0">
                <a:pos x="1416" y="23"/>
              </a:cxn>
              <a:cxn ang="0">
                <a:pos x="2813" y="269"/>
              </a:cxn>
            </a:cxnLst>
            <a:rect l="0" t="0" r="r" b="b"/>
            <a:pathLst>
              <a:path w="2813" h="269">
                <a:moveTo>
                  <a:pt x="0" y="133"/>
                </a:moveTo>
                <a:cubicBezTo>
                  <a:pt x="236" y="115"/>
                  <a:pt x="947" y="0"/>
                  <a:pt x="1416" y="23"/>
                </a:cubicBezTo>
                <a:cubicBezTo>
                  <a:pt x="1885" y="46"/>
                  <a:pt x="2522" y="218"/>
                  <a:pt x="2813" y="269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6513" name="Text Box 17"/>
          <p:cNvSpPr txBox="1">
            <a:spLocks noChangeArrowheads="1"/>
          </p:cNvSpPr>
          <p:nvPr/>
        </p:nvSpPr>
        <p:spPr bwMode="auto">
          <a:xfrm>
            <a:off x="3706813" y="6140450"/>
            <a:ext cx="2881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surface to measure</a:t>
            </a:r>
            <a:endParaRPr lang="en-US" sz="2400" dirty="0"/>
          </a:p>
        </p:txBody>
      </p:sp>
      <p:sp>
        <p:nvSpPr>
          <p:cNvPr id="106514" name="Rectangle 18"/>
          <p:cNvSpPr>
            <a:spLocks noChangeArrowheads="1"/>
          </p:cNvSpPr>
          <p:nvPr/>
        </p:nvSpPr>
        <p:spPr bwMode="auto">
          <a:xfrm>
            <a:off x="7524750" y="2924175"/>
            <a:ext cx="287338" cy="187325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6515" name="Rectangle 19"/>
          <p:cNvSpPr>
            <a:spLocks noChangeArrowheads="1"/>
          </p:cNvSpPr>
          <p:nvPr/>
        </p:nvSpPr>
        <p:spPr bwMode="auto">
          <a:xfrm>
            <a:off x="3421063" y="2252663"/>
            <a:ext cx="3671887" cy="7143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1273846" y="3189622"/>
            <a:ext cx="4608512" cy="1441450"/>
            <a:chOff x="748" y="1706"/>
            <a:chExt cx="2903" cy="908"/>
          </a:xfrm>
        </p:grpSpPr>
        <p:sp>
          <p:nvSpPr>
            <p:cNvPr id="106502" name="Line 6"/>
            <p:cNvSpPr>
              <a:spLocks noChangeShapeType="1"/>
            </p:cNvSpPr>
            <p:nvPr/>
          </p:nvSpPr>
          <p:spPr bwMode="auto">
            <a:xfrm>
              <a:off x="748" y="2160"/>
              <a:ext cx="136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504" name="AutoShape 8"/>
            <p:cNvSpPr>
              <a:spLocks noChangeArrowheads="1"/>
            </p:cNvSpPr>
            <p:nvPr/>
          </p:nvSpPr>
          <p:spPr bwMode="auto">
            <a:xfrm rot="-5400000">
              <a:off x="727" y="1864"/>
              <a:ext cx="906" cy="589"/>
            </a:xfrm>
            <a:prstGeom prst="triangle">
              <a:avLst>
                <a:gd name="adj" fmla="val 50000"/>
              </a:avLst>
            </a:prstGeom>
            <a:solidFill>
              <a:srgbClr val="FF0000">
                <a:alpha val="30196"/>
              </a:srgb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6516" name="Freeform 20"/>
            <p:cNvSpPr>
              <a:spLocks/>
            </p:cNvSpPr>
            <p:nvPr/>
          </p:nvSpPr>
          <p:spPr bwMode="auto">
            <a:xfrm>
              <a:off x="1474" y="1706"/>
              <a:ext cx="2177" cy="90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70" y="0"/>
                </a:cxn>
                <a:cxn ang="0">
                  <a:pos x="2177" y="908"/>
                </a:cxn>
                <a:cxn ang="0">
                  <a:pos x="0" y="908"/>
                </a:cxn>
                <a:cxn ang="0">
                  <a:pos x="0" y="0"/>
                </a:cxn>
              </a:cxnLst>
              <a:rect l="0" t="0" r="r" b="b"/>
              <a:pathLst>
                <a:path w="2177" h="908">
                  <a:moveTo>
                    <a:pt x="0" y="0"/>
                  </a:moveTo>
                  <a:lnTo>
                    <a:pt x="1270" y="0"/>
                  </a:lnTo>
                  <a:lnTo>
                    <a:pt x="2177" y="908"/>
                  </a:lnTo>
                  <a:lnTo>
                    <a:pt x="0" y="9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20000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06503" name="AutoShape 7"/>
          <p:cNvSpPr>
            <a:spLocks noChangeArrowheads="1"/>
          </p:cNvSpPr>
          <p:nvPr/>
        </p:nvSpPr>
        <p:spPr bwMode="auto">
          <a:xfrm flipH="1">
            <a:off x="2413000" y="3044825"/>
            <a:ext cx="287338" cy="1654175"/>
          </a:xfrm>
          <a:prstGeom prst="moon">
            <a:avLst>
              <a:gd name="adj" fmla="val 87500"/>
            </a:avLst>
          </a:prstGeom>
          <a:solidFill>
            <a:srgbClr val="0070C0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06521" name="Freeform 25"/>
          <p:cNvSpPr>
            <a:spLocks/>
          </p:cNvSpPr>
          <p:nvPr/>
        </p:nvSpPr>
        <p:spPr bwMode="auto">
          <a:xfrm>
            <a:off x="4499992" y="2324100"/>
            <a:ext cx="1439862" cy="36099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07" y="0"/>
              </a:cxn>
              <a:cxn ang="0">
                <a:pos x="906" y="2274"/>
              </a:cxn>
              <a:cxn ang="0">
                <a:pos x="464" y="2226"/>
              </a:cxn>
              <a:cxn ang="0">
                <a:pos x="2" y="2244"/>
              </a:cxn>
              <a:cxn ang="0">
                <a:pos x="0" y="0"/>
              </a:cxn>
            </a:cxnLst>
            <a:rect l="0" t="0" r="r" b="b"/>
            <a:pathLst>
              <a:path w="907" h="2274">
                <a:moveTo>
                  <a:pt x="0" y="0"/>
                </a:moveTo>
                <a:lnTo>
                  <a:pt x="907" y="0"/>
                </a:lnTo>
                <a:lnTo>
                  <a:pt x="906" y="2274"/>
                </a:lnTo>
                <a:lnTo>
                  <a:pt x="464" y="2226"/>
                </a:lnTo>
                <a:lnTo>
                  <a:pt x="2" y="2244"/>
                </a:lnTo>
                <a:lnTo>
                  <a:pt x="0" y="0"/>
                </a:lnTo>
                <a:close/>
              </a:path>
            </a:pathLst>
          </a:custGeom>
          <a:solidFill>
            <a:srgbClr val="FF3300">
              <a:alpha val="20000"/>
            </a:srgb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6522" name="Freeform 26"/>
          <p:cNvSpPr>
            <a:spLocks/>
          </p:cNvSpPr>
          <p:nvPr/>
        </p:nvSpPr>
        <p:spPr bwMode="auto">
          <a:xfrm>
            <a:off x="4500563" y="2324100"/>
            <a:ext cx="1439862" cy="2305050"/>
          </a:xfrm>
          <a:custGeom>
            <a:avLst/>
            <a:gdLst/>
            <a:ahLst/>
            <a:cxnLst>
              <a:cxn ang="0">
                <a:pos x="907" y="1452"/>
              </a:cxn>
              <a:cxn ang="0">
                <a:pos x="907" y="0"/>
              </a:cxn>
              <a:cxn ang="0">
                <a:pos x="0" y="0"/>
              </a:cxn>
              <a:cxn ang="0">
                <a:pos x="0" y="544"/>
              </a:cxn>
              <a:cxn ang="0">
                <a:pos x="907" y="1452"/>
              </a:cxn>
            </a:cxnLst>
            <a:rect l="0" t="0" r="r" b="b"/>
            <a:pathLst>
              <a:path w="907" h="1452">
                <a:moveTo>
                  <a:pt x="907" y="1452"/>
                </a:moveTo>
                <a:lnTo>
                  <a:pt x="907" y="0"/>
                </a:lnTo>
                <a:lnTo>
                  <a:pt x="0" y="0"/>
                </a:lnTo>
                <a:lnTo>
                  <a:pt x="0" y="544"/>
                </a:lnTo>
                <a:lnTo>
                  <a:pt x="907" y="1452"/>
                </a:lnTo>
                <a:close/>
              </a:path>
            </a:pathLst>
          </a:custGeom>
          <a:solidFill>
            <a:srgbClr val="FF3300">
              <a:alpha val="20000"/>
            </a:srgb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6524" name="Text Box 28"/>
          <p:cNvSpPr txBox="1">
            <a:spLocks noChangeArrowheads="1"/>
          </p:cNvSpPr>
          <p:nvPr/>
        </p:nvSpPr>
        <p:spPr bwMode="auto">
          <a:xfrm>
            <a:off x="395288" y="4124325"/>
            <a:ext cx="1081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/>
              <a:t>laser</a:t>
            </a:r>
            <a:endParaRPr lang="en-US" sz="2400" dirty="0"/>
          </a:p>
        </p:txBody>
      </p:sp>
      <p:sp>
        <p:nvSpPr>
          <p:cNvPr id="106525" name="Text Box 29"/>
          <p:cNvSpPr txBox="1">
            <a:spLocks noChangeArrowheads="1"/>
          </p:cNvSpPr>
          <p:nvPr/>
        </p:nvSpPr>
        <p:spPr bwMode="auto">
          <a:xfrm>
            <a:off x="5849540" y="4645359"/>
            <a:ext cx="14771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/>
              <a:t>partial mirror</a:t>
            </a:r>
            <a:endParaRPr lang="en-US" sz="2400" dirty="0"/>
          </a:p>
        </p:txBody>
      </p:sp>
      <p:sp>
        <p:nvSpPr>
          <p:cNvPr id="106526" name="Text Box 30"/>
          <p:cNvSpPr txBox="1">
            <a:spLocks noChangeArrowheads="1"/>
          </p:cNvSpPr>
          <p:nvPr/>
        </p:nvSpPr>
        <p:spPr bwMode="auto">
          <a:xfrm>
            <a:off x="7180261" y="2280503"/>
            <a:ext cx="22869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/>
              <a:t>reference mirror</a:t>
            </a:r>
            <a:endParaRPr lang="en-US" sz="2400" dirty="0"/>
          </a:p>
        </p:txBody>
      </p:sp>
      <p:sp>
        <p:nvSpPr>
          <p:cNvPr id="106527" name="Text Box 31"/>
          <p:cNvSpPr txBox="1">
            <a:spLocks noChangeArrowheads="1"/>
          </p:cNvSpPr>
          <p:nvPr/>
        </p:nvSpPr>
        <p:spPr bwMode="auto">
          <a:xfrm>
            <a:off x="2233613" y="2275728"/>
            <a:ext cx="2374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/>
              <a:t>screen</a:t>
            </a:r>
            <a:endParaRPr lang="en-US" sz="2400" dirty="0"/>
          </a:p>
        </p:txBody>
      </p:sp>
      <p:sp>
        <p:nvSpPr>
          <p:cNvPr id="106528" name="Text Box 32"/>
          <p:cNvSpPr txBox="1">
            <a:spLocks noChangeArrowheads="1"/>
          </p:cNvSpPr>
          <p:nvPr/>
        </p:nvSpPr>
        <p:spPr bwMode="auto">
          <a:xfrm>
            <a:off x="4067175" y="1700213"/>
            <a:ext cx="2374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 smtClean="0"/>
              <a:t>interferogram</a:t>
            </a:r>
            <a:endParaRPr lang="en-US" sz="2400" dirty="0"/>
          </a:p>
        </p:txBody>
      </p:sp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582613" y="3763963"/>
            <a:ext cx="792162" cy="288925"/>
          </a:xfrm>
          <a:prstGeom prst="rect">
            <a:avLst/>
          </a:prstGeom>
          <a:gradFill rotWithShape="1">
            <a:gsLst>
              <a:gs pos="0">
                <a:srgbClr val="CC6600"/>
              </a:gs>
              <a:gs pos="50000">
                <a:srgbClr val="CC6600">
                  <a:gamma/>
                  <a:tint val="0"/>
                  <a:invGamma/>
                </a:srgbClr>
              </a:gs>
              <a:gs pos="100000">
                <a:srgbClr val="CC66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" name="Retângulo 35"/>
          <p:cNvSpPr/>
          <p:nvPr/>
        </p:nvSpPr>
        <p:spPr>
          <a:xfrm rot="-2700000" flipH="1">
            <a:off x="5184458" y="2674152"/>
            <a:ext cx="62517" cy="2461565"/>
          </a:xfrm>
          <a:prstGeom prst="rect">
            <a:avLst/>
          </a:prstGeom>
          <a:solidFill>
            <a:srgbClr val="0070C0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Imagem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144" y="1152478"/>
            <a:ext cx="4655513" cy="4648294"/>
          </a:xfrm>
          <a:prstGeom prst="rect">
            <a:avLst/>
          </a:prstGeom>
        </p:spPr>
      </p:pic>
      <p:sp>
        <p:nvSpPr>
          <p:cNvPr id="35" name="Texto explicativo retangular 34"/>
          <p:cNvSpPr/>
          <p:nvPr/>
        </p:nvSpPr>
        <p:spPr>
          <a:xfrm>
            <a:off x="582613" y="878463"/>
            <a:ext cx="1468065" cy="1044117"/>
          </a:xfrm>
          <a:prstGeom prst="wedgeRectCallout">
            <a:avLst>
              <a:gd name="adj1" fmla="val 87348"/>
              <a:gd name="adj2" fmla="val 11166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Interference fringes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2934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06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06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106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106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106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6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17" grpId="0" animBg="1"/>
      <p:bldP spid="106519" grpId="0" animBg="1"/>
      <p:bldP spid="106518" grpId="0" animBg="1"/>
      <p:bldP spid="106521" grpId="0" animBg="1"/>
      <p:bldP spid="106522" grpId="0" animBg="1"/>
      <p:bldP spid="106528" grpId="0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17" name="Freeform 21"/>
          <p:cNvSpPr>
            <a:spLocks/>
          </p:cNvSpPr>
          <p:nvPr/>
        </p:nvSpPr>
        <p:spPr bwMode="auto">
          <a:xfrm>
            <a:off x="4500563" y="3187700"/>
            <a:ext cx="3024187" cy="14414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05" y="0"/>
              </a:cxn>
              <a:cxn ang="0">
                <a:pos x="1905" y="908"/>
              </a:cxn>
              <a:cxn ang="0">
                <a:pos x="907" y="908"/>
              </a:cxn>
              <a:cxn ang="0">
                <a:pos x="0" y="0"/>
              </a:cxn>
            </a:cxnLst>
            <a:rect l="0" t="0" r="r" b="b"/>
            <a:pathLst>
              <a:path w="1905" h="908">
                <a:moveTo>
                  <a:pt x="0" y="0"/>
                </a:moveTo>
                <a:lnTo>
                  <a:pt x="1905" y="0"/>
                </a:lnTo>
                <a:lnTo>
                  <a:pt x="1905" y="908"/>
                </a:lnTo>
                <a:lnTo>
                  <a:pt x="907" y="908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FF7C80">
                  <a:alpha val="80000"/>
                </a:srgbClr>
              </a:gs>
              <a:gs pos="100000">
                <a:srgbClr val="FF7C80">
                  <a:gamma/>
                  <a:tint val="93725"/>
                  <a:invGamma/>
                  <a:alpha val="80000"/>
                </a:srgbClr>
              </a:gs>
            </a:gsLst>
            <a:lin ang="540000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6519" name="Freeform 23"/>
          <p:cNvSpPr>
            <a:spLocks/>
          </p:cNvSpPr>
          <p:nvPr/>
        </p:nvSpPr>
        <p:spPr bwMode="auto">
          <a:xfrm>
            <a:off x="4500563" y="3187700"/>
            <a:ext cx="3024187" cy="14414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05" y="0"/>
              </a:cxn>
              <a:cxn ang="0">
                <a:pos x="1905" y="908"/>
              </a:cxn>
              <a:cxn ang="0">
                <a:pos x="907" y="908"/>
              </a:cxn>
              <a:cxn ang="0">
                <a:pos x="0" y="0"/>
              </a:cxn>
            </a:cxnLst>
            <a:rect l="0" t="0" r="r" b="b"/>
            <a:pathLst>
              <a:path w="1905" h="908">
                <a:moveTo>
                  <a:pt x="0" y="0"/>
                </a:moveTo>
                <a:lnTo>
                  <a:pt x="1905" y="0"/>
                </a:lnTo>
                <a:lnTo>
                  <a:pt x="1905" y="908"/>
                </a:lnTo>
                <a:lnTo>
                  <a:pt x="907" y="908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FF7C80">
                  <a:alpha val="80000"/>
                </a:srgbClr>
              </a:gs>
              <a:gs pos="100000">
                <a:srgbClr val="FF7C80">
                  <a:gamma/>
                  <a:tint val="93725"/>
                  <a:invGamma/>
                  <a:alpha val="80000"/>
                </a:srgbClr>
              </a:gs>
            </a:gsLst>
            <a:lin ang="540000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4492625" y="3175000"/>
            <a:ext cx="1447800" cy="27495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07" y="908"/>
              </a:cxn>
              <a:cxn ang="0">
                <a:pos x="912" y="1732"/>
              </a:cxn>
              <a:cxn ang="0">
                <a:pos x="422" y="1686"/>
              </a:cxn>
              <a:cxn ang="0">
                <a:pos x="2" y="1702"/>
              </a:cxn>
              <a:cxn ang="0">
                <a:pos x="0" y="0"/>
              </a:cxn>
            </a:cxnLst>
            <a:rect l="0" t="0" r="r" b="b"/>
            <a:pathLst>
              <a:path w="912" h="1732">
                <a:moveTo>
                  <a:pt x="0" y="0"/>
                </a:moveTo>
                <a:cubicBezTo>
                  <a:pt x="0" y="0"/>
                  <a:pt x="453" y="454"/>
                  <a:pt x="907" y="908"/>
                </a:cubicBezTo>
                <a:cubicBezTo>
                  <a:pt x="908" y="1244"/>
                  <a:pt x="912" y="1301"/>
                  <a:pt x="912" y="1732"/>
                </a:cubicBezTo>
                <a:cubicBezTo>
                  <a:pt x="804" y="1716"/>
                  <a:pt x="580" y="1684"/>
                  <a:pt x="422" y="1686"/>
                </a:cubicBezTo>
                <a:cubicBezTo>
                  <a:pt x="264" y="1688"/>
                  <a:pt x="174" y="1690"/>
                  <a:pt x="2" y="1702"/>
                </a:cubicBezTo>
                <a:cubicBezTo>
                  <a:pt x="2" y="840"/>
                  <a:pt x="0" y="0"/>
                  <a:pt x="0" y="0"/>
                </a:cubicBezTo>
                <a:close/>
              </a:path>
            </a:pathLst>
          </a:custGeom>
          <a:gradFill rotWithShape="1">
            <a:gsLst>
              <a:gs pos="0">
                <a:srgbClr val="FF7C80">
                  <a:alpha val="80000"/>
                </a:srgbClr>
              </a:gs>
              <a:gs pos="100000">
                <a:srgbClr val="FF7C80">
                  <a:gamma/>
                  <a:tint val="93725"/>
                  <a:invGamma/>
                  <a:alpha val="80000"/>
                </a:srgbClr>
              </a:gs>
            </a:gsLst>
            <a:lin ang="540000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Michelson Interferometer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6501" name="Oval 5"/>
          <p:cNvSpPr>
            <a:spLocks noChangeArrowheads="1"/>
          </p:cNvSpPr>
          <p:nvPr/>
        </p:nvSpPr>
        <p:spPr bwMode="auto">
          <a:xfrm>
            <a:off x="1556085" y="3774240"/>
            <a:ext cx="56482" cy="268372"/>
          </a:xfrm>
          <a:prstGeom prst="ellipse">
            <a:avLst/>
          </a:prstGeom>
          <a:solidFill>
            <a:srgbClr val="0070C0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3059113" y="5853113"/>
            <a:ext cx="4465637" cy="427037"/>
          </a:xfrm>
          <a:custGeom>
            <a:avLst/>
            <a:gdLst/>
            <a:ahLst/>
            <a:cxnLst>
              <a:cxn ang="0">
                <a:pos x="0" y="133"/>
              </a:cxn>
              <a:cxn ang="0">
                <a:pos x="1416" y="23"/>
              </a:cxn>
              <a:cxn ang="0">
                <a:pos x="2813" y="269"/>
              </a:cxn>
            </a:cxnLst>
            <a:rect l="0" t="0" r="r" b="b"/>
            <a:pathLst>
              <a:path w="2813" h="269">
                <a:moveTo>
                  <a:pt x="0" y="133"/>
                </a:moveTo>
                <a:cubicBezTo>
                  <a:pt x="236" y="115"/>
                  <a:pt x="947" y="0"/>
                  <a:pt x="1416" y="23"/>
                </a:cubicBezTo>
                <a:cubicBezTo>
                  <a:pt x="1885" y="46"/>
                  <a:pt x="2522" y="218"/>
                  <a:pt x="2813" y="269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6513" name="Text Box 17"/>
          <p:cNvSpPr txBox="1">
            <a:spLocks noChangeArrowheads="1"/>
          </p:cNvSpPr>
          <p:nvPr/>
        </p:nvSpPr>
        <p:spPr bwMode="auto">
          <a:xfrm>
            <a:off x="3706813" y="6140450"/>
            <a:ext cx="2881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surface to measure</a:t>
            </a:r>
            <a:endParaRPr lang="en-US" sz="2400" dirty="0"/>
          </a:p>
        </p:txBody>
      </p:sp>
      <p:sp>
        <p:nvSpPr>
          <p:cNvPr id="106514" name="Rectangle 18"/>
          <p:cNvSpPr>
            <a:spLocks noChangeArrowheads="1"/>
          </p:cNvSpPr>
          <p:nvPr/>
        </p:nvSpPr>
        <p:spPr bwMode="auto">
          <a:xfrm>
            <a:off x="7524750" y="2924175"/>
            <a:ext cx="287338" cy="187325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6515" name="Rectangle 19"/>
          <p:cNvSpPr>
            <a:spLocks noChangeArrowheads="1"/>
          </p:cNvSpPr>
          <p:nvPr/>
        </p:nvSpPr>
        <p:spPr bwMode="auto">
          <a:xfrm>
            <a:off x="3421063" y="2252663"/>
            <a:ext cx="3671887" cy="7143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1273846" y="3189622"/>
            <a:ext cx="4608512" cy="1441450"/>
            <a:chOff x="748" y="1706"/>
            <a:chExt cx="2903" cy="908"/>
          </a:xfrm>
        </p:grpSpPr>
        <p:sp>
          <p:nvSpPr>
            <p:cNvPr id="106502" name="Line 6"/>
            <p:cNvSpPr>
              <a:spLocks noChangeShapeType="1"/>
            </p:cNvSpPr>
            <p:nvPr/>
          </p:nvSpPr>
          <p:spPr bwMode="auto">
            <a:xfrm>
              <a:off x="748" y="2160"/>
              <a:ext cx="136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504" name="AutoShape 8"/>
            <p:cNvSpPr>
              <a:spLocks noChangeArrowheads="1"/>
            </p:cNvSpPr>
            <p:nvPr/>
          </p:nvSpPr>
          <p:spPr bwMode="auto">
            <a:xfrm rot="-5400000">
              <a:off x="727" y="1864"/>
              <a:ext cx="906" cy="589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FF7C80">
                    <a:alpha val="80000"/>
                  </a:srgbClr>
                </a:gs>
                <a:gs pos="100000">
                  <a:srgbClr val="FF7C80">
                    <a:gamma/>
                    <a:tint val="93725"/>
                    <a:invGamma/>
                    <a:alpha val="80000"/>
                  </a:srgb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6516" name="Freeform 20"/>
            <p:cNvSpPr>
              <a:spLocks/>
            </p:cNvSpPr>
            <p:nvPr/>
          </p:nvSpPr>
          <p:spPr bwMode="auto">
            <a:xfrm>
              <a:off x="1474" y="1706"/>
              <a:ext cx="2177" cy="90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70" y="0"/>
                </a:cxn>
                <a:cxn ang="0">
                  <a:pos x="2177" y="908"/>
                </a:cxn>
                <a:cxn ang="0">
                  <a:pos x="0" y="908"/>
                </a:cxn>
                <a:cxn ang="0">
                  <a:pos x="0" y="0"/>
                </a:cxn>
              </a:cxnLst>
              <a:rect l="0" t="0" r="r" b="b"/>
              <a:pathLst>
                <a:path w="2177" h="908">
                  <a:moveTo>
                    <a:pt x="0" y="0"/>
                  </a:moveTo>
                  <a:lnTo>
                    <a:pt x="1270" y="0"/>
                  </a:lnTo>
                  <a:lnTo>
                    <a:pt x="2177" y="908"/>
                  </a:lnTo>
                  <a:lnTo>
                    <a:pt x="0" y="90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7C80">
                    <a:alpha val="80000"/>
                  </a:srgbClr>
                </a:gs>
                <a:gs pos="100000">
                  <a:srgbClr val="FF7C80">
                    <a:gamma/>
                    <a:tint val="93725"/>
                    <a:invGamma/>
                    <a:alpha val="80000"/>
                  </a:srgb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06503" name="AutoShape 7"/>
          <p:cNvSpPr>
            <a:spLocks noChangeArrowheads="1"/>
          </p:cNvSpPr>
          <p:nvPr/>
        </p:nvSpPr>
        <p:spPr bwMode="auto">
          <a:xfrm flipH="1">
            <a:off x="2413000" y="3044825"/>
            <a:ext cx="287338" cy="1654175"/>
          </a:xfrm>
          <a:prstGeom prst="moon">
            <a:avLst>
              <a:gd name="adj" fmla="val 87500"/>
            </a:avLst>
          </a:prstGeom>
          <a:solidFill>
            <a:srgbClr val="0070C0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06521" name="Freeform 25"/>
          <p:cNvSpPr>
            <a:spLocks/>
          </p:cNvSpPr>
          <p:nvPr/>
        </p:nvSpPr>
        <p:spPr bwMode="auto">
          <a:xfrm>
            <a:off x="4500563" y="2324100"/>
            <a:ext cx="1439862" cy="36099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07" y="0"/>
              </a:cxn>
              <a:cxn ang="0">
                <a:pos x="906" y="2274"/>
              </a:cxn>
              <a:cxn ang="0">
                <a:pos x="464" y="2226"/>
              </a:cxn>
              <a:cxn ang="0">
                <a:pos x="2" y="2244"/>
              </a:cxn>
              <a:cxn ang="0">
                <a:pos x="0" y="0"/>
              </a:cxn>
            </a:cxnLst>
            <a:rect l="0" t="0" r="r" b="b"/>
            <a:pathLst>
              <a:path w="907" h="2274">
                <a:moveTo>
                  <a:pt x="0" y="0"/>
                </a:moveTo>
                <a:lnTo>
                  <a:pt x="907" y="0"/>
                </a:lnTo>
                <a:lnTo>
                  <a:pt x="906" y="2274"/>
                </a:lnTo>
                <a:lnTo>
                  <a:pt x="464" y="2226"/>
                </a:lnTo>
                <a:lnTo>
                  <a:pt x="2" y="2244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FF7C80">
                  <a:alpha val="80000"/>
                </a:srgbClr>
              </a:gs>
              <a:gs pos="100000">
                <a:srgbClr val="FF7C80">
                  <a:gamma/>
                  <a:tint val="93725"/>
                  <a:invGamma/>
                  <a:alpha val="80000"/>
                </a:srgbClr>
              </a:gs>
            </a:gsLst>
            <a:lin ang="540000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6522" name="Freeform 26"/>
          <p:cNvSpPr>
            <a:spLocks/>
          </p:cNvSpPr>
          <p:nvPr/>
        </p:nvSpPr>
        <p:spPr bwMode="auto">
          <a:xfrm>
            <a:off x="4500563" y="2324100"/>
            <a:ext cx="1439862" cy="2305050"/>
          </a:xfrm>
          <a:custGeom>
            <a:avLst/>
            <a:gdLst/>
            <a:ahLst/>
            <a:cxnLst>
              <a:cxn ang="0">
                <a:pos x="907" y="1452"/>
              </a:cxn>
              <a:cxn ang="0">
                <a:pos x="907" y="0"/>
              </a:cxn>
              <a:cxn ang="0">
                <a:pos x="0" y="0"/>
              </a:cxn>
              <a:cxn ang="0">
                <a:pos x="0" y="544"/>
              </a:cxn>
              <a:cxn ang="0">
                <a:pos x="907" y="1452"/>
              </a:cxn>
            </a:cxnLst>
            <a:rect l="0" t="0" r="r" b="b"/>
            <a:pathLst>
              <a:path w="907" h="1452">
                <a:moveTo>
                  <a:pt x="907" y="1452"/>
                </a:moveTo>
                <a:lnTo>
                  <a:pt x="907" y="0"/>
                </a:lnTo>
                <a:lnTo>
                  <a:pt x="0" y="0"/>
                </a:lnTo>
                <a:lnTo>
                  <a:pt x="0" y="544"/>
                </a:lnTo>
                <a:lnTo>
                  <a:pt x="907" y="1452"/>
                </a:lnTo>
                <a:close/>
              </a:path>
            </a:pathLst>
          </a:custGeom>
          <a:gradFill rotWithShape="1">
            <a:gsLst>
              <a:gs pos="0">
                <a:srgbClr val="FF7C80">
                  <a:alpha val="80000"/>
                </a:srgbClr>
              </a:gs>
              <a:gs pos="100000">
                <a:srgbClr val="FF7C80">
                  <a:gamma/>
                  <a:tint val="93725"/>
                  <a:invGamma/>
                  <a:alpha val="80000"/>
                </a:srgbClr>
              </a:gs>
            </a:gsLst>
            <a:lin ang="540000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6524" name="Text Box 28"/>
          <p:cNvSpPr txBox="1">
            <a:spLocks noChangeArrowheads="1"/>
          </p:cNvSpPr>
          <p:nvPr/>
        </p:nvSpPr>
        <p:spPr bwMode="auto">
          <a:xfrm>
            <a:off x="395288" y="4124325"/>
            <a:ext cx="1081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/>
              <a:t>laser</a:t>
            </a:r>
            <a:endParaRPr lang="en-US" sz="2400" dirty="0"/>
          </a:p>
        </p:txBody>
      </p:sp>
      <p:sp>
        <p:nvSpPr>
          <p:cNvPr id="106525" name="Text Box 29"/>
          <p:cNvSpPr txBox="1">
            <a:spLocks noChangeArrowheads="1"/>
          </p:cNvSpPr>
          <p:nvPr/>
        </p:nvSpPr>
        <p:spPr bwMode="auto">
          <a:xfrm>
            <a:off x="5849540" y="4645359"/>
            <a:ext cx="14771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/>
              <a:t>partial mirror</a:t>
            </a:r>
            <a:endParaRPr lang="en-US" sz="2400" dirty="0"/>
          </a:p>
        </p:txBody>
      </p:sp>
      <p:sp>
        <p:nvSpPr>
          <p:cNvPr id="106526" name="Text Box 30"/>
          <p:cNvSpPr txBox="1">
            <a:spLocks noChangeArrowheads="1"/>
          </p:cNvSpPr>
          <p:nvPr/>
        </p:nvSpPr>
        <p:spPr bwMode="auto">
          <a:xfrm>
            <a:off x="7180261" y="2280503"/>
            <a:ext cx="22869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/>
              <a:t>reference mirror</a:t>
            </a:r>
            <a:endParaRPr lang="en-US" sz="2400" dirty="0"/>
          </a:p>
        </p:txBody>
      </p:sp>
      <p:sp>
        <p:nvSpPr>
          <p:cNvPr id="106527" name="Text Box 31"/>
          <p:cNvSpPr txBox="1">
            <a:spLocks noChangeArrowheads="1"/>
          </p:cNvSpPr>
          <p:nvPr/>
        </p:nvSpPr>
        <p:spPr bwMode="auto">
          <a:xfrm>
            <a:off x="2233613" y="2275728"/>
            <a:ext cx="2374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/>
              <a:t>screen</a:t>
            </a:r>
            <a:endParaRPr lang="en-US" sz="2400" dirty="0"/>
          </a:p>
        </p:txBody>
      </p:sp>
      <p:sp>
        <p:nvSpPr>
          <p:cNvPr id="106528" name="Text Box 32"/>
          <p:cNvSpPr txBox="1">
            <a:spLocks noChangeArrowheads="1"/>
          </p:cNvSpPr>
          <p:nvPr/>
        </p:nvSpPr>
        <p:spPr bwMode="auto">
          <a:xfrm>
            <a:off x="4067175" y="1700213"/>
            <a:ext cx="2374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 smtClean="0"/>
              <a:t>interferogram</a:t>
            </a:r>
            <a:endParaRPr lang="en-US" sz="2400" dirty="0"/>
          </a:p>
        </p:txBody>
      </p:sp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582613" y="3763963"/>
            <a:ext cx="792162" cy="288925"/>
          </a:xfrm>
          <a:prstGeom prst="rect">
            <a:avLst/>
          </a:prstGeom>
          <a:gradFill rotWithShape="1">
            <a:gsLst>
              <a:gs pos="0">
                <a:srgbClr val="CC6600"/>
              </a:gs>
              <a:gs pos="50000">
                <a:srgbClr val="CC6600">
                  <a:gamma/>
                  <a:tint val="0"/>
                  <a:invGamma/>
                </a:srgbClr>
              </a:gs>
              <a:gs pos="100000">
                <a:srgbClr val="CC66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" name="Retângulo 35"/>
          <p:cNvSpPr/>
          <p:nvPr/>
        </p:nvSpPr>
        <p:spPr>
          <a:xfrm rot="-2700000" flipH="1">
            <a:off x="5184458" y="2674152"/>
            <a:ext cx="62517" cy="2461565"/>
          </a:xfrm>
          <a:prstGeom prst="rect">
            <a:avLst/>
          </a:prstGeom>
          <a:solidFill>
            <a:srgbClr val="0070C0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Imagem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521" y="1631856"/>
            <a:ext cx="4655513" cy="4648294"/>
          </a:xfrm>
          <a:prstGeom prst="rect">
            <a:avLst/>
          </a:prstGeom>
        </p:spPr>
      </p:pic>
      <p:sp>
        <p:nvSpPr>
          <p:cNvPr id="35" name="Texto explicativo retangular 34"/>
          <p:cNvSpPr/>
          <p:nvPr/>
        </p:nvSpPr>
        <p:spPr>
          <a:xfrm>
            <a:off x="582613" y="878463"/>
            <a:ext cx="1468065" cy="1044117"/>
          </a:xfrm>
          <a:prstGeom prst="wedgeRectCallout">
            <a:avLst>
              <a:gd name="adj1" fmla="val 87348"/>
              <a:gd name="adj2" fmla="val 11166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Interference fringes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0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06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06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06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106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106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6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17" grpId="0" animBg="1"/>
      <p:bldP spid="106519" grpId="0" animBg="1"/>
      <p:bldP spid="106518" grpId="0" animBg="1"/>
      <p:bldP spid="106521" grpId="0" animBg="1"/>
      <p:bldP spid="106522" grpId="0" animBg="1"/>
      <p:bldP spid="106528" grpId="0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Digital </a:t>
            </a:r>
            <a:r>
              <a:rPr lang="pt-BR" dirty="0" err="1" smtClean="0"/>
              <a:t>Fringe</a:t>
            </a:r>
            <a:r>
              <a:rPr lang="pt-BR" dirty="0" smtClean="0"/>
              <a:t> </a:t>
            </a:r>
            <a:r>
              <a:rPr lang="pt-BR" dirty="0" err="1" smtClean="0"/>
              <a:t>Processing</a:t>
            </a:r>
            <a:endParaRPr lang="pt-BR" dirty="0"/>
          </a:p>
        </p:txBody>
      </p:sp>
      <p:pic>
        <p:nvPicPr>
          <p:cNvPr id="613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1499"/>
            <a:ext cx="4248472" cy="517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33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81317"/>
            <a:ext cx="388843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 explicativo retangular 3"/>
          <p:cNvSpPr/>
          <p:nvPr/>
        </p:nvSpPr>
        <p:spPr>
          <a:xfrm>
            <a:off x="2627784" y="1412776"/>
            <a:ext cx="1728192" cy="432048"/>
          </a:xfrm>
          <a:prstGeom prst="wedgeRectCallout">
            <a:avLst>
              <a:gd name="adj1" fmla="val -37858"/>
              <a:gd name="adj2" fmla="val 14263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Not</a:t>
            </a:r>
            <a:r>
              <a:rPr lang="pt-BR" dirty="0" smtClean="0"/>
              <a:t> </a:t>
            </a:r>
            <a:r>
              <a:rPr lang="pt-BR" dirty="0" err="1" smtClean="0"/>
              <a:t>this</a:t>
            </a:r>
            <a:r>
              <a:rPr lang="pt-BR" dirty="0" smtClean="0"/>
              <a:t> </a:t>
            </a:r>
            <a:r>
              <a:rPr lang="pt-BR" dirty="0" err="1" smtClean="0"/>
              <a:t>fringe</a:t>
            </a:r>
            <a:endParaRPr lang="pt-BR" dirty="0"/>
          </a:p>
        </p:txBody>
      </p:sp>
      <p:sp>
        <p:nvSpPr>
          <p:cNvPr id="7" name="Texto explicativo retangular 6"/>
          <p:cNvSpPr/>
          <p:nvPr/>
        </p:nvSpPr>
        <p:spPr>
          <a:xfrm>
            <a:off x="6372200" y="1484784"/>
            <a:ext cx="2160240" cy="432048"/>
          </a:xfrm>
          <a:prstGeom prst="wedgeRectCallout">
            <a:avLst>
              <a:gd name="adj1" fmla="val -28184"/>
              <a:gd name="adj2" fmla="val 16451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This</a:t>
            </a:r>
            <a:r>
              <a:rPr lang="pt-BR" dirty="0" smtClean="0"/>
              <a:t> </a:t>
            </a:r>
            <a:r>
              <a:rPr lang="pt-BR" dirty="0" err="1" smtClean="0"/>
              <a:t>kind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 </a:t>
            </a:r>
            <a:r>
              <a:rPr lang="pt-BR" dirty="0" err="1" smtClean="0"/>
              <a:t>fringe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7186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3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13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5"/>
          <p:cNvSpPr>
            <a:spLocks noGrp="1"/>
          </p:cNvSpPr>
          <p:nvPr>
            <p:ph type="sldNum" sz="quarter" idx="4294967295"/>
          </p:nvPr>
        </p:nvSpPr>
        <p:spPr>
          <a:xfrm>
            <a:off x="8143900" y="6356350"/>
            <a:ext cx="5429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E4553B-5266-41E4-9F0A-4E6CBFDEAB61}" type="slidenum">
              <a:rPr lang="pt-BR"/>
              <a:pPr>
                <a:defRPr/>
              </a:pPr>
              <a:t>18</a:t>
            </a:fld>
            <a:endParaRPr lang="pt-BR"/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Fringes can be like contour lines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7"/>
          <a:stretch>
            <a:fillRect/>
          </a:stretch>
        </p:blipFill>
        <p:spPr bwMode="auto">
          <a:xfrm>
            <a:off x="755650" y="1196975"/>
            <a:ext cx="381635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916113"/>
            <a:ext cx="3821113" cy="428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b="13454"/>
          <a:stretch>
            <a:fillRect/>
          </a:stretch>
        </p:blipFill>
        <p:spPr bwMode="auto">
          <a:xfrm>
            <a:off x="755650" y="4076700"/>
            <a:ext cx="38163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57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rupo 231"/>
          <p:cNvGrpSpPr/>
          <p:nvPr/>
        </p:nvGrpSpPr>
        <p:grpSpPr>
          <a:xfrm>
            <a:off x="6172562" y="3511678"/>
            <a:ext cx="566192" cy="1922537"/>
            <a:chOff x="609033" y="1475775"/>
            <a:chExt cx="1045506" cy="3550077"/>
          </a:xfrm>
        </p:grpSpPr>
        <p:grpSp>
          <p:nvGrpSpPr>
            <p:cNvPr id="233" name="Grupo 232"/>
            <p:cNvGrpSpPr/>
            <p:nvPr/>
          </p:nvGrpSpPr>
          <p:grpSpPr>
            <a:xfrm rot="5400000" flipH="1">
              <a:off x="-1122801" y="3207609"/>
              <a:ext cx="3550077" cy="86410"/>
              <a:chOff x="3149611" y="3213049"/>
              <a:chExt cx="3545717" cy="432193"/>
            </a:xfrm>
          </p:grpSpPr>
          <p:sp>
            <p:nvSpPr>
              <p:cNvPr id="258" name="Forma livre 257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Forma livre 258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Forma livre 259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Forma livre 260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Forma livre 261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4" name="Grupo 233"/>
            <p:cNvGrpSpPr/>
            <p:nvPr/>
          </p:nvGrpSpPr>
          <p:grpSpPr>
            <a:xfrm rot="5400000" flipH="1">
              <a:off x="-883027" y="3207609"/>
              <a:ext cx="3550077" cy="86410"/>
              <a:chOff x="3149611" y="3213049"/>
              <a:chExt cx="3545717" cy="432193"/>
            </a:xfrm>
          </p:grpSpPr>
          <p:sp>
            <p:nvSpPr>
              <p:cNvPr id="253" name="Forma livre 252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Forma livre 253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Forma livre 254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Forma livre 255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Forma livre 256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5" name="Grupo 234"/>
            <p:cNvGrpSpPr/>
            <p:nvPr/>
          </p:nvGrpSpPr>
          <p:grpSpPr>
            <a:xfrm rot="5400000" flipH="1">
              <a:off x="-643253" y="3207609"/>
              <a:ext cx="3550077" cy="86410"/>
              <a:chOff x="3149611" y="3213049"/>
              <a:chExt cx="3545717" cy="432193"/>
            </a:xfrm>
          </p:grpSpPr>
          <p:sp>
            <p:nvSpPr>
              <p:cNvPr id="248" name="Forma livre 247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Forma livre 248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Forma livre 249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Forma livre 250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Forma livre 251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6" name="Grupo 235"/>
            <p:cNvGrpSpPr/>
            <p:nvPr/>
          </p:nvGrpSpPr>
          <p:grpSpPr>
            <a:xfrm rot="5400000" flipH="1">
              <a:off x="-403479" y="3207609"/>
              <a:ext cx="3550077" cy="86410"/>
              <a:chOff x="3149611" y="3213049"/>
              <a:chExt cx="3545717" cy="432193"/>
            </a:xfrm>
          </p:grpSpPr>
          <p:sp>
            <p:nvSpPr>
              <p:cNvPr id="243" name="Forma livre 242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Forma livre 243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Forma livre 244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Forma livre 245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Forma livre 246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7" name="Grupo 236"/>
            <p:cNvGrpSpPr/>
            <p:nvPr/>
          </p:nvGrpSpPr>
          <p:grpSpPr>
            <a:xfrm rot="5400000" flipH="1">
              <a:off x="-163705" y="3207609"/>
              <a:ext cx="3550077" cy="86410"/>
              <a:chOff x="3149611" y="3213049"/>
              <a:chExt cx="3545717" cy="432193"/>
            </a:xfrm>
          </p:grpSpPr>
          <p:sp>
            <p:nvSpPr>
              <p:cNvPr id="238" name="Forma livre 237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Forma livre 238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Forma livre 239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Forma livre 240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Forma livre 241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3" name="Triângulo retângulo 262"/>
          <p:cNvSpPr/>
          <p:nvPr/>
        </p:nvSpPr>
        <p:spPr>
          <a:xfrm rot="10800000">
            <a:off x="6019848" y="3396499"/>
            <a:ext cx="779916" cy="77991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upo 5"/>
          <p:cNvGrpSpPr/>
          <p:nvPr/>
        </p:nvGrpSpPr>
        <p:grpSpPr>
          <a:xfrm>
            <a:off x="6068928" y="5421457"/>
            <a:ext cx="770263" cy="524261"/>
            <a:chOff x="6035119" y="5421457"/>
            <a:chExt cx="770263" cy="524261"/>
          </a:xfrm>
        </p:grpSpPr>
        <p:sp>
          <p:nvSpPr>
            <p:cNvPr id="265" name="Retângulo 264"/>
            <p:cNvSpPr/>
            <p:nvPr/>
          </p:nvSpPr>
          <p:spPr>
            <a:xfrm>
              <a:off x="6035119" y="5421457"/>
              <a:ext cx="770263" cy="524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Retângulo 265"/>
            <p:cNvSpPr/>
            <p:nvPr/>
          </p:nvSpPr>
          <p:spPr>
            <a:xfrm flipV="1">
              <a:off x="6056444" y="5427579"/>
              <a:ext cx="723799" cy="160344"/>
            </a:xfrm>
            <a:prstGeom prst="rect">
              <a:avLst/>
            </a:prstGeom>
            <a:solidFill>
              <a:srgbClr val="0070C0">
                <a:alpha val="1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7" name="Grupo 266"/>
          <p:cNvGrpSpPr/>
          <p:nvPr/>
        </p:nvGrpSpPr>
        <p:grpSpPr>
          <a:xfrm>
            <a:off x="6127683" y="3532470"/>
            <a:ext cx="2690648" cy="593557"/>
            <a:chOff x="2365017" y="2169239"/>
            <a:chExt cx="4968439" cy="1096038"/>
          </a:xfrm>
        </p:grpSpPr>
        <p:grpSp>
          <p:nvGrpSpPr>
            <p:cNvPr id="268" name="Grupo 267"/>
            <p:cNvGrpSpPr/>
            <p:nvPr/>
          </p:nvGrpSpPr>
          <p:grpSpPr>
            <a:xfrm>
              <a:off x="3430535" y="3178867"/>
              <a:ext cx="3902921" cy="86410"/>
              <a:chOff x="3503848" y="2513304"/>
              <a:chExt cx="3902921" cy="432048"/>
            </a:xfrm>
          </p:grpSpPr>
          <p:grpSp>
            <p:nvGrpSpPr>
              <p:cNvPr id="307" name="Grupo 306"/>
              <p:cNvGrpSpPr/>
              <p:nvPr/>
            </p:nvGrpSpPr>
            <p:grpSpPr>
              <a:xfrm flipH="1">
                <a:off x="5984433" y="2513304"/>
                <a:ext cx="1422336" cy="432048"/>
                <a:chOff x="5274739" y="3213049"/>
                <a:chExt cx="1420589" cy="432193"/>
              </a:xfrm>
            </p:grpSpPr>
            <p:sp>
              <p:nvSpPr>
                <p:cNvPr id="313" name="Forma livre 312"/>
                <p:cNvSpPr/>
                <p:nvPr/>
              </p:nvSpPr>
              <p:spPr>
                <a:xfrm>
                  <a:off x="527473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4" name="Forma livre 313"/>
                <p:cNvSpPr/>
                <p:nvPr/>
              </p:nvSpPr>
              <p:spPr>
                <a:xfrm>
                  <a:off x="598257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8" name="Grupo 307"/>
              <p:cNvGrpSpPr/>
              <p:nvPr/>
            </p:nvGrpSpPr>
            <p:grpSpPr>
              <a:xfrm flipH="1">
                <a:off x="3503848" y="2513304"/>
                <a:ext cx="2486977" cy="432048"/>
                <a:chOff x="3144779" y="3213049"/>
                <a:chExt cx="2483921" cy="432193"/>
              </a:xfrm>
            </p:grpSpPr>
            <p:sp>
              <p:nvSpPr>
                <p:cNvPr id="309" name="Forma livre 308"/>
                <p:cNvSpPr/>
                <p:nvPr/>
              </p:nvSpPr>
              <p:spPr>
                <a:xfrm>
                  <a:off x="314477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0" name="Forma livre 309"/>
                <p:cNvSpPr/>
                <p:nvPr/>
              </p:nvSpPr>
              <p:spPr>
                <a:xfrm>
                  <a:off x="3855026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1" name="Forma livre 310"/>
                <p:cNvSpPr/>
                <p:nvPr/>
              </p:nvSpPr>
              <p:spPr>
                <a:xfrm>
                  <a:off x="456449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2" name="Forma livre 311"/>
                <p:cNvSpPr/>
                <p:nvPr/>
              </p:nvSpPr>
              <p:spPr>
                <a:xfrm>
                  <a:off x="5272322" y="3427260"/>
                  <a:ext cx="356378" cy="217982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500 h 432193"/>
                    <a:gd name="connsiteX0" fmla="*/ 0 w 722489"/>
                    <a:gd name="connsiteY0" fmla="*/ -1 h 217982"/>
                    <a:gd name="connsiteX1" fmla="*/ 722489 w 722489"/>
                    <a:gd name="connsiteY1" fmla="*/ -1 h 21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2489" h="217982">
                      <a:moveTo>
                        <a:pt x="0" y="-1"/>
                      </a:moveTo>
                      <a:cubicBezTo>
                        <a:pt x="285985" y="296075"/>
                        <a:pt x="439953" y="285160"/>
                        <a:pt x="722489" y="-1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69" name="Grupo 268"/>
            <p:cNvGrpSpPr/>
            <p:nvPr/>
          </p:nvGrpSpPr>
          <p:grpSpPr>
            <a:xfrm>
              <a:off x="3125974" y="2924954"/>
              <a:ext cx="4207482" cy="87919"/>
              <a:chOff x="3199287" y="2505761"/>
              <a:chExt cx="4207482" cy="439591"/>
            </a:xfrm>
          </p:grpSpPr>
          <p:grpSp>
            <p:nvGrpSpPr>
              <p:cNvPr id="299" name="Grupo 298"/>
              <p:cNvGrpSpPr/>
              <p:nvPr/>
            </p:nvGrpSpPr>
            <p:grpSpPr>
              <a:xfrm flipH="1">
                <a:off x="5984433" y="2513304"/>
                <a:ext cx="1422336" cy="432048"/>
                <a:chOff x="5274739" y="3213049"/>
                <a:chExt cx="1420589" cy="432193"/>
              </a:xfrm>
            </p:grpSpPr>
            <p:sp>
              <p:nvSpPr>
                <p:cNvPr id="305" name="Forma livre 304"/>
                <p:cNvSpPr/>
                <p:nvPr/>
              </p:nvSpPr>
              <p:spPr>
                <a:xfrm>
                  <a:off x="527473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6" name="Forma livre 305"/>
                <p:cNvSpPr/>
                <p:nvPr/>
              </p:nvSpPr>
              <p:spPr>
                <a:xfrm>
                  <a:off x="598257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0" name="Grupo 299"/>
              <p:cNvGrpSpPr/>
              <p:nvPr/>
            </p:nvGrpSpPr>
            <p:grpSpPr>
              <a:xfrm flipH="1">
                <a:off x="3199287" y="2505761"/>
                <a:ext cx="2791540" cy="439587"/>
                <a:chOff x="3144779" y="3205507"/>
                <a:chExt cx="2788111" cy="439735"/>
              </a:xfrm>
            </p:grpSpPr>
            <p:sp>
              <p:nvSpPr>
                <p:cNvPr id="301" name="Forma livre 300"/>
                <p:cNvSpPr/>
                <p:nvPr/>
              </p:nvSpPr>
              <p:spPr>
                <a:xfrm>
                  <a:off x="314477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2" name="Forma livre 301"/>
                <p:cNvSpPr/>
                <p:nvPr/>
              </p:nvSpPr>
              <p:spPr>
                <a:xfrm>
                  <a:off x="3855026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3" name="Forma livre 302"/>
                <p:cNvSpPr/>
                <p:nvPr/>
              </p:nvSpPr>
              <p:spPr>
                <a:xfrm>
                  <a:off x="456449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4" name="Forma livre 303"/>
                <p:cNvSpPr/>
                <p:nvPr/>
              </p:nvSpPr>
              <p:spPr>
                <a:xfrm>
                  <a:off x="5272322" y="3205507"/>
                  <a:ext cx="660568" cy="439735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  <a:gd name="connsiteX0" fmla="*/ 0 w 1339177"/>
                    <a:gd name="connsiteY0" fmla="*/ 269368 h 487351"/>
                    <a:gd name="connsiteX1" fmla="*/ 722489 w 1339177"/>
                    <a:gd name="connsiteY1" fmla="*/ 269368 h 487351"/>
                    <a:gd name="connsiteX2" fmla="*/ 1339177 w 1339177"/>
                    <a:gd name="connsiteY2" fmla="*/ 182655 h 487351"/>
                    <a:gd name="connsiteX0" fmla="*/ 0 w 1339177"/>
                    <a:gd name="connsiteY0" fmla="*/ 221752 h 439735"/>
                    <a:gd name="connsiteX1" fmla="*/ 722489 w 1339177"/>
                    <a:gd name="connsiteY1" fmla="*/ 221752 h 439735"/>
                    <a:gd name="connsiteX2" fmla="*/ 1339177 w 1339177"/>
                    <a:gd name="connsiteY2" fmla="*/ 135039 h 439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39177" h="439735">
                      <a:moveTo>
                        <a:pt x="0" y="221752"/>
                      </a:moveTo>
                      <a:cubicBezTo>
                        <a:pt x="285985" y="517828"/>
                        <a:pt x="439953" y="506913"/>
                        <a:pt x="722489" y="221752"/>
                      </a:cubicBezTo>
                      <a:cubicBezTo>
                        <a:pt x="1000498" y="-58840"/>
                        <a:pt x="1045815" y="-56309"/>
                        <a:pt x="1339177" y="13503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70" name="Grupo 269"/>
            <p:cNvGrpSpPr/>
            <p:nvPr/>
          </p:nvGrpSpPr>
          <p:grpSpPr>
            <a:xfrm>
              <a:off x="2979018" y="2674053"/>
              <a:ext cx="4354438" cy="86410"/>
              <a:chOff x="3052331" y="2513304"/>
              <a:chExt cx="4354438" cy="432048"/>
            </a:xfrm>
          </p:grpSpPr>
          <p:grpSp>
            <p:nvGrpSpPr>
              <p:cNvPr id="291" name="Grupo 290"/>
              <p:cNvGrpSpPr/>
              <p:nvPr/>
            </p:nvGrpSpPr>
            <p:grpSpPr>
              <a:xfrm flipH="1">
                <a:off x="5984433" y="2513304"/>
                <a:ext cx="1422336" cy="432048"/>
                <a:chOff x="5274739" y="3213049"/>
                <a:chExt cx="1420589" cy="432193"/>
              </a:xfrm>
            </p:grpSpPr>
            <p:sp>
              <p:nvSpPr>
                <p:cNvPr id="297" name="Forma livre 296"/>
                <p:cNvSpPr/>
                <p:nvPr/>
              </p:nvSpPr>
              <p:spPr>
                <a:xfrm>
                  <a:off x="527473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8" name="Forma livre 297"/>
                <p:cNvSpPr/>
                <p:nvPr/>
              </p:nvSpPr>
              <p:spPr>
                <a:xfrm>
                  <a:off x="598257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2" name="Grupo 291"/>
              <p:cNvGrpSpPr/>
              <p:nvPr/>
            </p:nvGrpSpPr>
            <p:grpSpPr>
              <a:xfrm flipH="1">
                <a:off x="3052331" y="2513304"/>
                <a:ext cx="2938497" cy="432048"/>
                <a:chOff x="3144779" y="3213049"/>
                <a:chExt cx="2934888" cy="432193"/>
              </a:xfrm>
            </p:grpSpPr>
            <p:sp>
              <p:nvSpPr>
                <p:cNvPr id="293" name="Forma livre 292"/>
                <p:cNvSpPr/>
                <p:nvPr/>
              </p:nvSpPr>
              <p:spPr>
                <a:xfrm>
                  <a:off x="314477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Forma livre 293"/>
                <p:cNvSpPr/>
                <p:nvPr/>
              </p:nvSpPr>
              <p:spPr>
                <a:xfrm>
                  <a:off x="3855026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Forma livre 294"/>
                <p:cNvSpPr/>
                <p:nvPr/>
              </p:nvSpPr>
              <p:spPr>
                <a:xfrm>
                  <a:off x="456449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6" name="Forma livre 295"/>
                <p:cNvSpPr/>
                <p:nvPr/>
              </p:nvSpPr>
              <p:spPr>
                <a:xfrm>
                  <a:off x="5272322" y="3262190"/>
                  <a:ext cx="807345" cy="383052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  <a:gd name="connsiteX0" fmla="*/ 0 w 1636741"/>
                    <a:gd name="connsiteY0" fmla="*/ 165069 h 383052"/>
                    <a:gd name="connsiteX1" fmla="*/ 722489 w 1636741"/>
                    <a:gd name="connsiteY1" fmla="*/ 165069 h 383052"/>
                    <a:gd name="connsiteX2" fmla="*/ 1636741 w 1636741"/>
                    <a:gd name="connsiteY2" fmla="*/ 290696 h 383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36741" h="383052">
                      <a:moveTo>
                        <a:pt x="0" y="165069"/>
                      </a:moveTo>
                      <a:cubicBezTo>
                        <a:pt x="285985" y="461145"/>
                        <a:pt x="439953" y="450230"/>
                        <a:pt x="722489" y="165069"/>
                      </a:cubicBezTo>
                      <a:cubicBezTo>
                        <a:pt x="1000498" y="-115523"/>
                        <a:pt x="1349991" y="-14989"/>
                        <a:pt x="1636741" y="290696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71" name="Grupo 270"/>
            <p:cNvGrpSpPr/>
            <p:nvPr/>
          </p:nvGrpSpPr>
          <p:grpSpPr>
            <a:xfrm>
              <a:off x="2721832" y="2421646"/>
              <a:ext cx="4611624" cy="86410"/>
              <a:chOff x="2795145" y="2513304"/>
              <a:chExt cx="4611624" cy="432048"/>
            </a:xfrm>
          </p:grpSpPr>
          <p:grpSp>
            <p:nvGrpSpPr>
              <p:cNvPr id="282" name="Grupo 281"/>
              <p:cNvGrpSpPr/>
              <p:nvPr/>
            </p:nvGrpSpPr>
            <p:grpSpPr>
              <a:xfrm flipH="1">
                <a:off x="5984433" y="2513304"/>
                <a:ext cx="1422336" cy="432048"/>
                <a:chOff x="5274739" y="3213049"/>
                <a:chExt cx="1420589" cy="432193"/>
              </a:xfrm>
            </p:grpSpPr>
            <p:sp>
              <p:nvSpPr>
                <p:cNvPr id="289" name="Forma livre 288"/>
                <p:cNvSpPr/>
                <p:nvPr/>
              </p:nvSpPr>
              <p:spPr>
                <a:xfrm>
                  <a:off x="527473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0" name="Forma livre 289"/>
                <p:cNvSpPr/>
                <p:nvPr/>
              </p:nvSpPr>
              <p:spPr>
                <a:xfrm>
                  <a:off x="598257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3" name="Grupo 282"/>
              <p:cNvGrpSpPr/>
              <p:nvPr/>
            </p:nvGrpSpPr>
            <p:grpSpPr>
              <a:xfrm flipH="1">
                <a:off x="2795145" y="2513304"/>
                <a:ext cx="3195682" cy="432048"/>
                <a:chOff x="3144779" y="3213049"/>
                <a:chExt cx="3191756" cy="432193"/>
              </a:xfrm>
            </p:grpSpPr>
            <p:sp>
              <p:nvSpPr>
                <p:cNvPr id="284" name="Forma livre 283"/>
                <p:cNvSpPr/>
                <p:nvPr/>
              </p:nvSpPr>
              <p:spPr>
                <a:xfrm>
                  <a:off x="314477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5" name="Forma livre 284"/>
                <p:cNvSpPr/>
                <p:nvPr/>
              </p:nvSpPr>
              <p:spPr>
                <a:xfrm>
                  <a:off x="3855026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6" name="Forma livre 285"/>
                <p:cNvSpPr/>
                <p:nvPr/>
              </p:nvSpPr>
              <p:spPr>
                <a:xfrm>
                  <a:off x="456449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7" name="Forma livre 286"/>
                <p:cNvSpPr/>
                <p:nvPr/>
              </p:nvSpPr>
              <p:spPr>
                <a:xfrm>
                  <a:off x="5272322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8" name="Forma livre 287"/>
                <p:cNvSpPr/>
                <p:nvPr/>
              </p:nvSpPr>
              <p:spPr>
                <a:xfrm>
                  <a:off x="5980157" y="3427260"/>
                  <a:ext cx="356378" cy="217982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  <a:gd name="connsiteX0" fmla="*/ 0 w 722489"/>
                    <a:gd name="connsiteY0" fmla="*/ -1 h 217982"/>
                    <a:gd name="connsiteX1" fmla="*/ 722489 w 722489"/>
                    <a:gd name="connsiteY1" fmla="*/ -1 h 21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2489" h="217982">
                      <a:moveTo>
                        <a:pt x="0" y="-1"/>
                      </a:moveTo>
                      <a:cubicBezTo>
                        <a:pt x="285985" y="296075"/>
                        <a:pt x="439953" y="285160"/>
                        <a:pt x="722489" y="-1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72" name="Grupo 271"/>
            <p:cNvGrpSpPr/>
            <p:nvPr/>
          </p:nvGrpSpPr>
          <p:grpSpPr>
            <a:xfrm>
              <a:off x="2365017" y="2169239"/>
              <a:ext cx="4968439" cy="86410"/>
              <a:chOff x="2438330" y="2513304"/>
              <a:chExt cx="4968439" cy="432048"/>
            </a:xfrm>
          </p:grpSpPr>
          <p:grpSp>
            <p:nvGrpSpPr>
              <p:cNvPr id="273" name="Grupo 272"/>
              <p:cNvGrpSpPr/>
              <p:nvPr/>
            </p:nvGrpSpPr>
            <p:grpSpPr>
              <a:xfrm flipH="1">
                <a:off x="5984433" y="2513304"/>
                <a:ext cx="1422336" cy="432048"/>
                <a:chOff x="5274739" y="3213049"/>
                <a:chExt cx="1420589" cy="432193"/>
              </a:xfrm>
            </p:grpSpPr>
            <p:sp>
              <p:nvSpPr>
                <p:cNvPr id="280" name="Forma livre 279"/>
                <p:cNvSpPr/>
                <p:nvPr/>
              </p:nvSpPr>
              <p:spPr>
                <a:xfrm>
                  <a:off x="527473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1" name="Forma livre 280"/>
                <p:cNvSpPr/>
                <p:nvPr/>
              </p:nvSpPr>
              <p:spPr>
                <a:xfrm>
                  <a:off x="598257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4" name="Grupo 273"/>
              <p:cNvGrpSpPr/>
              <p:nvPr/>
            </p:nvGrpSpPr>
            <p:grpSpPr>
              <a:xfrm flipH="1">
                <a:off x="2438330" y="2513304"/>
                <a:ext cx="3552497" cy="432048"/>
                <a:chOff x="3144779" y="3213049"/>
                <a:chExt cx="3548133" cy="432193"/>
              </a:xfrm>
            </p:grpSpPr>
            <p:sp>
              <p:nvSpPr>
                <p:cNvPr id="275" name="Forma livre 274"/>
                <p:cNvSpPr/>
                <p:nvPr/>
              </p:nvSpPr>
              <p:spPr>
                <a:xfrm>
                  <a:off x="314477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6" name="Forma livre 275"/>
                <p:cNvSpPr/>
                <p:nvPr/>
              </p:nvSpPr>
              <p:spPr>
                <a:xfrm>
                  <a:off x="3855026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7" name="Forma livre 276"/>
                <p:cNvSpPr/>
                <p:nvPr/>
              </p:nvSpPr>
              <p:spPr>
                <a:xfrm>
                  <a:off x="456449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8" name="Forma livre 277"/>
                <p:cNvSpPr/>
                <p:nvPr/>
              </p:nvSpPr>
              <p:spPr>
                <a:xfrm>
                  <a:off x="5272322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9" name="Forma livre 278"/>
                <p:cNvSpPr/>
                <p:nvPr/>
              </p:nvSpPr>
              <p:spPr>
                <a:xfrm>
                  <a:off x="5980157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15" name="Retângulo 314"/>
          <p:cNvSpPr/>
          <p:nvPr/>
        </p:nvSpPr>
        <p:spPr>
          <a:xfrm rot="18900000" flipH="1">
            <a:off x="6397427" y="3308330"/>
            <a:ext cx="24759" cy="999042"/>
          </a:xfrm>
          <a:prstGeom prst="rect">
            <a:avLst/>
          </a:prstGeom>
          <a:solidFill>
            <a:srgbClr val="0070C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6" name="Grupo 315"/>
          <p:cNvGrpSpPr/>
          <p:nvPr/>
        </p:nvGrpSpPr>
        <p:grpSpPr>
          <a:xfrm>
            <a:off x="6166678" y="2932604"/>
            <a:ext cx="568765" cy="1156256"/>
            <a:chOff x="1979712" y="1077881"/>
            <a:chExt cx="1050258" cy="2135094"/>
          </a:xfrm>
        </p:grpSpPr>
        <p:grpSp>
          <p:nvGrpSpPr>
            <p:cNvPr id="317" name="Grupo 316"/>
            <p:cNvGrpSpPr/>
            <p:nvPr/>
          </p:nvGrpSpPr>
          <p:grpSpPr>
            <a:xfrm rot="16200000">
              <a:off x="1391254" y="1666344"/>
              <a:ext cx="1280039" cy="103123"/>
              <a:chOff x="3998781" y="3213049"/>
              <a:chExt cx="1278467" cy="515786"/>
            </a:xfrm>
          </p:grpSpPr>
          <p:sp>
            <p:nvSpPr>
              <p:cNvPr id="333" name="Forma livre 332"/>
              <p:cNvSpPr/>
              <p:nvPr/>
            </p:nvSpPr>
            <p:spPr>
              <a:xfrm>
                <a:off x="3998781" y="3213059"/>
                <a:ext cx="568999" cy="515776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  <a:gd name="connsiteX0" fmla="*/ 0 w 1144968"/>
                  <a:gd name="connsiteY0" fmla="*/ 425951 h 566017"/>
                  <a:gd name="connsiteX1" fmla="*/ 422479 w 1144968"/>
                  <a:gd name="connsiteY1" fmla="*/ 214210 h 566017"/>
                  <a:gd name="connsiteX2" fmla="*/ 1144968 w 1144968"/>
                  <a:gd name="connsiteY2" fmla="*/ 225499 h 566017"/>
                  <a:gd name="connsiteX0" fmla="*/ 0 w 1144968"/>
                  <a:gd name="connsiteY0" fmla="*/ 425951 h 425951"/>
                  <a:gd name="connsiteX1" fmla="*/ 422479 w 1144968"/>
                  <a:gd name="connsiteY1" fmla="*/ 214210 h 425951"/>
                  <a:gd name="connsiteX2" fmla="*/ 1144968 w 1144968"/>
                  <a:gd name="connsiteY2" fmla="*/ 225499 h 425951"/>
                  <a:gd name="connsiteX0" fmla="*/ 0 w 1144968"/>
                  <a:gd name="connsiteY0" fmla="*/ 425951 h 443682"/>
                  <a:gd name="connsiteX1" fmla="*/ 422479 w 1144968"/>
                  <a:gd name="connsiteY1" fmla="*/ 214210 h 443682"/>
                  <a:gd name="connsiteX2" fmla="*/ 1144968 w 1144968"/>
                  <a:gd name="connsiteY2" fmla="*/ 225499 h 443682"/>
                  <a:gd name="connsiteX0" fmla="*/ -1 w 1153539"/>
                  <a:gd name="connsiteY0" fmla="*/ 510657 h 515776"/>
                  <a:gd name="connsiteX1" fmla="*/ 431050 w 1153539"/>
                  <a:gd name="connsiteY1" fmla="*/ 214210 h 515776"/>
                  <a:gd name="connsiteX2" fmla="*/ 1153539 w 1153539"/>
                  <a:gd name="connsiteY2" fmla="*/ 225499 h 51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53539" h="515776">
                    <a:moveTo>
                      <a:pt x="-1" y="510657"/>
                    </a:moveTo>
                    <a:cubicBezTo>
                      <a:pt x="165982" y="531474"/>
                      <a:pt x="148514" y="499371"/>
                      <a:pt x="431050" y="214210"/>
                    </a:cubicBezTo>
                    <a:cubicBezTo>
                      <a:pt x="709059" y="-66382"/>
                      <a:pt x="866789" y="-80186"/>
                      <a:pt x="1153539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Forma livre 333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8" name="Grupo 317"/>
            <p:cNvGrpSpPr/>
            <p:nvPr/>
          </p:nvGrpSpPr>
          <p:grpSpPr>
            <a:xfrm rot="16200000">
              <a:off x="1551894" y="1746665"/>
              <a:ext cx="1423971" cy="86410"/>
              <a:chOff x="3855026" y="3213049"/>
              <a:chExt cx="1422222" cy="432193"/>
            </a:xfrm>
          </p:grpSpPr>
          <p:sp>
            <p:nvSpPr>
              <p:cNvPr id="331" name="Forma livre 330"/>
              <p:cNvSpPr/>
              <p:nvPr/>
            </p:nvSpPr>
            <p:spPr>
              <a:xfrm>
                <a:off x="3855026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Forma livre 331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9" name="Grupo 318"/>
            <p:cNvGrpSpPr/>
            <p:nvPr/>
          </p:nvGrpSpPr>
          <p:grpSpPr>
            <a:xfrm rot="16200000">
              <a:off x="1636870" y="1902647"/>
              <a:ext cx="1735942" cy="86410"/>
              <a:chOff x="3543439" y="3213049"/>
              <a:chExt cx="1733809" cy="432193"/>
            </a:xfrm>
          </p:grpSpPr>
          <p:sp>
            <p:nvSpPr>
              <p:cNvPr id="328" name="Forma livre 327"/>
              <p:cNvSpPr/>
              <p:nvPr/>
            </p:nvSpPr>
            <p:spPr>
              <a:xfrm>
                <a:off x="3543439" y="3234228"/>
                <a:ext cx="314097" cy="204312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  <a:gd name="connsiteX0" fmla="*/ 0 w 1444978"/>
                  <a:gd name="connsiteY0" fmla="*/ 214211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  <a:gd name="connsiteX0" fmla="*/ 0 w 722489"/>
                  <a:gd name="connsiteY0" fmla="*/ 214210 h 225500"/>
                  <a:gd name="connsiteX1" fmla="*/ 722489 w 722489"/>
                  <a:gd name="connsiteY1" fmla="*/ 225499 h 225500"/>
                  <a:gd name="connsiteX0" fmla="*/ -1 w 636772"/>
                  <a:gd name="connsiteY0" fmla="*/ 176282 h 272251"/>
                  <a:gd name="connsiteX1" fmla="*/ 636772 w 636772"/>
                  <a:gd name="connsiteY1" fmla="*/ 272250 h 272251"/>
                  <a:gd name="connsiteX0" fmla="*/ -1 w 636772"/>
                  <a:gd name="connsiteY0" fmla="*/ 141375 h 237344"/>
                  <a:gd name="connsiteX1" fmla="*/ 636772 w 636772"/>
                  <a:gd name="connsiteY1" fmla="*/ 237343 h 237344"/>
                  <a:gd name="connsiteX0" fmla="*/ -1 w 636772"/>
                  <a:gd name="connsiteY0" fmla="*/ 108344 h 204313"/>
                  <a:gd name="connsiteX1" fmla="*/ 636772 w 636772"/>
                  <a:gd name="connsiteY1" fmla="*/ 204312 h 204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6772" h="204313">
                    <a:moveTo>
                      <a:pt x="-1" y="108344"/>
                    </a:moveTo>
                    <a:cubicBezTo>
                      <a:pt x="278008" y="-2846"/>
                      <a:pt x="350022" y="-101373"/>
                      <a:pt x="636772" y="20431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Forma livre 328"/>
              <p:cNvSpPr/>
              <p:nvPr/>
            </p:nvSpPr>
            <p:spPr>
              <a:xfrm>
                <a:off x="3855026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Forma livre 329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0" name="Grupo 319"/>
            <p:cNvGrpSpPr/>
            <p:nvPr/>
          </p:nvGrpSpPr>
          <p:grpSpPr>
            <a:xfrm rot="16200000">
              <a:off x="1756312" y="2024169"/>
              <a:ext cx="1986924" cy="94352"/>
              <a:chOff x="3292765" y="3213049"/>
              <a:chExt cx="1984483" cy="471916"/>
            </a:xfrm>
          </p:grpSpPr>
          <p:sp>
            <p:nvSpPr>
              <p:cNvPr id="325" name="Forma livre 324"/>
              <p:cNvSpPr/>
              <p:nvPr/>
            </p:nvSpPr>
            <p:spPr>
              <a:xfrm>
                <a:off x="3292765" y="3213054"/>
                <a:ext cx="564770" cy="471911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  <a:gd name="connsiteX0" fmla="*/ 0 w 1144966"/>
                  <a:gd name="connsiteY0" fmla="*/ 425946 h 566012"/>
                  <a:gd name="connsiteX1" fmla="*/ 422477 w 1144966"/>
                  <a:gd name="connsiteY1" fmla="*/ 214210 h 566012"/>
                  <a:gd name="connsiteX2" fmla="*/ 1144966 w 1144966"/>
                  <a:gd name="connsiteY2" fmla="*/ 225499 h 566012"/>
                  <a:gd name="connsiteX0" fmla="*/ 0 w 1144966"/>
                  <a:gd name="connsiteY0" fmla="*/ 425946 h 425946"/>
                  <a:gd name="connsiteX1" fmla="*/ 422477 w 1144966"/>
                  <a:gd name="connsiteY1" fmla="*/ 214210 h 425946"/>
                  <a:gd name="connsiteX2" fmla="*/ 1144966 w 1144966"/>
                  <a:gd name="connsiteY2" fmla="*/ 225499 h 425946"/>
                  <a:gd name="connsiteX0" fmla="*/ 0 w 1144966"/>
                  <a:gd name="connsiteY0" fmla="*/ 425946 h 471911"/>
                  <a:gd name="connsiteX1" fmla="*/ 422477 w 1144966"/>
                  <a:gd name="connsiteY1" fmla="*/ 214210 h 471911"/>
                  <a:gd name="connsiteX2" fmla="*/ 1144966 w 1144966"/>
                  <a:gd name="connsiteY2" fmla="*/ 225499 h 471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4966" h="471911">
                    <a:moveTo>
                      <a:pt x="0" y="425946"/>
                    </a:moveTo>
                    <a:cubicBezTo>
                      <a:pt x="217413" y="510289"/>
                      <a:pt x="139941" y="499371"/>
                      <a:pt x="422477" y="214210"/>
                    </a:cubicBezTo>
                    <a:cubicBezTo>
                      <a:pt x="700486" y="-66382"/>
                      <a:pt x="858216" y="-80186"/>
                      <a:pt x="1144966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Forma livre 325"/>
              <p:cNvSpPr/>
              <p:nvPr/>
            </p:nvSpPr>
            <p:spPr>
              <a:xfrm>
                <a:off x="3855026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Forma livre 326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1" name="Grupo 320"/>
            <p:cNvGrpSpPr/>
            <p:nvPr/>
          </p:nvGrpSpPr>
          <p:grpSpPr>
            <a:xfrm rot="16200000">
              <a:off x="1919219" y="2102224"/>
              <a:ext cx="2135092" cy="86410"/>
              <a:chOff x="3144779" y="3213049"/>
              <a:chExt cx="2132469" cy="432193"/>
            </a:xfrm>
          </p:grpSpPr>
          <p:sp>
            <p:nvSpPr>
              <p:cNvPr id="322" name="Forma livre 321"/>
              <p:cNvSpPr/>
              <p:nvPr/>
            </p:nvSpPr>
            <p:spPr>
              <a:xfrm>
                <a:off x="314477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Forma livre 322"/>
              <p:cNvSpPr/>
              <p:nvPr/>
            </p:nvSpPr>
            <p:spPr>
              <a:xfrm>
                <a:off x="3855026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Forma livre 323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35" name="Grupo 334"/>
          <p:cNvGrpSpPr/>
          <p:nvPr/>
        </p:nvGrpSpPr>
        <p:grpSpPr>
          <a:xfrm>
            <a:off x="5542745" y="3524576"/>
            <a:ext cx="1155369" cy="608587"/>
            <a:chOff x="552034" y="4495928"/>
            <a:chExt cx="2133456" cy="1123791"/>
          </a:xfrm>
        </p:grpSpPr>
        <p:grpSp>
          <p:nvGrpSpPr>
            <p:cNvPr id="336" name="Grupo 335"/>
            <p:cNvGrpSpPr/>
            <p:nvPr/>
          </p:nvGrpSpPr>
          <p:grpSpPr>
            <a:xfrm>
              <a:off x="552037" y="4495928"/>
              <a:ext cx="1067936" cy="86410"/>
              <a:chOff x="4564493" y="3213049"/>
              <a:chExt cx="1066624" cy="432193"/>
            </a:xfrm>
          </p:grpSpPr>
          <p:sp>
            <p:nvSpPr>
              <p:cNvPr id="352" name="Forma livre 351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Forma livre 352"/>
              <p:cNvSpPr/>
              <p:nvPr/>
            </p:nvSpPr>
            <p:spPr>
              <a:xfrm>
                <a:off x="5274739" y="3427260"/>
                <a:ext cx="356378" cy="217982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  <a:gd name="connsiteX0" fmla="*/ 0 w 1102107"/>
                  <a:gd name="connsiteY0" fmla="*/ 316469 h 534452"/>
                  <a:gd name="connsiteX1" fmla="*/ 722489 w 1102107"/>
                  <a:gd name="connsiteY1" fmla="*/ 316469 h 534452"/>
                  <a:gd name="connsiteX2" fmla="*/ 1102107 w 1102107"/>
                  <a:gd name="connsiteY2" fmla="*/ 158373 h 534452"/>
                  <a:gd name="connsiteX0" fmla="*/ 0 w 1102107"/>
                  <a:gd name="connsiteY0" fmla="*/ 316469 h 534452"/>
                  <a:gd name="connsiteX1" fmla="*/ 722489 w 1102107"/>
                  <a:gd name="connsiteY1" fmla="*/ 316469 h 534452"/>
                  <a:gd name="connsiteX2" fmla="*/ 1102107 w 1102107"/>
                  <a:gd name="connsiteY2" fmla="*/ 158372 h 534452"/>
                  <a:gd name="connsiteX0" fmla="*/ 0 w 722489"/>
                  <a:gd name="connsiteY0" fmla="*/ -1 h 217982"/>
                  <a:gd name="connsiteX1" fmla="*/ 722489 w 722489"/>
                  <a:gd name="connsiteY1" fmla="*/ -1 h 217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2489" h="217982">
                    <a:moveTo>
                      <a:pt x="0" y="-1"/>
                    </a:moveTo>
                    <a:cubicBezTo>
                      <a:pt x="285985" y="296075"/>
                      <a:pt x="439953" y="285160"/>
                      <a:pt x="722489" y="-1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7" name="Grupo 336"/>
            <p:cNvGrpSpPr/>
            <p:nvPr/>
          </p:nvGrpSpPr>
          <p:grpSpPr>
            <a:xfrm>
              <a:off x="552036" y="4758242"/>
              <a:ext cx="1424751" cy="86410"/>
              <a:chOff x="4564493" y="3213049"/>
              <a:chExt cx="1423001" cy="432193"/>
            </a:xfrm>
          </p:grpSpPr>
          <p:sp>
            <p:nvSpPr>
              <p:cNvPr id="350" name="Forma livre 349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Forma livre 350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8" name="Grupo 337"/>
            <p:cNvGrpSpPr/>
            <p:nvPr/>
          </p:nvGrpSpPr>
          <p:grpSpPr>
            <a:xfrm>
              <a:off x="552035" y="5008681"/>
              <a:ext cx="1687740" cy="86410"/>
              <a:chOff x="4564493" y="3213049"/>
              <a:chExt cx="1685667" cy="432193"/>
            </a:xfrm>
          </p:grpSpPr>
          <p:sp>
            <p:nvSpPr>
              <p:cNvPr id="347" name="Forma livre 346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Forma livre 347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Forma livre 348"/>
              <p:cNvSpPr/>
              <p:nvPr/>
            </p:nvSpPr>
            <p:spPr>
              <a:xfrm>
                <a:off x="5982573" y="3427260"/>
                <a:ext cx="267587" cy="21070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  <a:gd name="connsiteX0" fmla="*/ 0 w 722490"/>
                  <a:gd name="connsiteY0" fmla="*/ -1 h 217982"/>
                  <a:gd name="connsiteX1" fmla="*/ 722489 w 722490"/>
                  <a:gd name="connsiteY1" fmla="*/ -1 h 217982"/>
                  <a:gd name="connsiteX0" fmla="*/ 0 w 542483"/>
                  <a:gd name="connsiteY0" fmla="*/ -1 h 290781"/>
                  <a:gd name="connsiteX1" fmla="*/ 542483 w 542483"/>
                  <a:gd name="connsiteY1" fmla="*/ 127042 h 290781"/>
                  <a:gd name="connsiteX0" fmla="*/ 0 w 542483"/>
                  <a:gd name="connsiteY0" fmla="*/ -1 h 227895"/>
                  <a:gd name="connsiteX1" fmla="*/ 542483 w 542483"/>
                  <a:gd name="connsiteY1" fmla="*/ 127042 h 227895"/>
                  <a:gd name="connsiteX0" fmla="*/ 0 w 542483"/>
                  <a:gd name="connsiteY0" fmla="*/ -1 h 210699"/>
                  <a:gd name="connsiteX1" fmla="*/ 542483 w 542483"/>
                  <a:gd name="connsiteY1" fmla="*/ 127042 h 210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2483" h="210699">
                    <a:moveTo>
                      <a:pt x="0" y="-1"/>
                    </a:moveTo>
                    <a:cubicBezTo>
                      <a:pt x="285985" y="296075"/>
                      <a:pt x="319949" y="221638"/>
                      <a:pt x="542483" y="127042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9" name="Grupo 338"/>
            <p:cNvGrpSpPr/>
            <p:nvPr/>
          </p:nvGrpSpPr>
          <p:grpSpPr>
            <a:xfrm>
              <a:off x="552034" y="5270995"/>
              <a:ext cx="1852839" cy="86410"/>
              <a:chOff x="4564493" y="3213049"/>
              <a:chExt cx="1850564" cy="432193"/>
            </a:xfrm>
          </p:grpSpPr>
          <p:sp>
            <p:nvSpPr>
              <p:cNvPr id="344" name="Forma livre 343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Forma livre 344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Forma livre 345"/>
              <p:cNvSpPr/>
              <p:nvPr/>
            </p:nvSpPr>
            <p:spPr>
              <a:xfrm>
                <a:off x="5982573" y="3300223"/>
                <a:ext cx="432484" cy="292417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  <a:gd name="connsiteX0" fmla="*/ 0 w 930672"/>
                  <a:gd name="connsiteY0" fmla="*/ 248621 h 466604"/>
                  <a:gd name="connsiteX1" fmla="*/ 722489 w 930672"/>
                  <a:gd name="connsiteY1" fmla="*/ 248621 h 466604"/>
                  <a:gd name="connsiteX2" fmla="*/ 930672 w 930672"/>
                  <a:gd name="connsiteY2" fmla="*/ 196390 h 466604"/>
                  <a:gd name="connsiteX0" fmla="*/ 0 w 930672"/>
                  <a:gd name="connsiteY0" fmla="*/ 126266 h 344249"/>
                  <a:gd name="connsiteX1" fmla="*/ 722489 w 930672"/>
                  <a:gd name="connsiteY1" fmla="*/ 126266 h 344249"/>
                  <a:gd name="connsiteX2" fmla="*/ 930672 w 930672"/>
                  <a:gd name="connsiteY2" fmla="*/ 74035 h 344249"/>
                  <a:gd name="connsiteX0" fmla="*/ 0 w 904957"/>
                  <a:gd name="connsiteY0" fmla="*/ 179274 h 397257"/>
                  <a:gd name="connsiteX1" fmla="*/ 722489 w 904957"/>
                  <a:gd name="connsiteY1" fmla="*/ 179274 h 397257"/>
                  <a:gd name="connsiteX2" fmla="*/ 904957 w 904957"/>
                  <a:gd name="connsiteY2" fmla="*/ 0 h 397257"/>
                  <a:gd name="connsiteX0" fmla="*/ 0 w 722490"/>
                  <a:gd name="connsiteY0" fmla="*/ -1 h 217982"/>
                  <a:gd name="connsiteX1" fmla="*/ 722489 w 722490"/>
                  <a:gd name="connsiteY1" fmla="*/ -1 h 217982"/>
                  <a:gd name="connsiteX0" fmla="*/ 0 w 876782"/>
                  <a:gd name="connsiteY0" fmla="*/ 127041 h 292417"/>
                  <a:gd name="connsiteX1" fmla="*/ 876782 w 876782"/>
                  <a:gd name="connsiteY1" fmla="*/ 0 h 292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6782" h="292417">
                    <a:moveTo>
                      <a:pt x="0" y="127041"/>
                    </a:moveTo>
                    <a:cubicBezTo>
                      <a:pt x="285985" y="423117"/>
                      <a:pt x="594246" y="285161"/>
                      <a:pt x="876782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0" name="Grupo 339"/>
            <p:cNvGrpSpPr/>
            <p:nvPr/>
          </p:nvGrpSpPr>
          <p:grpSpPr>
            <a:xfrm>
              <a:off x="552035" y="5533309"/>
              <a:ext cx="2133455" cy="86410"/>
              <a:chOff x="4564493" y="3213049"/>
              <a:chExt cx="2130835" cy="432193"/>
            </a:xfrm>
          </p:grpSpPr>
          <p:sp>
            <p:nvSpPr>
              <p:cNvPr id="341" name="Forma livre 340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Forma livre 341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Forma livre 342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54" name="Retângulo 353"/>
          <p:cNvSpPr/>
          <p:nvPr/>
        </p:nvSpPr>
        <p:spPr>
          <a:xfrm>
            <a:off x="6067740" y="2348880"/>
            <a:ext cx="699446" cy="6954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5" name="Grupo 354"/>
          <p:cNvGrpSpPr/>
          <p:nvPr/>
        </p:nvGrpSpPr>
        <p:grpSpPr>
          <a:xfrm>
            <a:off x="4860032" y="3317288"/>
            <a:ext cx="770263" cy="1027575"/>
            <a:chOff x="7422019" y="1823946"/>
            <a:chExt cx="1422336" cy="1897478"/>
          </a:xfrm>
        </p:grpSpPr>
        <p:sp>
          <p:nvSpPr>
            <p:cNvPr id="356" name="Retângulo 355"/>
            <p:cNvSpPr/>
            <p:nvPr/>
          </p:nvSpPr>
          <p:spPr>
            <a:xfrm>
              <a:off x="7422019" y="1988794"/>
              <a:ext cx="1422336" cy="1691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tângulo 356"/>
            <p:cNvSpPr/>
            <p:nvPr/>
          </p:nvSpPr>
          <p:spPr>
            <a:xfrm rot="16200000">
              <a:off x="7809637" y="2696998"/>
              <a:ext cx="1897478" cy="151373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8" name="Retângulo 357"/>
          <p:cNvSpPr/>
          <p:nvPr/>
        </p:nvSpPr>
        <p:spPr>
          <a:xfrm>
            <a:off x="8853111" y="3394631"/>
            <a:ext cx="770263" cy="916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9" name="Forma livre 358"/>
          <p:cNvSpPr/>
          <p:nvPr/>
        </p:nvSpPr>
        <p:spPr>
          <a:xfrm>
            <a:off x="8760738" y="3436313"/>
            <a:ext cx="260913" cy="730768"/>
          </a:xfrm>
          <a:custGeom>
            <a:avLst/>
            <a:gdLst>
              <a:gd name="connsiteX0" fmla="*/ 0 w 298881"/>
              <a:gd name="connsiteY0" fmla="*/ 0 h 1349405"/>
              <a:gd name="connsiteX1" fmla="*/ 298881 w 298881"/>
              <a:gd name="connsiteY1" fmla="*/ 5918 h 1349405"/>
              <a:gd name="connsiteX2" fmla="*/ 292963 w 298881"/>
              <a:gd name="connsiteY2" fmla="*/ 1349405 h 1349405"/>
              <a:gd name="connsiteX3" fmla="*/ 0 w 298881"/>
              <a:gd name="connsiteY3" fmla="*/ 1331650 h 1349405"/>
              <a:gd name="connsiteX4" fmla="*/ 0 w 298881"/>
              <a:gd name="connsiteY4" fmla="*/ 0 h 1349405"/>
              <a:gd name="connsiteX0" fmla="*/ 59184 w 358065"/>
              <a:gd name="connsiteY0" fmla="*/ 0 h 1349405"/>
              <a:gd name="connsiteX1" fmla="*/ 358065 w 358065"/>
              <a:gd name="connsiteY1" fmla="*/ 5918 h 1349405"/>
              <a:gd name="connsiteX2" fmla="*/ 352147 w 358065"/>
              <a:gd name="connsiteY2" fmla="*/ 1349405 h 1349405"/>
              <a:gd name="connsiteX3" fmla="*/ 59184 w 358065"/>
              <a:gd name="connsiteY3" fmla="*/ 1331650 h 1349405"/>
              <a:gd name="connsiteX4" fmla="*/ 59184 w 358065"/>
              <a:gd name="connsiteY4" fmla="*/ 0 h 1349405"/>
              <a:gd name="connsiteX0" fmla="*/ 34745 w 333626"/>
              <a:gd name="connsiteY0" fmla="*/ 0 h 1349405"/>
              <a:gd name="connsiteX1" fmla="*/ 333626 w 333626"/>
              <a:gd name="connsiteY1" fmla="*/ 5918 h 1349405"/>
              <a:gd name="connsiteX2" fmla="*/ 327708 w 333626"/>
              <a:gd name="connsiteY2" fmla="*/ 1349405 h 1349405"/>
              <a:gd name="connsiteX3" fmla="*/ 34745 w 333626"/>
              <a:gd name="connsiteY3" fmla="*/ 1331650 h 1349405"/>
              <a:gd name="connsiteX4" fmla="*/ 34745 w 333626"/>
              <a:gd name="connsiteY4" fmla="*/ 0 h 1349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6" h="1349405">
                <a:moveTo>
                  <a:pt x="34745" y="0"/>
                </a:moveTo>
                <a:lnTo>
                  <a:pt x="333626" y="5918"/>
                </a:lnTo>
                <a:cubicBezTo>
                  <a:pt x="331653" y="453747"/>
                  <a:pt x="329681" y="901576"/>
                  <a:pt x="327708" y="1349405"/>
                </a:cubicBezTo>
                <a:lnTo>
                  <a:pt x="34745" y="1331650"/>
                </a:lnTo>
                <a:cubicBezTo>
                  <a:pt x="206380" y="751643"/>
                  <a:pt x="-98420" y="488271"/>
                  <a:pt x="34745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Espaço Reservado para Número de Slide 5"/>
          <p:cNvSpPr>
            <a:spLocks noGrp="1"/>
          </p:cNvSpPr>
          <p:nvPr>
            <p:ph type="sldNum" sz="quarter" idx="4294967295"/>
          </p:nvPr>
        </p:nvSpPr>
        <p:spPr>
          <a:xfrm>
            <a:off x="8143900" y="6356350"/>
            <a:ext cx="5429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73A534A-DD5F-4781-BECB-F653B0B3CE4A}" type="slidenum">
              <a:rPr lang="pt-BR"/>
              <a:pPr>
                <a:defRPr/>
              </a:pPr>
              <a:t>19</a:t>
            </a:fld>
            <a:endParaRPr lang="pt-BR"/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Fringe processing by phase shifting</a:t>
            </a:r>
          </a:p>
        </p:txBody>
      </p: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7"/>
          <a:stretch>
            <a:fillRect/>
          </a:stretch>
        </p:blipFill>
        <p:spPr bwMode="auto">
          <a:xfrm>
            <a:off x="660772" y="1863824"/>
            <a:ext cx="4592638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8175" name="Picture 1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7"/>
          <a:stretch>
            <a:fillRect/>
          </a:stretch>
        </p:blipFill>
        <p:spPr bwMode="auto">
          <a:xfrm>
            <a:off x="611560" y="1863824"/>
            <a:ext cx="461803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8178" name="Picture 1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7"/>
          <a:stretch>
            <a:fillRect/>
          </a:stretch>
        </p:blipFill>
        <p:spPr bwMode="auto">
          <a:xfrm>
            <a:off x="611560" y="1863824"/>
            <a:ext cx="4618037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28177" name="Object 1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0458047"/>
              </p:ext>
            </p:extLst>
          </p:nvPr>
        </p:nvGraphicFramePr>
        <p:xfrm>
          <a:off x="611560" y="1863824"/>
          <a:ext cx="4618037" cy="357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3" name="Mathcad" r:id="rId7" imgW="3076575" imgH="2600325" progId="Mathcad">
                  <p:embed/>
                </p:oleObj>
              </mc:Choice>
              <mc:Fallback>
                <p:oleObj name="Mathcad" r:id="rId7" imgW="3076575" imgH="2600325" progId="Mathcad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8307"/>
                      <a:stretch>
                        <a:fillRect/>
                      </a:stretch>
                    </p:blipFill>
                    <p:spPr bwMode="auto">
                      <a:xfrm>
                        <a:off x="611560" y="1863824"/>
                        <a:ext cx="4618037" cy="357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24" name="Grupo 523"/>
          <p:cNvGrpSpPr/>
          <p:nvPr/>
        </p:nvGrpSpPr>
        <p:grpSpPr>
          <a:xfrm>
            <a:off x="6068928" y="5380836"/>
            <a:ext cx="770263" cy="524261"/>
            <a:chOff x="6035119" y="5421457"/>
            <a:chExt cx="770263" cy="524261"/>
          </a:xfrm>
        </p:grpSpPr>
        <p:sp>
          <p:nvSpPr>
            <p:cNvPr id="525" name="Retângulo 524"/>
            <p:cNvSpPr/>
            <p:nvPr/>
          </p:nvSpPr>
          <p:spPr>
            <a:xfrm>
              <a:off x="6035119" y="5421457"/>
              <a:ext cx="770263" cy="524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Retângulo 525"/>
            <p:cNvSpPr/>
            <p:nvPr/>
          </p:nvSpPr>
          <p:spPr>
            <a:xfrm flipV="1">
              <a:off x="6056444" y="5427579"/>
              <a:ext cx="723799" cy="160344"/>
            </a:xfrm>
            <a:prstGeom prst="rect">
              <a:avLst/>
            </a:prstGeom>
            <a:solidFill>
              <a:srgbClr val="0070C0">
                <a:alpha val="1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7" name="Grupo 526"/>
          <p:cNvGrpSpPr/>
          <p:nvPr/>
        </p:nvGrpSpPr>
        <p:grpSpPr>
          <a:xfrm>
            <a:off x="6068928" y="5335498"/>
            <a:ext cx="770263" cy="524261"/>
            <a:chOff x="6035119" y="5421457"/>
            <a:chExt cx="770263" cy="524261"/>
          </a:xfrm>
        </p:grpSpPr>
        <p:sp>
          <p:nvSpPr>
            <p:cNvPr id="528" name="Retângulo 527"/>
            <p:cNvSpPr/>
            <p:nvPr/>
          </p:nvSpPr>
          <p:spPr>
            <a:xfrm>
              <a:off x="6035119" y="5421457"/>
              <a:ext cx="770263" cy="524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Retângulo 528"/>
            <p:cNvSpPr/>
            <p:nvPr/>
          </p:nvSpPr>
          <p:spPr>
            <a:xfrm flipV="1">
              <a:off x="6056444" y="5427579"/>
              <a:ext cx="723799" cy="160344"/>
            </a:xfrm>
            <a:prstGeom prst="rect">
              <a:avLst/>
            </a:prstGeom>
            <a:solidFill>
              <a:srgbClr val="0070C0">
                <a:alpha val="1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0" name="Grupo 529"/>
          <p:cNvGrpSpPr/>
          <p:nvPr/>
        </p:nvGrpSpPr>
        <p:grpSpPr>
          <a:xfrm>
            <a:off x="6068928" y="5279119"/>
            <a:ext cx="770263" cy="524261"/>
            <a:chOff x="6035119" y="5421457"/>
            <a:chExt cx="770263" cy="524261"/>
          </a:xfrm>
        </p:grpSpPr>
        <p:sp>
          <p:nvSpPr>
            <p:cNvPr id="531" name="Retângulo 530"/>
            <p:cNvSpPr/>
            <p:nvPr/>
          </p:nvSpPr>
          <p:spPr>
            <a:xfrm>
              <a:off x="6035119" y="5421457"/>
              <a:ext cx="770263" cy="524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Retângulo 531"/>
            <p:cNvSpPr/>
            <p:nvPr/>
          </p:nvSpPr>
          <p:spPr>
            <a:xfrm flipV="1">
              <a:off x="6056444" y="5427579"/>
              <a:ext cx="723799" cy="160344"/>
            </a:xfrm>
            <a:prstGeom prst="rect">
              <a:avLst/>
            </a:prstGeom>
            <a:solidFill>
              <a:srgbClr val="0070C0">
                <a:alpha val="1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3" name="CaixaDeTexto 532"/>
              <p:cNvSpPr txBox="1"/>
              <p:nvPr/>
            </p:nvSpPr>
            <p:spPr>
              <a:xfrm>
                <a:off x="4353645" y="5818011"/>
                <a:ext cx="3240361" cy="6337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pt-BR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00CC"/>
                    </a:solidFill>
                    <a:sym typeface="Wingdings" panose="05000000000000000000" pitchFamily="2" charset="2"/>
                  </a:rPr>
                  <a:t> 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pt-B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33" name="CaixaDeTexto 5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3645" y="5818011"/>
                <a:ext cx="3240361" cy="633700"/>
              </a:xfrm>
              <a:prstGeom prst="rect">
                <a:avLst/>
              </a:prstGeom>
              <a:blipFill rotWithShape="0">
                <a:blip r:embed="rId9"/>
                <a:stretch>
                  <a:fillRect t="-1923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upo 9"/>
          <p:cNvGrpSpPr/>
          <p:nvPr/>
        </p:nvGrpSpPr>
        <p:grpSpPr>
          <a:xfrm>
            <a:off x="8259226" y="-27384"/>
            <a:ext cx="777270" cy="923330"/>
            <a:chOff x="7983469" y="1347155"/>
            <a:chExt cx="777270" cy="923330"/>
          </a:xfrm>
        </p:grpSpPr>
        <p:sp>
          <p:nvSpPr>
            <p:cNvPr id="7" name="Elipse 6"/>
            <p:cNvSpPr/>
            <p:nvPr/>
          </p:nvSpPr>
          <p:spPr>
            <a:xfrm>
              <a:off x="8048068" y="1484784"/>
              <a:ext cx="648072" cy="64807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7983469" y="1347155"/>
              <a:ext cx="77727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BR" sz="5400" b="1" cap="none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1</a:t>
              </a:r>
              <a:endParaRPr lang="pt-B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2" name="Seta para cima 1"/>
          <p:cNvSpPr/>
          <p:nvPr/>
        </p:nvSpPr>
        <p:spPr>
          <a:xfrm>
            <a:off x="6968693" y="5135025"/>
            <a:ext cx="572783" cy="454215"/>
          </a:xfrm>
          <a:prstGeom prst="up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5129485"/>
              </p:ext>
            </p:extLst>
          </p:nvPr>
        </p:nvGraphicFramePr>
        <p:xfrm>
          <a:off x="4218930" y="1378565"/>
          <a:ext cx="107315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4" name="Equação" r:id="rId10" imgW="507960" imgH="228600" progId="Equation.3">
                  <p:embed/>
                </p:oleObj>
              </mc:Choice>
              <mc:Fallback>
                <p:oleObj name="Equação" r:id="rId10" imgW="5079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8930" y="1378565"/>
                        <a:ext cx="107315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8652089"/>
              </p:ext>
            </p:extLst>
          </p:nvPr>
        </p:nvGraphicFramePr>
        <p:xfrm>
          <a:off x="4218930" y="1392059"/>
          <a:ext cx="1019175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" name="Equação" r:id="rId12" imgW="482400" imgH="215640" progId="Equation.3">
                  <p:embed/>
                </p:oleObj>
              </mc:Choice>
              <mc:Fallback>
                <p:oleObj name="Equação" r:id="rId12" imgW="4824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8930" y="1392059"/>
                        <a:ext cx="1019175" cy="455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7561482"/>
              </p:ext>
            </p:extLst>
          </p:nvPr>
        </p:nvGraphicFramePr>
        <p:xfrm>
          <a:off x="4218930" y="1392059"/>
          <a:ext cx="1073150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6" name="Equação" r:id="rId14" imgW="507960" imgH="215640" progId="Equation.3">
                  <p:embed/>
                </p:oleObj>
              </mc:Choice>
              <mc:Fallback>
                <p:oleObj name="Equação" r:id="rId14" imgW="5079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8930" y="1392059"/>
                        <a:ext cx="1073150" cy="455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6895836"/>
              </p:ext>
            </p:extLst>
          </p:nvPr>
        </p:nvGraphicFramePr>
        <p:xfrm>
          <a:off x="4218930" y="1378565"/>
          <a:ext cx="1046162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7" name="Equação" r:id="rId16" imgW="495000" imgH="228600" progId="Equation.3">
                  <p:embed/>
                </p:oleObj>
              </mc:Choice>
              <mc:Fallback>
                <p:oleObj name="Equação" r:id="rId16" imgW="495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8930" y="1378565"/>
                        <a:ext cx="1046162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891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28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28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28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" grpId="0"/>
      <p:bldP spid="2" grpId="0" animBg="1"/>
      <p:bldP spid="2" grpId="1" animBg="1"/>
      <p:bldP spid="2" grpId="2" animBg="1"/>
      <p:bldP spid="2" grpId="3" animBg="1"/>
      <p:bldP spid="2" grpId="4" animBg="1"/>
      <p:bldP spid="2" grpId="5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-36512" y="-27384"/>
            <a:ext cx="9180512" cy="6912768"/>
          </a:xfrm>
          <a:prstGeom prst="rect">
            <a:avLst/>
          </a:prstGeom>
          <a:solidFill>
            <a:srgbClr val="050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ixaDeTexto 16"/>
          <p:cNvSpPr txBox="1"/>
          <p:nvPr/>
        </p:nvSpPr>
        <p:spPr>
          <a:xfrm>
            <a:off x="1677145" y="2995995"/>
            <a:ext cx="6779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In the beginning darkness was over the surface of the earth.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" r="10810" b="2657"/>
          <a:stretch/>
        </p:blipFill>
        <p:spPr>
          <a:xfrm>
            <a:off x="-36512" y="188640"/>
            <a:ext cx="9145016" cy="691276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444376" y="2924282"/>
            <a:ext cx="28921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enlightened</a:t>
            </a:r>
            <a:r>
              <a:rPr lang="en-US" dirty="0"/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mind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44376" y="3644031"/>
            <a:ext cx="28664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give</a:t>
            </a:r>
            <a:r>
              <a:rPr lang="en-US" dirty="0"/>
              <a:t> </a:t>
            </a:r>
            <a:r>
              <a:rPr lang="en-US" sz="2800" dirty="0">
                <a:solidFill>
                  <a:srgbClr val="FFFF00"/>
                </a:solidFill>
              </a:rPr>
              <a:t>me a light ...</a:t>
            </a:r>
          </a:p>
        </p:txBody>
      </p:sp>
      <p:sp>
        <p:nvSpPr>
          <p:cNvPr id="9" name="Retângulo 8"/>
          <p:cNvSpPr/>
          <p:nvPr/>
        </p:nvSpPr>
        <p:spPr>
          <a:xfrm>
            <a:off x="444376" y="2204533"/>
            <a:ext cx="20457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interior light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44376" y="4363780"/>
            <a:ext cx="1564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 smtClean="0">
                <a:solidFill>
                  <a:srgbClr val="FFFF00"/>
                </a:solidFill>
              </a:rPr>
              <a:t>dar</a:t>
            </a:r>
            <a:r>
              <a:rPr lang="en-US" sz="2800" i="1" dirty="0" smtClean="0">
                <a:solidFill>
                  <a:srgbClr val="FFFF00"/>
                </a:solidFill>
              </a:rPr>
              <a:t> a luz</a:t>
            </a:r>
            <a:endParaRPr lang="en-US" sz="2800" i="1" dirty="0">
              <a:solidFill>
                <a:srgbClr val="FFFF0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44376" y="5083529"/>
            <a:ext cx="35028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the light of your eyes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715962" y="1135123"/>
            <a:ext cx="2962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FFFF00"/>
                </a:solidFill>
              </a:rPr>
              <a:t>b</a:t>
            </a:r>
            <a:r>
              <a:rPr lang="en-US" sz="2800" dirty="0" smtClean="0">
                <a:solidFill>
                  <a:srgbClr val="FFFF00"/>
                </a:solidFill>
              </a:rPr>
              <a:t>right idea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715962" y="1914117"/>
            <a:ext cx="2962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00"/>
                </a:solidFill>
              </a:rPr>
              <a:t>clear person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888844" y="476672"/>
            <a:ext cx="3647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>
                <a:solidFill>
                  <a:srgbClr val="FFFF00"/>
                </a:solidFill>
              </a:rPr>
              <a:t>“let there be light” </a:t>
            </a:r>
            <a:r>
              <a:rPr lang="en-US" sz="1200" i="1" dirty="0" smtClean="0">
                <a:solidFill>
                  <a:srgbClr val="FFFF00"/>
                </a:solidFill>
              </a:rPr>
              <a:t>Genesis</a:t>
            </a:r>
            <a:endParaRPr lang="en-US" sz="1200" i="1" dirty="0">
              <a:solidFill>
                <a:srgbClr val="FFFF00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5715962" y="2693111"/>
            <a:ext cx="2962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FFFF00"/>
                </a:solidFill>
              </a:rPr>
              <a:t>have a bright day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6094272" y="3472105"/>
            <a:ext cx="25843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photosynthesis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6052594" y="4251099"/>
            <a:ext cx="26260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light and health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5372921" y="5030093"/>
            <a:ext cx="3305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photovoltaic energy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4292497" y="5809086"/>
            <a:ext cx="4386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enlightenment (Buddhism)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444376" y="5803279"/>
            <a:ext cx="3546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age </a:t>
            </a:r>
            <a:r>
              <a:rPr lang="en-US" sz="2800" dirty="0">
                <a:solidFill>
                  <a:srgbClr val="FFFF00"/>
                </a:solidFill>
              </a:rPr>
              <a:t>of </a:t>
            </a:r>
            <a:r>
              <a:rPr lang="en-US" sz="2800" dirty="0" smtClean="0">
                <a:solidFill>
                  <a:srgbClr val="FFFF00"/>
                </a:solidFill>
              </a:rPr>
              <a:t>enlightenment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444376" y="1484784"/>
            <a:ext cx="2571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enlightened</a:t>
            </a:r>
            <a:r>
              <a:rPr lang="en-US" dirty="0"/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life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27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5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75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  <p:bldP spid="7" grpId="0"/>
      <p:bldP spid="9" grpId="0"/>
      <p:bldP spid="10" grpId="0"/>
      <p:bldP spid="11" grpId="0"/>
      <p:bldP spid="13" grpId="0"/>
      <p:bldP spid="14" grpId="0"/>
      <p:bldP spid="15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E654B-309A-407C-8D37-F744461559D8}" type="slidenum">
              <a:rPr lang="pt-BR"/>
              <a:pPr>
                <a:defRPr/>
              </a:pPr>
              <a:t>20</a:t>
            </a:fld>
            <a:endParaRPr lang="pt-BR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Phase calculation using phase shifting</a:t>
            </a:r>
          </a:p>
        </p:txBody>
      </p:sp>
      <p:graphicFrame>
        <p:nvGraphicFramePr>
          <p:cNvPr id="732163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96275073"/>
              </p:ext>
            </p:extLst>
          </p:nvPr>
        </p:nvGraphicFramePr>
        <p:xfrm>
          <a:off x="1231900" y="1495425"/>
          <a:ext cx="5468937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" name="Equação" r:id="rId4" imgW="2590560" imgH="228600" progId="Equation.3">
                  <p:embed/>
                </p:oleObj>
              </mc:Choice>
              <mc:Fallback>
                <p:oleObj name="Equação" r:id="rId4" imgW="25905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1900" y="1495425"/>
                        <a:ext cx="5468937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2175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6929023"/>
              </p:ext>
            </p:extLst>
          </p:nvPr>
        </p:nvGraphicFramePr>
        <p:xfrm>
          <a:off x="1231900" y="2722563"/>
          <a:ext cx="5794375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" name="Equação" r:id="rId6" imgW="2743200" imgH="215640" progId="Equation.3">
                  <p:embed/>
                </p:oleObj>
              </mc:Choice>
              <mc:Fallback>
                <p:oleObj name="Equação" r:id="rId6" imgW="27432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1900" y="2722563"/>
                        <a:ext cx="5794375" cy="455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217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62983"/>
              </p:ext>
            </p:extLst>
          </p:nvPr>
        </p:nvGraphicFramePr>
        <p:xfrm>
          <a:off x="1231900" y="3895725"/>
          <a:ext cx="5527675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" name="Equação" r:id="rId8" imgW="2616120" imgH="215640" progId="Equation.3">
                  <p:embed/>
                </p:oleObj>
              </mc:Choice>
              <mc:Fallback>
                <p:oleObj name="Equação" r:id="rId8" imgW="2616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1900" y="3895725"/>
                        <a:ext cx="5527675" cy="45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2177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3830997"/>
              </p:ext>
            </p:extLst>
          </p:nvPr>
        </p:nvGraphicFramePr>
        <p:xfrm>
          <a:off x="1231900" y="5106988"/>
          <a:ext cx="59547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" name="Equação" r:id="rId10" imgW="2819160" imgH="228600" progId="Equation.3">
                  <p:embed/>
                </p:oleObj>
              </mc:Choice>
              <mc:Fallback>
                <p:oleObj name="Equação" r:id="rId10" imgW="28191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1900" y="5106988"/>
                        <a:ext cx="5954713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2182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8629426"/>
              </p:ext>
            </p:extLst>
          </p:nvPr>
        </p:nvGraphicFramePr>
        <p:xfrm>
          <a:off x="1231900" y="2060575"/>
          <a:ext cx="50403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" name="Equação" r:id="rId12" imgW="2387520" imgH="228600" progId="Equation.3">
                  <p:embed/>
                </p:oleObj>
              </mc:Choice>
              <mc:Fallback>
                <p:oleObj name="Equação" r:id="rId12" imgW="23875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1900" y="2060575"/>
                        <a:ext cx="5040313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2183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9380815"/>
              </p:ext>
            </p:extLst>
          </p:nvPr>
        </p:nvGraphicFramePr>
        <p:xfrm>
          <a:off x="1231900" y="3298825"/>
          <a:ext cx="4964113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" name="Equação" r:id="rId14" imgW="2349360" imgH="215640" progId="Equation.3">
                  <p:embed/>
                </p:oleObj>
              </mc:Choice>
              <mc:Fallback>
                <p:oleObj name="Equação" r:id="rId14" imgW="23493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1900" y="3298825"/>
                        <a:ext cx="4964113" cy="45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2184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2777983"/>
              </p:ext>
            </p:extLst>
          </p:nvPr>
        </p:nvGraphicFramePr>
        <p:xfrm>
          <a:off x="1231900" y="4521200"/>
          <a:ext cx="5045075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" name="Equação" r:id="rId16" imgW="2387520" imgH="215640" progId="Equation.3">
                  <p:embed/>
                </p:oleObj>
              </mc:Choice>
              <mc:Fallback>
                <p:oleObj name="Equação" r:id="rId16" imgW="23875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1900" y="4521200"/>
                        <a:ext cx="5045075" cy="45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2185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8340259"/>
              </p:ext>
            </p:extLst>
          </p:nvPr>
        </p:nvGraphicFramePr>
        <p:xfrm>
          <a:off x="1231900" y="5683250"/>
          <a:ext cx="49911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3" name="Equação" r:id="rId18" imgW="2361960" imgH="228600" progId="Equation.3">
                  <p:embed/>
                </p:oleObj>
              </mc:Choice>
              <mc:Fallback>
                <p:oleObj name="Equação" r:id="rId18" imgW="23619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1900" y="5683250"/>
                        <a:ext cx="49911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upo 12"/>
          <p:cNvGrpSpPr/>
          <p:nvPr/>
        </p:nvGrpSpPr>
        <p:grpSpPr>
          <a:xfrm>
            <a:off x="8259226" y="-27384"/>
            <a:ext cx="777270" cy="923330"/>
            <a:chOff x="7983469" y="1347155"/>
            <a:chExt cx="777270" cy="923330"/>
          </a:xfrm>
        </p:grpSpPr>
        <p:sp>
          <p:nvSpPr>
            <p:cNvPr id="14" name="Elipse 13"/>
            <p:cNvSpPr/>
            <p:nvPr/>
          </p:nvSpPr>
          <p:spPr>
            <a:xfrm>
              <a:off x="8048068" y="1484784"/>
              <a:ext cx="648072" cy="64807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7983469" y="1347155"/>
              <a:ext cx="77727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BR" sz="5400" b="1" cap="none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1</a:t>
              </a:r>
              <a:endParaRPr lang="pt-B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038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32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3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32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2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732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32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9" dur="500"/>
                                        <p:tgtEl>
                                          <p:spTgt spid="732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32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8" dur="500"/>
                                        <p:tgtEl>
                                          <p:spTgt spid="732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32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7" dur="500"/>
                                        <p:tgtEl>
                                          <p:spTgt spid="732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807A8-0073-4C65-B326-75F1B3A951DE}" type="slidenum">
              <a:rPr lang="pt-BR"/>
              <a:pPr>
                <a:defRPr/>
              </a:pPr>
              <a:t>21</a:t>
            </a:fld>
            <a:endParaRPr lang="pt-BR"/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Phase calculation using phase shifting</a:t>
            </a:r>
            <a:endParaRPr lang="en-US" dirty="0" smtClean="0"/>
          </a:p>
        </p:txBody>
      </p:sp>
      <p:graphicFrame>
        <p:nvGraphicFramePr>
          <p:cNvPr id="73626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0100960"/>
              </p:ext>
            </p:extLst>
          </p:nvPr>
        </p:nvGraphicFramePr>
        <p:xfrm>
          <a:off x="1222375" y="2060575"/>
          <a:ext cx="50403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2" name="Equação" r:id="rId4" imgW="2387520" imgH="228600" progId="Equation.3">
                  <p:embed/>
                </p:oleObj>
              </mc:Choice>
              <mc:Fallback>
                <p:oleObj name="Equação" r:id="rId4" imgW="23875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75" y="2060575"/>
                        <a:ext cx="5040313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626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8100647"/>
              </p:ext>
            </p:extLst>
          </p:nvPr>
        </p:nvGraphicFramePr>
        <p:xfrm>
          <a:off x="1222375" y="3298825"/>
          <a:ext cx="4964113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3" name="Equação" r:id="rId6" imgW="2349360" imgH="215640" progId="Equation.3">
                  <p:embed/>
                </p:oleObj>
              </mc:Choice>
              <mc:Fallback>
                <p:oleObj name="Equação" r:id="rId6" imgW="23493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75" y="3298825"/>
                        <a:ext cx="4964113" cy="45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626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8798009"/>
              </p:ext>
            </p:extLst>
          </p:nvPr>
        </p:nvGraphicFramePr>
        <p:xfrm>
          <a:off x="1222375" y="4521200"/>
          <a:ext cx="5045075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4" name="Equação" r:id="rId8" imgW="2387520" imgH="215640" progId="Equation.3">
                  <p:embed/>
                </p:oleObj>
              </mc:Choice>
              <mc:Fallback>
                <p:oleObj name="Equação" r:id="rId8" imgW="23875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75" y="4521200"/>
                        <a:ext cx="5045075" cy="45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626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686172"/>
              </p:ext>
            </p:extLst>
          </p:nvPr>
        </p:nvGraphicFramePr>
        <p:xfrm>
          <a:off x="1222375" y="5683250"/>
          <a:ext cx="49911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5" name="Equação" r:id="rId10" imgW="2361960" imgH="228600" progId="Equation.3">
                  <p:embed/>
                </p:oleObj>
              </mc:Choice>
              <mc:Fallback>
                <p:oleObj name="Equação" r:id="rId10" imgW="23619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75" y="5683250"/>
                        <a:ext cx="49911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626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8977377"/>
              </p:ext>
            </p:extLst>
          </p:nvPr>
        </p:nvGraphicFramePr>
        <p:xfrm>
          <a:off x="1222375" y="2636838"/>
          <a:ext cx="52546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6" name="Equação" r:id="rId12" imgW="2489040" imgH="228600" progId="Equation.3">
                  <p:embed/>
                </p:oleObj>
              </mc:Choice>
              <mc:Fallback>
                <p:oleObj name="Equação" r:id="rId12" imgW="2489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75" y="2636838"/>
                        <a:ext cx="5254625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626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558053"/>
              </p:ext>
            </p:extLst>
          </p:nvPr>
        </p:nvGraphicFramePr>
        <p:xfrm>
          <a:off x="1222375" y="3860800"/>
          <a:ext cx="517366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7" name="Equação" r:id="rId14" imgW="2450880" imgH="228600" progId="Equation.3">
                  <p:embed/>
                </p:oleObj>
              </mc:Choice>
              <mc:Fallback>
                <p:oleObj name="Equação" r:id="rId14" imgW="2450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75" y="3860800"/>
                        <a:ext cx="5173663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627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7693248"/>
              </p:ext>
            </p:extLst>
          </p:nvPr>
        </p:nvGraphicFramePr>
        <p:xfrm>
          <a:off x="1222375" y="4892675"/>
          <a:ext cx="4022725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8" name="Equação" r:id="rId16" imgW="1904760" imgH="431640" progId="Equation.3">
                  <p:embed/>
                </p:oleObj>
              </mc:Choice>
              <mc:Fallback>
                <p:oleObj name="Equação" r:id="rId16" imgW="1904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75" y="4892675"/>
                        <a:ext cx="4022725" cy="91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8259226" y="-27384"/>
            <a:ext cx="777270" cy="923330"/>
            <a:chOff x="7983469" y="1347155"/>
            <a:chExt cx="777270" cy="923330"/>
          </a:xfrm>
        </p:grpSpPr>
        <p:sp>
          <p:nvSpPr>
            <p:cNvPr id="13" name="Elipse 12"/>
            <p:cNvSpPr/>
            <p:nvPr/>
          </p:nvSpPr>
          <p:spPr>
            <a:xfrm>
              <a:off x="8048068" y="1484784"/>
              <a:ext cx="648072" cy="64807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7983469" y="1347155"/>
              <a:ext cx="77727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BR" sz="5400" b="1" cap="none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1</a:t>
              </a:r>
              <a:endParaRPr lang="pt-B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879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36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36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626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362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362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626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36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736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736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362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362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626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7362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7362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626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36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736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36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6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62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626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362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362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626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36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8" dur="500"/>
                                        <p:tgtEl>
                                          <p:spTgt spid="736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1" dur="500"/>
                                        <p:tgtEl>
                                          <p:spTgt spid="736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8BBC9F-0328-4F35-A322-1264284696FE}" type="slidenum">
              <a:rPr lang="pt-BR"/>
              <a:pPr>
                <a:defRPr/>
              </a:pPr>
              <a:t>22</a:t>
            </a:fld>
            <a:endParaRPr lang="pt-BR"/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pt-BR" dirty="0" err="1" smtClean="0"/>
              <a:t>Wrapped</a:t>
            </a:r>
            <a:r>
              <a:rPr lang="pt-BR" dirty="0" smtClean="0"/>
              <a:t> </a:t>
            </a:r>
            <a:r>
              <a:rPr lang="pt-BR" dirty="0" err="1" smtClean="0"/>
              <a:t>phase</a:t>
            </a:r>
            <a:r>
              <a:rPr lang="pt-BR" dirty="0" smtClean="0"/>
              <a:t> </a:t>
            </a:r>
            <a:r>
              <a:rPr lang="pt-BR" dirty="0" err="1" smtClean="0"/>
              <a:t>map</a:t>
            </a:r>
            <a:endParaRPr lang="en-US" dirty="0" smtClean="0"/>
          </a:p>
        </p:txBody>
      </p:sp>
      <p:pic>
        <p:nvPicPr>
          <p:cNvPr id="38917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7"/>
          <a:stretch>
            <a:fillRect/>
          </a:stretch>
        </p:blipFill>
        <p:spPr bwMode="auto">
          <a:xfrm>
            <a:off x="2268538" y="1484313"/>
            <a:ext cx="4618037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8259226" y="-27384"/>
            <a:ext cx="777270" cy="923330"/>
            <a:chOff x="7983469" y="1347155"/>
            <a:chExt cx="777270" cy="923330"/>
          </a:xfrm>
        </p:grpSpPr>
        <p:sp>
          <p:nvSpPr>
            <p:cNvPr id="7" name="Elipse 6"/>
            <p:cNvSpPr/>
            <p:nvPr/>
          </p:nvSpPr>
          <p:spPr>
            <a:xfrm>
              <a:off x="8048068" y="1484784"/>
              <a:ext cx="648072" cy="64807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7983469" y="1347155"/>
              <a:ext cx="77727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BR" sz="5400" b="1" cap="none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1</a:t>
              </a:r>
              <a:endParaRPr lang="pt-B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87945"/>
              </p:ext>
            </p:extLst>
          </p:nvPr>
        </p:nvGraphicFramePr>
        <p:xfrm>
          <a:off x="405259" y="5445127"/>
          <a:ext cx="4022725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5" name="Equação" r:id="rId5" imgW="1904760" imgH="431640" progId="Equation.3">
                  <p:embed/>
                </p:oleObj>
              </mc:Choice>
              <mc:Fallback>
                <p:oleObj name="Equação" r:id="rId5" imgW="1904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259" y="5445127"/>
                        <a:ext cx="4022725" cy="91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9764162"/>
              </p:ext>
            </p:extLst>
          </p:nvPr>
        </p:nvGraphicFramePr>
        <p:xfrm>
          <a:off x="5092700" y="5672138"/>
          <a:ext cx="3648075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6" name="Equação" r:id="rId7" imgW="1726920" imgH="228600" progId="Equation.3">
                  <p:embed/>
                </p:oleObj>
              </mc:Choice>
              <mc:Fallback>
                <p:oleObj name="Equação" r:id="rId7" imgW="17269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2700" y="5672138"/>
                        <a:ext cx="3648075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upo 16"/>
          <p:cNvGrpSpPr/>
          <p:nvPr/>
        </p:nvGrpSpPr>
        <p:grpSpPr>
          <a:xfrm>
            <a:off x="7812360" y="1333443"/>
            <a:ext cx="958938" cy="3714481"/>
            <a:chOff x="7812360" y="1333443"/>
            <a:chExt cx="958938" cy="3714481"/>
          </a:xfrm>
        </p:grpSpPr>
        <p:sp>
          <p:nvSpPr>
            <p:cNvPr id="2" name="Retângulo 1"/>
            <p:cNvSpPr/>
            <p:nvPr/>
          </p:nvSpPr>
          <p:spPr>
            <a:xfrm>
              <a:off x="7812360" y="1484313"/>
              <a:ext cx="288032" cy="3456855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Conector reto 3"/>
            <p:cNvCxnSpPr/>
            <p:nvPr/>
          </p:nvCxnSpPr>
          <p:spPr>
            <a:xfrm>
              <a:off x="8100392" y="4941168"/>
              <a:ext cx="22343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/>
            <p:cNvCxnSpPr/>
            <p:nvPr/>
          </p:nvCxnSpPr>
          <p:spPr>
            <a:xfrm>
              <a:off x="8100392" y="4077072"/>
              <a:ext cx="22343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>
              <a:off x="8100392" y="3212976"/>
              <a:ext cx="22343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>
            <a:xfrm>
              <a:off x="8100392" y="2348880"/>
              <a:ext cx="22343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>
              <a:off x="8100392" y="1484784"/>
              <a:ext cx="22343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CaixaDeTexto 11"/>
                <p:cNvSpPr txBox="1"/>
                <p:nvPr/>
              </p:nvSpPr>
              <p:spPr>
                <a:xfrm>
                  <a:off x="8388424" y="1333443"/>
                  <a:ext cx="37099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sz="200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2" name="CaixaDeTexto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8424" y="1333443"/>
                  <a:ext cx="370999" cy="30777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3115" r="-6557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CaixaDeTexto 18"/>
                <p:cNvSpPr txBox="1"/>
                <p:nvPr/>
              </p:nvSpPr>
              <p:spPr>
                <a:xfrm>
                  <a:off x="8400299" y="2036979"/>
                  <a:ext cx="370999" cy="5761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l-GR" sz="2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9" name="CaixaDeTexto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0299" y="2036979"/>
                  <a:ext cx="370999" cy="576183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CaixaDeTexto 19"/>
                <p:cNvSpPr txBox="1"/>
                <p:nvPr/>
              </p:nvSpPr>
              <p:spPr>
                <a:xfrm>
                  <a:off x="8460432" y="3036795"/>
                  <a:ext cx="22833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200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0" name="CaixaDeTexto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0432" y="3036795"/>
                  <a:ext cx="228332" cy="307777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3514" r="-10811" b="-19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CaixaDeTexto 20"/>
                <p:cNvSpPr txBox="1"/>
                <p:nvPr/>
              </p:nvSpPr>
              <p:spPr>
                <a:xfrm>
                  <a:off x="8448125" y="3789040"/>
                  <a:ext cx="228331" cy="5229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l-GR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sz="2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1" name="CaixaDeTexto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48125" y="3789040"/>
                  <a:ext cx="228331" cy="522964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CaixaDeTexto 21"/>
                <p:cNvSpPr txBox="1"/>
                <p:nvPr/>
              </p:nvSpPr>
              <p:spPr>
                <a:xfrm>
                  <a:off x="8388424" y="4740147"/>
                  <a:ext cx="21320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2" name="CaixaDeTexto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8424" y="4740147"/>
                  <a:ext cx="213200" cy="307777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22857" r="-25714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3529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80" y="1412540"/>
            <a:ext cx="4746439" cy="4032920"/>
          </a:xfrm>
          <a:prstGeom prst="rect">
            <a:avLst/>
          </a:prstGeom>
        </p:spPr>
      </p:pic>
      <p:sp>
        <p:nvSpPr>
          <p:cNvPr id="5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8BBC9F-0328-4F35-A322-1264284696FE}" type="slidenum">
              <a:rPr lang="pt-BR"/>
              <a:pPr>
                <a:defRPr/>
              </a:pPr>
              <a:t>23</a:t>
            </a:fld>
            <a:endParaRPr lang="pt-BR"/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pt-BR" dirty="0" err="1" smtClean="0"/>
              <a:t>Unwrapped</a:t>
            </a:r>
            <a:r>
              <a:rPr lang="pt-BR" dirty="0" smtClean="0"/>
              <a:t> </a:t>
            </a:r>
            <a:r>
              <a:rPr lang="pt-BR" dirty="0" err="1" smtClean="0"/>
              <a:t>phase</a:t>
            </a:r>
            <a:r>
              <a:rPr lang="pt-BR" dirty="0" smtClean="0"/>
              <a:t> </a:t>
            </a:r>
            <a:r>
              <a:rPr lang="pt-BR" dirty="0" err="1" smtClean="0"/>
              <a:t>map</a:t>
            </a:r>
            <a:endParaRPr lang="en-US" dirty="0" smtClean="0"/>
          </a:p>
        </p:txBody>
      </p:sp>
      <p:sp>
        <p:nvSpPr>
          <p:cNvPr id="3" name="Retângulo 2"/>
          <p:cNvSpPr/>
          <p:nvPr/>
        </p:nvSpPr>
        <p:spPr>
          <a:xfrm>
            <a:off x="2051720" y="5085184"/>
            <a:ext cx="648072" cy="360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o 6"/>
          <p:cNvGrpSpPr/>
          <p:nvPr/>
        </p:nvGrpSpPr>
        <p:grpSpPr>
          <a:xfrm>
            <a:off x="8259226" y="-27384"/>
            <a:ext cx="777270" cy="923330"/>
            <a:chOff x="7983469" y="1347155"/>
            <a:chExt cx="777270" cy="923330"/>
          </a:xfrm>
        </p:grpSpPr>
        <p:sp>
          <p:nvSpPr>
            <p:cNvPr id="8" name="Elipse 7"/>
            <p:cNvSpPr/>
            <p:nvPr/>
          </p:nvSpPr>
          <p:spPr>
            <a:xfrm>
              <a:off x="8048068" y="1484784"/>
              <a:ext cx="648072" cy="64807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7983469" y="1347155"/>
              <a:ext cx="77727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BR" sz="5400" b="1" cap="none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1</a:t>
              </a:r>
              <a:endParaRPr lang="pt-B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4" name="CaixaDeTexto 3"/>
          <p:cNvSpPr txBox="1"/>
          <p:nvPr/>
        </p:nvSpPr>
        <p:spPr>
          <a:xfrm>
            <a:off x="4958749" y="5254574"/>
            <a:ext cx="2661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sequence of ≥ 3 images is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10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8BBC9F-0328-4F35-A322-1264284696FE}" type="slidenum">
              <a:rPr lang="pt-BR"/>
              <a:pPr>
                <a:defRPr/>
              </a:pPr>
              <a:t>24</a:t>
            </a:fld>
            <a:endParaRPr lang="pt-BR"/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Surface topography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80473"/>
            <a:ext cx="4752528" cy="533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763688" y="6478787"/>
            <a:ext cx="648072" cy="360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upo 7"/>
          <p:cNvGrpSpPr/>
          <p:nvPr/>
        </p:nvGrpSpPr>
        <p:grpSpPr>
          <a:xfrm>
            <a:off x="8259226" y="-27384"/>
            <a:ext cx="777270" cy="923330"/>
            <a:chOff x="7983469" y="1347155"/>
            <a:chExt cx="777270" cy="923330"/>
          </a:xfrm>
        </p:grpSpPr>
        <p:sp>
          <p:nvSpPr>
            <p:cNvPr id="9" name="Elipse 8"/>
            <p:cNvSpPr/>
            <p:nvPr/>
          </p:nvSpPr>
          <p:spPr>
            <a:xfrm>
              <a:off x="8048068" y="1484784"/>
              <a:ext cx="648072" cy="64807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7983469" y="1347155"/>
              <a:ext cx="77727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BR" sz="5400" b="1" cap="none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1</a:t>
              </a:r>
              <a:endParaRPr lang="pt-B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5448276" y="3171772"/>
                <a:ext cx="3394846" cy="10706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b="0" i="1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0.6 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𝑛𝑚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=0.000 000 6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276" y="3171772"/>
                <a:ext cx="3394846" cy="1070678"/>
              </a:xfrm>
              <a:prstGeom prst="rect">
                <a:avLst/>
              </a:prstGeom>
              <a:blipFill rotWithShape="0">
                <a:blip r:embed="rId4"/>
                <a:stretch>
                  <a:fillRect b="-28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ixaDeTexto 11"/>
          <p:cNvSpPr txBox="1"/>
          <p:nvPr/>
        </p:nvSpPr>
        <p:spPr>
          <a:xfrm>
            <a:off x="5662464" y="1571308"/>
            <a:ext cx="3153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</a:rPr>
              <a:t>Using phase shifting techniques it is possible to reach resolution up to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698287" y="4585797"/>
            <a:ext cx="3153464" cy="8309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CC"/>
                </a:solidFill>
              </a:rPr>
              <a:t>in </a:t>
            </a:r>
            <a:r>
              <a:rPr lang="en-US" sz="2400" dirty="0" smtClean="0">
                <a:solidFill>
                  <a:srgbClr val="0000CC"/>
                </a:solidFill>
              </a:rPr>
              <a:t>a </a:t>
            </a:r>
            <a:r>
              <a:rPr lang="en-US" sz="2400" u="sng" dirty="0" smtClean="0">
                <a:solidFill>
                  <a:srgbClr val="0000CC"/>
                </a:solidFill>
              </a:rPr>
              <a:t>very </a:t>
            </a:r>
            <a:r>
              <a:rPr lang="en-US" sz="2400" u="sng" dirty="0" err="1" smtClean="0">
                <a:solidFill>
                  <a:srgbClr val="0000CC"/>
                </a:solidFill>
              </a:rPr>
              <a:t>very</a:t>
            </a:r>
            <a:r>
              <a:rPr lang="en-US" sz="2400" u="sng" dirty="0" smtClean="0">
                <a:solidFill>
                  <a:srgbClr val="0000CC"/>
                </a:solidFill>
              </a:rPr>
              <a:t> stable</a:t>
            </a:r>
            <a:r>
              <a:rPr lang="en-US" sz="2400" dirty="0" smtClean="0">
                <a:solidFill>
                  <a:srgbClr val="0000CC"/>
                </a:solidFill>
              </a:rPr>
              <a:t> environment.</a:t>
            </a:r>
            <a:endParaRPr 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9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Length – phase relationship</a:t>
            </a:r>
            <a:endParaRPr lang="en-US" dirty="0"/>
          </a:p>
        </p:txBody>
      </p:sp>
      <p:grpSp>
        <p:nvGrpSpPr>
          <p:cNvPr id="4" name="Grupo 3"/>
          <p:cNvGrpSpPr/>
          <p:nvPr/>
        </p:nvGrpSpPr>
        <p:grpSpPr>
          <a:xfrm flipH="1">
            <a:off x="611560" y="1840260"/>
            <a:ext cx="7098715" cy="864096"/>
            <a:chOff x="3142363" y="3213049"/>
            <a:chExt cx="3550549" cy="432193"/>
          </a:xfrm>
        </p:grpSpPr>
        <p:sp>
          <p:nvSpPr>
            <p:cNvPr id="11" name="Forma livre 10"/>
            <p:cNvSpPr/>
            <p:nvPr/>
          </p:nvSpPr>
          <p:spPr>
            <a:xfrm>
              <a:off x="3142363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orma livre 11"/>
            <p:cNvSpPr/>
            <p:nvPr/>
          </p:nvSpPr>
          <p:spPr>
            <a:xfrm>
              <a:off x="3852611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orma livre 12"/>
            <p:cNvSpPr/>
            <p:nvPr/>
          </p:nvSpPr>
          <p:spPr>
            <a:xfrm>
              <a:off x="4559661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orma livre 13"/>
            <p:cNvSpPr/>
            <p:nvPr/>
          </p:nvSpPr>
          <p:spPr>
            <a:xfrm>
              <a:off x="5269909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orma livre 14"/>
            <p:cNvSpPr/>
            <p:nvPr/>
          </p:nvSpPr>
          <p:spPr>
            <a:xfrm>
              <a:off x="5980157" y="3213049"/>
              <a:ext cx="712755" cy="432193"/>
            </a:xfrm>
            <a:custGeom>
              <a:avLst/>
              <a:gdLst>
                <a:gd name="connsiteX0" fmla="*/ 0 w 1444978"/>
                <a:gd name="connsiteY0" fmla="*/ 0 h 11289"/>
                <a:gd name="connsiteX1" fmla="*/ 722489 w 1444978"/>
                <a:gd name="connsiteY1" fmla="*/ 0 h 11289"/>
                <a:gd name="connsiteX2" fmla="*/ 1444978 w 1444978"/>
                <a:gd name="connsiteY2" fmla="*/ 11289 h 11289"/>
                <a:gd name="connsiteX0" fmla="*/ 0 w 1444978"/>
                <a:gd name="connsiteY0" fmla="*/ 86599 h 165191"/>
                <a:gd name="connsiteX1" fmla="*/ 722489 w 1444978"/>
                <a:gd name="connsiteY1" fmla="*/ 86599 h 165191"/>
                <a:gd name="connsiteX2" fmla="*/ 1444978 w 1444978"/>
                <a:gd name="connsiteY2" fmla="*/ 97888 h 165191"/>
                <a:gd name="connsiteX0" fmla="*/ 0 w 1444978"/>
                <a:gd name="connsiteY0" fmla="*/ 150992 h 229584"/>
                <a:gd name="connsiteX1" fmla="*/ 722489 w 1444978"/>
                <a:gd name="connsiteY1" fmla="*/ 150992 h 229584"/>
                <a:gd name="connsiteX2" fmla="*/ 1444978 w 1444978"/>
                <a:gd name="connsiteY2" fmla="*/ 162281 h 229584"/>
                <a:gd name="connsiteX0" fmla="*/ 0 w 1444978"/>
                <a:gd name="connsiteY0" fmla="*/ 150992 h 316119"/>
                <a:gd name="connsiteX1" fmla="*/ 722489 w 1444978"/>
                <a:gd name="connsiteY1" fmla="*/ 150992 h 316119"/>
                <a:gd name="connsiteX2" fmla="*/ 1444978 w 1444978"/>
                <a:gd name="connsiteY2" fmla="*/ 162281 h 316119"/>
                <a:gd name="connsiteX0" fmla="*/ 0 w 1444978"/>
                <a:gd name="connsiteY0" fmla="*/ 152840 h 394807"/>
                <a:gd name="connsiteX1" fmla="*/ 722489 w 1444978"/>
                <a:gd name="connsiteY1" fmla="*/ 152840 h 394807"/>
                <a:gd name="connsiteX2" fmla="*/ 1444978 w 1444978"/>
                <a:gd name="connsiteY2" fmla="*/ 164129 h 394807"/>
                <a:gd name="connsiteX0" fmla="*/ 0 w 1444978"/>
                <a:gd name="connsiteY0" fmla="*/ 152840 h 391138"/>
                <a:gd name="connsiteX1" fmla="*/ 722489 w 1444978"/>
                <a:gd name="connsiteY1" fmla="*/ 152840 h 391138"/>
                <a:gd name="connsiteX2" fmla="*/ 1444978 w 1444978"/>
                <a:gd name="connsiteY2" fmla="*/ 164129 h 391138"/>
                <a:gd name="connsiteX0" fmla="*/ 0 w 1444978"/>
                <a:gd name="connsiteY0" fmla="*/ 156377 h 351261"/>
                <a:gd name="connsiteX1" fmla="*/ 722489 w 1444978"/>
                <a:gd name="connsiteY1" fmla="*/ 156377 h 351261"/>
                <a:gd name="connsiteX2" fmla="*/ 1444978 w 1444978"/>
                <a:gd name="connsiteY2" fmla="*/ 167666 h 351261"/>
                <a:gd name="connsiteX0" fmla="*/ 0 w 1444978"/>
                <a:gd name="connsiteY0" fmla="*/ 151372 h 356119"/>
                <a:gd name="connsiteX1" fmla="*/ 722489 w 1444978"/>
                <a:gd name="connsiteY1" fmla="*/ 151372 h 356119"/>
                <a:gd name="connsiteX2" fmla="*/ 1444978 w 1444978"/>
                <a:gd name="connsiteY2" fmla="*/ 162661 h 356119"/>
                <a:gd name="connsiteX0" fmla="*/ 0 w 1444978"/>
                <a:gd name="connsiteY0" fmla="*/ 182761 h 383197"/>
                <a:gd name="connsiteX1" fmla="*/ 722489 w 1444978"/>
                <a:gd name="connsiteY1" fmla="*/ 182761 h 383197"/>
                <a:gd name="connsiteX2" fmla="*/ 1444978 w 1444978"/>
                <a:gd name="connsiteY2" fmla="*/ 194050 h 383197"/>
                <a:gd name="connsiteX0" fmla="*/ 0 w 1444978"/>
                <a:gd name="connsiteY0" fmla="*/ 214210 h 414646"/>
                <a:gd name="connsiteX1" fmla="*/ 722489 w 1444978"/>
                <a:gd name="connsiteY1" fmla="*/ 214210 h 414646"/>
                <a:gd name="connsiteX2" fmla="*/ 1444978 w 1444978"/>
                <a:gd name="connsiteY2" fmla="*/ 225499 h 414646"/>
                <a:gd name="connsiteX0" fmla="*/ 0 w 1444978"/>
                <a:gd name="connsiteY0" fmla="*/ 214210 h 432193"/>
                <a:gd name="connsiteX1" fmla="*/ 722489 w 1444978"/>
                <a:gd name="connsiteY1" fmla="*/ 214210 h 432193"/>
                <a:gd name="connsiteX2" fmla="*/ 1444978 w 1444978"/>
                <a:gd name="connsiteY2" fmla="*/ 225499 h 4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978" h="432193">
                  <a:moveTo>
                    <a:pt x="0" y="214210"/>
                  </a:moveTo>
                  <a:cubicBezTo>
                    <a:pt x="285985" y="510286"/>
                    <a:pt x="439953" y="499371"/>
                    <a:pt x="722489" y="214210"/>
                  </a:cubicBezTo>
                  <a:cubicBezTo>
                    <a:pt x="1000498" y="-66382"/>
                    <a:pt x="1158228" y="-80186"/>
                    <a:pt x="1444978" y="225499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Conector de seta reta 16"/>
          <p:cNvCxnSpPr/>
          <p:nvPr/>
        </p:nvCxnSpPr>
        <p:spPr>
          <a:xfrm>
            <a:off x="971600" y="2272308"/>
            <a:ext cx="7416824" cy="0"/>
          </a:xfrm>
          <a:prstGeom prst="straightConnector1">
            <a:avLst/>
          </a:prstGeom>
          <a:ln w="127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V="1">
            <a:off x="971600" y="1484784"/>
            <a:ext cx="0" cy="12195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7822408" y="1909904"/>
            <a:ext cx="534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/>
              <p:cNvSpPr txBox="1"/>
              <p:nvPr/>
            </p:nvSpPr>
            <p:spPr>
              <a:xfrm>
                <a:off x="1276594" y="4384408"/>
                <a:ext cx="6634784" cy="8182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0.6 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𝑛𝑚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=0.000 000 6 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5" name="CaixaDeTex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594" y="4384408"/>
                <a:ext cx="6634784" cy="81823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aixaDeTexto 25"/>
          <p:cNvSpPr txBox="1"/>
          <p:nvPr/>
        </p:nvSpPr>
        <p:spPr>
          <a:xfrm>
            <a:off x="971600" y="1403782"/>
            <a:ext cx="699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E(x)</a:t>
            </a:r>
            <a:endParaRPr lang="en-US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1274398" y="3271888"/>
            <a:ext cx="6163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</a:rPr>
              <a:t>Using phase shifting techniques it is possible to reach resolution up to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1276594" y="5361058"/>
            <a:ext cx="6163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in </a:t>
            </a:r>
            <a:r>
              <a:rPr lang="en-US" sz="2800" dirty="0" smtClean="0">
                <a:solidFill>
                  <a:srgbClr val="0000CC"/>
                </a:solidFill>
              </a:rPr>
              <a:t>a </a:t>
            </a:r>
            <a:r>
              <a:rPr lang="en-US" sz="2800" u="sng" dirty="0" smtClean="0">
                <a:solidFill>
                  <a:srgbClr val="0000CC"/>
                </a:solidFill>
              </a:rPr>
              <a:t>very </a:t>
            </a:r>
            <a:r>
              <a:rPr lang="en-US" sz="2800" u="sng" dirty="0" err="1" smtClean="0">
                <a:solidFill>
                  <a:srgbClr val="0000CC"/>
                </a:solidFill>
              </a:rPr>
              <a:t>very</a:t>
            </a:r>
            <a:r>
              <a:rPr lang="en-US" sz="2800" u="sng" dirty="0" smtClean="0">
                <a:solidFill>
                  <a:srgbClr val="0000CC"/>
                </a:solidFill>
              </a:rPr>
              <a:t> stable</a:t>
            </a:r>
            <a:r>
              <a:rPr lang="en-US" sz="2800" dirty="0" smtClean="0">
                <a:solidFill>
                  <a:srgbClr val="0000CC"/>
                </a:solidFill>
              </a:rPr>
              <a:t> environment.</a:t>
            </a:r>
            <a:endParaRPr lang="en-US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04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Fringe processing by carrier fringes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6172562" y="3511678"/>
            <a:ext cx="566192" cy="1922537"/>
            <a:chOff x="609033" y="1475775"/>
            <a:chExt cx="1045506" cy="3550077"/>
          </a:xfrm>
        </p:grpSpPr>
        <p:grpSp>
          <p:nvGrpSpPr>
            <p:cNvPr id="9" name="Grupo 8"/>
            <p:cNvGrpSpPr/>
            <p:nvPr/>
          </p:nvGrpSpPr>
          <p:grpSpPr>
            <a:xfrm rot="5400000" flipH="1">
              <a:off x="-1122801" y="3207609"/>
              <a:ext cx="3550077" cy="86410"/>
              <a:chOff x="3149611" y="3213049"/>
              <a:chExt cx="3545717" cy="432193"/>
            </a:xfrm>
          </p:grpSpPr>
          <p:sp>
            <p:nvSpPr>
              <p:cNvPr id="34" name="Forma livre 33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orma livre 34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orma livre 35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orma livre 36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orma livre 37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upo 9"/>
            <p:cNvGrpSpPr/>
            <p:nvPr/>
          </p:nvGrpSpPr>
          <p:grpSpPr>
            <a:xfrm rot="5400000" flipH="1">
              <a:off x="-883027" y="3207609"/>
              <a:ext cx="3550077" cy="86410"/>
              <a:chOff x="3149611" y="3213049"/>
              <a:chExt cx="3545717" cy="432193"/>
            </a:xfrm>
          </p:grpSpPr>
          <p:sp>
            <p:nvSpPr>
              <p:cNvPr id="29" name="Forma livre 28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orma livre 30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orma livre 31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orma livre 32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upo 10"/>
            <p:cNvGrpSpPr/>
            <p:nvPr/>
          </p:nvGrpSpPr>
          <p:grpSpPr>
            <a:xfrm rot="5400000" flipH="1">
              <a:off x="-643253" y="3207609"/>
              <a:ext cx="3550077" cy="86410"/>
              <a:chOff x="3149611" y="3213049"/>
              <a:chExt cx="3545717" cy="432193"/>
            </a:xfrm>
          </p:grpSpPr>
          <p:sp>
            <p:nvSpPr>
              <p:cNvPr id="24" name="Forma livre 23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upo 11"/>
            <p:cNvGrpSpPr/>
            <p:nvPr/>
          </p:nvGrpSpPr>
          <p:grpSpPr>
            <a:xfrm rot="5400000" flipH="1">
              <a:off x="-403479" y="3207609"/>
              <a:ext cx="3550077" cy="86410"/>
              <a:chOff x="3149611" y="3213049"/>
              <a:chExt cx="3545717" cy="432193"/>
            </a:xfrm>
          </p:grpSpPr>
          <p:sp>
            <p:nvSpPr>
              <p:cNvPr id="19" name="Forma livre 18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upo 12"/>
            <p:cNvGrpSpPr/>
            <p:nvPr/>
          </p:nvGrpSpPr>
          <p:grpSpPr>
            <a:xfrm rot="5400000" flipH="1">
              <a:off x="-163705" y="3207609"/>
              <a:ext cx="3550077" cy="86410"/>
              <a:chOff x="3149611" y="3213049"/>
              <a:chExt cx="3545717" cy="432193"/>
            </a:xfrm>
          </p:grpSpPr>
          <p:sp>
            <p:nvSpPr>
              <p:cNvPr id="14" name="Forma livre 13"/>
              <p:cNvSpPr/>
              <p:nvPr/>
            </p:nvSpPr>
            <p:spPr>
              <a:xfrm>
                <a:off x="314961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385744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9" name="Triângulo retângulo 38"/>
          <p:cNvSpPr/>
          <p:nvPr/>
        </p:nvSpPr>
        <p:spPr>
          <a:xfrm rot="10800000">
            <a:off x="6019848" y="3396499"/>
            <a:ext cx="779916" cy="77991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upo 39"/>
          <p:cNvGrpSpPr/>
          <p:nvPr/>
        </p:nvGrpSpPr>
        <p:grpSpPr>
          <a:xfrm>
            <a:off x="6068928" y="5421457"/>
            <a:ext cx="770263" cy="524261"/>
            <a:chOff x="6035119" y="5421457"/>
            <a:chExt cx="770263" cy="524261"/>
          </a:xfrm>
        </p:grpSpPr>
        <p:sp>
          <p:nvSpPr>
            <p:cNvPr id="41" name="Retângulo 40"/>
            <p:cNvSpPr/>
            <p:nvPr/>
          </p:nvSpPr>
          <p:spPr>
            <a:xfrm>
              <a:off x="6035119" y="5421457"/>
              <a:ext cx="770263" cy="524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tângulo 41"/>
            <p:cNvSpPr/>
            <p:nvPr/>
          </p:nvSpPr>
          <p:spPr>
            <a:xfrm flipV="1">
              <a:off x="6056444" y="5427579"/>
              <a:ext cx="723799" cy="160344"/>
            </a:xfrm>
            <a:prstGeom prst="rect">
              <a:avLst/>
            </a:prstGeom>
            <a:solidFill>
              <a:srgbClr val="0070C0">
                <a:alpha val="1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upo 42"/>
          <p:cNvGrpSpPr/>
          <p:nvPr/>
        </p:nvGrpSpPr>
        <p:grpSpPr>
          <a:xfrm>
            <a:off x="6127683" y="3532470"/>
            <a:ext cx="2690648" cy="593557"/>
            <a:chOff x="2365017" y="2169239"/>
            <a:chExt cx="4968439" cy="1096038"/>
          </a:xfrm>
        </p:grpSpPr>
        <p:grpSp>
          <p:nvGrpSpPr>
            <p:cNvPr id="44" name="Grupo 43"/>
            <p:cNvGrpSpPr/>
            <p:nvPr/>
          </p:nvGrpSpPr>
          <p:grpSpPr>
            <a:xfrm>
              <a:off x="3430535" y="3178867"/>
              <a:ext cx="3902921" cy="86410"/>
              <a:chOff x="3503848" y="2513304"/>
              <a:chExt cx="3902921" cy="432048"/>
            </a:xfrm>
          </p:grpSpPr>
          <p:grpSp>
            <p:nvGrpSpPr>
              <p:cNvPr id="83" name="Grupo 82"/>
              <p:cNvGrpSpPr/>
              <p:nvPr/>
            </p:nvGrpSpPr>
            <p:grpSpPr>
              <a:xfrm flipH="1">
                <a:off x="5984433" y="2513304"/>
                <a:ext cx="1422336" cy="432048"/>
                <a:chOff x="5274739" y="3213049"/>
                <a:chExt cx="1420589" cy="432193"/>
              </a:xfrm>
            </p:grpSpPr>
            <p:sp>
              <p:nvSpPr>
                <p:cNvPr id="89" name="Forma livre 88"/>
                <p:cNvSpPr/>
                <p:nvPr/>
              </p:nvSpPr>
              <p:spPr>
                <a:xfrm>
                  <a:off x="527473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Forma livre 89"/>
                <p:cNvSpPr/>
                <p:nvPr/>
              </p:nvSpPr>
              <p:spPr>
                <a:xfrm>
                  <a:off x="598257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" name="Grupo 83"/>
              <p:cNvGrpSpPr/>
              <p:nvPr/>
            </p:nvGrpSpPr>
            <p:grpSpPr>
              <a:xfrm flipH="1">
                <a:off x="3503848" y="2513304"/>
                <a:ext cx="2486977" cy="432048"/>
                <a:chOff x="3144779" y="3213049"/>
                <a:chExt cx="2483921" cy="432193"/>
              </a:xfrm>
            </p:grpSpPr>
            <p:sp>
              <p:nvSpPr>
                <p:cNvPr id="85" name="Forma livre 84"/>
                <p:cNvSpPr/>
                <p:nvPr/>
              </p:nvSpPr>
              <p:spPr>
                <a:xfrm>
                  <a:off x="314477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Forma livre 85"/>
                <p:cNvSpPr/>
                <p:nvPr/>
              </p:nvSpPr>
              <p:spPr>
                <a:xfrm>
                  <a:off x="3855026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Forma livre 86"/>
                <p:cNvSpPr/>
                <p:nvPr/>
              </p:nvSpPr>
              <p:spPr>
                <a:xfrm>
                  <a:off x="456449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Forma livre 87"/>
                <p:cNvSpPr/>
                <p:nvPr/>
              </p:nvSpPr>
              <p:spPr>
                <a:xfrm>
                  <a:off x="5272322" y="3427260"/>
                  <a:ext cx="356378" cy="217982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500 h 432193"/>
                    <a:gd name="connsiteX0" fmla="*/ 0 w 722489"/>
                    <a:gd name="connsiteY0" fmla="*/ -1 h 217982"/>
                    <a:gd name="connsiteX1" fmla="*/ 722489 w 722489"/>
                    <a:gd name="connsiteY1" fmla="*/ -1 h 21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2489" h="217982">
                      <a:moveTo>
                        <a:pt x="0" y="-1"/>
                      </a:moveTo>
                      <a:cubicBezTo>
                        <a:pt x="285985" y="296075"/>
                        <a:pt x="439953" y="285160"/>
                        <a:pt x="722489" y="-1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5" name="Grupo 44"/>
            <p:cNvGrpSpPr/>
            <p:nvPr/>
          </p:nvGrpSpPr>
          <p:grpSpPr>
            <a:xfrm>
              <a:off x="3125974" y="2924954"/>
              <a:ext cx="4207482" cy="87919"/>
              <a:chOff x="3199287" y="2505761"/>
              <a:chExt cx="4207482" cy="439591"/>
            </a:xfrm>
          </p:grpSpPr>
          <p:grpSp>
            <p:nvGrpSpPr>
              <p:cNvPr id="75" name="Grupo 74"/>
              <p:cNvGrpSpPr/>
              <p:nvPr/>
            </p:nvGrpSpPr>
            <p:grpSpPr>
              <a:xfrm flipH="1">
                <a:off x="5984433" y="2513304"/>
                <a:ext cx="1422336" cy="432048"/>
                <a:chOff x="5274739" y="3213049"/>
                <a:chExt cx="1420589" cy="432193"/>
              </a:xfrm>
            </p:grpSpPr>
            <p:sp>
              <p:nvSpPr>
                <p:cNvPr id="81" name="Forma livre 80"/>
                <p:cNvSpPr/>
                <p:nvPr/>
              </p:nvSpPr>
              <p:spPr>
                <a:xfrm>
                  <a:off x="527473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Forma livre 81"/>
                <p:cNvSpPr/>
                <p:nvPr/>
              </p:nvSpPr>
              <p:spPr>
                <a:xfrm>
                  <a:off x="598257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upo 75"/>
              <p:cNvGrpSpPr/>
              <p:nvPr/>
            </p:nvGrpSpPr>
            <p:grpSpPr>
              <a:xfrm flipH="1">
                <a:off x="3199287" y="2505761"/>
                <a:ext cx="2791540" cy="439587"/>
                <a:chOff x="3144779" y="3205507"/>
                <a:chExt cx="2788111" cy="439735"/>
              </a:xfrm>
            </p:grpSpPr>
            <p:sp>
              <p:nvSpPr>
                <p:cNvPr id="77" name="Forma livre 76"/>
                <p:cNvSpPr/>
                <p:nvPr/>
              </p:nvSpPr>
              <p:spPr>
                <a:xfrm>
                  <a:off x="314477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orma livre 77"/>
                <p:cNvSpPr/>
                <p:nvPr/>
              </p:nvSpPr>
              <p:spPr>
                <a:xfrm>
                  <a:off x="3855026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orma livre 78"/>
                <p:cNvSpPr/>
                <p:nvPr/>
              </p:nvSpPr>
              <p:spPr>
                <a:xfrm>
                  <a:off x="456449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orma livre 79"/>
                <p:cNvSpPr/>
                <p:nvPr/>
              </p:nvSpPr>
              <p:spPr>
                <a:xfrm>
                  <a:off x="5272322" y="3205507"/>
                  <a:ext cx="660568" cy="439735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  <a:gd name="connsiteX0" fmla="*/ 0 w 1339177"/>
                    <a:gd name="connsiteY0" fmla="*/ 269368 h 487351"/>
                    <a:gd name="connsiteX1" fmla="*/ 722489 w 1339177"/>
                    <a:gd name="connsiteY1" fmla="*/ 269368 h 487351"/>
                    <a:gd name="connsiteX2" fmla="*/ 1339177 w 1339177"/>
                    <a:gd name="connsiteY2" fmla="*/ 182655 h 487351"/>
                    <a:gd name="connsiteX0" fmla="*/ 0 w 1339177"/>
                    <a:gd name="connsiteY0" fmla="*/ 221752 h 439735"/>
                    <a:gd name="connsiteX1" fmla="*/ 722489 w 1339177"/>
                    <a:gd name="connsiteY1" fmla="*/ 221752 h 439735"/>
                    <a:gd name="connsiteX2" fmla="*/ 1339177 w 1339177"/>
                    <a:gd name="connsiteY2" fmla="*/ 135039 h 439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39177" h="439735">
                      <a:moveTo>
                        <a:pt x="0" y="221752"/>
                      </a:moveTo>
                      <a:cubicBezTo>
                        <a:pt x="285985" y="517828"/>
                        <a:pt x="439953" y="506913"/>
                        <a:pt x="722489" y="221752"/>
                      </a:cubicBezTo>
                      <a:cubicBezTo>
                        <a:pt x="1000498" y="-58840"/>
                        <a:pt x="1045815" y="-56309"/>
                        <a:pt x="1339177" y="13503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6" name="Grupo 45"/>
            <p:cNvGrpSpPr/>
            <p:nvPr/>
          </p:nvGrpSpPr>
          <p:grpSpPr>
            <a:xfrm>
              <a:off x="2979018" y="2674053"/>
              <a:ext cx="4354438" cy="86410"/>
              <a:chOff x="3052331" y="2513304"/>
              <a:chExt cx="4354438" cy="432048"/>
            </a:xfrm>
          </p:grpSpPr>
          <p:grpSp>
            <p:nvGrpSpPr>
              <p:cNvPr id="67" name="Grupo 66"/>
              <p:cNvGrpSpPr/>
              <p:nvPr/>
            </p:nvGrpSpPr>
            <p:grpSpPr>
              <a:xfrm flipH="1">
                <a:off x="5984433" y="2513304"/>
                <a:ext cx="1422336" cy="432048"/>
                <a:chOff x="5274739" y="3213049"/>
                <a:chExt cx="1420589" cy="432193"/>
              </a:xfrm>
            </p:grpSpPr>
            <p:sp>
              <p:nvSpPr>
                <p:cNvPr id="73" name="Forma livre 72"/>
                <p:cNvSpPr/>
                <p:nvPr/>
              </p:nvSpPr>
              <p:spPr>
                <a:xfrm>
                  <a:off x="527473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Forma livre 73"/>
                <p:cNvSpPr/>
                <p:nvPr/>
              </p:nvSpPr>
              <p:spPr>
                <a:xfrm>
                  <a:off x="598257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8" name="Grupo 67"/>
              <p:cNvGrpSpPr/>
              <p:nvPr/>
            </p:nvGrpSpPr>
            <p:grpSpPr>
              <a:xfrm flipH="1">
                <a:off x="3052331" y="2513304"/>
                <a:ext cx="2938497" cy="432048"/>
                <a:chOff x="3144779" y="3213049"/>
                <a:chExt cx="2934888" cy="432193"/>
              </a:xfrm>
            </p:grpSpPr>
            <p:sp>
              <p:nvSpPr>
                <p:cNvPr id="69" name="Forma livre 68"/>
                <p:cNvSpPr/>
                <p:nvPr/>
              </p:nvSpPr>
              <p:spPr>
                <a:xfrm>
                  <a:off x="314477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Forma livre 69"/>
                <p:cNvSpPr/>
                <p:nvPr/>
              </p:nvSpPr>
              <p:spPr>
                <a:xfrm>
                  <a:off x="3855026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Forma livre 70"/>
                <p:cNvSpPr/>
                <p:nvPr/>
              </p:nvSpPr>
              <p:spPr>
                <a:xfrm>
                  <a:off x="456449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Forma livre 71"/>
                <p:cNvSpPr/>
                <p:nvPr/>
              </p:nvSpPr>
              <p:spPr>
                <a:xfrm>
                  <a:off x="5272322" y="3262190"/>
                  <a:ext cx="807345" cy="383052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  <a:gd name="connsiteX0" fmla="*/ 0 w 1636741"/>
                    <a:gd name="connsiteY0" fmla="*/ 165069 h 383052"/>
                    <a:gd name="connsiteX1" fmla="*/ 722489 w 1636741"/>
                    <a:gd name="connsiteY1" fmla="*/ 165069 h 383052"/>
                    <a:gd name="connsiteX2" fmla="*/ 1636741 w 1636741"/>
                    <a:gd name="connsiteY2" fmla="*/ 290696 h 383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36741" h="383052">
                      <a:moveTo>
                        <a:pt x="0" y="165069"/>
                      </a:moveTo>
                      <a:cubicBezTo>
                        <a:pt x="285985" y="461145"/>
                        <a:pt x="439953" y="450230"/>
                        <a:pt x="722489" y="165069"/>
                      </a:cubicBezTo>
                      <a:cubicBezTo>
                        <a:pt x="1000498" y="-115523"/>
                        <a:pt x="1349991" y="-14989"/>
                        <a:pt x="1636741" y="290696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7" name="Grupo 46"/>
            <p:cNvGrpSpPr/>
            <p:nvPr/>
          </p:nvGrpSpPr>
          <p:grpSpPr>
            <a:xfrm>
              <a:off x="2721832" y="2421646"/>
              <a:ext cx="4611624" cy="86410"/>
              <a:chOff x="2795145" y="2513304"/>
              <a:chExt cx="4611624" cy="432048"/>
            </a:xfrm>
          </p:grpSpPr>
          <p:grpSp>
            <p:nvGrpSpPr>
              <p:cNvPr id="58" name="Grupo 57"/>
              <p:cNvGrpSpPr/>
              <p:nvPr/>
            </p:nvGrpSpPr>
            <p:grpSpPr>
              <a:xfrm flipH="1">
                <a:off x="5984433" y="2513304"/>
                <a:ext cx="1422336" cy="432048"/>
                <a:chOff x="5274739" y="3213049"/>
                <a:chExt cx="1420589" cy="432193"/>
              </a:xfrm>
            </p:grpSpPr>
            <p:sp>
              <p:nvSpPr>
                <p:cNvPr id="65" name="Forma livre 64"/>
                <p:cNvSpPr/>
                <p:nvPr/>
              </p:nvSpPr>
              <p:spPr>
                <a:xfrm>
                  <a:off x="527473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Forma livre 65"/>
                <p:cNvSpPr/>
                <p:nvPr/>
              </p:nvSpPr>
              <p:spPr>
                <a:xfrm>
                  <a:off x="598257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9" name="Grupo 58"/>
              <p:cNvGrpSpPr/>
              <p:nvPr/>
            </p:nvGrpSpPr>
            <p:grpSpPr>
              <a:xfrm flipH="1">
                <a:off x="2795145" y="2513304"/>
                <a:ext cx="3195682" cy="432048"/>
                <a:chOff x="3144779" y="3213049"/>
                <a:chExt cx="3191756" cy="432193"/>
              </a:xfrm>
            </p:grpSpPr>
            <p:sp>
              <p:nvSpPr>
                <p:cNvPr id="60" name="Forma livre 59"/>
                <p:cNvSpPr/>
                <p:nvPr/>
              </p:nvSpPr>
              <p:spPr>
                <a:xfrm>
                  <a:off x="314477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Forma livre 60"/>
                <p:cNvSpPr/>
                <p:nvPr/>
              </p:nvSpPr>
              <p:spPr>
                <a:xfrm>
                  <a:off x="3855026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Forma livre 61"/>
                <p:cNvSpPr/>
                <p:nvPr/>
              </p:nvSpPr>
              <p:spPr>
                <a:xfrm>
                  <a:off x="456449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Forma livre 62"/>
                <p:cNvSpPr/>
                <p:nvPr/>
              </p:nvSpPr>
              <p:spPr>
                <a:xfrm>
                  <a:off x="5272322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Forma livre 63"/>
                <p:cNvSpPr/>
                <p:nvPr/>
              </p:nvSpPr>
              <p:spPr>
                <a:xfrm>
                  <a:off x="5980157" y="3427260"/>
                  <a:ext cx="356378" cy="217982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  <a:gd name="connsiteX0" fmla="*/ 0 w 722489"/>
                    <a:gd name="connsiteY0" fmla="*/ -1 h 217982"/>
                    <a:gd name="connsiteX1" fmla="*/ 722489 w 722489"/>
                    <a:gd name="connsiteY1" fmla="*/ -1 h 21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2489" h="217982">
                      <a:moveTo>
                        <a:pt x="0" y="-1"/>
                      </a:moveTo>
                      <a:cubicBezTo>
                        <a:pt x="285985" y="296075"/>
                        <a:pt x="439953" y="285160"/>
                        <a:pt x="722489" y="-1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8" name="Grupo 47"/>
            <p:cNvGrpSpPr/>
            <p:nvPr/>
          </p:nvGrpSpPr>
          <p:grpSpPr>
            <a:xfrm>
              <a:off x="2365017" y="2169239"/>
              <a:ext cx="4968439" cy="86410"/>
              <a:chOff x="2438330" y="2513304"/>
              <a:chExt cx="4968439" cy="432048"/>
            </a:xfrm>
          </p:grpSpPr>
          <p:grpSp>
            <p:nvGrpSpPr>
              <p:cNvPr id="49" name="Grupo 48"/>
              <p:cNvGrpSpPr/>
              <p:nvPr/>
            </p:nvGrpSpPr>
            <p:grpSpPr>
              <a:xfrm flipH="1">
                <a:off x="5984433" y="2513304"/>
                <a:ext cx="1422336" cy="432048"/>
                <a:chOff x="5274739" y="3213049"/>
                <a:chExt cx="1420589" cy="432193"/>
              </a:xfrm>
            </p:grpSpPr>
            <p:sp>
              <p:nvSpPr>
                <p:cNvPr id="56" name="Forma livre 55"/>
                <p:cNvSpPr/>
                <p:nvPr/>
              </p:nvSpPr>
              <p:spPr>
                <a:xfrm>
                  <a:off x="527473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Forma livre 56"/>
                <p:cNvSpPr/>
                <p:nvPr/>
              </p:nvSpPr>
              <p:spPr>
                <a:xfrm>
                  <a:off x="598257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0" name="Grupo 49"/>
              <p:cNvGrpSpPr/>
              <p:nvPr/>
            </p:nvGrpSpPr>
            <p:grpSpPr>
              <a:xfrm flipH="1">
                <a:off x="2438330" y="2513304"/>
                <a:ext cx="3552497" cy="432048"/>
                <a:chOff x="3144779" y="3213049"/>
                <a:chExt cx="3548133" cy="432193"/>
              </a:xfrm>
            </p:grpSpPr>
            <p:sp>
              <p:nvSpPr>
                <p:cNvPr id="51" name="Forma livre 50"/>
                <p:cNvSpPr/>
                <p:nvPr/>
              </p:nvSpPr>
              <p:spPr>
                <a:xfrm>
                  <a:off x="3144779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Forma livre 51"/>
                <p:cNvSpPr/>
                <p:nvPr/>
              </p:nvSpPr>
              <p:spPr>
                <a:xfrm>
                  <a:off x="3855026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Forma livre 52"/>
                <p:cNvSpPr/>
                <p:nvPr/>
              </p:nvSpPr>
              <p:spPr>
                <a:xfrm>
                  <a:off x="4564493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Forma livre 53"/>
                <p:cNvSpPr/>
                <p:nvPr/>
              </p:nvSpPr>
              <p:spPr>
                <a:xfrm>
                  <a:off x="5272322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Forma livre 54"/>
                <p:cNvSpPr/>
                <p:nvPr/>
              </p:nvSpPr>
              <p:spPr>
                <a:xfrm>
                  <a:off x="5980157" y="3213049"/>
                  <a:ext cx="712755" cy="432193"/>
                </a:xfrm>
                <a:custGeom>
                  <a:avLst/>
                  <a:gdLst>
                    <a:gd name="connsiteX0" fmla="*/ 0 w 1444978"/>
                    <a:gd name="connsiteY0" fmla="*/ 0 h 11289"/>
                    <a:gd name="connsiteX1" fmla="*/ 722489 w 1444978"/>
                    <a:gd name="connsiteY1" fmla="*/ 0 h 11289"/>
                    <a:gd name="connsiteX2" fmla="*/ 1444978 w 1444978"/>
                    <a:gd name="connsiteY2" fmla="*/ 11289 h 11289"/>
                    <a:gd name="connsiteX0" fmla="*/ 0 w 1444978"/>
                    <a:gd name="connsiteY0" fmla="*/ 86599 h 165191"/>
                    <a:gd name="connsiteX1" fmla="*/ 722489 w 1444978"/>
                    <a:gd name="connsiteY1" fmla="*/ 86599 h 165191"/>
                    <a:gd name="connsiteX2" fmla="*/ 1444978 w 1444978"/>
                    <a:gd name="connsiteY2" fmla="*/ 97888 h 165191"/>
                    <a:gd name="connsiteX0" fmla="*/ 0 w 1444978"/>
                    <a:gd name="connsiteY0" fmla="*/ 150992 h 229584"/>
                    <a:gd name="connsiteX1" fmla="*/ 722489 w 1444978"/>
                    <a:gd name="connsiteY1" fmla="*/ 150992 h 229584"/>
                    <a:gd name="connsiteX2" fmla="*/ 1444978 w 1444978"/>
                    <a:gd name="connsiteY2" fmla="*/ 162281 h 229584"/>
                    <a:gd name="connsiteX0" fmla="*/ 0 w 1444978"/>
                    <a:gd name="connsiteY0" fmla="*/ 150992 h 316119"/>
                    <a:gd name="connsiteX1" fmla="*/ 722489 w 1444978"/>
                    <a:gd name="connsiteY1" fmla="*/ 150992 h 316119"/>
                    <a:gd name="connsiteX2" fmla="*/ 1444978 w 1444978"/>
                    <a:gd name="connsiteY2" fmla="*/ 162281 h 316119"/>
                    <a:gd name="connsiteX0" fmla="*/ 0 w 1444978"/>
                    <a:gd name="connsiteY0" fmla="*/ 152840 h 394807"/>
                    <a:gd name="connsiteX1" fmla="*/ 722489 w 1444978"/>
                    <a:gd name="connsiteY1" fmla="*/ 152840 h 394807"/>
                    <a:gd name="connsiteX2" fmla="*/ 1444978 w 1444978"/>
                    <a:gd name="connsiteY2" fmla="*/ 164129 h 394807"/>
                    <a:gd name="connsiteX0" fmla="*/ 0 w 1444978"/>
                    <a:gd name="connsiteY0" fmla="*/ 152840 h 391138"/>
                    <a:gd name="connsiteX1" fmla="*/ 722489 w 1444978"/>
                    <a:gd name="connsiteY1" fmla="*/ 152840 h 391138"/>
                    <a:gd name="connsiteX2" fmla="*/ 1444978 w 1444978"/>
                    <a:gd name="connsiteY2" fmla="*/ 164129 h 391138"/>
                    <a:gd name="connsiteX0" fmla="*/ 0 w 1444978"/>
                    <a:gd name="connsiteY0" fmla="*/ 156377 h 351261"/>
                    <a:gd name="connsiteX1" fmla="*/ 722489 w 1444978"/>
                    <a:gd name="connsiteY1" fmla="*/ 156377 h 351261"/>
                    <a:gd name="connsiteX2" fmla="*/ 1444978 w 1444978"/>
                    <a:gd name="connsiteY2" fmla="*/ 167666 h 351261"/>
                    <a:gd name="connsiteX0" fmla="*/ 0 w 1444978"/>
                    <a:gd name="connsiteY0" fmla="*/ 151372 h 356119"/>
                    <a:gd name="connsiteX1" fmla="*/ 722489 w 1444978"/>
                    <a:gd name="connsiteY1" fmla="*/ 151372 h 356119"/>
                    <a:gd name="connsiteX2" fmla="*/ 1444978 w 1444978"/>
                    <a:gd name="connsiteY2" fmla="*/ 162661 h 356119"/>
                    <a:gd name="connsiteX0" fmla="*/ 0 w 1444978"/>
                    <a:gd name="connsiteY0" fmla="*/ 182761 h 383197"/>
                    <a:gd name="connsiteX1" fmla="*/ 722489 w 1444978"/>
                    <a:gd name="connsiteY1" fmla="*/ 182761 h 383197"/>
                    <a:gd name="connsiteX2" fmla="*/ 1444978 w 1444978"/>
                    <a:gd name="connsiteY2" fmla="*/ 194050 h 383197"/>
                    <a:gd name="connsiteX0" fmla="*/ 0 w 1444978"/>
                    <a:gd name="connsiteY0" fmla="*/ 214210 h 414646"/>
                    <a:gd name="connsiteX1" fmla="*/ 722489 w 1444978"/>
                    <a:gd name="connsiteY1" fmla="*/ 214210 h 414646"/>
                    <a:gd name="connsiteX2" fmla="*/ 1444978 w 1444978"/>
                    <a:gd name="connsiteY2" fmla="*/ 225499 h 414646"/>
                    <a:gd name="connsiteX0" fmla="*/ 0 w 1444978"/>
                    <a:gd name="connsiteY0" fmla="*/ 214210 h 432193"/>
                    <a:gd name="connsiteX1" fmla="*/ 722489 w 1444978"/>
                    <a:gd name="connsiteY1" fmla="*/ 214210 h 432193"/>
                    <a:gd name="connsiteX2" fmla="*/ 1444978 w 1444978"/>
                    <a:gd name="connsiteY2" fmla="*/ 225499 h 43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4978" h="432193">
                      <a:moveTo>
                        <a:pt x="0" y="214210"/>
                      </a:moveTo>
                      <a:cubicBezTo>
                        <a:pt x="285985" y="510286"/>
                        <a:pt x="439953" y="499371"/>
                        <a:pt x="722489" y="214210"/>
                      </a:cubicBezTo>
                      <a:cubicBezTo>
                        <a:pt x="1000498" y="-66382"/>
                        <a:pt x="1158228" y="-80186"/>
                        <a:pt x="1444978" y="225499"/>
                      </a:cubicBezTo>
                    </a:path>
                  </a:pathLst>
                </a:custGeom>
                <a:noFill/>
                <a:ln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91" name="Retângulo 90"/>
          <p:cNvSpPr/>
          <p:nvPr/>
        </p:nvSpPr>
        <p:spPr>
          <a:xfrm rot="18900000" flipH="1">
            <a:off x="6397427" y="3308330"/>
            <a:ext cx="24759" cy="999042"/>
          </a:xfrm>
          <a:prstGeom prst="rect">
            <a:avLst/>
          </a:prstGeom>
          <a:solidFill>
            <a:srgbClr val="0070C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6166678" y="2932604"/>
            <a:ext cx="568765" cy="1156256"/>
            <a:chOff x="1979712" y="1077881"/>
            <a:chExt cx="1050258" cy="2135094"/>
          </a:xfrm>
        </p:grpSpPr>
        <p:grpSp>
          <p:nvGrpSpPr>
            <p:cNvPr id="93" name="Grupo 92"/>
            <p:cNvGrpSpPr/>
            <p:nvPr/>
          </p:nvGrpSpPr>
          <p:grpSpPr>
            <a:xfrm rot="16200000">
              <a:off x="1391254" y="1666344"/>
              <a:ext cx="1280039" cy="103123"/>
              <a:chOff x="3998781" y="3213049"/>
              <a:chExt cx="1278467" cy="515786"/>
            </a:xfrm>
          </p:grpSpPr>
          <p:sp>
            <p:nvSpPr>
              <p:cNvPr id="109" name="Forma livre 108"/>
              <p:cNvSpPr/>
              <p:nvPr/>
            </p:nvSpPr>
            <p:spPr>
              <a:xfrm>
                <a:off x="3998781" y="3213059"/>
                <a:ext cx="568999" cy="515776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  <a:gd name="connsiteX0" fmla="*/ 0 w 1144968"/>
                  <a:gd name="connsiteY0" fmla="*/ 425951 h 566017"/>
                  <a:gd name="connsiteX1" fmla="*/ 422479 w 1144968"/>
                  <a:gd name="connsiteY1" fmla="*/ 214210 h 566017"/>
                  <a:gd name="connsiteX2" fmla="*/ 1144968 w 1144968"/>
                  <a:gd name="connsiteY2" fmla="*/ 225499 h 566017"/>
                  <a:gd name="connsiteX0" fmla="*/ 0 w 1144968"/>
                  <a:gd name="connsiteY0" fmla="*/ 425951 h 425951"/>
                  <a:gd name="connsiteX1" fmla="*/ 422479 w 1144968"/>
                  <a:gd name="connsiteY1" fmla="*/ 214210 h 425951"/>
                  <a:gd name="connsiteX2" fmla="*/ 1144968 w 1144968"/>
                  <a:gd name="connsiteY2" fmla="*/ 225499 h 425951"/>
                  <a:gd name="connsiteX0" fmla="*/ 0 w 1144968"/>
                  <a:gd name="connsiteY0" fmla="*/ 425951 h 443682"/>
                  <a:gd name="connsiteX1" fmla="*/ 422479 w 1144968"/>
                  <a:gd name="connsiteY1" fmla="*/ 214210 h 443682"/>
                  <a:gd name="connsiteX2" fmla="*/ 1144968 w 1144968"/>
                  <a:gd name="connsiteY2" fmla="*/ 225499 h 443682"/>
                  <a:gd name="connsiteX0" fmla="*/ -1 w 1153539"/>
                  <a:gd name="connsiteY0" fmla="*/ 510657 h 515776"/>
                  <a:gd name="connsiteX1" fmla="*/ 431050 w 1153539"/>
                  <a:gd name="connsiteY1" fmla="*/ 214210 h 515776"/>
                  <a:gd name="connsiteX2" fmla="*/ 1153539 w 1153539"/>
                  <a:gd name="connsiteY2" fmla="*/ 225499 h 51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53539" h="515776">
                    <a:moveTo>
                      <a:pt x="-1" y="510657"/>
                    </a:moveTo>
                    <a:cubicBezTo>
                      <a:pt x="165982" y="531474"/>
                      <a:pt x="148514" y="499371"/>
                      <a:pt x="431050" y="214210"/>
                    </a:cubicBezTo>
                    <a:cubicBezTo>
                      <a:pt x="709059" y="-66382"/>
                      <a:pt x="866789" y="-80186"/>
                      <a:pt x="1153539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orma livre 109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upo 93"/>
            <p:cNvGrpSpPr/>
            <p:nvPr/>
          </p:nvGrpSpPr>
          <p:grpSpPr>
            <a:xfrm rot="16200000">
              <a:off x="1551894" y="1746665"/>
              <a:ext cx="1423971" cy="86410"/>
              <a:chOff x="3855026" y="3213049"/>
              <a:chExt cx="1422222" cy="432193"/>
            </a:xfrm>
          </p:grpSpPr>
          <p:sp>
            <p:nvSpPr>
              <p:cNvPr id="107" name="Forma livre 106"/>
              <p:cNvSpPr/>
              <p:nvPr/>
            </p:nvSpPr>
            <p:spPr>
              <a:xfrm>
                <a:off x="3855026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orma livre 107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5" name="Grupo 94"/>
            <p:cNvGrpSpPr/>
            <p:nvPr/>
          </p:nvGrpSpPr>
          <p:grpSpPr>
            <a:xfrm rot="16200000">
              <a:off x="1636870" y="1902647"/>
              <a:ext cx="1735942" cy="86410"/>
              <a:chOff x="3543439" y="3213049"/>
              <a:chExt cx="1733809" cy="432193"/>
            </a:xfrm>
          </p:grpSpPr>
          <p:sp>
            <p:nvSpPr>
              <p:cNvPr id="104" name="Forma livre 103"/>
              <p:cNvSpPr/>
              <p:nvPr/>
            </p:nvSpPr>
            <p:spPr>
              <a:xfrm>
                <a:off x="3543439" y="3234228"/>
                <a:ext cx="314097" cy="204312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  <a:gd name="connsiteX0" fmla="*/ 0 w 1444978"/>
                  <a:gd name="connsiteY0" fmla="*/ 214211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  <a:gd name="connsiteX0" fmla="*/ 0 w 722489"/>
                  <a:gd name="connsiteY0" fmla="*/ 214210 h 225500"/>
                  <a:gd name="connsiteX1" fmla="*/ 722489 w 722489"/>
                  <a:gd name="connsiteY1" fmla="*/ 225499 h 225500"/>
                  <a:gd name="connsiteX0" fmla="*/ -1 w 636772"/>
                  <a:gd name="connsiteY0" fmla="*/ 176282 h 272251"/>
                  <a:gd name="connsiteX1" fmla="*/ 636772 w 636772"/>
                  <a:gd name="connsiteY1" fmla="*/ 272250 h 272251"/>
                  <a:gd name="connsiteX0" fmla="*/ -1 w 636772"/>
                  <a:gd name="connsiteY0" fmla="*/ 141375 h 237344"/>
                  <a:gd name="connsiteX1" fmla="*/ 636772 w 636772"/>
                  <a:gd name="connsiteY1" fmla="*/ 237343 h 237344"/>
                  <a:gd name="connsiteX0" fmla="*/ -1 w 636772"/>
                  <a:gd name="connsiteY0" fmla="*/ 108344 h 204313"/>
                  <a:gd name="connsiteX1" fmla="*/ 636772 w 636772"/>
                  <a:gd name="connsiteY1" fmla="*/ 204312 h 204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6772" h="204313">
                    <a:moveTo>
                      <a:pt x="-1" y="108344"/>
                    </a:moveTo>
                    <a:cubicBezTo>
                      <a:pt x="278008" y="-2846"/>
                      <a:pt x="350022" y="-101373"/>
                      <a:pt x="636772" y="20431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Forma livre 104"/>
              <p:cNvSpPr/>
              <p:nvPr/>
            </p:nvSpPr>
            <p:spPr>
              <a:xfrm>
                <a:off x="3855026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Forma livre 105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upo 95"/>
            <p:cNvGrpSpPr/>
            <p:nvPr/>
          </p:nvGrpSpPr>
          <p:grpSpPr>
            <a:xfrm rot="16200000">
              <a:off x="1756312" y="2024169"/>
              <a:ext cx="1986924" cy="94352"/>
              <a:chOff x="3292765" y="3213049"/>
              <a:chExt cx="1984483" cy="471916"/>
            </a:xfrm>
          </p:grpSpPr>
          <p:sp>
            <p:nvSpPr>
              <p:cNvPr id="101" name="Forma livre 100"/>
              <p:cNvSpPr/>
              <p:nvPr/>
            </p:nvSpPr>
            <p:spPr>
              <a:xfrm>
                <a:off x="3292765" y="3213054"/>
                <a:ext cx="564770" cy="471911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  <a:gd name="connsiteX0" fmla="*/ 0 w 1144966"/>
                  <a:gd name="connsiteY0" fmla="*/ 425946 h 566012"/>
                  <a:gd name="connsiteX1" fmla="*/ 422477 w 1144966"/>
                  <a:gd name="connsiteY1" fmla="*/ 214210 h 566012"/>
                  <a:gd name="connsiteX2" fmla="*/ 1144966 w 1144966"/>
                  <a:gd name="connsiteY2" fmla="*/ 225499 h 566012"/>
                  <a:gd name="connsiteX0" fmla="*/ 0 w 1144966"/>
                  <a:gd name="connsiteY0" fmla="*/ 425946 h 425946"/>
                  <a:gd name="connsiteX1" fmla="*/ 422477 w 1144966"/>
                  <a:gd name="connsiteY1" fmla="*/ 214210 h 425946"/>
                  <a:gd name="connsiteX2" fmla="*/ 1144966 w 1144966"/>
                  <a:gd name="connsiteY2" fmla="*/ 225499 h 425946"/>
                  <a:gd name="connsiteX0" fmla="*/ 0 w 1144966"/>
                  <a:gd name="connsiteY0" fmla="*/ 425946 h 471911"/>
                  <a:gd name="connsiteX1" fmla="*/ 422477 w 1144966"/>
                  <a:gd name="connsiteY1" fmla="*/ 214210 h 471911"/>
                  <a:gd name="connsiteX2" fmla="*/ 1144966 w 1144966"/>
                  <a:gd name="connsiteY2" fmla="*/ 225499 h 471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4966" h="471911">
                    <a:moveTo>
                      <a:pt x="0" y="425946"/>
                    </a:moveTo>
                    <a:cubicBezTo>
                      <a:pt x="217413" y="510289"/>
                      <a:pt x="139941" y="499371"/>
                      <a:pt x="422477" y="214210"/>
                    </a:cubicBezTo>
                    <a:cubicBezTo>
                      <a:pt x="700486" y="-66382"/>
                      <a:pt x="858216" y="-80186"/>
                      <a:pt x="1144966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Forma livre 101"/>
              <p:cNvSpPr/>
              <p:nvPr/>
            </p:nvSpPr>
            <p:spPr>
              <a:xfrm>
                <a:off x="3855026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Forma livre 102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7" name="Grupo 96"/>
            <p:cNvGrpSpPr/>
            <p:nvPr/>
          </p:nvGrpSpPr>
          <p:grpSpPr>
            <a:xfrm rot="16200000">
              <a:off x="1919219" y="2102224"/>
              <a:ext cx="2135092" cy="86410"/>
              <a:chOff x="3144779" y="3213049"/>
              <a:chExt cx="2132469" cy="432193"/>
            </a:xfrm>
          </p:grpSpPr>
          <p:sp>
            <p:nvSpPr>
              <p:cNvPr id="98" name="Forma livre 97"/>
              <p:cNvSpPr/>
              <p:nvPr/>
            </p:nvSpPr>
            <p:spPr>
              <a:xfrm>
                <a:off x="314477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orma livre 98"/>
              <p:cNvSpPr/>
              <p:nvPr/>
            </p:nvSpPr>
            <p:spPr>
              <a:xfrm>
                <a:off x="3855026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Forma livre 99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1" name="Grupo 110"/>
          <p:cNvGrpSpPr/>
          <p:nvPr/>
        </p:nvGrpSpPr>
        <p:grpSpPr>
          <a:xfrm>
            <a:off x="5542745" y="3524576"/>
            <a:ext cx="1155369" cy="608587"/>
            <a:chOff x="552034" y="4495928"/>
            <a:chExt cx="2133456" cy="1123791"/>
          </a:xfrm>
        </p:grpSpPr>
        <p:grpSp>
          <p:nvGrpSpPr>
            <p:cNvPr id="112" name="Grupo 111"/>
            <p:cNvGrpSpPr/>
            <p:nvPr/>
          </p:nvGrpSpPr>
          <p:grpSpPr>
            <a:xfrm>
              <a:off x="552037" y="4495928"/>
              <a:ext cx="1067936" cy="86410"/>
              <a:chOff x="4564493" y="3213049"/>
              <a:chExt cx="1066624" cy="432193"/>
            </a:xfrm>
          </p:grpSpPr>
          <p:sp>
            <p:nvSpPr>
              <p:cNvPr id="128" name="Forma livre 127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Forma livre 128"/>
              <p:cNvSpPr/>
              <p:nvPr/>
            </p:nvSpPr>
            <p:spPr>
              <a:xfrm>
                <a:off x="5274739" y="3427260"/>
                <a:ext cx="356378" cy="217982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  <a:gd name="connsiteX0" fmla="*/ 0 w 1102107"/>
                  <a:gd name="connsiteY0" fmla="*/ 316469 h 534452"/>
                  <a:gd name="connsiteX1" fmla="*/ 722489 w 1102107"/>
                  <a:gd name="connsiteY1" fmla="*/ 316469 h 534452"/>
                  <a:gd name="connsiteX2" fmla="*/ 1102107 w 1102107"/>
                  <a:gd name="connsiteY2" fmla="*/ 158373 h 534452"/>
                  <a:gd name="connsiteX0" fmla="*/ 0 w 1102107"/>
                  <a:gd name="connsiteY0" fmla="*/ 316469 h 534452"/>
                  <a:gd name="connsiteX1" fmla="*/ 722489 w 1102107"/>
                  <a:gd name="connsiteY1" fmla="*/ 316469 h 534452"/>
                  <a:gd name="connsiteX2" fmla="*/ 1102107 w 1102107"/>
                  <a:gd name="connsiteY2" fmla="*/ 158372 h 534452"/>
                  <a:gd name="connsiteX0" fmla="*/ 0 w 722489"/>
                  <a:gd name="connsiteY0" fmla="*/ -1 h 217982"/>
                  <a:gd name="connsiteX1" fmla="*/ 722489 w 722489"/>
                  <a:gd name="connsiteY1" fmla="*/ -1 h 217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2489" h="217982">
                    <a:moveTo>
                      <a:pt x="0" y="-1"/>
                    </a:moveTo>
                    <a:cubicBezTo>
                      <a:pt x="285985" y="296075"/>
                      <a:pt x="439953" y="285160"/>
                      <a:pt x="722489" y="-1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3" name="Grupo 112"/>
            <p:cNvGrpSpPr/>
            <p:nvPr/>
          </p:nvGrpSpPr>
          <p:grpSpPr>
            <a:xfrm>
              <a:off x="552036" y="4758242"/>
              <a:ext cx="1424751" cy="86410"/>
              <a:chOff x="4564493" y="3213049"/>
              <a:chExt cx="1423001" cy="432193"/>
            </a:xfrm>
          </p:grpSpPr>
          <p:sp>
            <p:nvSpPr>
              <p:cNvPr id="126" name="Forma livre 125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orma livre 126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upo 113"/>
            <p:cNvGrpSpPr/>
            <p:nvPr/>
          </p:nvGrpSpPr>
          <p:grpSpPr>
            <a:xfrm>
              <a:off x="552035" y="5008681"/>
              <a:ext cx="1687740" cy="86410"/>
              <a:chOff x="4564493" y="3213049"/>
              <a:chExt cx="1685667" cy="432193"/>
            </a:xfrm>
          </p:grpSpPr>
          <p:sp>
            <p:nvSpPr>
              <p:cNvPr id="123" name="Forma livre 122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orma livre 123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Forma livre 124"/>
              <p:cNvSpPr/>
              <p:nvPr/>
            </p:nvSpPr>
            <p:spPr>
              <a:xfrm>
                <a:off x="5982573" y="3427260"/>
                <a:ext cx="267587" cy="210700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  <a:gd name="connsiteX0" fmla="*/ 0 w 722490"/>
                  <a:gd name="connsiteY0" fmla="*/ -1 h 217982"/>
                  <a:gd name="connsiteX1" fmla="*/ 722489 w 722490"/>
                  <a:gd name="connsiteY1" fmla="*/ -1 h 217982"/>
                  <a:gd name="connsiteX0" fmla="*/ 0 w 542483"/>
                  <a:gd name="connsiteY0" fmla="*/ -1 h 290781"/>
                  <a:gd name="connsiteX1" fmla="*/ 542483 w 542483"/>
                  <a:gd name="connsiteY1" fmla="*/ 127042 h 290781"/>
                  <a:gd name="connsiteX0" fmla="*/ 0 w 542483"/>
                  <a:gd name="connsiteY0" fmla="*/ -1 h 227895"/>
                  <a:gd name="connsiteX1" fmla="*/ 542483 w 542483"/>
                  <a:gd name="connsiteY1" fmla="*/ 127042 h 227895"/>
                  <a:gd name="connsiteX0" fmla="*/ 0 w 542483"/>
                  <a:gd name="connsiteY0" fmla="*/ -1 h 210699"/>
                  <a:gd name="connsiteX1" fmla="*/ 542483 w 542483"/>
                  <a:gd name="connsiteY1" fmla="*/ 127042 h 210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2483" h="210699">
                    <a:moveTo>
                      <a:pt x="0" y="-1"/>
                    </a:moveTo>
                    <a:cubicBezTo>
                      <a:pt x="285985" y="296075"/>
                      <a:pt x="319949" y="221638"/>
                      <a:pt x="542483" y="127042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upo 114"/>
            <p:cNvGrpSpPr/>
            <p:nvPr/>
          </p:nvGrpSpPr>
          <p:grpSpPr>
            <a:xfrm>
              <a:off x="552034" y="5270995"/>
              <a:ext cx="1852839" cy="86410"/>
              <a:chOff x="4564493" y="3213049"/>
              <a:chExt cx="1850564" cy="432193"/>
            </a:xfrm>
          </p:grpSpPr>
          <p:sp>
            <p:nvSpPr>
              <p:cNvPr id="120" name="Forma livre 119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Forma livre 120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Forma livre 121"/>
              <p:cNvSpPr/>
              <p:nvPr/>
            </p:nvSpPr>
            <p:spPr>
              <a:xfrm>
                <a:off x="5982573" y="3300223"/>
                <a:ext cx="432484" cy="292417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  <a:gd name="connsiteX0" fmla="*/ 0 w 930672"/>
                  <a:gd name="connsiteY0" fmla="*/ 248621 h 466604"/>
                  <a:gd name="connsiteX1" fmla="*/ 722489 w 930672"/>
                  <a:gd name="connsiteY1" fmla="*/ 248621 h 466604"/>
                  <a:gd name="connsiteX2" fmla="*/ 930672 w 930672"/>
                  <a:gd name="connsiteY2" fmla="*/ 196390 h 466604"/>
                  <a:gd name="connsiteX0" fmla="*/ 0 w 930672"/>
                  <a:gd name="connsiteY0" fmla="*/ 126266 h 344249"/>
                  <a:gd name="connsiteX1" fmla="*/ 722489 w 930672"/>
                  <a:gd name="connsiteY1" fmla="*/ 126266 h 344249"/>
                  <a:gd name="connsiteX2" fmla="*/ 930672 w 930672"/>
                  <a:gd name="connsiteY2" fmla="*/ 74035 h 344249"/>
                  <a:gd name="connsiteX0" fmla="*/ 0 w 904957"/>
                  <a:gd name="connsiteY0" fmla="*/ 179274 h 397257"/>
                  <a:gd name="connsiteX1" fmla="*/ 722489 w 904957"/>
                  <a:gd name="connsiteY1" fmla="*/ 179274 h 397257"/>
                  <a:gd name="connsiteX2" fmla="*/ 904957 w 904957"/>
                  <a:gd name="connsiteY2" fmla="*/ 0 h 397257"/>
                  <a:gd name="connsiteX0" fmla="*/ 0 w 722490"/>
                  <a:gd name="connsiteY0" fmla="*/ -1 h 217982"/>
                  <a:gd name="connsiteX1" fmla="*/ 722489 w 722490"/>
                  <a:gd name="connsiteY1" fmla="*/ -1 h 217982"/>
                  <a:gd name="connsiteX0" fmla="*/ 0 w 876782"/>
                  <a:gd name="connsiteY0" fmla="*/ 127041 h 292417"/>
                  <a:gd name="connsiteX1" fmla="*/ 876782 w 876782"/>
                  <a:gd name="connsiteY1" fmla="*/ 0 h 292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6782" h="292417">
                    <a:moveTo>
                      <a:pt x="0" y="127041"/>
                    </a:moveTo>
                    <a:cubicBezTo>
                      <a:pt x="285985" y="423117"/>
                      <a:pt x="594246" y="285161"/>
                      <a:pt x="876782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6" name="Grupo 115"/>
            <p:cNvGrpSpPr/>
            <p:nvPr/>
          </p:nvGrpSpPr>
          <p:grpSpPr>
            <a:xfrm>
              <a:off x="552035" y="5533309"/>
              <a:ext cx="2133455" cy="86410"/>
              <a:chOff x="4564493" y="3213049"/>
              <a:chExt cx="2130835" cy="432193"/>
            </a:xfrm>
          </p:grpSpPr>
          <p:sp>
            <p:nvSpPr>
              <p:cNvPr id="117" name="Forma livre 116"/>
              <p:cNvSpPr/>
              <p:nvPr/>
            </p:nvSpPr>
            <p:spPr>
              <a:xfrm>
                <a:off x="45644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Forma livre 117"/>
              <p:cNvSpPr/>
              <p:nvPr/>
            </p:nvSpPr>
            <p:spPr>
              <a:xfrm>
                <a:off x="527473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Forma livre 118"/>
              <p:cNvSpPr/>
              <p:nvPr/>
            </p:nvSpPr>
            <p:spPr>
              <a:xfrm>
                <a:off x="598257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0" name="Retângulo 129"/>
          <p:cNvSpPr/>
          <p:nvPr/>
        </p:nvSpPr>
        <p:spPr>
          <a:xfrm>
            <a:off x="6067740" y="2348880"/>
            <a:ext cx="699446" cy="6954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1" name="Grupo 130"/>
          <p:cNvGrpSpPr/>
          <p:nvPr/>
        </p:nvGrpSpPr>
        <p:grpSpPr>
          <a:xfrm>
            <a:off x="4860032" y="3317288"/>
            <a:ext cx="770263" cy="1027575"/>
            <a:chOff x="7422019" y="1823946"/>
            <a:chExt cx="1422336" cy="1897478"/>
          </a:xfrm>
        </p:grpSpPr>
        <p:sp>
          <p:nvSpPr>
            <p:cNvPr id="132" name="Retângulo 131"/>
            <p:cNvSpPr/>
            <p:nvPr/>
          </p:nvSpPr>
          <p:spPr>
            <a:xfrm>
              <a:off x="7422019" y="1988794"/>
              <a:ext cx="1422336" cy="1691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tângulo 132"/>
            <p:cNvSpPr/>
            <p:nvPr/>
          </p:nvSpPr>
          <p:spPr>
            <a:xfrm rot="16200000">
              <a:off x="7809637" y="2696998"/>
              <a:ext cx="1897478" cy="151373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4" name="Retângulo 133"/>
          <p:cNvSpPr/>
          <p:nvPr/>
        </p:nvSpPr>
        <p:spPr>
          <a:xfrm>
            <a:off x="8853111" y="3394631"/>
            <a:ext cx="770263" cy="916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Forma livre 134"/>
          <p:cNvSpPr/>
          <p:nvPr/>
        </p:nvSpPr>
        <p:spPr>
          <a:xfrm>
            <a:off x="8760738" y="3436313"/>
            <a:ext cx="260913" cy="730768"/>
          </a:xfrm>
          <a:custGeom>
            <a:avLst/>
            <a:gdLst>
              <a:gd name="connsiteX0" fmla="*/ 0 w 298881"/>
              <a:gd name="connsiteY0" fmla="*/ 0 h 1349405"/>
              <a:gd name="connsiteX1" fmla="*/ 298881 w 298881"/>
              <a:gd name="connsiteY1" fmla="*/ 5918 h 1349405"/>
              <a:gd name="connsiteX2" fmla="*/ 292963 w 298881"/>
              <a:gd name="connsiteY2" fmla="*/ 1349405 h 1349405"/>
              <a:gd name="connsiteX3" fmla="*/ 0 w 298881"/>
              <a:gd name="connsiteY3" fmla="*/ 1331650 h 1349405"/>
              <a:gd name="connsiteX4" fmla="*/ 0 w 298881"/>
              <a:gd name="connsiteY4" fmla="*/ 0 h 1349405"/>
              <a:gd name="connsiteX0" fmla="*/ 59184 w 358065"/>
              <a:gd name="connsiteY0" fmla="*/ 0 h 1349405"/>
              <a:gd name="connsiteX1" fmla="*/ 358065 w 358065"/>
              <a:gd name="connsiteY1" fmla="*/ 5918 h 1349405"/>
              <a:gd name="connsiteX2" fmla="*/ 352147 w 358065"/>
              <a:gd name="connsiteY2" fmla="*/ 1349405 h 1349405"/>
              <a:gd name="connsiteX3" fmla="*/ 59184 w 358065"/>
              <a:gd name="connsiteY3" fmla="*/ 1331650 h 1349405"/>
              <a:gd name="connsiteX4" fmla="*/ 59184 w 358065"/>
              <a:gd name="connsiteY4" fmla="*/ 0 h 1349405"/>
              <a:gd name="connsiteX0" fmla="*/ 34745 w 333626"/>
              <a:gd name="connsiteY0" fmla="*/ 0 h 1349405"/>
              <a:gd name="connsiteX1" fmla="*/ 333626 w 333626"/>
              <a:gd name="connsiteY1" fmla="*/ 5918 h 1349405"/>
              <a:gd name="connsiteX2" fmla="*/ 327708 w 333626"/>
              <a:gd name="connsiteY2" fmla="*/ 1349405 h 1349405"/>
              <a:gd name="connsiteX3" fmla="*/ 34745 w 333626"/>
              <a:gd name="connsiteY3" fmla="*/ 1331650 h 1349405"/>
              <a:gd name="connsiteX4" fmla="*/ 34745 w 333626"/>
              <a:gd name="connsiteY4" fmla="*/ 0 h 1349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6" h="1349405">
                <a:moveTo>
                  <a:pt x="34745" y="0"/>
                </a:moveTo>
                <a:lnTo>
                  <a:pt x="333626" y="5918"/>
                </a:lnTo>
                <a:cubicBezTo>
                  <a:pt x="331653" y="453747"/>
                  <a:pt x="329681" y="901576"/>
                  <a:pt x="327708" y="1349405"/>
                </a:cubicBezTo>
                <a:lnTo>
                  <a:pt x="34745" y="1331650"/>
                </a:lnTo>
                <a:cubicBezTo>
                  <a:pt x="206380" y="751643"/>
                  <a:pt x="-98420" y="488271"/>
                  <a:pt x="34745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5" name="Grupo 144"/>
          <p:cNvGrpSpPr/>
          <p:nvPr/>
        </p:nvGrpSpPr>
        <p:grpSpPr>
          <a:xfrm>
            <a:off x="8259226" y="-27384"/>
            <a:ext cx="777270" cy="923330"/>
            <a:chOff x="7983469" y="1347155"/>
            <a:chExt cx="777270" cy="923330"/>
          </a:xfrm>
        </p:grpSpPr>
        <p:sp>
          <p:nvSpPr>
            <p:cNvPr id="146" name="Elipse 145"/>
            <p:cNvSpPr/>
            <p:nvPr/>
          </p:nvSpPr>
          <p:spPr>
            <a:xfrm>
              <a:off x="8048068" y="1484784"/>
              <a:ext cx="648072" cy="64807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tângulo 146"/>
            <p:cNvSpPr/>
            <p:nvPr/>
          </p:nvSpPr>
          <p:spPr>
            <a:xfrm>
              <a:off x="7983469" y="1347155"/>
              <a:ext cx="77727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BR" sz="5400" b="1" cap="none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2</a:t>
              </a:r>
              <a:endParaRPr lang="pt-B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graphicFrame>
        <p:nvGraphicFramePr>
          <p:cNvPr id="148" name="Object 1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3556084"/>
              </p:ext>
            </p:extLst>
          </p:nvPr>
        </p:nvGraphicFramePr>
        <p:xfrm>
          <a:off x="611560" y="1863824"/>
          <a:ext cx="4618037" cy="357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7" name="Mathcad" r:id="rId3" imgW="3076575" imgH="2600325" progId="Mathcad">
                  <p:embed/>
                </p:oleObj>
              </mc:Choice>
              <mc:Fallback>
                <p:oleObj name="Mathcad" r:id="rId3" imgW="3076575" imgH="2600325" progId="Mathcad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8307"/>
                      <a:stretch>
                        <a:fillRect/>
                      </a:stretch>
                    </p:blipFill>
                    <p:spPr bwMode="auto">
                      <a:xfrm>
                        <a:off x="611560" y="1863824"/>
                        <a:ext cx="4618037" cy="357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4" name="Imagem 1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06" y="1802628"/>
            <a:ext cx="4761411" cy="4045641"/>
          </a:xfrm>
          <a:prstGeom prst="rect">
            <a:avLst/>
          </a:prstGeom>
        </p:spPr>
      </p:pic>
      <p:pic>
        <p:nvPicPr>
          <p:cNvPr id="153" name="Imagem 1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06" y="1802628"/>
            <a:ext cx="4761411" cy="4045641"/>
          </a:xfrm>
          <a:prstGeom prst="rect">
            <a:avLst/>
          </a:prstGeom>
        </p:spPr>
      </p:pic>
      <p:pic>
        <p:nvPicPr>
          <p:cNvPr id="149" name="Imagem 1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06" y="1802628"/>
            <a:ext cx="4761411" cy="4045641"/>
          </a:xfrm>
          <a:prstGeom prst="rect">
            <a:avLst/>
          </a:prstGeom>
        </p:spPr>
      </p:pic>
      <p:pic>
        <p:nvPicPr>
          <p:cNvPr id="155" name="Imagem 1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06" y="1802628"/>
            <a:ext cx="4761411" cy="4045641"/>
          </a:xfrm>
          <a:prstGeom prst="rect">
            <a:avLst/>
          </a:prstGeom>
        </p:spPr>
      </p:pic>
      <p:grpSp>
        <p:nvGrpSpPr>
          <p:cNvPr id="156" name="Grupo 155"/>
          <p:cNvGrpSpPr/>
          <p:nvPr/>
        </p:nvGrpSpPr>
        <p:grpSpPr>
          <a:xfrm rot="-60000">
            <a:off x="6072060" y="5415341"/>
            <a:ext cx="770263" cy="524261"/>
            <a:chOff x="6035119" y="5421457"/>
            <a:chExt cx="770263" cy="524261"/>
          </a:xfrm>
        </p:grpSpPr>
        <p:sp>
          <p:nvSpPr>
            <p:cNvPr id="157" name="Retângulo 156"/>
            <p:cNvSpPr/>
            <p:nvPr/>
          </p:nvSpPr>
          <p:spPr>
            <a:xfrm>
              <a:off x="6035119" y="5421457"/>
              <a:ext cx="770263" cy="524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tângulo 157"/>
            <p:cNvSpPr/>
            <p:nvPr/>
          </p:nvSpPr>
          <p:spPr>
            <a:xfrm flipV="1">
              <a:off x="6056444" y="5427579"/>
              <a:ext cx="723799" cy="160344"/>
            </a:xfrm>
            <a:prstGeom prst="rect">
              <a:avLst/>
            </a:prstGeom>
            <a:solidFill>
              <a:srgbClr val="0070C0">
                <a:alpha val="1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9" name="Grupo 158"/>
          <p:cNvGrpSpPr/>
          <p:nvPr/>
        </p:nvGrpSpPr>
        <p:grpSpPr>
          <a:xfrm rot="-120000">
            <a:off x="6076457" y="5413419"/>
            <a:ext cx="770263" cy="524261"/>
            <a:chOff x="6035119" y="5421457"/>
            <a:chExt cx="770263" cy="524261"/>
          </a:xfrm>
        </p:grpSpPr>
        <p:sp>
          <p:nvSpPr>
            <p:cNvPr id="160" name="Retângulo 159"/>
            <p:cNvSpPr/>
            <p:nvPr/>
          </p:nvSpPr>
          <p:spPr>
            <a:xfrm>
              <a:off x="6035119" y="5421457"/>
              <a:ext cx="770263" cy="524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tângulo 160"/>
            <p:cNvSpPr/>
            <p:nvPr/>
          </p:nvSpPr>
          <p:spPr>
            <a:xfrm flipV="1">
              <a:off x="6056444" y="5427579"/>
              <a:ext cx="723799" cy="160344"/>
            </a:xfrm>
            <a:prstGeom prst="rect">
              <a:avLst/>
            </a:prstGeom>
            <a:solidFill>
              <a:srgbClr val="0070C0">
                <a:alpha val="1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2" name="Grupo 161"/>
          <p:cNvGrpSpPr/>
          <p:nvPr/>
        </p:nvGrpSpPr>
        <p:grpSpPr>
          <a:xfrm rot="-240000">
            <a:off x="6094444" y="5393091"/>
            <a:ext cx="770263" cy="524261"/>
            <a:chOff x="6035119" y="5421457"/>
            <a:chExt cx="770263" cy="524261"/>
          </a:xfrm>
        </p:grpSpPr>
        <p:sp>
          <p:nvSpPr>
            <p:cNvPr id="163" name="Retângulo 162"/>
            <p:cNvSpPr/>
            <p:nvPr/>
          </p:nvSpPr>
          <p:spPr>
            <a:xfrm>
              <a:off x="6035119" y="5421457"/>
              <a:ext cx="770263" cy="524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tângulo 163"/>
            <p:cNvSpPr/>
            <p:nvPr/>
          </p:nvSpPr>
          <p:spPr>
            <a:xfrm flipV="1">
              <a:off x="6056444" y="5427579"/>
              <a:ext cx="723799" cy="160344"/>
            </a:xfrm>
            <a:prstGeom prst="rect">
              <a:avLst/>
            </a:prstGeom>
            <a:solidFill>
              <a:srgbClr val="0070C0">
                <a:alpha val="1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5" name="Grupo 164"/>
          <p:cNvGrpSpPr/>
          <p:nvPr/>
        </p:nvGrpSpPr>
        <p:grpSpPr>
          <a:xfrm rot="-480000">
            <a:off x="6107266" y="5364139"/>
            <a:ext cx="770263" cy="524261"/>
            <a:chOff x="6035119" y="5421457"/>
            <a:chExt cx="770263" cy="524261"/>
          </a:xfrm>
        </p:grpSpPr>
        <p:sp>
          <p:nvSpPr>
            <p:cNvPr id="166" name="Retângulo 165"/>
            <p:cNvSpPr/>
            <p:nvPr/>
          </p:nvSpPr>
          <p:spPr>
            <a:xfrm>
              <a:off x="6035119" y="5421457"/>
              <a:ext cx="770263" cy="524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tângulo 166"/>
            <p:cNvSpPr/>
            <p:nvPr/>
          </p:nvSpPr>
          <p:spPr>
            <a:xfrm flipV="1">
              <a:off x="6056444" y="5427579"/>
              <a:ext cx="723799" cy="160344"/>
            </a:xfrm>
            <a:prstGeom prst="rect">
              <a:avLst/>
            </a:prstGeom>
            <a:solidFill>
              <a:srgbClr val="0070C0">
                <a:alpha val="1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8" name="Retângulo 167"/>
          <p:cNvSpPr/>
          <p:nvPr/>
        </p:nvSpPr>
        <p:spPr>
          <a:xfrm>
            <a:off x="457200" y="5443637"/>
            <a:ext cx="586408" cy="495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Seta em curva para cima 168"/>
          <p:cNvSpPr/>
          <p:nvPr/>
        </p:nvSpPr>
        <p:spPr>
          <a:xfrm rot="16200000">
            <a:off x="6874053" y="5247558"/>
            <a:ext cx="598567" cy="360040"/>
          </a:xfrm>
          <a:prstGeom prst="curvedUpArrow">
            <a:avLst>
              <a:gd name="adj1" fmla="val 25000"/>
              <a:gd name="adj2" fmla="val 40026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5258417" y="1116236"/>
            <a:ext cx="265985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86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xit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/>
      <p:bldP spid="169" grpId="1" animBg="1"/>
      <p:bldP spid="169" grpId="2" animBg="1"/>
      <p:bldP spid="169" grpId="3" animBg="1"/>
      <p:bldP spid="169" grpId="4" animBg="1"/>
      <p:bldP spid="169" grpId="5" animBg="1"/>
      <p:bldP spid="169" grpId="6" animBg="1"/>
      <p:bldP spid="169" grpId="7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06" y="1802628"/>
            <a:ext cx="4761411" cy="4045641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01" y="1899210"/>
            <a:ext cx="4510570" cy="3380513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9" y="1911481"/>
            <a:ext cx="4510570" cy="338051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06" y="1798472"/>
            <a:ext cx="4761411" cy="4045641"/>
          </a:xfrm>
          <a:prstGeom prst="rect">
            <a:avLst/>
          </a:prstGeom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7"/>
          <a:stretch>
            <a:fillRect/>
          </a:stretch>
        </p:blipFill>
        <p:spPr bwMode="auto">
          <a:xfrm>
            <a:off x="627869" y="1850500"/>
            <a:ext cx="4618037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72" y="1781005"/>
            <a:ext cx="4746439" cy="4032920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8259226" y="-27384"/>
            <a:ext cx="777270" cy="923330"/>
            <a:chOff x="7983469" y="1347155"/>
            <a:chExt cx="777270" cy="923330"/>
          </a:xfrm>
        </p:grpSpPr>
        <p:sp>
          <p:nvSpPr>
            <p:cNvPr id="11" name="Elipse 10"/>
            <p:cNvSpPr/>
            <p:nvPr/>
          </p:nvSpPr>
          <p:spPr>
            <a:xfrm>
              <a:off x="8048068" y="1484784"/>
              <a:ext cx="648072" cy="64807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7983469" y="1347155"/>
              <a:ext cx="77727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BR" sz="5400" b="1" cap="none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2</a:t>
              </a:r>
              <a:endParaRPr lang="pt-B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17" name="Retângulo 16"/>
          <p:cNvSpPr/>
          <p:nvPr/>
        </p:nvSpPr>
        <p:spPr>
          <a:xfrm>
            <a:off x="179512" y="5279723"/>
            <a:ext cx="5544616" cy="1389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ângulo 17"/>
          <p:cNvSpPr/>
          <p:nvPr/>
        </p:nvSpPr>
        <p:spPr>
          <a:xfrm>
            <a:off x="583682" y="519266"/>
            <a:ext cx="5544616" cy="1389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Fringe processing by carrier fringes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5197781" y="1802628"/>
            <a:ext cx="982278" cy="3604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ixaDeTexto 19"/>
          <p:cNvSpPr txBox="1"/>
          <p:nvPr/>
        </p:nvSpPr>
        <p:spPr>
          <a:xfrm>
            <a:off x="4958749" y="5518973"/>
            <a:ext cx="2661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Just one image is sufficient</a:t>
            </a:r>
            <a:endParaRPr lang="en-US" dirty="0"/>
          </a:p>
        </p:txBody>
      </p:sp>
      <p:sp>
        <p:nvSpPr>
          <p:cNvPr id="2" name="CaixaDeTexto 1"/>
          <p:cNvSpPr txBox="1"/>
          <p:nvPr/>
        </p:nvSpPr>
        <p:spPr>
          <a:xfrm>
            <a:off x="1302887" y="5342815"/>
            <a:ext cx="3011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2D Fourier transform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2794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70097"/>
            <a:ext cx="6858000" cy="5142292"/>
          </a:xfrm>
          <a:prstGeom prst="rect">
            <a:avLst/>
          </a:prstGeom>
        </p:spPr>
      </p:pic>
      <p:sp>
        <p:nvSpPr>
          <p:cNvPr id="5" name="Texto explicativo em elipse 4"/>
          <p:cNvSpPr/>
          <p:nvPr/>
        </p:nvSpPr>
        <p:spPr>
          <a:xfrm>
            <a:off x="6056784" y="5157192"/>
            <a:ext cx="1296144" cy="594066"/>
          </a:xfrm>
          <a:prstGeom prst="wedgeEllipseCallout">
            <a:avLst>
              <a:gd name="adj1" fmla="val -88231"/>
              <a:gd name="adj2" fmla="val -3782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Vibration isolation</a:t>
            </a:r>
          </a:p>
        </p:txBody>
      </p:sp>
      <p:sp>
        <p:nvSpPr>
          <p:cNvPr id="6" name="Texto explicativo em elipse 5"/>
          <p:cNvSpPr/>
          <p:nvPr/>
        </p:nvSpPr>
        <p:spPr>
          <a:xfrm>
            <a:off x="4139952" y="1192949"/>
            <a:ext cx="1728192" cy="594066"/>
          </a:xfrm>
          <a:prstGeom prst="wedgeEllipseCallout">
            <a:avLst>
              <a:gd name="adj1" fmla="val -27131"/>
              <a:gd name="adj2" fmla="val -4057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Temperature control</a:t>
            </a:r>
          </a:p>
        </p:txBody>
      </p:sp>
      <p:sp>
        <p:nvSpPr>
          <p:cNvPr id="7" name="Texto explicativo em elipse 6"/>
          <p:cNvSpPr/>
          <p:nvPr/>
        </p:nvSpPr>
        <p:spPr>
          <a:xfrm>
            <a:off x="6354198" y="944724"/>
            <a:ext cx="1512168" cy="594066"/>
          </a:xfrm>
          <a:prstGeom prst="wedgeEllipseCallout">
            <a:avLst>
              <a:gd name="adj1" fmla="val -27131"/>
              <a:gd name="adj2" fmla="val -4057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Moisture control</a:t>
            </a:r>
          </a:p>
        </p:txBody>
      </p:sp>
      <p:sp>
        <p:nvSpPr>
          <p:cNvPr id="8" name="Texto explicativo em elipse 7"/>
          <p:cNvSpPr/>
          <p:nvPr/>
        </p:nvSpPr>
        <p:spPr>
          <a:xfrm>
            <a:off x="6488832" y="2575892"/>
            <a:ext cx="1512168" cy="594066"/>
          </a:xfrm>
          <a:prstGeom prst="wedgeEllipseCallout">
            <a:avLst>
              <a:gd name="adj1" fmla="val -37389"/>
              <a:gd name="adj2" fmla="val -14089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Reduced air motion</a:t>
            </a:r>
          </a:p>
        </p:txBody>
      </p:sp>
      <p:sp>
        <p:nvSpPr>
          <p:cNvPr id="9" name="Texto explicativo em elipse 8"/>
          <p:cNvSpPr/>
          <p:nvPr/>
        </p:nvSpPr>
        <p:spPr>
          <a:xfrm>
            <a:off x="3383868" y="4941168"/>
            <a:ext cx="1728192" cy="594066"/>
          </a:xfrm>
          <a:prstGeom prst="wedgeEllipseCallout">
            <a:avLst>
              <a:gd name="adj1" fmla="val -12553"/>
              <a:gd name="adj2" fmla="val -4332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Clean environment</a:t>
            </a:r>
          </a:p>
        </p:txBody>
      </p:sp>
      <p:sp>
        <p:nvSpPr>
          <p:cNvPr id="10" name="Texto explicativo em elipse 9"/>
          <p:cNvSpPr/>
          <p:nvPr/>
        </p:nvSpPr>
        <p:spPr>
          <a:xfrm>
            <a:off x="1277634" y="1517543"/>
            <a:ext cx="1566174" cy="594066"/>
          </a:xfrm>
          <a:prstGeom prst="wedgeEllipseCallout">
            <a:avLst>
              <a:gd name="adj1" fmla="val 21348"/>
              <a:gd name="adj2" fmla="val -9829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Light control</a:t>
            </a:r>
          </a:p>
        </p:txBody>
      </p:sp>
      <p:sp>
        <p:nvSpPr>
          <p:cNvPr id="11" name="Texto explicativo em elipse 10"/>
          <p:cNvSpPr/>
          <p:nvPr/>
        </p:nvSpPr>
        <p:spPr>
          <a:xfrm>
            <a:off x="1385646" y="3969060"/>
            <a:ext cx="1728192" cy="594066"/>
          </a:xfrm>
          <a:prstGeom prst="wedgeEllipseCallout">
            <a:avLst>
              <a:gd name="adj1" fmla="val -12553"/>
              <a:gd name="adj2" fmla="val -4332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Dust free atmosphere</a:t>
            </a:r>
          </a:p>
        </p:txBody>
      </p:sp>
      <p:sp>
        <p:nvSpPr>
          <p:cNvPr id="12" name="Texto explicativo em elipse 11"/>
          <p:cNvSpPr/>
          <p:nvPr/>
        </p:nvSpPr>
        <p:spPr>
          <a:xfrm>
            <a:off x="5381709" y="4216390"/>
            <a:ext cx="1971219" cy="594066"/>
          </a:xfrm>
          <a:prstGeom prst="wedgeEllipseCallout">
            <a:avLst>
              <a:gd name="adj1" fmla="val -31176"/>
              <a:gd name="adj2" fmla="val -8729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Reduced electromagnetic fields</a:t>
            </a:r>
          </a:p>
        </p:txBody>
      </p:sp>
      <p:sp>
        <p:nvSpPr>
          <p:cNvPr id="13" name="Título 4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 lab in the </a:t>
            </a:r>
            <a:r>
              <a:rPr lang="en-US" dirty="0" err="1" smtClean="0"/>
              <a:t>paradize</a:t>
            </a:r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81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 is not always possible to move the part to be measured to your lab</a:t>
            </a:r>
            <a:endParaRPr lang="en-US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456892"/>
            <a:ext cx="6881148" cy="313234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 rot="20872650">
            <a:off x="6750818" y="2799975"/>
            <a:ext cx="9973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  <a:r>
              <a:rPr lang="pt-BR" sz="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LAB</a:t>
            </a:r>
          </a:p>
        </p:txBody>
      </p:sp>
    </p:spTree>
    <p:extLst>
      <p:ext uri="{BB962C8B-B14F-4D97-AF65-F5344CB8AC3E}">
        <p14:creationId xmlns:p14="http://schemas.microsoft.com/office/powerpoint/2010/main" val="142175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5" name="Grupo 7174"/>
          <p:cNvGrpSpPr/>
          <p:nvPr/>
        </p:nvGrpSpPr>
        <p:grpSpPr>
          <a:xfrm>
            <a:off x="3057701" y="4728776"/>
            <a:ext cx="3078480" cy="2164080"/>
            <a:chOff x="3057701" y="4695526"/>
            <a:chExt cx="3078480" cy="2164080"/>
          </a:xfrm>
        </p:grpSpPr>
        <p:pic>
          <p:nvPicPr>
            <p:cNvPr id="53" name="Imagem 5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701" y="4695526"/>
              <a:ext cx="3078480" cy="2164080"/>
            </a:xfrm>
            <a:prstGeom prst="rect">
              <a:avLst/>
            </a:prstGeom>
          </p:spPr>
        </p:pic>
        <p:sp>
          <p:nvSpPr>
            <p:cNvPr id="7174" name="Retângulo 7173"/>
            <p:cNvSpPr/>
            <p:nvPr/>
          </p:nvSpPr>
          <p:spPr>
            <a:xfrm>
              <a:off x="3186549" y="6487244"/>
              <a:ext cx="2888932" cy="307698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173" name="Imagem 717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5254"/>
            <a:ext cx="3048000" cy="2179320"/>
          </a:xfrm>
          <a:prstGeom prst="rect">
            <a:avLst/>
          </a:prstGeom>
        </p:spPr>
      </p:pic>
      <p:pic>
        <p:nvPicPr>
          <p:cNvPr id="55" name="Imagem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19" y="4738927"/>
            <a:ext cx="3108960" cy="2110740"/>
          </a:xfrm>
          <a:prstGeom prst="rect">
            <a:avLst/>
          </a:prstGeom>
        </p:spPr>
      </p:pic>
      <p:pic>
        <p:nvPicPr>
          <p:cNvPr id="49" name="Imagem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776" y="2346247"/>
            <a:ext cx="3025140" cy="2377440"/>
          </a:xfrm>
          <a:prstGeom prst="rect">
            <a:avLst/>
          </a:prstGeom>
        </p:spPr>
      </p:pic>
      <p:pic>
        <p:nvPicPr>
          <p:cNvPr id="47" name="Imagem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828" y="2361304"/>
            <a:ext cx="3093720" cy="2339340"/>
          </a:xfrm>
          <a:prstGeom prst="rect">
            <a:avLst/>
          </a:prstGeom>
        </p:spPr>
      </p:pic>
      <p:pic>
        <p:nvPicPr>
          <p:cNvPr id="45" name="Imagem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" y="2337739"/>
            <a:ext cx="3101340" cy="2369820"/>
          </a:xfrm>
          <a:prstGeom prst="rect">
            <a:avLst/>
          </a:prstGeom>
        </p:spPr>
      </p:pic>
      <p:pic>
        <p:nvPicPr>
          <p:cNvPr id="43" name="Imagem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171" y="-11809"/>
            <a:ext cx="3040380" cy="2385060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-5700"/>
            <a:ext cx="3063240" cy="2354580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6" y="-6224"/>
            <a:ext cx="3101340" cy="234696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404058" y="4229109"/>
            <a:ext cx="2374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light to make art</a:t>
            </a:r>
          </a:p>
        </p:txBody>
      </p:sp>
      <p:sp>
        <p:nvSpPr>
          <p:cNvPr id="5" name="Retângulo 4"/>
          <p:cNvSpPr/>
          <p:nvPr/>
        </p:nvSpPr>
        <p:spPr>
          <a:xfrm>
            <a:off x="6375243" y="6383945"/>
            <a:ext cx="2375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light to </a:t>
            </a:r>
            <a:r>
              <a:rPr lang="en-US" sz="2400" dirty="0" smtClean="0">
                <a:solidFill>
                  <a:schemeClr val="bg1"/>
                </a:solidFill>
              </a:rPr>
              <a:t>measure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76084" y="1830172"/>
            <a:ext cx="26837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light to support life</a:t>
            </a:r>
          </a:p>
        </p:txBody>
      </p:sp>
      <p:sp>
        <p:nvSpPr>
          <p:cNvPr id="7" name="Retângulo 6"/>
          <p:cNvSpPr/>
          <p:nvPr/>
        </p:nvSpPr>
        <p:spPr>
          <a:xfrm>
            <a:off x="711033" y="6383945"/>
            <a:ext cx="1760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light to heal</a:t>
            </a:r>
          </a:p>
        </p:txBody>
      </p:sp>
      <p:sp>
        <p:nvSpPr>
          <p:cNvPr id="8" name="Retângulo 7"/>
          <p:cNvSpPr/>
          <p:nvPr/>
        </p:nvSpPr>
        <p:spPr>
          <a:xfrm>
            <a:off x="3519974" y="4229109"/>
            <a:ext cx="2222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light </a:t>
            </a:r>
            <a:r>
              <a:rPr lang="en-US" sz="2400" dirty="0" smtClean="0">
                <a:solidFill>
                  <a:schemeClr val="bg1"/>
                </a:solidFill>
              </a:rPr>
              <a:t>for energy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6435355" y="4229109"/>
            <a:ext cx="2255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light to connect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219492" y="6410260"/>
            <a:ext cx="2888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light to manufacture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133009" y="1830172"/>
            <a:ext cx="29754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light to produce food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777256" y="1830172"/>
            <a:ext cx="1707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light for fun</a:t>
            </a:r>
          </a:p>
        </p:txBody>
      </p:sp>
      <p:cxnSp>
        <p:nvCxnSpPr>
          <p:cNvPr id="33" name="Conector reto 32"/>
          <p:cNvCxnSpPr/>
          <p:nvPr/>
        </p:nvCxnSpPr>
        <p:spPr>
          <a:xfrm>
            <a:off x="6136023" y="-531440"/>
            <a:ext cx="0" cy="85689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6" name="Elipse 7175"/>
          <p:cNvSpPr/>
          <p:nvPr/>
        </p:nvSpPr>
        <p:spPr>
          <a:xfrm>
            <a:off x="6325368" y="6304745"/>
            <a:ext cx="2445136" cy="63798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Conector reto 34"/>
          <p:cNvCxnSpPr/>
          <p:nvPr/>
        </p:nvCxnSpPr>
        <p:spPr>
          <a:xfrm>
            <a:off x="4120" y="2348880"/>
            <a:ext cx="921529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>
          <a:xfrm>
            <a:off x="0" y="4710987"/>
            <a:ext cx="921941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3072532" y="-11809"/>
            <a:ext cx="0" cy="68698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56"/>
          <p:cNvCxnSpPr/>
          <p:nvPr/>
        </p:nvCxnSpPr>
        <p:spPr>
          <a:xfrm>
            <a:off x="6156176" y="-11809"/>
            <a:ext cx="0" cy="68714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63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"/>
                            </p:stCondLst>
                            <p:childTnLst>
                              <p:par>
                                <p:cTn id="3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"/>
                            </p:stCondLst>
                            <p:childTnLst>
                              <p:par>
                                <p:cTn id="4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MGP33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274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3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3" y="0"/>
            <a:ext cx="9144000" cy="6858000"/>
          </a:xfrm>
          <a:prstGeom prst="rect">
            <a:avLst/>
          </a:prstGeom>
        </p:spPr>
      </p:pic>
      <p:sp>
        <p:nvSpPr>
          <p:cNvPr id="3" name="Texto explicativo em elipse 2"/>
          <p:cNvSpPr/>
          <p:nvPr/>
        </p:nvSpPr>
        <p:spPr>
          <a:xfrm>
            <a:off x="3491880" y="-150678"/>
            <a:ext cx="2304256" cy="1289489"/>
          </a:xfrm>
          <a:prstGeom prst="wedgeEllipseCallout">
            <a:avLst>
              <a:gd name="adj1" fmla="val -56909"/>
              <a:gd name="adj2" fmla="val 6200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US" sz="2000" dirty="0"/>
              <a:t>Is there a defect in this </a:t>
            </a:r>
            <a:r>
              <a:rPr lang="en-US" sz="2000" dirty="0" smtClean="0"/>
              <a:t>pipe coating?</a:t>
            </a:r>
            <a:endParaRPr lang="en-US" sz="2000" dirty="0"/>
          </a:p>
        </p:txBody>
      </p:sp>
      <p:sp>
        <p:nvSpPr>
          <p:cNvPr id="7" name="Texto explicativo em elipse 6"/>
          <p:cNvSpPr/>
          <p:nvPr/>
        </p:nvSpPr>
        <p:spPr>
          <a:xfrm>
            <a:off x="5076056" y="3789208"/>
            <a:ext cx="2520280" cy="1289489"/>
          </a:xfrm>
          <a:prstGeom prst="wedgeEllipseCallout">
            <a:avLst>
              <a:gd name="adj1" fmla="val -56909"/>
              <a:gd name="adj2" fmla="val 6200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Let’s find out with interferometry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8788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827584" y="1213899"/>
            <a:ext cx="1263555" cy="589364"/>
            <a:chOff x="714348" y="1285860"/>
            <a:chExt cx="1357322" cy="785818"/>
          </a:xfrm>
          <a:solidFill>
            <a:srgbClr val="FFFF00"/>
          </a:solidFill>
        </p:grpSpPr>
        <p:sp>
          <p:nvSpPr>
            <p:cNvPr id="8" name="Texto explicativo em forma de nuvem 7"/>
            <p:cNvSpPr/>
            <p:nvPr/>
          </p:nvSpPr>
          <p:spPr>
            <a:xfrm>
              <a:off x="714348" y="1285860"/>
              <a:ext cx="1357322" cy="785818"/>
            </a:xfrm>
            <a:prstGeom prst="cloudCallout">
              <a:avLst>
                <a:gd name="adj1" fmla="val 173322"/>
                <a:gd name="adj2" fmla="val 24213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907328" y="1482307"/>
              <a:ext cx="984077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Wind</a:t>
              </a: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2123728" y="1321056"/>
            <a:ext cx="1517762" cy="589364"/>
            <a:chOff x="714348" y="1285860"/>
            <a:chExt cx="1357322" cy="785818"/>
          </a:xfrm>
          <a:solidFill>
            <a:srgbClr val="FFFF00"/>
          </a:solidFill>
        </p:grpSpPr>
        <p:sp>
          <p:nvSpPr>
            <p:cNvPr id="11" name="Texto explicativo em forma de nuvem 10"/>
            <p:cNvSpPr/>
            <p:nvPr/>
          </p:nvSpPr>
          <p:spPr>
            <a:xfrm>
              <a:off x="714348" y="1285860"/>
              <a:ext cx="1357322" cy="785818"/>
            </a:xfrm>
            <a:prstGeom prst="cloudCallout">
              <a:avLst>
                <a:gd name="adj1" fmla="val 74517"/>
                <a:gd name="adj2" fmla="val 207794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907328" y="1482307"/>
              <a:ext cx="984077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Sun light</a:t>
              </a: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3661166" y="1106742"/>
            <a:ext cx="1630914" cy="589364"/>
            <a:chOff x="714348" y="1285860"/>
            <a:chExt cx="1357322" cy="785818"/>
          </a:xfrm>
          <a:solidFill>
            <a:srgbClr val="FFFF00"/>
          </a:solidFill>
        </p:grpSpPr>
        <p:sp>
          <p:nvSpPr>
            <p:cNvPr id="14" name="Texto explicativo em forma de nuvem 13"/>
            <p:cNvSpPr/>
            <p:nvPr/>
          </p:nvSpPr>
          <p:spPr>
            <a:xfrm>
              <a:off x="714348" y="1285860"/>
              <a:ext cx="1357322" cy="785818"/>
            </a:xfrm>
            <a:prstGeom prst="cloudCallout">
              <a:avLst>
                <a:gd name="adj1" fmla="val 10466"/>
                <a:gd name="adj2" fmla="val 17589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907328" y="1482307"/>
              <a:ext cx="984077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Moisture</a:t>
              </a: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5036322" y="1355040"/>
            <a:ext cx="1623910" cy="701333"/>
            <a:chOff x="714348" y="1285860"/>
            <a:chExt cx="1357322" cy="935110"/>
          </a:xfrm>
          <a:solidFill>
            <a:srgbClr val="FFFF00"/>
          </a:solidFill>
        </p:grpSpPr>
        <p:sp>
          <p:nvSpPr>
            <p:cNvPr id="17" name="Texto explicativo em forma de nuvem 16"/>
            <p:cNvSpPr/>
            <p:nvPr/>
          </p:nvSpPr>
          <p:spPr>
            <a:xfrm>
              <a:off x="714348" y="1285860"/>
              <a:ext cx="1357322" cy="785818"/>
            </a:xfrm>
            <a:prstGeom prst="cloudCallout">
              <a:avLst>
                <a:gd name="adj1" fmla="val -31548"/>
                <a:gd name="adj2" fmla="val 121129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907328" y="1482307"/>
              <a:ext cx="984077" cy="738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Vibration</a:t>
              </a: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6541567" y="1106742"/>
            <a:ext cx="2134889" cy="589364"/>
            <a:chOff x="714348" y="1285860"/>
            <a:chExt cx="1357322" cy="785818"/>
          </a:xfrm>
          <a:solidFill>
            <a:srgbClr val="FFFF00"/>
          </a:solidFill>
        </p:grpSpPr>
        <p:sp>
          <p:nvSpPr>
            <p:cNvPr id="20" name="Texto explicativo em forma de nuvem 19"/>
            <p:cNvSpPr/>
            <p:nvPr/>
          </p:nvSpPr>
          <p:spPr>
            <a:xfrm>
              <a:off x="714348" y="1285860"/>
              <a:ext cx="1357322" cy="785818"/>
            </a:xfrm>
            <a:prstGeom prst="cloudCallout">
              <a:avLst>
                <a:gd name="adj1" fmla="val -73087"/>
                <a:gd name="adj2" fmla="val 163501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907328" y="1482307"/>
              <a:ext cx="984077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Temperature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808" y="274638"/>
            <a:ext cx="3162488" cy="158124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Interferometers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26212" y="2770124"/>
            <a:ext cx="1908080" cy="239799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32" y="1345288"/>
            <a:ext cx="2696959" cy="199815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32" y="3466838"/>
            <a:ext cx="2403047" cy="170795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211" y="1874143"/>
            <a:ext cx="2676525" cy="126682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94" y="5121206"/>
            <a:ext cx="2857500" cy="161925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549" y="5392640"/>
            <a:ext cx="2857500" cy="1400175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08649" y="1364825"/>
            <a:ext cx="2439175" cy="5304535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dirty="0" smtClean="0"/>
              <a:t>Can measure</a:t>
            </a:r>
          </a:p>
          <a:p>
            <a:pPr lvl="1"/>
            <a:r>
              <a:rPr lang="en-US" dirty="0" smtClean="0"/>
              <a:t>Length</a:t>
            </a:r>
          </a:p>
          <a:p>
            <a:pPr lvl="1"/>
            <a:r>
              <a:rPr lang="en-US" dirty="0" smtClean="0"/>
              <a:t>Shape</a:t>
            </a:r>
          </a:p>
          <a:p>
            <a:pPr lvl="1"/>
            <a:r>
              <a:rPr lang="en-US" dirty="0" smtClean="0"/>
              <a:t>Deformation</a:t>
            </a:r>
          </a:p>
          <a:p>
            <a:pPr lvl="1"/>
            <a:r>
              <a:rPr lang="en-US" dirty="0" smtClean="0"/>
              <a:t>Stress</a:t>
            </a:r>
          </a:p>
          <a:p>
            <a:pPr lvl="1"/>
            <a:r>
              <a:rPr lang="en-US" dirty="0" smtClean="0"/>
              <a:t>Dilatation</a:t>
            </a:r>
          </a:p>
          <a:p>
            <a:pPr lvl="1"/>
            <a:r>
              <a:rPr lang="en-US" dirty="0" smtClean="0"/>
              <a:t>Pressure</a:t>
            </a:r>
          </a:p>
          <a:p>
            <a:pPr lvl="1"/>
            <a:r>
              <a:rPr lang="en-US" dirty="0" smtClean="0"/>
              <a:t>Rotation</a:t>
            </a:r>
          </a:p>
          <a:p>
            <a:pPr lvl="1"/>
            <a:r>
              <a:rPr lang="en-US" dirty="0" smtClean="0"/>
              <a:t>Translation</a:t>
            </a:r>
          </a:p>
          <a:p>
            <a:pPr lvl="1"/>
            <a:r>
              <a:rPr lang="en-US" dirty="0" smtClean="0"/>
              <a:t>Acceleration</a:t>
            </a:r>
          </a:p>
          <a:p>
            <a:pPr lvl="1"/>
            <a:r>
              <a:rPr lang="en-US" dirty="0" smtClean="0"/>
              <a:t>Refraction index</a:t>
            </a:r>
          </a:p>
          <a:p>
            <a:pPr lvl="1"/>
            <a:r>
              <a:rPr lang="en-US" dirty="0" smtClean="0"/>
              <a:t>Thickness</a:t>
            </a:r>
          </a:p>
          <a:p>
            <a:pPr lvl="1"/>
            <a:r>
              <a:rPr lang="en-US" dirty="0" smtClean="0"/>
              <a:t>Vibrations</a:t>
            </a:r>
          </a:p>
          <a:p>
            <a:pPr lvl="1"/>
            <a:r>
              <a:rPr lang="en-US" dirty="0" smtClean="0"/>
              <a:t>…</a:t>
            </a:r>
          </a:p>
          <a:p>
            <a:pPr lvl="1"/>
            <a:endParaRPr lang="en-US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169" y="3356992"/>
            <a:ext cx="1717593" cy="200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5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"/>
                            </p:stCondLst>
                            <p:childTnLst>
                              <p:par>
                                <p:cTn id="3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"/>
                            </p:stCondLst>
                            <p:childTnLst>
                              <p:par>
                                <p:cTn id="4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1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6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1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6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6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1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6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1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600"/>
                            </p:stCondLst>
                            <p:childTnLst>
                              <p:par>
                                <p:cTn id="9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100"/>
                            </p:stCondLst>
                            <p:childTnLst>
                              <p:par>
                                <p:cTn id="9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60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168" y="2349853"/>
            <a:ext cx="7775264" cy="1219430"/>
          </a:xfrm>
        </p:spPr>
        <p:txBody>
          <a:bodyPr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Interferometry in harsh environments: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dream to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reality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Armando </a:t>
            </a:r>
            <a:r>
              <a:rPr lang="pt-BR" dirty="0" err="1">
                <a:solidFill>
                  <a:schemeClr val="tx1"/>
                </a:solidFill>
              </a:rPr>
              <a:t>Albertazzi</a:t>
            </a:r>
            <a:endParaRPr lang="pt-BR" dirty="0">
              <a:solidFill>
                <a:schemeClr val="tx1"/>
              </a:solidFill>
            </a:endParaRPr>
          </a:p>
          <a:p>
            <a:pPr marL="385763" indent="-385763">
              <a:buAutoNum type="alphaUcPeriod"/>
            </a:pPr>
            <a:endParaRPr lang="pt-BR" sz="1950" dirty="0"/>
          </a:p>
          <a:p>
            <a:r>
              <a:rPr lang="pt-BR" dirty="0"/>
              <a:t>Universidade Federal de Santa Catarina</a:t>
            </a:r>
          </a:p>
          <a:p>
            <a:r>
              <a:rPr lang="pt-BR" dirty="0"/>
              <a:t>Florianópolis, </a:t>
            </a:r>
            <a:r>
              <a:rPr lang="pt-BR" dirty="0" err="1"/>
              <a:t>Brazil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6101931" y="6441686"/>
            <a:ext cx="28670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/>
              <a:t>Florianópolis, 24 - 27 </a:t>
            </a:r>
            <a:r>
              <a:rPr lang="pt-BR" sz="1200" dirty="0" err="1"/>
              <a:t>November</a:t>
            </a:r>
            <a:r>
              <a:rPr lang="pt-BR" sz="1200" dirty="0"/>
              <a:t> 2019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653136"/>
            <a:ext cx="1512168" cy="148976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34033"/>
            <a:ext cx="2665224" cy="145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1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 war approach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467"/>
            <a:ext cx="9194579" cy="566124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915816" y="5105445"/>
            <a:ext cx="3960440" cy="1384995"/>
          </a:xfrm>
          <a:prstGeom prst="rect">
            <a:avLst/>
          </a:prstGeom>
          <a:solidFill>
            <a:srgbClr val="262626">
              <a:alpha val="50196"/>
            </a:srgbClr>
          </a:solidFill>
        </p:spPr>
        <p:txBody>
          <a:bodyPr wrap="square">
            <a:sp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800" dirty="0">
                <a:solidFill>
                  <a:srgbClr val="FFFF00"/>
                </a:solidFill>
              </a:rPr>
              <a:t>Knowing the Enemy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800" dirty="0" smtClean="0">
                <a:solidFill>
                  <a:srgbClr val="FFFF00"/>
                </a:solidFill>
              </a:rPr>
              <a:t>Defense </a:t>
            </a:r>
            <a:r>
              <a:rPr lang="en-US" sz="2800" dirty="0">
                <a:solidFill>
                  <a:srgbClr val="FFFF00"/>
                </a:solidFill>
              </a:rPr>
              <a:t>Strategies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800" dirty="0" smtClean="0">
                <a:solidFill>
                  <a:srgbClr val="FFFF00"/>
                </a:solidFill>
              </a:rPr>
              <a:t>Victories Examples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98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187624" y="2100772"/>
            <a:ext cx="2646294" cy="34548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u="sng" dirty="0" smtClean="0"/>
              <a:t>Knowing the Enemy</a:t>
            </a:r>
          </a:p>
          <a:p>
            <a:pPr marL="685800" lvl="1" indent="-385763"/>
            <a:r>
              <a:rPr lang="en-US" dirty="0" smtClean="0"/>
              <a:t>Harsh </a:t>
            </a:r>
            <a:r>
              <a:rPr lang="en-US" dirty="0"/>
              <a:t>E</a:t>
            </a:r>
            <a:r>
              <a:rPr lang="en-US" dirty="0" smtClean="0"/>
              <a:t>nvironments</a:t>
            </a:r>
          </a:p>
          <a:p>
            <a:pPr marL="685800" lvl="1" indent="-385763"/>
            <a:r>
              <a:rPr lang="en-US" dirty="0" smtClean="0"/>
              <a:t>Disturbing Agents</a:t>
            </a:r>
          </a:p>
        </p:txBody>
      </p:sp>
    </p:spTree>
    <p:extLst>
      <p:ext uri="{BB962C8B-B14F-4D97-AF65-F5344CB8AC3E}">
        <p14:creationId xmlns:p14="http://schemas.microsoft.com/office/powerpoint/2010/main" val="226475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</a:t>
            </a:r>
            <a:r>
              <a:rPr lang="en-US" i="1" dirty="0" smtClean="0"/>
              <a:t>harsh environment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quick definition:</a:t>
            </a:r>
          </a:p>
          <a:p>
            <a:pPr lvl="1"/>
            <a:r>
              <a:rPr lang="en-US" dirty="0" smtClean="0"/>
              <a:t>Anywhere not “indoors”.</a:t>
            </a:r>
          </a:p>
        </p:txBody>
      </p:sp>
    </p:spTree>
    <p:extLst>
      <p:ext uri="{BB962C8B-B14F-4D97-AF65-F5344CB8AC3E}">
        <p14:creationId xmlns:p14="http://schemas.microsoft.com/office/powerpoint/2010/main" val="122226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</a:t>
            </a:r>
            <a:r>
              <a:rPr lang="en-US" i="1" dirty="0" smtClean="0"/>
              <a:t>harsh environment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more complete definition:</a:t>
            </a:r>
          </a:p>
          <a:p>
            <a:pPr lvl="1"/>
            <a:r>
              <a:rPr lang="en-US" dirty="0" smtClean="0"/>
              <a:t>Any condition of extremes relative to the human condition applies:</a:t>
            </a:r>
          </a:p>
          <a:p>
            <a:pPr lvl="2"/>
            <a:r>
              <a:rPr lang="en-US" dirty="0" smtClean="0"/>
              <a:t>Temperature</a:t>
            </a:r>
          </a:p>
          <a:p>
            <a:pPr lvl="2"/>
            <a:r>
              <a:rPr lang="en-US" dirty="0" smtClean="0"/>
              <a:t>Humidity</a:t>
            </a:r>
          </a:p>
          <a:p>
            <a:pPr lvl="2"/>
            <a:r>
              <a:rPr lang="en-US" dirty="0" smtClean="0"/>
              <a:t>Atmosphere (including pressure)</a:t>
            </a:r>
          </a:p>
          <a:p>
            <a:pPr lvl="2"/>
            <a:r>
              <a:rPr lang="en-US" dirty="0" smtClean="0"/>
              <a:t>Radiation</a:t>
            </a:r>
          </a:p>
          <a:p>
            <a:pPr lvl="2"/>
            <a:r>
              <a:rPr lang="en-US" dirty="0" smtClean="0"/>
              <a:t>Shock and vibration</a:t>
            </a:r>
          </a:p>
          <a:p>
            <a:pPr lvl="2"/>
            <a:r>
              <a:rPr lang="en-US" dirty="0" smtClean="0"/>
              <a:t>Erosive flows</a:t>
            </a:r>
          </a:p>
          <a:p>
            <a:pPr lvl="2"/>
            <a:r>
              <a:rPr lang="en-US" dirty="0" smtClean="0"/>
              <a:t>Corrosive media</a:t>
            </a:r>
          </a:p>
          <a:p>
            <a:pPr lvl="1">
              <a:buNone/>
            </a:pPr>
            <a:r>
              <a:rPr lang="en-US" dirty="0"/>
              <a:t>	</a:t>
            </a:r>
            <a:r>
              <a:rPr lang="en-US" dirty="0" smtClean="0"/>
              <a:t>whether indoors or not.  </a:t>
            </a:r>
          </a:p>
          <a:p>
            <a:pPr lvl="1"/>
            <a:endParaRPr lang="en-US" sz="1875" dirty="0"/>
          </a:p>
        </p:txBody>
      </p:sp>
    </p:spTree>
    <p:extLst>
      <p:ext uri="{BB962C8B-B14F-4D97-AF65-F5344CB8AC3E}">
        <p14:creationId xmlns:p14="http://schemas.microsoft.com/office/powerpoint/2010/main" val="308571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" r="-216" b="12410"/>
          <a:stretch/>
        </p:blipFill>
        <p:spPr bwMode="auto">
          <a:xfrm>
            <a:off x="-36512" y="-27385"/>
            <a:ext cx="9180512" cy="6840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7303600" y="1264117"/>
            <a:ext cx="15120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</a:rPr>
              <a:t>Velocity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7303600" y="1835538"/>
            <a:ext cx="15120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</a:rPr>
              <a:t>Intensity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7303600" y="692696"/>
            <a:ext cx="15120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</a:rPr>
              <a:t>Trajectory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7303600" y="2978380"/>
            <a:ext cx="15120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</a:rPr>
              <a:t>Color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7303600" y="4692643"/>
            <a:ext cx="15120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</a:rPr>
              <a:t>Polarization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7222043" y="3549801"/>
            <a:ext cx="16752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rgbClr val="FFFFFF"/>
                </a:solidFill>
              </a:rPr>
              <a:t>Wavelength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7087502" y="2406959"/>
            <a:ext cx="19442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</a:rPr>
              <a:t>Frequency</a:t>
            </a: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7466121" y="4121222"/>
            <a:ext cx="11870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</a:rPr>
              <a:t>Phase</a:t>
            </a:r>
          </a:p>
        </p:txBody>
      </p:sp>
      <p:sp>
        <p:nvSpPr>
          <p:cNvPr id="15" name="Título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Light properties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18D67-BCC9-40E2-86DF-6874A56F4EF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CaixaDeTexto 2"/>
          <p:cNvSpPr txBox="1"/>
          <p:nvPr/>
        </p:nvSpPr>
        <p:spPr>
          <a:xfrm>
            <a:off x="3923928" y="5406223"/>
            <a:ext cx="22397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dirty="0" err="1">
                <a:solidFill>
                  <a:schemeClr val="bg1"/>
                </a:solidFill>
              </a:rPr>
              <a:t>All</a:t>
            </a:r>
            <a:r>
              <a:rPr lang="pt-BR" sz="2100" dirty="0">
                <a:solidFill>
                  <a:schemeClr val="bg1"/>
                </a:solidFill>
              </a:rPr>
              <a:t> </a:t>
            </a:r>
            <a:r>
              <a:rPr lang="pt-BR" sz="2100" dirty="0" err="1">
                <a:solidFill>
                  <a:schemeClr val="bg1"/>
                </a:solidFill>
              </a:rPr>
              <a:t>properties</a:t>
            </a:r>
            <a:r>
              <a:rPr lang="pt-BR" sz="2100" dirty="0">
                <a:solidFill>
                  <a:schemeClr val="bg1"/>
                </a:solidFill>
              </a:rPr>
              <a:t> </a:t>
            </a:r>
            <a:r>
              <a:rPr lang="pt-BR" sz="2100" dirty="0" err="1">
                <a:solidFill>
                  <a:schemeClr val="bg1"/>
                </a:solidFill>
              </a:rPr>
              <a:t>can</a:t>
            </a:r>
            <a:r>
              <a:rPr lang="pt-BR" sz="2100" dirty="0">
                <a:solidFill>
                  <a:schemeClr val="bg1"/>
                </a:solidFill>
              </a:rPr>
              <a:t> </a:t>
            </a:r>
            <a:r>
              <a:rPr lang="pt-BR" sz="2100" dirty="0" err="1">
                <a:solidFill>
                  <a:schemeClr val="bg1"/>
                </a:solidFill>
              </a:rPr>
              <a:t>carry</a:t>
            </a:r>
            <a:r>
              <a:rPr lang="pt-BR" sz="2100" dirty="0">
                <a:solidFill>
                  <a:schemeClr val="bg1"/>
                </a:solidFill>
              </a:rPr>
              <a:t> </a:t>
            </a:r>
            <a:r>
              <a:rPr lang="pt-BR" sz="2100" dirty="0" err="1" smtClean="0">
                <a:solidFill>
                  <a:schemeClr val="bg1"/>
                </a:solidFill>
              </a:rPr>
              <a:t>information</a:t>
            </a:r>
            <a:endParaRPr lang="pt-BR" sz="2100" dirty="0">
              <a:solidFill>
                <a:schemeClr val="bg1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7236628" y="3436259"/>
            <a:ext cx="1646039" cy="57381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350"/>
          </a:p>
        </p:txBody>
      </p:sp>
      <p:sp>
        <p:nvSpPr>
          <p:cNvPr id="16" name="CaixaDeTexto 15"/>
          <p:cNvSpPr txBox="1"/>
          <p:nvPr/>
        </p:nvSpPr>
        <p:spPr>
          <a:xfrm>
            <a:off x="3923928" y="6037537"/>
            <a:ext cx="22397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dirty="0" err="1" smtClean="0">
                <a:solidFill>
                  <a:schemeClr val="bg1"/>
                </a:solidFill>
              </a:rPr>
              <a:t>at</a:t>
            </a:r>
            <a:r>
              <a:rPr lang="pt-BR" sz="2100" dirty="0" smtClean="0">
                <a:solidFill>
                  <a:schemeClr val="bg1"/>
                </a:solidFill>
              </a:rPr>
              <a:t> </a:t>
            </a:r>
            <a:r>
              <a:rPr lang="pt-BR" sz="2100" dirty="0">
                <a:solidFill>
                  <a:schemeClr val="bg1"/>
                </a:solidFill>
              </a:rPr>
              <a:t>light </a:t>
            </a:r>
            <a:r>
              <a:rPr lang="pt-BR" sz="2100" dirty="0" err="1">
                <a:solidFill>
                  <a:schemeClr val="bg1"/>
                </a:solidFill>
              </a:rPr>
              <a:t>speed</a:t>
            </a:r>
            <a:r>
              <a:rPr lang="pt-BR" sz="21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093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  <p:bldP spid="23556" grpId="0"/>
      <p:bldP spid="23557" grpId="0"/>
      <p:bldP spid="23558" grpId="0"/>
      <p:bldP spid="23559" grpId="0"/>
      <p:bldP spid="23560" grpId="0"/>
      <p:bldP spid="23561" grpId="0"/>
      <p:bldP spid="23562" grpId="0"/>
      <p:bldP spid="15" grpId="0"/>
      <p:bldP spid="3" grpId="0"/>
      <p:bldP spid="4" grpId="0" animBg="1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gricultrural Plants - Harsh Environme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352" y="1714489"/>
            <a:ext cx="3171620" cy="589363"/>
          </a:xfrm>
          <a:prstGeom prst="rect">
            <a:avLst/>
          </a:prstGeom>
          <a:noFill/>
        </p:spPr>
      </p:pic>
      <p:pic>
        <p:nvPicPr>
          <p:cNvPr id="1030" name="Picture 6" descr="Explosion areas - Harsh Environm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83" y="3050739"/>
            <a:ext cx="3729038" cy="692944"/>
          </a:xfrm>
          <a:prstGeom prst="rect">
            <a:avLst/>
          </a:prstGeom>
          <a:noFill/>
        </p:spPr>
      </p:pic>
      <p:pic>
        <p:nvPicPr>
          <p:cNvPr id="1032" name="Picture 8" descr="Food Plants - Harsh Environm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9" y="2316691"/>
            <a:ext cx="3321866" cy="726092"/>
          </a:xfrm>
          <a:prstGeom prst="rect">
            <a:avLst/>
          </a:prstGeom>
          <a:noFill/>
        </p:spPr>
      </p:pic>
      <p:pic>
        <p:nvPicPr>
          <p:cNvPr id="1034" name="Picture 10" descr="Medical - Harsh Environm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352" y="3764052"/>
            <a:ext cx="3729038" cy="692944"/>
          </a:xfrm>
          <a:prstGeom prst="rect">
            <a:avLst/>
          </a:prstGeom>
          <a:noFill/>
        </p:spPr>
      </p:pic>
      <p:pic>
        <p:nvPicPr>
          <p:cNvPr id="1036" name="Picture 12" descr="Oceanography - Harsh Environmen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352" y="5136855"/>
            <a:ext cx="3729038" cy="692944"/>
          </a:xfrm>
          <a:prstGeom prst="rect">
            <a:avLst/>
          </a:prstGeom>
          <a:noFill/>
        </p:spPr>
      </p:pic>
      <p:pic>
        <p:nvPicPr>
          <p:cNvPr id="1038" name="Picture 14" descr="Transportation -Harsh Environmen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352" y="4473937"/>
            <a:ext cx="3461169" cy="643168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Harsh Environment Examples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14924" y="2035960"/>
            <a:ext cx="2603894" cy="339447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Agricultural plants</a:t>
            </a:r>
          </a:p>
          <a:p>
            <a:r>
              <a:rPr lang="en-US" dirty="0" smtClean="0"/>
              <a:t>Farms</a:t>
            </a:r>
          </a:p>
          <a:p>
            <a:r>
              <a:rPr lang="en-US" dirty="0" smtClean="0"/>
              <a:t>Industrial plants</a:t>
            </a:r>
          </a:p>
          <a:p>
            <a:pPr lvl="1"/>
            <a:r>
              <a:rPr lang="en-US" dirty="0" smtClean="0"/>
              <a:t>Food</a:t>
            </a:r>
          </a:p>
          <a:p>
            <a:pPr lvl="1"/>
            <a:r>
              <a:rPr lang="en-US" dirty="0" smtClean="0"/>
              <a:t>Pharmaceutical</a:t>
            </a:r>
          </a:p>
          <a:p>
            <a:pPr lvl="1"/>
            <a:r>
              <a:rPr lang="en-US" dirty="0" smtClean="0"/>
              <a:t>Chemical</a:t>
            </a:r>
          </a:p>
          <a:p>
            <a:pPr lvl="1"/>
            <a:r>
              <a:rPr lang="en-US" dirty="0" smtClean="0"/>
              <a:t>Manufacturing </a:t>
            </a:r>
          </a:p>
          <a:p>
            <a:r>
              <a:rPr lang="en-US" dirty="0" smtClean="0"/>
              <a:t>Explosion areas</a:t>
            </a:r>
          </a:p>
          <a:p>
            <a:r>
              <a:rPr lang="en-US" dirty="0" smtClean="0"/>
              <a:t>Medical</a:t>
            </a:r>
          </a:p>
          <a:p>
            <a:r>
              <a:rPr lang="en-US" dirty="0" smtClean="0"/>
              <a:t>Transport</a:t>
            </a:r>
          </a:p>
          <a:p>
            <a:r>
              <a:rPr lang="en-US" dirty="0" smtClean="0"/>
              <a:t>Oceanography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62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115616" y="2469014"/>
            <a:ext cx="2646294" cy="34548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u="sng" dirty="0" smtClean="0"/>
              <a:t>Knowing the Enemy</a:t>
            </a:r>
          </a:p>
          <a:p>
            <a:pPr marL="685800" lvl="1" indent="-385763"/>
            <a:r>
              <a:rPr lang="en-US" dirty="0" smtClean="0"/>
              <a:t>Harsh </a:t>
            </a:r>
            <a:r>
              <a:rPr lang="en-US" dirty="0"/>
              <a:t>E</a:t>
            </a:r>
            <a:r>
              <a:rPr lang="en-US" dirty="0" smtClean="0"/>
              <a:t>nvironments</a:t>
            </a:r>
          </a:p>
          <a:p>
            <a:pPr marL="685800" lvl="1" indent="-385763"/>
            <a:r>
              <a:rPr lang="en-US" dirty="0" smtClean="0"/>
              <a:t>Disturbing Agents</a:t>
            </a:r>
          </a:p>
        </p:txBody>
      </p:sp>
    </p:spTree>
    <p:extLst>
      <p:ext uri="{BB962C8B-B14F-4D97-AF65-F5344CB8AC3E}">
        <p14:creationId xmlns:p14="http://schemas.microsoft.com/office/powerpoint/2010/main" val="1765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 explicativo em elipse 8"/>
          <p:cNvSpPr/>
          <p:nvPr/>
        </p:nvSpPr>
        <p:spPr>
          <a:xfrm>
            <a:off x="5876422" y="2381662"/>
            <a:ext cx="1800200" cy="1782782"/>
          </a:xfrm>
          <a:prstGeom prst="wedgeEllipseCallout">
            <a:avLst>
              <a:gd name="adj1" fmla="val -76007"/>
              <a:gd name="adj2" fmla="val 22533"/>
            </a:avLst>
          </a:prstGeom>
          <a:gradFill flip="none" rotWithShape="1">
            <a:gsLst>
              <a:gs pos="0">
                <a:schemeClr val="bg1"/>
              </a:gs>
              <a:gs pos="50000">
                <a:srgbClr val="E5F2FF"/>
              </a:gs>
              <a:gs pos="100000">
                <a:srgbClr val="BDDE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Humidity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5839"/>
          </a:xfrm>
        </p:spPr>
        <p:txBody>
          <a:bodyPr>
            <a:normAutofit/>
          </a:bodyPr>
          <a:lstStyle/>
          <a:p>
            <a:r>
              <a:rPr lang="en-US" dirty="0" smtClean="0"/>
              <a:t>Disturbing agents in </a:t>
            </a:r>
            <a:r>
              <a:rPr lang="en-US" dirty="0"/>
              <a:t>i</a:t>
            </a:r>
            <a:r>
              <a:rPr lang="en-US" dirty="0" smtClean="0"/>
              <a:t>nterferometry</a:t>
            </a:r>
            <a:endParaRPr lang="en-US" dirty="0"/>
          </a:p>
        </p:txBody>
      </p:sp>
      <p:sp>
        <p:nvSpPr>
          <p:cNvPr id="3" name="Botão de ação: Avançar ou Próximo 2">
            <a:hlinkClick r:id="rId2" action="ppaction://hlinksldjump" highlightClick="1"/>
          </p:cNvPr>
          <p:cNvSpPr/>
          <p:nvPr/>
        </p:nvSpPr>
        <p:spPr>
          <a:xfrm>
            <a:off x="8244408" y="6093296"/>
            <a:ext cx="594066" cy="594066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aixaDeTexto 4"/>
          <p:cNvSpPr txBox="1"/>
          <p:nvPr/>
        </p:nvSpPr>
        <p:spPr>
          <a:xfrm>
            <a:off x="7947375" y="5793214"/>
            <a:ext cx="11881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Skip details</a:t>
            </a:r>
          </a:p>
        </p:txBody>
      </p:sp>
      <p:sp>
        <p:nvSpPr>
          <p:cNvPr id="6" name="Texto explicativo em elipse 5"/>
          <p:cNvSpPr/>
          <p:nvPr/>
        </p:nvSpPr>
        <p:spPr>
          <a:xfrm>
            <a:off x="3671900" y="764704"/>
            <a:ext cx="1800200" cy="1782782"/>
          </a:xfrm>
          <a:prstGeom prst="wedgeEllipseCallout">
            <a:avLst>
              <a:gd name="adj1" fmla="val -145"/>
              <a:gd name="adj2" fmla="val 81151"/>
            </a:avLst>
          </a:prstGeom>
          <a:gradFill flip="none" rotWithShape="1">
            <a:gsLst>
              <a:gs pos="0">
                <a:schemeClr val="bg1"/>
              </a:gs>
              <a:gs pos="50000">
                <a:srgbClr val="FFD7CD"/>
              </a:gs>
              <a:gs pos="100000">
                <a:srgbClr val="FFAE9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Temperature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Texto explicativo em elipse 9"/>
          <p:cNvSpPr/>
          <p:nvPr/>
        </p:nvSpPr>
        <p:spPr>
          <a:xfrm>
            <a:off x="5037516" y="4931717"/>
            <a:ext cx="1800200" cy="1782782"/>
          </a:xfrm>
          <a:prstGeom prst="wedgeEllipseCallout">
            <a:avLst>
              <a:gd name="adj1" fmla="val -46322"/>
              <a:gd name="adj2" fmla="val -63395"/>
            </a:avLst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Atmosphere and pressure</a:t>
            </a:r>
          </a:p>
        </p:txBody>
      </p:sp>
      <p:sp>
        <p:nvSpPr>
          <p:cNvPr id="11" name="Texto explicativo em elipse 10"/>
          <p:cNvSpPr/>
          <p:nvPr/>
        </p:nvSpPr>
        <p:spPr>
          <a:xfrm>
            <a:off x="2353440" y="4930348"/>
            <a:ext cx="1800200" cy="1782782"/>
          </a:xfrm>
          <a:prstGeom prst="wedgeEllipseCallout">
            <a:avLst>
              <a:gd name="adj1" fmla="val 44712"/>
              <a:gd name="adj2" fmla="val -64728"/>
            </a:avLst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Shock and vibration</a:t>
            </a:r>
          </a:p>
        </p:txBody>
      </p:sp>
      <p:sp>
        <p:nvSpPr>
          <p:cNvPr id="12" name="Texto explicativo em elipse 11"/>
          <p:cNvSpPr/>
          <p:nvPr/>
        </p:nvSpPr>
        <p:spPr>
          <a:xfrm>
            <a:off x="1488765" y="2369787"/>
            <a:ext cx="1800200" cy="1782782"/>
          </a:xfrm>
          <a:prstGeom prst="wedgeEllipseCallout">
            <a:avLst>
              <a:gd name="adj1" fmla="val 74397"/>
              <a:gd name="adj2" fmla="val 24531"/>
            </a:avLst>
          </a:prstGeom>
          <a:gradFill flip="none" rotWithShape="1">
            <a:gsLst>
              <a:gs pos="0">
                <a:schemeClr val="bg1"/>
              </a:gs>
              <a:gs pos="50000">
                <a:srgbClr val="F5D9FF"/>
              </a:gs>
              <a:gs pos="100000">
                <a:srgbClr val="EEBD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Radiation and background illumination</a:t>
            </a:r>
          </a:p>
        </p:txBody>
      </p:sp>
      <p:sp>
        <p:nvSpPr>
          <p:cNvPr id="13" name="Elipse 12"/>
          <p:cNvSpPr/>
          <p:nvPr/>
        </p:nvSpPr>
        <p:spPr>
          <a:xfrm>
            <a:off x="3708662" y="3057204"/>
            <a:ext cx="1800200" cy="1800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/>
              <a:t>Interferometry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1232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5" grpId="0"/>
      <p:bldP spid="6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upo 73"/>
          <p:cNvGrpSpPr/>
          <p:nvPr/>
        </p:nvGrpSpPr>
        <p:grpSpPr>
          <a:xfrm>
            <a:off x="3059832" y="1312389"/>
            <a:ext cx="1620180" cy="3952815"/>
            <a:chOff x="2555776" y="606852"/>
            <a:chExt cx="2160240" cy="5270420"/>
          </a:xfrm>
        </p:grpSpPr>
        <p:sp>
          <p:nvSpPr>
            <p:cNvPr id="58" name="Retângulo 57"/>
            <p:cNvSpPr/>
            <p:nvPr/>
          </p:nvSpPr>
          <p:spPr>
            <a:xfrm>
              <a:off x="2555776" y="606852"/>
              <a:ext cx="2160240" cy="5270420"/>
            </a:xfrm>
            <a:prstGeom prst="rect">
              <a:avLst/>
            </a:prstGeom>
            <a:solidFill>
              <a:srgbClr val="FFFFE1"/>
            </a:solidFill>
            <a:ln w="3175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2730843" y="606852"/>
              <a:ext cx="18689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what affects</a:t>
              </a:r>
            </a:p>
          </p:txBody>
        </p:sp>
      </p:grpSp>
      <p:grpSp>
        <p:nvGrpSpPr>
          <p:cNvPr id="75" name="Grupo 74"/>
          <p:cNvGrpSpPr/>
          <p:nvPr/>
        </p:nvGrpSpPr>
        <p:grpSpPr>
          <a:xfrm>
            <a:off x="4902597" y="1312390"/>
            <a:ext cx="2963770" cy="3961630"/>
            <a:chOff x="5012794" y="606852"/>
            <a:chExt cx="3951693" cy="5282173"/>
          </a:xfrm>
        </p:grpSpPr>
        <p:sp>
          <p:nvSpPr>
            <p:cNvPr id="61" name="Retângulo 60"/>
            <p:cNvSpPr/>
            <p:nvPr/>
          </p:nvSpPr>
          <p:spPr>
            <a:xfrm>
              <a:off x="5012794" y="618605"/>
              <a:ext cx="3951693" cy="5270420"/>
            </a:xfrm>
            <a:prstGeom prst="rect">
              <a:avLst/>
            </a:prstGeom>
            <a:solidFill>
              <a:srgbClr val="FFFFE1"/>
            </a:solidFill>
            <a:ln w="3175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6223173" y="606852"/>
              <a:ext cx="16063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how affects</a:t>
              </a:r>
            </a:p>
          </p:txBody>
        </p:sp>
      </p:grpSp>
      <p:sp>
        <p:nvSpPr>
          <p:cNvPr id="3" name="Retângulo de cantos arredondados 2"/>
          <p:cNvSpPr/>
          <p:nvPr/>
        </p:nvSpPr>
        <p:spPr>
          <a:xfrm>
            <a:off x="1364457" y="3007137"/>
            <a:ext cx="1317334" cy="70207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FD7CD"/>
              </a:gs>
              <a:gs pos="100000">
                <a:srgbClr val="FFAE9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temperature</a:t>
            </a:r>
          </a:p>
        </p:txBody>
      </p:sp>
      <p:grpSp>
        <p:nvGrpSpPr>
          <p:cNvPr id="62" name="Grupo 61"/>
          <p:cNvGrpSpPr/>
          <p:nvPr/>
        </p:nvGrpSpPr>
        <p:grpSpPr>
          <a:xfrm>
            <a:off x="2681790" y="1808120"/>
            <a:ext cx="1848131" cy="1550057"/>
            <a:chOff x="2051720" y="1267825"/>
            <a:chExt cx="2464174" cy="2066743"/>
          </a:xfrm>
        </p:grpSpPr>
        <p:sp>
          <p:nvSpPr>
            <p:cNvPr id="7" name="Retângulo de cantos arredondados 6"/>
            <p:cNvSpPr/>
            <p:nvPr/>
          </p:nvSpPr>
          <p:spPr>
            <a:xfrm>
              <a:off x="2759449" y="1267825"/>
              <a:ext cx="1756445" cy="936104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FFD7CD"/>
                </a:gs>
                <a:gs pos="100000">
                  <a:srgbClr val="FFAE9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components</a:t>
              </a:r>
            </a:p>
          </p:txBody>
        </p:sp>
        <p:cxnSp>
          <p:nvCxnSpPr>
            <p:cNvPr id="28" name="Conector reto 27"/>
            <p:cNvCxnSpPr>
              <a:endCxn id="7" idx="1"/>
            </p:cNvCxnSpPr>
            <p:nvPr/>
          </p:nvCxnSpPr>
          <p:spPr>
            <a:xfrm flipV="1">
              <a:off x="2051720" y="1735877"/>
              <a:ext cx="707729" cy="15986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upo 62"/>
          <p:cNvGrpSpPr/>
          <p:nvPr/>
        </p:nvGrpSpPr>
        <p:grpSpPr>
          <a:xfrm>
            <a:off x="2681790" y="2876963"/>
            <a:ext cx="1868870" cy="702078"/>
            <a:chOff x="2051720" y="2692951"/>
            <a:chExt cx="2491826" cy="936104"/>
          </a:xfrm>
        </p:grpSpPr>
        <p:sp>
          <p:nvSpPr>
            <p:cNvPr id="8" name="Retângulo de cantos arredondados 7"/>
            <p:cNvSpPr/>
            <p:nvPr/>
          </p:nvSpPr>
          <p:spPr>
            <a:xfrm>
              <a:off x="2787101" y="2692951"/>
              <a:ext cx="1756445" cy="936104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FFD7CD"/>
                </a:gs>
                <a:gs pos="100000">
                  <a:srgbClr val="FFAE9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measurement performance</a:t>
              </a:r>
            </a:p>
          </p:txBody>
        </p:sp>
        <p:cxnSp>
          <p:nvCxnSpPr>
            <p:cNvPr id="30" name="Conector reto 29"/>
            <p:cNvCxnSpPr>
              <a:endCxn id="8" idx="1"/>
            </p:cNvCxnSpPr>
            <p:nvPr/>
          </p:nvCxnSpPr>
          <p:spPr>
            <a:xfrm flipV="1">
              <a:off x="2051720" y="3161003"/>
              <a:ext cx="735381" cy="17356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o 63"/>
          <p:cNvGrpSpPr/>
          <p:nvPr/>
        </p:nvGrpSpPr>
        <p:grpSpPr>
          <a:xfrm>
            <a:off x="2681791" y="3358176"/>
            <a:ext cx="1848130" cy="1528986"/>
            <a:chOff x="2051720" y="3334568"/>
            <a:chExt cx="2464173" cy="2038648"/>
          </a:xfrm>
        </p:grpSpPr>
        <p:sp>
          <p:nvSpPr>
            <p:cNvPr id="9" name="Retângulo de cantos arredondados 8"/>
            <p:cNvSpPr/>
            <p:nvPr/>
          </p:nvSpPr>
          <p:spPr>
            <a:xfrm>
              <a:off x="2759448" y="4437112"/>
              <a:ext cx="1756445" cy="936104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FFD7CD"/>
                </a:gs>
                <a:gs pos="100000">
                  <a:srgbClr val="FFAE9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measurand</a:t>
              </a:r>
            </a:p>
          </p:txBody>
        </p:sp>
        <p:cxnSp>
          <p:nvCxnSpPr>
            <p:cNvPr id="32" name="Conector reto 31"/>
            <p:cNvCxnSpPr>
              <a:stCxn id="3" idx="3"/>
              <a:endCxn id="9" idx="1"/>
            </p:cNvCxnSpPr>
            <p:nvPr/>
          </p:nvCxnSpPr>
          <p:spPr>
            <a:xfrm>
              <a:off x="2051720" y="3334568"/>
              <a:ext cx="707728" cy="15705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upo 64"/>
          <p:cNvGrpSpPr/>
          <p:nvPr/>
        </p:nvGrpSpPr>
        <p:grpSpPr>
          <a:xfrm>
            <a:off x="4529920" y="1812723"/>
            <a:ext cx="3228434" cy="346436"/>
            <a:chOff x="4515894" y="1273962"/>
            <a:chExt cx="4304578" cy="461915"/>
          </a:xfrm>
        </p:grpSpPr>
        <p:sp>
          <p:nvSpPr>
            <p:cNvPr id="4" name="Retângulo de cantos arredondados 3"/>
            <p:cNvSpPr/>
            <p:nvPr/>
          </p:nvSpPr>
          <p:spPr>
            <a:xfrm>
              <a:off x="5218270" y="1273962"/>
              <a:ext cx="3602202" cy="360040"/>
            </a:xfrm>
            <a:prstGeom prst="roundRect">
              <a:avLst/>
            </a:prstGeom>
            <a:solidFill>
              <a:srgbClr val="FFEFEF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accelerated aging</a:t>
              </a:r>
            </a:p>
          </p:txBody>
        </p:sp>
        <p:cxnSp>
          <p:nvCxnSpPr>
            <p:cNvPr id="34" name="Conector reto 33"/>
            <p:cNvCxnSpPr>
              <a:stCxn id="7" idx="3"/>
              <a:endCxn id="4" idx="1"/>
            </p:cNvCxnSpPr>
            <p:nvPr/>
          </p:nvCxnSpPr>
          <p:spPr>
            <a:xfrm flipV="1">
              <a:off x="4515894" y="1453982"/>
              <a:ext cx="702376" cy="2818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upo 65"/>
          <p:cNvGrpSpPr/>
          <p:nvPr/>
        </p:nvGrpSpPr>
        <p:grpSpPr>
          <a:xfrm>
            <a:off x="4529920" y="2159159"/>
            <a:ext cx="3228434" cy="297115"/>
            <a:chOff x="4515894" y="1735877"/>
            <a:chExt cx="4304578" cy="396153"/>
          </a:xfrm>
        </p:grpSpPr>
        <p:sp>
          <p:nvSpPr>
            <p:cNvPr id="10" name="Retângulo de cantos arredondados 9"/>
            <p:cNvSpPr/>
            <p:nvPr/>
          </p:nvSpPr>
          <p:spPr>
            <a:xfrm>
              <a:off x="5218270" y="1771990"/>
              <a:ext cx="3602202" cy="360040"/>
            </a:xfrm>
            <a:prstGeom prst="roundRect">
              <a:avLst/>
            </a:prstGeom>
            <a:solidFill>
              <a:srgbClr val="FFEFEF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malfunction</a:t>
              </a:r>
            </a:p>
          </p:txBody>
        </p:sp>
        <p:cxnSp>
          <p:nvCxnSpPr>
            <p:cNvPr id="36" name="Conector reto 35"/>
            <p:cNvCxnSpPr>
              <a:stCxn id="7" idx="3"/>
              <a:endCxn id="10" idx="1"/>
            </p:cNvCxnSpPr>
            <p:nvPr/>
          </p:nvCxnSpPr>
          <p:spPr>
            <a:xfrm>
              <a:off x="4515894" y="1735877"/>
              <a:ext cx="702376" cy="2161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upo 66"/>
          <p:cNvGrpSpPr/>
          <p:nvPr/>
        </p:nvGrpSpPr>
        <p:grpSpPr>
          <a:xfrm>
            <a:off x="4550659" y="2556100"/>
            <a:ext cx="3207695" cy="671903"/>
            <a:chOff x="4543546" y="2265132"/>
            <a:chExt cx="4276926" cy="895871"/>
          </a:xfrm>
        </p:grpSpPr>
        <p:sp>
          <p:nvSpPr>
            <p:cNvPr id="11" name="Retângulo de cantos arredondados 10"/>
            <p:cNvSpPr/>
            <p:nvPr/>
          </p:nvSpPr>
          <p:spPr>
            <a:xfrm>
              <a:off x="5218270" y="2265132"/>
              <a:ext cx="3602202" cy="360040"/>
            </a:xfrm>
            <a:prstGeom prst="roundRect">
              <a:avLst/>
            </a:prstGeom>
            <a:solidFill>
              <a:srgbClr val="FFEFEF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wavelength change</a:t>
              </a:r>
            </a:p>
          </p:txBody>
        </p:sp>
        <p:cxnSp>
          <p:nvCxnSpPr>
            <p:cNvPr id="38" name="Conector reto 37"/>
            <p:cNvCxnSpPr>
              <a:stCxn id="8" idx="3"/>
              <a:endCxn id="11" idx="1"/>
            </p:cNvCxnSpPr>
            <p:nvPr/>
          </p:nvCxnSpPr>
          <p:spPr>
            <a:xfrm flipV="1">
              <a:off x="4543546" y="2445152"/>
              <a:ext cx="674724" cy="7158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upo 67"/>
          <p:cNvGrpSpPr/>
          <p:nvPr/>
        </p:nvGrpSpPr>
        <p:grpSpPr>
          <a:xfrm>
            <a:off x="4550659" y="2928901"/>
            <a:ext cx="3207695" cy="299102"/>
            <a:chOff x="4543546" y="2762201"/>
            <a:chExt cx="4276926" cy="398802"/>
          </a:xfrm>
        </p:grpSpPr>
        <p:sp>
          <p:nvSpPr>
            <p:cNvPr id="12" name="Retângulo de cantos arredondados 11"/>
            <p:cNvSpPr/>
            <p:nvPr/>
          </p:nvSpPr>
          <p:spPr>
            <a:xfrm>
              <a:off x="5218270" y="2762201"/>
              <a:ext cx="3602202" cy="360040"/>
            </a:xfrm>
            <a:prstGeom prst="roundRect">
              <a:avLst/>
            </a:prstGeom>
            <a:solidFill>
              <a:srgbClr val="FFEFEF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sensitivity change</a:t>
              </a:r>
            </a:p>
          </p:txBody>
        </p:sp>
        <p:cxnSp>
          <p:nvCxnSpPr>
            <p:cNvPr id="40" name="Conector reto 39"/>
            <p:cNvCxnSpPr>
              <a:endCxn id="12" idx="1"/>
            </p:cNvCxnSpPr>
            <p:nvPr/>
          </p:nvCxnSpPr>
          <p:spPr>
            <a:xfrm flipV="1">
              <a:off x="4543546" y="2942221"/>
              <a:ext cx="674724" cy="2187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upo 68"/>
          <p:cNvGrpSpPr/>
          <p:nvPr/>
        </p:nvGrpSpPr>
        <p:grpSpPr>
          <a:xfrm>
            <a:off x="4550659" y="3228002"/>
            <a:ext cx="3207695" cy="339639"/>
            <a:chOff x="4543546" y="3161003"/>
            <a:chExt cx="4276926" cy="452852"/>
          </a:xfrm>
        </p:grpSpPr>
        <p:sp>
          <p:nvSpPr>
            <p:cNvPr id="13" name="Retângulo de cantos arredondados 12"/>
            <p:cNvSpPr/>
            <p:nvPr/>
          </p:nvSpPr>
          <p:spPr>
            <a:xfrm>
              <a:off x="5218270" y="3253815"/>
              <a:ext cx="3602202" cy="360040"/>
            </a:xfrm>
            <a:prstGeom prst="roundRect">
              <a:avLst/>
            </a:prstGeom>
            <a:solidFill>
              <a:srgbClr val="FFEFEF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signal drift</a:t>
              </a:r>
            </a:p>
          </p:txBody>
        </p:sp>
        <p:cxnSp>
          <p:nvCxnSpPr>
            <p:cNvPr id="42" name="Conector reto 41"/>
            <p:cNvCxnSpPr>
              <a:stCxn id="8" idx="3"/>
              <a:endCxn id="13" idx="1"/>
            </p:cNvCxnSpPr>
            <p:nvPr/>
          </p:nvCxnSpPr>
          <p:spPr>
            <a:xfrm>
              <a:off x="4543546" y="3161003"/>
              <a:ext cx="674724" cy="2728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upo 69"/>
          <p:cNvGrpSpPr/>
          <p:nvPr/>
        </p:nvGrpSpPr>
        <p:grpSpPr>
          <a:xfrm>
            <a:off x="4550659" y="3228002"/>
            <a:ext cx="3207695" cy="716249"/>
            <a:chOff x="4543546" y="3161003"/>
            <a:chExt cx="4276926" cy="954998"/>
          </a:xfrm>
        </p:grpSpPr>
        <p:sp>
          <p:nvSpPr>
            <p:cNvPr id="14" name="Retângulo de cantos arredondados 13"/>
            <p:cNvSpPr/>
            <p:nvPr/>
          </p:nvSpPr>
          <p:spPr>
            <a:xfrm>
              <a:off x="5218270" y="3755961"/>
              <a:ext cx="3602202" cy="360040"/>
            </a:xfrm>
            <a:prstGeom prst="roundRect">
              <a:avLst/>
            </a:prstGeom>
            <a:solidFill>
              <a:srgbClr val="FFEFEF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electronic noise</a:t>
              </a:r>
            </a:p>
          </p:txBody>
        </p:sp>
        <p:cxnSp>
          <p:nvCxnSpPr>
            <p:cNvPr id="44" name="Conector reto 43"/>
            <p:cNvCxnSpPr>
              <a:stCxn id="8" idx="3"/>
              <a:endCxn id="14" idx="1"/>
            </p:cNvCxnSpPr>
            <p:nvPr/>
          </p:nvCxnSpPr>
          <p:spPr>
            <a:xfrm>
              <a:off x="4543546" y="3161003"/>
              <a:ext cx="674724" cy="7749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upo 70"/>
          <p:cNvGrpSpPr/>
          <p:nvPr/>
        </p:nvGrpSpPr>
        <p:grpSpPr>
          <a:xfrm>
            <a:off x="4525907" y="4047633"/>
            <a:ext cx="3232448" cy="502198"/>
            <a:chOff x="4510541" y="4253843"/>
            <a:chExt cx="4309931" cy="669597"/>
          </a:xfrm>
        </p:grpSpPr>
        <p:sp>
          <p:nvSpPr>
            <p:cNvPr id="15" name="Retângulo de cantos arredondados 14"/>
            <p:cNvSpPr/>
            <p:nvPr/>
          </p:nvSpPr>
          <p:spPr>
            <a:xfrm>
              <a:off x="5218270" y="4253843"/>
              <a:ext cx="3602202" cy="360040"/>
            </a:xfrm>
            <a:prstGeom prst="roundRect">
              <a:avLst/>
            </a:prstGeom>
            <a:solidFill>
              <a:srgbClr val="FFEFEF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thermal deformation</a:t>
              </a:r>
            </a:p>
          </p:txBody>
        </p:sp>
        <p:cxnSp>
          <p:nvCxnSpPr>
            <p:cNvPr id="46" name="Conector reto 45"/>
            <p:cNvCxnSpPr>
              <a:endCxn id="15" idx="1"/>
            </p:cNvCxnSpPr>
            <p:nvPr/>
          </p:nvCxnSpPr>
          <p:spPr>
            <a:xfrm flipV="1">
              <a:off x="4510541" y="4433863"/>
              <a:ext cx="707729" cy="4895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upo 71"/>
          <p:cNvGrpSpPr/>
          <p:nvPr/>
        </p:nvGrpSpPr>
        <p:grpSpPr>
          <a:xfrm>
            <a:off x="4525907" y="4414815"/>
            <a:ext cx="3232448" cy="270030"/>
            <a:chOff x="4510541" y="4743420"/>
            <a:chExt cx="4309931" cy="360040"/>
          </a:xfrm>
        </p:grpSpPr>
        <p:sp>
          <p:nvSpPr>
            <p:cNvPr id="16" name="Retângulo de cantos arredondados 15"/>
            <p:cNvSpPr/>
            <p:nvPr/>
          </p:nvSpPr>
          <p:spPr>
            <a:xfrm>
              <a:off x="5218270" y="4743420"/>
              <a:ext cx="3602202" cy="360040"/>
            </a:xfrm>
            <a:prstGeom prst="roundRect">
              <a:avLst/>
            </a:prstGeom>
            <a:solidFill>
              <a:srgbClr val="FFEFEF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material properties changes</a:t>
              </a:r>
            </a:p>
          </p:txBody>
        </p:sp>
        <p:cxnSp>
          <p:nvCxnSpPr>
            <p:cNvPr id="48" name="Conector reto 47"/>
            <p:cNvCxnSpPr>
              <a:endCxn id="16" idx="1"/>
            </p:cNvCxnSpPr>
            <p:nvPr/>
          </p:nvCxnSpPr>
          <p:spPr>
            <a:xfrm flipV="1">
              <a:off x="4510541" y="4923440"/>
              <a:ext cx="707729" cy="41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upo 72"/>
          <p:cNvGrpSpPr/>
          <p:nvPr/>
        </p:nvGrpSpPr>
        <p:grpSpPr>
          <a:xfrm>
            <a:off x="4525907" y="4552946"/>
            <a:ext cx="3232448" cy="498031"/>
            <a:chOff x="4510541" y="4927593"/>
            <a:chExt cx="4309931" cy="664041"/>
          </a:xfrm>
        </p:grpSpPr>
        <p:sp>
          <p:nvSpPr>
            <p:cNvPr id="17" name="Retângulo de cantos arredondados 16"/>
            <p:cNvSpPr/>
            <p:nvPr/>
          </p:nvSpPr>
          <p:spPr>
            <a:xfrm>
              <a:off x="5218270" y="5231594"/>
              <a:ext cx="3602202" cy="360040"/>
            </a:xfrm>
            <a:prstGeom prst="roundRect">
              <a:avLst/>
            </a:prstGeom>
            <a:solidFill>
              <a:srgbClr val="FFEFEF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surface </a:t>
              </a:r>
              <a:r>
                <a:rPr lang="en-US" sz="1350" dirty="0" smtClean="0">
                  <a:solidFill>
                    <a:schemeClr val="tx1"/>
                  </a:solidFill>
                </a:rPr>
                <a:t>modification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50" name="Conector reto 49"/>
            <p:cNvCxnSpPr>
              <a:endCxn id="17" idx="1"/>
            </p:cNvCxnSpPr>
            <p:nvPr/>
          </p:nvCxnSpPr>
          <p:spPr>
            <a:xfrm>
              <a:off x="4510541" y="4927593"/>
              <a:ext cx="707729" cy="4840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41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3081022" y="1376772"/>
            <a:ext cx="1620180" cy="3952815"/>
            <a:chOff x="2555776" y="606852"/>
            <a:chExt cx="2160240" cy="5270420"/>
          </a:xfrm>
        </p:grpSpPr>
        <p:sp>
          <p:nvSpPr>
            <p:cNvPr id="8" name="Retângulo 7"/>
            <p:cNvSpPr/>
            <p:nvPr/>
          </p:nvSpPr>
          <p:spPr>
            <a:xfrm>
              <a:off x="2555776" y="606852"/>
              <a:ext cx="2160240" cy="5270420"/>
            </a:xfrm>
            <a:prstGeom prst="rect">
              <a:avLst/>
            </a:prstGeom>
            <a:solidFill>
              <a:srgbClr val="FFFFE1"/>
            </a:solidFill>
            <a:ln w="3175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730843" y="606852"/>
              <a:ext cx="18689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what affects</a:t>
              </a: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4923786" y="1376773"/>
            <a:ext cx="2963770" cy="3961630"/>
            <a:chOff x="5012794" y="606852"/>
            <a:chExt cx="3951693" cy="5282173"/>
          </a:xfrm>
        </p:grpSpPr>
        <p:sp>
          <p:nvSpPr>
            <p:cNvPr id="11" name="Retângulo 10"/>
            <p:cNvSpPr/>
            <p:nvPr/>
          </p:nvSpPr>
          <p:spPr>
            <a:xfrm>
              <a:off x="5012794" y="618605"/>
              <a:ext cx="3951693" cy="5270420"/>
            </a:xfrm>
            <a:prstGeom prst="rect">
              <a:avLst/>
            </a:prstGeom>
            <a:solidFill>
              <a:srgbClr val="FFFFE1"/>
            </a:solidFill>
            <a:ln w="3175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6223173" y="606852"/>
              <a:ext cx="16063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how affects</a:t>
              </a:r>
            </a:p>
          </p:txBody>
        </p:sp>
      </p:grpSp>
      <p:sp>
        <p:nvSpPr>
          <p:cNvPr id="13" name="Retângulo de cantos arredondados 12"/>
          <p:cNvSpPr/>
          <p:nvPr/>
        </p:nvSpPr>
        <p:spPr>
          <a:xfrm>
            <a:off x="1259632" y="3071817"/>
            <a:ext cx="1443349" cy="70207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E5F2FF"/>
              </a:gs>
              <a:gs pos="100000">
                <a:srgbClr val="BDDE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350" dirty="0">
                <a:solidFill>
                  <a:schemeClr val="tx1"/>
                </a:solidFill>
              </a:rPr>
              <a:t>humidity (moisture condensation) </a:t>
            </a:r>
          </a:p>
        </p:txBody>
      </p:sp>
      <p:grpSp>
        <p:nvGrpSpPr>
          <p:cNvPr id="80" name="Grupo 79"/>
          <p:cNvGrpSpPr/>
          <p:nvPr/>
        </p:nvGrpSpPr>
        <p:grpSpPr>
          <a:xfrm>
            <a:off x="2702981" y="2200144"/>
            <a:ext cx="1848130" cy="1222712"/>
            <a:chOff x="2079973" y="1790526"/>
            <a:chExt cx="2464173" cy="1630282"/>
          </a:xfrm>
        </p:grpSpPr>
        <p:sp>
          <p:nvSpPr>
            <p:cNvPr id="15" name="Retângulo de cantos arredondados 14"/>
            <p:cNvSpPr/>
            <p:nvPr/>
          </p:nvSpPr>
          <p:spPr>
            <a:xfrm>
              <a:off x="2787701" y="1790526"/>
              <a:ext cx="1756445" cy="936104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E5F2FF"/>
                </a:gs>
                <a:gs pos="100000">
                  <a:srgbClr val="BDDE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components</a:t>
              </a:r>
            </a:p>
          </p:txBody>
        </p:sp>
        <p:cxnSp>
          <p:nvCxnSpPr>
            <p:cNvPr id="4" name="Conector reto 3"/>
            <p:cNvCxnSpPr>
              <a:stCxn id="13" idx="3"/>
              <a:endCxn id="15" idx="1"/>
            </p:cNvCxnSpPr>
            <p:nvPr/>
          </p:nvCxnSpPr>
          <p:spPr>
            <a:xfrm flipV="1">
              <a:off x="2079973" y="2258578"/>
              <a:ext cx="707728" cy="11622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upo 80"/>
          <p:cNvGrpSpPr/>
          <p:nvPr/>
        </p:nvGrpSpPr>
        <p:grpSpPr>
          <a:xfrm>
            <a:off x="2702981" y="3071817"/>
            <a:ext cx="1848130" cy="702078"/>
            <a:chOff x="2079973" y="2952756"/>
            <a:chExt cx="2464173" cy="936104"/>
          </a:xfrm>
        </p:grpSpPr>
        <p:sp>
          <p:nvSpPr>
            <p:cNvPr id="50" name="Retângulo de cantos arredondados 49"/>
            <p:cNvSpPr/>
            <p:nvPr/>
          </p:nvSpPr>
          <p:spPr>
            <a:xfrm>
              <a:off x="2787701" y="2952756"/>
              <a:ext cx="1756445" cy="936104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E5F2FF"/>
                </a:gs>
                <a:gs pos="100000">
                  <a:srgbClr val="BDDE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measurement performance</a:t>
              </a:r>
            </a:p>
          </p:txBody>
        </p:sp>
        <p:cxnSp>
          <p:nvCxnSpPr>
            <p:cNvPr id="53" name="Conector reto 52"/>
            <p:cNvCxnSpPr>
              <a:stCxn id="13" idx="3"/>
              <a:endCxn id="50" idx="1"/>
            </p:cNvCxnSpPr>
            <p:nvPr/>
          </p:nvCxnSpPr>
          <p:spPr>
            <a:xfrm>
              <a:off x="2079973" y="3420808"/>
              <a:ext cx="70772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upo 81"/>
          <p:cNvGrpSpPr/>
          <p:nvPr/>
        </p:nvGrpSpPr>
        <p:grpSpPr>
          <a:xfrm>
            <a:off x="2702981" y="3422559"/>
            <a:ext cx="1848130" cy="1223603"/>
            <a:chOff x="2079973" y="3420412"/>
            <a:chExt cx="2464173" cy="1631470"/>
          </a:xfrm>
        </p:grpSpPr>
        <p:sp>
          <p:nvSpPr>
            <p:cNvPr id="21" name="Retângulo de cantos arredondados 20"/>
            <p:cNvSpPr/>
            <p:nvPr/>
          </p:nvSpPr>
          <p:spPr>
            <a:xfrm>
              <a:off x="2787701" y="4115778"/>
              <a:ext cx="1756445" cy="936104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E5F2FF"/>
                </a:gs>
                <a:gs pos="100000">
                  <a:srgbClr val="BDDE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measurand</a:t>
              </a:r>
            </a:p>
          </p:txBody>
        </p:sp>
        <p:cxnSp>
          <p:nvCxnSpPr>
            <p:cNvPr id="54" name="Conector reto 53"/>
            <p:cNvCxnSpPr>
              <a:endCxn id="21" idx="1"/>
            </p:cNvCxnSpPr>
            <p:nvPr/>
          </p:nvCxnSpPr>
          <p:spPr>
            <a:xfrm>
              <a:off x="2079973" y="3420412"/>
              <a:ext cx="707728" cy="1163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upo 82"/>
          <p:cNvGrpSpPr/>
          <p:nvPr/>
        </p:nvGrpSpPr>
        <p:grpSpPr>
          <a:xfrm>
            <a:off x="4551111" y="2189165"/>
            <a:ext cx="3228434" cy="362020"/>
            <a:chOff x="4544146" y="1775885"/>
            <a:chExt cx="4304579" cy="482693"/>
          </a:xfrm>
        </p:grpSpPr>
        <p:sp>
          <p:nvSpPr>
            <p:cNvPr id="24" name="Retângulo de cantos arredondados 23"/>
            <p:cNvSpPr/>
            <p:nvPr/>
          </p:nvSpPr>
          <p:spPr>
            <a:xfrm>
              <a:off x="5246523" y="1775885"/>
              <a:ext cx="3602202" cy="360040"/>
            </a:xfrm>
            <a:prstGeom prst="roundRect">
              <a:avLst/>
            </a:prstGeom>
            <a:solidFill>
              <a:srgbClr val="F7FBFF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degradation</a:t>
              </a:r>
            </a:p>
          </p:txBody>
        </p:sp>
        <p:cxnSp>
          <p:nvCxnSpPr>
            <p:cNvPr id="59" name="Conector reto 58"/>
            <p:cNvCxnSpPr>
              <a:stCxn id="15" idx="3"/>
              <a:endCxn id="24" idx="1"/>
            </p:cNvCxnSpPr>
            <p:nvPr/>
          </p:nvCxnSpPr>
          <p:spPr>
            <a:xfrm flipV="1">
              <a:off x="4544146" y="1955905"/>
              <a:ext cx="702377" cy="3026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upo 83"/>
          <p:cNvGrpSpPr/>
          <p:nvPr/>
        </p:nvGrpSpPr>
        <p:grpSpPr>
          <a:xfrm>
            <a:off x="4549104" y="2547593"/>
            <a:ext cx="3230441" cy="285122"/>
            <a:chOff x="4541470" y="2253791"/>
            <a:chExt cx="4307255" cy="380162"/>
          </a:xfrm>
        </p:grpSpPr>
        <p:sp>
          <p:nvSpPr>
            <p:cNvPr id="27" name="Retângulo de cantos arredondados 26"/>
            <p:cNvSpPr/>
            <p:nvPr/>
          </p:nvSpPr>
          <p:spPr>
            <a:xfrm>
              <a:off x="5246523" y="2273913"/>
              <a:ext cx="3602202" cy="360040"/>
            </a:xfrm>
            <a:prstGeom prst="roundRect">
              <a:avLst/>
            </a:prstGeom>
            <a:solidFill>
              <a:srgbClr val="F7FBFF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malfunction</a:t>
              </a:r>
            </a:p>
          </p:txBody>
        </p:sp>
        <p:cxnSp>
          <p:nvCxnSpPr>
            <p:cNvPr id="62" name="Conector reto 61"/>
            <p:cNvCxnSpPr>
              <a:endCxn id="27" idx="1"/>
            </p:cNvCxnSpPr>
            <p:nvPr/>
          </p:nvCxnSpPr>
          <p:spPr>
            <a:xfrm>
              <a:off x="4541470" y="2253791"/>
              <a:ext cx="705053" cy="2001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upo 84"/>
          <p:cNvGrpSpPr/>
          <p:nvPr/>
        </p:nvGrpSpPr>
        <p:grpSpPr>
          <a:xfrm>
            <a:off x="4551111" y="2932542"/>
            <a:ext cx="3228434" cy="490315"/>
            <a:chOff x="4544146" y="2767055"/>
            <a:chExt cx="4304579" cy="653753"/>
          </a:xfrm>
        </p:grpSpPr>
        <p:sp>
          <p:nvSpPr>
            <p:cNvPr id="30" name="Retângulo de cantos arredondados 29"/>
            <p:cNvSpPr/>
            <p:nvPr/>
          </p:nvSpPr>
          <p:spPr>
            <a:xfrm>
              <a:off x="5246523" y="2767055"/>
              <a:ext cx="3602202" cy="360040"/>
            </a:xfrm>
            <a:prstGeom prst="roundRect">
              <a:avLst/>
            </a:prstGeom>
            <a:solidFill>
              <a:srgbClr val="F7FBFF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wavelength change</a:t>
              </a:r>
            </a:p>
          </p:txBody>
        </p:sp>
        <p:cxnSp>
          <p:nvCxnSpPr>
            <p:cNvPr id="65" name="Conector reto 64"/>
            <p:cNvCxnSpPr>
              <a:stCxn id="50" idx="3"/>
              <a:endCxn id="30" idx="1"/>
            </p:cNvCxnSpPr>
            <p:nvPr/>
          </p:nvCxnSpPr>
          <p:spPr>
            <a:xfrm flipV="1">
              <a:off x="4544146" y="2947075"/>
              <a:ext cx="702377" cy="4737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upo 85"/>
          <p:cNvGrpSpPr/>
          <p:nvPr/>
        </p:nvGrpSpPr>
        <p:grpSpPr>
          <a:xfrm>
            <a:off x="4560523" y="3305343"/>
            <a:ext cx="3219022" cy="270030"/>
            <a:chOff x="4556696" y="3264124"/>
            <a:chExt cx="4292029" cy="360040"/>
          </a:xfrm>
        </p:grpSpPr>
        <p:sp>
          <p:nvSpPr>
            <p:cNvPr id="33" name="Retângulo de cantos arredondados 32"/>
            <p:cNvSpPr/>
            <p:nvPr/>
          </p:nvSpPr>
          <p:spPr>
            <a:xfrm>
              <a:off x="5246523" y="3264124"/>
              <a:ext cx="3602202" cy="360040"/>
            </a:xfrm>
            <a:prstGeom prst="roundRect">
              <a:avLst/>
            </a:prstGeom>
            <a:solidFill>
              <a:srgbClr val="F7FBFF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image blur</a:t>
              </a:r>
            </a:p>
          </p:txBody>
        </p:sp>
        <p:cxnSp>
          <p:nvCxnSpPr>
            <p:cNvPr id="66" name="Conector reto 65"/>
            <p:cNvCxnSpPr>
              <a:endCxn id="33" idx="1"/>
            </p:cNvCxnSpPr>
            <p:nvPr/>
          </p:nvCxnSpPr>
          <p:spPr>
            <a:xfrm>
              <a:off x="4556696" y="3427859"/>
              <a:ext cx="689827" cy="162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upo 86"/>
          <p:cNvGrpSpPr/>
          <p:nvPr/>
        </p:nvGrpSpPr>
        <p:grpSpPr>
          <a:xfrm>
            <a:off x="4560523" y="3428144"/>
            <a:ext cx="3219022" cy="515940"/>
            <a:chOff x="4556696" y="3427858"/>
            <a:chExt cx="4292029" cy="687920"/>
          </a:xfrm>
        </p:grpSpPr>
        <p:sp>
          <p:nvSpPr>
            <p:cNvPr id="36" name="Retângulo de cantos arredondados 35"/>
            <p:cNvSpPr/>
            <p:nvPr/>
          </p:nvSpPr>
          <p:spPr>
            <a:xfrm>
              <a:off x="5246523" y="3755738"/>
              <a:ext cx="3602202" cy="360040"/>
            </a:xfrm>
            <a:prstGeom prst="roundRect">
              <a:avLst/>
            </a:prstGeom>
            <a:solidFill>
              <a:srgbClr val="F7FBFF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decorrelation</a:t>
              </a:r>
            </a:p>
          </p:txBody>
        </p:sp>
        <p:cxnSp>
          <p:nvCxnSpPr>
            <p:cNvPr id="67" name="Conector reto 66"/>
            <p:cNvCxnSpPr>
              <a:endCxn id="36" idx="1"/>
            </p:cNvCxnSpPr>
            <p:nvPr/>
          </p:nvCxnSpPr>
          <p:spPr>
            <a:xfrm>
              <a:off x="4556696" y="3427858"/>
              <a:ext cx="689827" cy="5079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upo 87"/>
          <p:cNvGrpSpPr/>
          <p:nvPr/>
        </p:nvGrpSpPr>
        <p:grpSpPr>
          <a:xfrm>
            <a:off x="4554813" y="4065095"/>
            <a:ext cx="3224732" cy="270030"/>
            <a:chOff x="4549082" y="4277127"/>
            <a:chExt cx="4299643" cy="360040"/>
          </a:xfrm>
        </p:grpSpPr>
        <p:sp>
          <p:nvSpPr>
            <p:cNvPr id="42" name="Retângulo de cantos arredondados 41"/>
            <p:cNvSpPr/>
            <p:nvPr/>
          </p:nvSpPr>
          <p:spPr>
            <a:xfrm>
              <a:off x="5246523" y="4277127"/>
              <a:ext cx="3602202" cy="360040"/>
            </a:xfrm>
            <a:prstGeom prst="roundRect">
              <a:avLst/>
            </a:prstGeom>
            <a:solidFill>
              <a:srgbClr val="F7FBFF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surface reflectivity changes</a:t>
              </a:r>
            </a:p>
          </p:txBody>
        </p:sp>
        <p:cxnSp>
          <p:nvCxnSpPr>
            <p:cNvPr id="74" name="Conector reto 73"/>
            <p:cNvCxnSpPr>
              <a:endCxn id="42" idx="1"/>
            </p:cNvCxnSpPr>
            <p:nvPr/>
          </p:nvCxnSpPr>
          <p:spPr>
            <a:xfrm flipV="1">
              <a:off x="4549082" y="4457147"/>
              <a:ext cx="697441" cy="1266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upo 88"/>
          <p:cNvGrpSpPr/>
          <p:nvPr/>
        </p:nvGrpSpPr>
        <p:grpSpPr>
          <a:xfrm>
            <a:off x="4551111" y="4295122"/>
            <a:ext cx="3228434" cy="430022"/>
            <a:chOff x="4544146" y="4583830"/>
            <a:chExt cx="4304579" cy="573362"/>
          </a:xfrm>
        </p:grpSpPr>
        <p:sp>
          <p:nvSpPr>
            <p:cNvPr id="48" name="Retângulo de cantos arredondados 47"/>
            <p:cNvSpPr/>
            <p:nvPr/>
          </p:nvSpPr>
          <p:spPr>
            <a:xfrm>
              <a:off x="5246523" y="4797152"/>
              <a:ext cx="3602202" cy="360040"/>
            </a:xfrm>
            <a:prstGeom prst="roundRect">
              <a:avLst/>
            </a:prstGeom>
            <a:solidFill>
              <a:srgbClr val="F7FBFF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surface </a:t>
              </a:r>
              <a:r>
                <a:rPr lang="en-US" sz="1350" dirty="0" smtClean="0">
                  <a:solidFill>
                    <a:schemeClr val="tx1"/>
                  </a:solidFill>
                </a:rPr>
                <a:t>modification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77" name="Conector reto 76"/>
            <p:cNvCxnSpPr>
              <a:stCxn id="21" idx="3"/>
              <a:endCxn id="48" idx="1"/>
            </p:cNvCxnSpPr>
            <p:nvPr/>
          </p:nvCxnSpPr>
          <p:spPr>
            <a:xfrm>
              <a:off x="4544146" y="4583830"/>
              <a:ext cx="702377" cy="3933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972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upo 73"/>
          <p:cNvGrpSpPr/>
          <p:nvPr/>
        </p:nvGrpSpPr>
        <p:grpSpPr>
          <a:xfrm>
            <a:off x="3059832" y="1312389"/>
            <a:ext cx="1620180" cy="3952815"/>
            <a:chOff x="2555776" y="606852"/>
            <a:chExt cx="2160240" cy="5270420"/>
          </a:xfrm>
        </p:grpSpPr>
        <p:sp>
          <p:nvSpPr>
            <p:cNvPr id="58" name="Retângulo 57"/>
            <p:cNvSpPr/>
            <p:nvPr/>
          </p:nvSpPr>
          <p:spPr>
            <a:xfrm>
              <a:off x="2555776" y="606852"/>
              <a:ext cx="2160240" cy="5270420"/>
            </a:xfrm>
            <a:prstGeom prst="rect">
              <a:avLst/>
            </a:prstGeom>
            <a:solidFill>
              <a:srgbClr val="FFFFE1"/>
            </a:solidFill>
            <a:ln w="3175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2730843" y="606852"/>
              <a:ext cx="18689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what affects</a:t>
              </a:r>
            </a:p>
          </p:txBody>
        </p:sp>
      </p:grpSp>
      <p:grpSp>
        <p:nvGrpSpPr>
          <p:cNvPr id="75" name="Grupo 74"/>
          <p:cNvGrpSpPr/>
          <p:nvPr/>
        </p:nvGrpSpPr>
        <p:grpSpPr>
          <a:xfrm>
            <a:off x="4902597" y="1312390"/>
            <a:ext cx="2963770" cy="3961630"/>
            <a:chOff x="5012794" y="606852"/>
            <a:chExt cx="3951693" cy="5282173"/>
          </a:xfrm>
        </p:grpSpPr>
        <p:sp>
          <p:nvSpPr>
            <p:cNvPr id="61" name="Retângulo 60"/>
            <p:cNvSpPr/>
            <p:nvPr/>
          </p:nvSpPr>
          <p:spPr>
            <a:xfrm>
              <a:off x="5012794" y="618605"/>
              <a:ext cx="3951693" cy="5270420"/>
            </a:xfrm>
            <a:prstGeom prst="rect">
              <a:avLst/>
            </a:prstGeom>
            <a:solidFill>
              <a:srgbClr val="FFFFE1"/>
            </a:solidFill>
            <a:ln w="3175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6223173" y="606852"/>
              <a:ext cx="16063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how affects</a:t>
              </a:r>
            </a:p>
          </p:txBody>
        </p:sp>
      </p:grpSp>
      <p:sp>
        <p:nvSpPr>
          <p:cNvPr id="3" name="Retângulo de cantos arredondados 2"/>
          <p:cNvSpPr/>
          <p:nvPr/>
        </p:nvSpPr>
        <p:spPr>
          <a:xfrm>
            <a:off x="1364457" y="3007137"/>
            <a:ext cx="1317334" cy="70207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shock &amp; vibration</a:t>
            </a:r>
          </a:p>
        </p:txBody>
      </p:sp>
      <p:grpSp>
        <p:nvGrpSpPr>
          <p:cNvPr id="65" name="Grupo 64"/>
          <p:cNvGrpSpPr/>
          <p:nvPr/>
        </p:nvGrpSpPr>
        <p:grpSpPr>
          <a:xfrm>
            <a:off x="4529920" y="1812723"/>
            <a:ext cx="3228434" cy="346436"/>
            <a:chOff x="4515894" y="1273962"/>
            <a:chExt cx="4304578" cy="461915"/>
          </a:xfrm>
        </p:grpSpPr>
        <p:sp>
          <p:nvSpPr>
            <p:cNvPr id="4" name="Retângulo de cantos arredondados 3"/>
            <p:cNvSpPr/>
            <p:nvPr/>
          </p:nvSpPr>
          <p:spPr>
            <a:xfrm>
              <a:off x="5218270" y="1273962"/>
              <a:ext cx="3602202" cy="360040"/>
            </a:xfrm>
            <a:prstGeom prst="roundRect">
              <a:avLst/>
            </a:prstGeom>
            <a:solidFill>
              <a:srgbClr val="E1FFE1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misalignment</a:t>
              </a:r>
            </a:p>
          </p:txBody>
        </p:sp>
        <p:cxnSp>
          <p:nvCxnSpPr>
            <p:cNvPr id="34" name="Conector reto 33"/>
            <p:cNvCxnSpPr>
              <a:stCxn id="7" idx="3"/>
              <a:endCxn id="4" idx="1"/>
            </p:cNvCxnSpPr>
            <p:nvPr/>
          </p:nvCxnSpPr>
          <p:spPr>
            <a:xfrm flipV="1">
              <a:off x="4515894" y="1453982"/>
              <a:ext cx="702376" cy="2818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upo 65"/>
          <p:cNvGrpSpPr/>
          <p:nvPr/>
        </p:nvGrpSpPr>
        <p:grpSpPr>
          <a:xfrm>
            <a:off x="4529920" y="2159159"/>
            <a:ext cx="3228434" cy="297115"/>
            <a:chOff x="4515894" y="1735877"/>
            <a:chExt cx="4304578" cy="396153"/>
          </a:xfrm>
        </p:grpSpPr>
        <p:sp>
          <p:nvSpPr>
            <p:cNvPr id="10" name="Retângulo de cantos arredondados 9"/>
            <p:cNvSpPr/>
            <p:nvPr/>
          </p:nvSpPr>
          <p:spPr>
            <a:xfrm>
              <a:off x="5218270" y="1771990"/>
              <a:ext cx="3602202" cy="360040"/>
            </a:xfrm>
            <a:prstGeom prst="roundRect">
              <a:avLst/>
            </a:prstGeom>
            <a:solidFill>
              <a:srgbClr val="E1FFE1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damage</a:t>
              </a:r>
            </a:p>
          </p:txBody>
        </p:sp>
        <p:cxnSp>
          <p:nvCxnSpPr>
            <p:cNvPr id="36" name="Conector reto 35"/>
            <p:cNvCxnSpPr>
              <a:stCxn id="7" idx="3"/>
              <a:endCxn id="10" idx="1"/>
            </p:cNvCxnSpPr>
            <p:nvPr/>
          </p:nvCxnSpPr>
          <p:spPr>
            <a:xfrm>
              <a:off x="4515894" y="1735877"/>
              <a:ext cx="702376" cy="2161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upo 66"/>
          <p:cNvGrpSpPr/>
          <p:nvPr/>
        </p:nvGrpSpPr>
        <p:grpSpPr>
          <a:xfrm>
            <a:off x="4550659" y="2556099"/>
            <a:ext cx="3207695" cy="791892"/>
            <a:chOff x="4543546" y="2265132"/>
            <a:chExt cx="4276926" cy="1055856"/>
          </a:xfrm>
        </p:grpSpPr>
        <p:sp>
          <p:nvSpPr>
            <p:cNvPr id="11" name="Retângulo de cantos arredondados 10"/>
            <p:cNvSpPr/>
            <p:nvPr/>
          </p:nvSpPr>
          <p:spPr>
            <a:xfrm>
              <a:off x="5218270" y="2265132"/>
              <a:ext cx="3602202" cy="360040"/>
            </a:xfrm>
            <a:prstGeom prst="roundRect">
              <a:avLst/>
            </a:prstGeom>
            <a:solidFill>
              <a:srgbClr val="E1FFE1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smtClean="0">
                  <a:solidFill>
                    <a:schemeClr val="tx1"/>
                  </a:solidFill>
                </a:rPr>
                <a:t>fringe </a:t>
              </a:r>
              <a:r>
                <a:rPr lang="en-US" sz="1350" dirty="0">
                  <a:solidFill>
                    <a:schemeClr val="tx1"/>
                  </a:solidFill>
                </a:rPr>
                <a:t>instability</a:t>
              </a:r>
            </a:p>
          </p:txBody>
        </p:sp>
        <p:cxnSp>
          <p:nvCxnSpPr>
            <p:cNvPr id="38" name="Conector reto 37"/>
            <p:cNvCxnSpPr>
              <a:stCxn id="8" idx="3"/>
              <a:endCxn id="11" idx="1"/>
            </p:cNvCxnSpPr>
            <p:nvPr/>
          </p:nvCxnSpPr>
          <p:spPr>
            <a:xfrm flipV="1">
              <a:off x="4543546" y="2445152"/>
              <a:ext cx="674724" cy="875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upo 67"/>
          <p:cNvGrpSpPr/>
          <p:nvPr/>
        </p:nvGrpSpPr>
        <p:grpSpPr>
          <a:xfrm>
            <a:off x="4550659" y="2928902"/>
            <a:ext cx="3207695" cy="429275"/>
            <a:chOff x="4543546" y="2762201"/>
            <a:chExt cx="4276926" cy="572367"/>
          </a:xfrm>
        </p:grpSpPr>
        <p:sp>
          <p:nvSpPr>
            <p:cNvPr id="12" name="Retângulo de cantos arredondados 11"/>
            <p:cNvSpPr/>
            <p:nvPr/>
          </p:nvSpPr>
          <p:spPr>
            <a:xfrm>
              <a:off x="5218270" y="2762201"/>
              <a:ext cx="3602202" cy="360040"/>
            </a:xfrm>
            <a:prstGeom prst="roundRect">
              <a:avLst/>
            </a:prstGeom>
            <a:solidFill>
              <a:srgbClr val="E1FFE1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image blur</a:t>
              </a:r>
            </a:p>
          </p:txBody>
        </p:sp>
        <p:cxnSp>
          <p:nvCxnSpPr>
            <p:cNvPr id="40" name="Conector reto 39"/>
            <p:cNvCxnSpPr>
              <a:endCxn id="12" idx="1"/>
            </p:cNvCxnSpPr>
            <p:nvPr/>
          </p:nvCxnSpPr>
          <p:spPr>
            <a:xfrm flipV="1">
              <a:off x="4543546" y="2942221"/>
              <a:ext cx="674724" cy="392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upo 68"/>
          <p:cNvGrpSpPr/>
          <p:nvPr/>
        </p:nvGrpSpPr>
        <p:grpSpPr>
          <a:xfrm>
            <a:off x="4550659" y="3297611"/>
            <a:ext cx="3207695" cy="270030"/>
            <a:chOff x="4543546" y="3253815"/>
            <a:chExt cx="4276926" cy="360040"/>
          </a:xfrm>
        </p:grpSpPr>
        <p:sp>
          <p:nvSpPr>
            <p:cNvPr id="13" name="Retângulo de cantos arredondados 12"/>
            <p:cNvSpPr/>
            <p:nvPr/>
          </p:nvSpPr>
          <p:spPr>
            <a:xfrm>
              <a:off x="5218270" y="3253815"/>
              <a:ext cx="3602202" cy="360040"/>
            </a:xfrm>
            <a:prstGeom prst="roundRect">
              <a:avLst/>
            </a:prstGeom>
            <a:solidFill>
              <a:srgbClr val="E1FFE1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resolution degradation</a:t>
              </a:r>
            </a:p>
          </p:txBody>
        </p:sp>
        <p:cxnSp>
          <p:nvCxnSpPr>
            <p:cNvPr id="42" name="Conector reto 41"/>
            <p:cNvCxnSpPr>
              <a:stCxn id="8" idx="3"/>
              <a:endCxn id="13" idx="1"/>
            </p:cNvCxnSpPr>
            <p:nvPr/>
          </p:nvCxnSpPr>
          <p:spPr>
            <a:xfrm>
              <a:off x="4543546" y="3320988"/>
              <a:ext cx="674724" cy="1128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upo 69"/>
          <p:cNvGrpSpPr/>
          <p:nvPr/>
        </p:nvGrpSpPr>
        <p:grpSpPr>
          <a:xfrm>
            <a:off x="4550659" y="3347992"/>
            <a:ext cx="3207695" cy="596260"/>
            <a:chOff x="4543546" y="3320988"/>
            <a:chExt cx="4276926" cy="795013"/>
          </a:xfrm>
        </p:grpSpPr>
        <p:sp>
          <p:nvSpPr>
            <p:cNvPr id="14" name="Retângulo de cantos arredondados 13"/>
            <p:cNvSpPr/>
            <p:nvPr/>
          </p:nvSpPr>
          <p:spPr>
            <a:xfrm>
              <a:off x="5218270" y="3755961"/>
              <a:ext cx="3602202" cy="360040"/>
            </a:xfrm>
            <a:prstGeom prst="roundRect">
              <a:avLst/>
            </a:prstGeom>
            <a:solidFill>
              <a:srgbClr val="E1FFE1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decorrelation</a:t>
              </a:r>
            </a:p>
          </p:txBody>
        </p:sp>
        <p:cxnSp>
          <p:nvCxnSpPr>
            <p:cNvPr id="44" name="Conector reto 43"/>
            <p:cNvCxnSpPr>
              <a:stCxn id="8" idx="3"/>
              <a:endCxn id="14" idx="1"/>
            </p:cNvCxnSpPr>
            <p:nvPr/>
          </p:nvCxnSpPr>
          <p:spPr>
            <a:xfrm>
              <a:off x="4543546" y="3320988"/>
              <a:ext cx="674724" cy="6149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upo 70"/>
          <p:cNvGrpSpPr/>
          <p:nvPr/>
        </p:nvGrpSpPr>
        <p:grpSpPr>
          <a:xfrm>
            <a:off x="4550659" y="3358177"/>
            <a:ext cx="3207695" cy="959486"/>
            <a:chOff x="4543546" y="3334568"/>
            <a:chExt cx="4276926" cy="1279315"/>
          </a:xfrm>
        </p:grpSpPr>
        <p:sp>
          <p:nvSpPr>
            <p:cNvPr id="15" name="Retângulo de cantos arredondados 14"/>
            <p:cNvSpPr/>
            <p:nvPr/>
          </p:nvSpPr>
          <p:spPr>
            <a:xfrm>
              <a:off x="5218270" y="4253843"/>
              <a:ext cx="3602202" cy="360040"/>
            </a:xfrm>
            <a:prstGeom prst="roundRect">
              <a:avLst/>
            </a:prstGeom>
            <a:solidFill>
              <a:srgbClr val="E1FFE1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random errors increase</a:t>
              </a:r>
            </a:p>
          </p:txBody>
        </p:sp>
        <p:cxnSp>
          <p:nvCxnSpPr>
            <p:cNvPr id="46" name="Conector reto 45"/>
            <p:cNvCxnSpPr>
              <a:endCxn id="15" idx="1"/>
            </p:cNvCxnSpPr>
            <p:nvPr/>
          </p:nvCxnSpPr>
          <p:spPr>
            <a:xfrm>
              <a:off x="4543546" y="3334568"/>
              <a:ext cx="674724" cy="10992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upo 71"/>
          <p:cNvGrpSpPr/>
          <p:nvPr/>
        </p:nvGrpSpPr>
        <p:grpSpPr>
          <a:xfrm>
            <a:off x="4529921" y="4414815"/>
            <a:ext cx="3228434" cy="337332"/>
            <a:chOff x="4515893" y="4743420"/>
            <a:chExt cx="4304579" cy="449776"/>
          </a:xfrm>
        </p:grpSpPr>
        <p:sp>
          <p:nvSpPr>
            <p:cNvPr id="16" name="Retângulo de cantos arredondados 15"/>
            <p:cNvSpPr/>
            <p:nvPr/>
          </p:nvSpPr>
          <p:spPr>
            <a:xfrm>
              <a:off x="5218270" y="4743420"/>
              <a:ext cx="3602202" cy="360040"/>
            </a:xfrm>
            <a:prstGeom prst="roundRect">
              <a:avLst/>
            </a:prstGeom>
            <a:solidFill>
              <a:srgbClr val="E1FFE1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misalignment</a:t>
              </a:r>
            </a:p>
          </p:txBody>
        </p:sp>
        <p:cxnSp>
          <p:nvCxnSpPr>
            <p:cNvPr id="48" name="Conector reto 47"/>
            <p:cNvCxnSpPr>
              <a:endCxn id="16" idx="1"/>
            </p:cNvCxnSpPr>
            <p:nvPr/>
          </p:nvCxnSpPr>
          <p:spPr>
            <a:xfrm flipV="1">
              <a:off x="4515893" y="4923440"/>
              <a:ext cx="702377" cy="2697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upo 72"/>
          <p:cNvGrpSpPr/>
          <p:nvPr/>
        </p:nvGrpSpPr>
        <p:grpSpPr>
          <a:xfrm>
            <a:off x="4529921" y="4752147"/>
            <a:ext cx="3228434" cy="298829"/>
            <a:chOff x="4515893" y="5193196"/>
            <a:chExt cx="4304579" cy="398438"/>
          </a:xfrm>
        </p:grpSpPr>
        <p:sp>
          <p:nvSpPr>
            <p:cNvPr id="17" name="Retângulo de cantos arredondados 16"/>
            <p:cNvSpPr/>
            <p:nvPr/>
          </p:nvSpPr>
          <p:spPr>
            <a:xfrm>
              <a:off x="5218270" y="5231594"/>
              <a:ext cx="3602202" cy="360040"/>
            </a:xfrm>
            <a:prstGeom prst="roundRect">
              <a:avLst/>
            </a:prstGeom>
            <a:solidFill>
              <a:srgbClr val="E1FFE1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modification</a:t>
              </a:r>
            </a:p>
          </p:txBody>
        </p:sp>
        <p:cxnSp>
          <p:nvCxnSpPr>
            <p:cNvPr id="50" name="Conector reto 49"/>
            <p:cNvCxnSpPr>
              <a:stCxn id="9" idx="3"/>
              <a:endCxn id="17" idx="1"/>
            </p:cNvCxnSpPr>
            <p:nvPr/>
          </p:nvCxnSpPr>
          <p:spPr>
            <a:xfrm>
              <a:off x="4515893" y="5193196"/>
              <a:ext cx="702377" cy="2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o 36"/>
          <p:cNvGrpSpPr/>
          <p:nvPr/>
        </p:nvGrpSpPr>
        <p:grpSpPr>
          <a:xfrm>
            <a:off x="2681790" y="1808120"/>
            <a:ext cx="1848131" cy="1550057"/>
            <a:chOff x="2051720" y="1267825"/>
            <a:chExt cx="2464174" cy="2066743"/>
          </a:xfrm>
        </p:grpSpPr>
        <p:sp>
          <p:nvSpPr>
            <p:cNvPr id="7" name="Retângulo de cantos arredondados 6"/>
            <p:cNvSpPr/>
            <p:nvPr/>
          </p:nvSpPr>
          <p:spPr>
            <a:xfrm>
              <a:off x="2759449" y="1267825"/>
              <a:ext cx="1756445" cy="936104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D5FFD5"/>
                </a:gs>
                <a:gs pos="100000">
                  <a:srgbClr val="A7FFA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components</a:t>
              </a:r>
            </a:p>
          </p:txBody>
        </p:sp>
        <p:cxnSp>
          <p:nvCxnSpPr>
            <p:cNvPr id="54" name="Conector reto 53"/>
            <p:cNvCxnSpPr>
              <a:endCxn id="7" idx="1"/>
            </p:cNvCxnSpPr>
            <p:nvPr/>
          </p:nvCxnSpPr>
          <p:spPr>
            <a:xfrm flipV="1">
              <a:off x="2051720" y="1735877"/>
              <a:ext cx="707729" cy="15986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o 38"/>
          <p:cNvGrpSpPr/>
          <p:nvPr/>
        </p:nvGrpSpPr>
        <p:grpSpPr>
          <a:xfrm>
            <a:off x="2681790" y="2996952"/>
            <a:ext cx="1868870" cy="702078"/>
            <a:chOff x="2051720" y="2852936"/>
            <a:chExt cx="2491826" cy="936104"/>
          </a:xfrm>
        </p:grpSpPr>
        <p:sp>
          <p:nvSpPr>
            <p:cNvPr id="8" name="Retângulo de cantos arredondados 7"/>
            <p:cNvSpPr/>
            <p:nvPr/>
          </p:nvSpPr>
          <p:spPr>
            <a:xfrm>
              <a:off x="2787101" y="2852936"/>
              <a:ext cx="1756445" cy="936104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D5FFD5"/>
                </a:gs>
                <a:gs pos="100000">
                  <a:srgbClr val="A7FFA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measurement performance</a:t>
              </a:r>
            </a:p>
          </p:txBody>
        </p:sp>
        <p:cxnSp>
          <p:nvCxnSpPr>
            <p:cNvPr id="57" name="Conector reto 56"/>
            <p:cNvCxnSpPr>
              <a:endCxn id="8" idx="1"/>
            </p:cNvCxnSpPr>
            <p:nvPr/>
          </p:nvCxnSpPr>
          <p:spPr>
            <a:xfrm>
              <a:off x="2051720" y="3320988"/>
              <a:ext cx="73538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o 40"/>
          <p:cNvGrpSpPr/>
          <p:nvPr/>
        </p:nvGrpSpPr>
        <p:grpSpPr>
          <a:xfrm>
            <a:off x="2681791" y="3354844"/>
            <a:ext cx="1848130" cy="1748342"/>
            <a:chOff x="2051720" y="3330126"/>
            <a:chExt cx="2464173" cy="2331122"/>
          </a:xfrm>
        </p:grpSpPr>
        <p:sp>
          <p:nvSpPr>
            <p:cNvPr id="9" name="Retângulo de cantos arredondados 8"/>
            <p:cNvSpPr/>
            <p:nvPr/>
          </p:nvSpPr>
          <p:spPr>
            <a:xfrm>
              <a:off x="2759448" y="4725144"/>
              <a:ext cx="1756445" cy="936104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D5FFD5"/>
                </a:gs>
                <a:gs pos="100000">
                  <a:srgbClr val="A7FFA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measurand</a:t>
              </a:r>
            </a:p>
          </p:txBody>
        </p:sp>
        <p:cxnSp>
          <p:nvCxnSpPr>
            <p:cNvPr id="60" name="Conector reto 59"/>
            <p:cNvCxnSpPr>
              <a:endCxn id="9" idx="1"/>
            </p:cNvCxnSpPr>
            <p:nvPr/>
          </p:nvCxnSpPr>
          <p:spPr>
            <a:xfrm>
              <a:off x="2051720" y="3330126"/>
              <a:ext cx="707728" cy="18630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09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3081022" y="1376772"/>
            <a:ext cx="1620180" cy="3952815"/>
            <a:chOff x="2555776" y="606852"/>
            <a:chExt cx="2160240" cy="5270420"/>
          </a:xfrm>
        </p:grpSpPr>
        <p:sp>
          <p:nvSpPr>
            <p:cNvPr id="8" name="Retângulo 7"/>
            <p:cNvSpPr/>
            <p:nvPr/>
          </p:nvSpPr>
          <p:spPr>
            <a:xfrm>
              <a:off x="2555776" y="606852"/>
              <a:ext cx="2160240" cy="5270420"/>
            </a:xfrm>
            <a:prstGeom prst="rect">
              <a:avLst/>
            </a:prstGeom>
            <a:solidFill>
              <a:srgbClr val="FFFFE1"/>
            </a:solidFill>
            <a:ln w="3175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730843" y="606852"/>
              <a:ext cx="18689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what affects</a:t>
              </a: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4923786" y="1376773"/>
            <a:ext cx="2963770" cy="3961630"/>
            <a:chOff x="5012794" y="606852"/>
            <a:chExt cx="3951693" cy="5282173"/>
          </a:xfrm>
        </p:grpSpPr>
        <p:sp>
          <p:nvSpPr>
            <p:cNvPr id="11" name="Retângulo 10"/>
            <p:cNvSpPr/>
            <p:nvPr/>
          </p:nvSpPr>
          <p:spPr>
            <a:xfrm>
              <a:off x="5012794" y="618605"/>
              <a:ext cx="3951693" cy="5270420"/>
            </a:xfrm>
            <a:prstGeom prst="rect">
              <a:avLst/>
            </a:prstGeom>
            <a:solidFill>
              <a:srgbClr val="FFFFE1"/>
            </a:solidFill>
            <a:ln w="3175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6223173" y="606852"/>
              <a:ext cx="16063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how affects</a:t>
              </a:r>
            </a:p>
          </p:txBody>
        </p:sp>
      </p:grpSp>
      <p:sp>
        <p:nvSpPr>
          <p:cNvPr id="13" name="Retângulo de cantos arredondados 12"/>
          <p:cNvSpPr/>
          <p:nvPr/>
        </p:nvSpPr>
        <p:spPr>
          <a:xfrm>
            <a:off x="1385647" y="3071817"/>
            <a:ext cx="1317334" cy="70207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5D9FF"/>
              </a:gs>
              <a:gs pos="100000">
                <a:srgbClr val="EEBD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350" dirty="0">
                <a:solidFill>
                  <a:schemeClr val="tx1"/>
                </a:solidFill>
              </a:rPr>
              <a:t>radiation and background illumination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2702981" y="2200144"/>
            <a:ext cx="1848130" cy="1222712"/>
            <a:chOff x="2079973" y="1790526"/>
            <a:chExt cx="2464173" cy="1630282"/>
          </a:xfrm>
        </p:grpSpPr>
        <p:sp>
          <p:nvSpPr>
            <p:cNvPr id="15" name="Retângulo de cantos arredondados 14"/>
            <p:cNvSpPr/>
            <p:nvPr/>
          </p:nvSpPr>
          <p:spPr>
            <a:xfrm>
              <a:off x="2787701" y="1790526"/>
              <a:ext cx="1756445" cy="936104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F5D9FF"/>
                </a:gs>
                <a:gs pos="100000">
                  <a:srgbClr val="EEBD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components</a:t>
              </a:r>
            </a:p>
          </p:txBody>
        </p:sp>
        <p:cxnSp>
          <p:nvCxnSpPr>
            <p:cNvPr id="4" name="Conector reto 3"/>
            <p:cNvCxnSpPr>
              <a:stCxn id="13" idx="3"/>
              <a:endCxn id="15" idx="1"/>
            </p:cNvCxnSpPr>
            <p:nvPr/>
          </p:nvCxnSpPr>
          <p:spPr>
            <a:xfrm flipV="1">
              <a:off x="2079973" y="2258578"/>
              <a:ext cx="707728" cy="11622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o 2"/>
          <p:cNvGrpSpPr/>
          <p:nvPr/>
        </p:nvGrpSpPr>
        <p:grpSpPr>
          <a:xfrm>
            <a:off x="2702981" y="3422559"/>
            <a:ext cx="1848130" cy="1223603"/>
            <a:chOff x="2079973" y="3420412"/>
            <a:chExt cx="2464173" cy="1631470"/>
          </a:xfrm>
        </p:grpSpPr>
        <p:sp>
          <p:nvSpPr>
            <p:cNvPr id="21" name="Retângulo de cantos arredondados 20"/>
            <p:cNvSpPr/>
            <p:nvPr/>
          </p:nvSpPr>
          <p:spPr>
            <a:xfrm>
              <a:off x="2787701" y="4115778"/>
              <a:ext cx="1756445" cy="936104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F5D9FF"/>
                </a:gs>
                <a:gs pos="100000">
                  <a:srgbClr val="EEBD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measurement performance</a:t>
              </a:r>
            </a:p>
          </p:txBody>
        </p:sp>
        <p:cxnSp>
          <p:nvCxnSpPr>
            <p:cNvPr id="54" name="Conector reto 53"/>
            <p:cNvCxnSpPr>
              <a:endCxn id="21" idx="1"/>
            </p:cNvCxnSpPr>
            <p:nvPr/>
          </p:nvCxnSpPr>
          <p:spPr>
            <a:xfrm>
              <a:off x="2079973" y="3420412"/>
              <a:ext cx="707728" cy="1163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upo 82"/>
          <p:cNvGrpSpPr/>
          <p:nvPr/>
        </p:nvGrpSpPr>
        <p:grpSpPr>
          <a:xfrm>
            <a:off x="4551111" y="2189165"/>
            <a:ext cx="3228434" cy="362020"/>
            <a:chOff x="4544146" y="1775885"/>
            <a:chExt cx="4304579" cy="482693"/>
          </a:xfrm>
        </p:grpSpPr>
        <p:sp>
          <p:nvSpPr>
            <p:cNvPr id="24" name="Retângulo de cantos arredondados 23"/>
            <p:cNvSpPr/>
            <p:nvPr/>
          </p:nvSpPr>
          <p:spPr>
            <a:xfrm>
              <a:off x="5246523" y="1775885"/>
              <a:ext cx="3602202" cy="360040"/>
            </a:xfrm>
            <a:prstGeom prst="roundRect">
              <a:avLst/>
            </a:prstGeom>
            <a:solidFill>
              <a:srgbClr val="FAEBFF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degradation</a:t>
              </a:r>
            </a:p>
          </p:txBody>
        </p:sp>
        <p:cxnSp>
          <p:nvCxnSpPr>
            <p:cNvPr id="59" name="Conector reto 58"/>
            <p:cNvCxnSpPr>
              <a:stCxn id="15" idx="3"/>
              <a:endCxn id="24" idx="1"/>
            </p:cNvCxnSpPr>
            <p:nvPr/>
          </p:nvCxnSpPr>
          <p:spPr>
            <a:xfrm flipV="1">
              <a:off x="4544146" y="1955905"/>
              <a:ext cx="702377" cy="302673"/>
            </a:xfrm>
            <a:prstGeom prst="line">
              <a:avLst/>
            </a:prstGeom>
            <a:solidFill>
              <a:srgbClr val="FAEBFF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84" name="Grupo 83"/>
          <p:cNvGrpSpPr/>
          <p:nvPr/>
        </p:nvGrpSpPr>
        <p:grpSpPr>
          <a:xfrm>
            <a:off x="4549104" y="2547593"/>
            <a:ext cx="3230441" cy="285122"/>
            <a:chOff x="4541470" y="2253791"/>
            <a:chExt cx="4307255" cy="380162"/>
          </a:xfrm>
        </p:grpSpPr>
        <p:sp>
          <p:nvSpPr>
            <p:cNvPr id="27" name="Retângulo de cantos arredondados 26"/>
            <p:cNvSpPr/>
            <p:nvPr/>
          </p:nvSpPr>
          <p:spPr>
            <a:xfrm>
              <a:off x="5246523" y="2273913"/>
              <a:ext cx="3602202" cy="360040"/>
            </a:xfrm>
            <a:prstGeom prst="roundRect">
              <a:avLst/>
            </a:prstGeom>
            <a:solidFill>
              <a:srgbClr val="FAEBFF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malfunction</a:t>
              </a:r>
            </a:p>
          </p:txBody>
        </p:sp>
        <p:cxnSp>
          <p:nvCxnSpPr>
            <p:cNvPr id="62" name="Conector reto 61"/>
            <p:cNvCxnSpPr>
              <a:endCxn id="27" idx="1"/>
            </p:cNvCxnSpPr>
            <p:nvPr/>
          </p:nvCxnSpPr>
          <p:spPr>
            <a:xfrm>
              <a:off x="4541470" y="2253791"/>
              <a:ext cx="705053" cy="200142"/>
            </a:xfrm>
            <a:prstGeom prst="line">
              <a:avLst/>
            </a:prstGeom>
            <a:solidFill>
              <a:srgbClr val="FAEBFF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88" name="Grupo 87"/>
          <p:cNvGrpSpPr/>
          <p:nvPr/>
        </p:nvGrpSpPr>
        <p:grpSpPr>
          <a:xfrm>
            <a:off x="4554813" y="4065095"/>
            <a:ext cx="3224732" cy="270030"/>
            <a:chOff x="4549082" y="4277127"/>
            <a:chExt cx="4299643" cy="360040"/>
          </a:xfrm>
        </p:grpSpPr>
        <p:sp>
          <p:nvSpPr>
            <p:cNvPr id="42" name="Retângulo de cantos arredondados 41"/>
            <p:cNvSpPr/>
            <p:nvPr/>
          </p:nvSpPr>
          <p:spPr>
            <a:xfrm>
              <a:off x="5246523" y="4277127"/>
              <a:ext cx="3602202" cy="360040"/>
            </a:xfrm>
            <a:prstGeom prst="roundRect">
              <a:avLst/>
            </a:prstGeom>
            <a:solidFill>
              <a:srgbClr val="FAEBFF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signal to noise degradation</a:t>
              </a:r>
            </a:p>
          </p:txBody>
        </p:sp>
        <p:cxnSp>
          <p:nvCxnSpPr>
            <p:cNvPr id="74" name="Conector reto 73"/>
            <p:cNvCxnSpPr>
              <a:endCxn id="42" idx="1"/>
            </p:cNvCxnSpPr>
            <p:nvPr/>
          </p:nvCxnSpPr>
          <p:spPr>
            <a:xfrm flipV="1">
              <a:off x="4549082" y="4457147"/>
              <a:ext cx="697441" cy="126683"/>
            </a:xfrm>
            <a:prstGeom prst="line">
              <a:avLst/>
            </a:prstGeom>
            <a:solidFill>
              <a:srgbClr val="FAEBFF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89" name="Grupo 88"/>
          <p:cNvGrpSpPr/>
          <p:nvPr/>
        </p:nvGrpSpPr>
        <p:grpSpPr>
          <a:xfrm>
            <a:off x="4551111" y="4295122"/>
            <a:ext cx="3228434" cy="430022"/>
            <a:chOff x="4544146" y="4583830"/>
            <a:chExt cx="4304579" cy="573362"/>
          </a:xfrm>
        </p:grpSpPr>
        <p:sp>
          <p:nvSpPr>
            <p:cNvPr id="48" name="Retângulo de cantos arredondados 47"/>
            <p:cNvSpPr/>
            <p:nvPr/>
          </p:nvSpPr>
          <p:spPr>
            <a:xfrm>
              <a:off x="5246523" y="4797152"/>
              <a:ext cx="3602202" cy="360040"/>
            </a:xfrm>
            <a:prstGeom prst="roundRect">
              <a:avLst/>
            </a:prstGeom>
            <a:solidFill>
              <a:srgbClr val="FAEBFF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resolution degradation</a:t>
              </a:r>
            </a:p>
          </p:txBody>
        </p:sp>
        <p:cxnSp>
          <p:nvCxnSpPr>
            <p:cNvPr id="77" name="Conector reto 76"/>
            <p:cNvCxnSpPr>
              <a:stCxn id="21" idx="3"/>
              <a:endCxn id="48" idx="1"/>
            </p:cNvCxnSpPr>
            <p:nvPr/>
          </p:nvCxnSpPr>
          <p:spPr>
            <a:xfrm>
              <a:off x="4544146" y="4583830"/>
              <a:ext cx="702377" cy="393342"/>
            </a:xfrm>
            <a:prstGeom prst="line">
              <a:avLst/>
            </a:prstGeom>
            <a:solidFill>
              <a:srgbClr val="FAEBFF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53198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upo 73"/>
          <p:cNvGrpSpPr/>
          <p:nvPr/>
        </p:nvGrpSpPr>
        <p:grpSpPr>
          <a:xfrm>
            <a:off x="3059832" y="1312389"/>
            <a:ext cx="1620180" cy="3952815"/>
            <a:chOff x="2555776" y="606852"/>
            <a:chExt cx="2160240" cy="5270420"/>
          </a:xfrm>
        </p:grpSpPr>
        <p:sp>
          <p:nvSpPr>
            <p:cNvPr id="58" name="Retângulo 57"/>
            <p:cNvSpPr/>
            <p:nvPr/>
          </p:nvSpPr>
          <p:spPr>
            <a:xfrm>
              <a:off x="2555776" y="606852"/>
              <a:ext cx="2160240" cy="5270420"/>
            </a:xfrm>
            <a:prstGeom prst="rect">
              <a:avLst/>
            </a:prstGeom>
            <a:solidFill>
              <a:srgbClr val="FFFFE1"/>
            </a:solidFill>
            <a:ln w="3175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2730843" y="606852"/>
              <a:ext cx="18689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what affects</a:t>
              </a:r>
            </a:p>
          </p:txBody>
        </p:sp>
      </p:grpSp>
      <p:grpSp>
        <p:nvGrpSpPr>
          <p:cNvPr id="75" name="Grupo 74"/>
          <p:cNvGrpSpPr/>
          <p:nvPr/>
        </p:nvGrpSpPr>
        <p:grpSpPr>
          <a:xfrm>
            <a:off x="4902597" y="1312390"/>
            <a:ext cx="2963770" cy="3961630"/>
            <a:chOff x="5012794" y="606852"/>
            <a:chExt cx="3951693" cy="5282173"/>
          </a:xfrm>
        </p:grpSpPr>
        <p:sp>
          <p:nvSpPr>
            <p:cNvPr id="61" name="Retângulo 60"/>
            <p:cNvSpPr/>
            <p:nvPr/>
          </p:nvSpPr>
          <p:spPr>
            <a:xfrm>
              <a:off x="5012794" y="618605"/>
              <a:ext cx="3951693" cy="5270420"/>
            </a:xfrm>
            <a:prstGeom prst="rect">
              <a:avLst/>
            </a:prstGeom>
            <a:solidFill>
              <a:srgbClr val="FFFFE1"/>
            </a:solidFill>
            <a:ln w="3175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6223173" y="606852"/>
              <a:ext cx="16063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how affects</a:t>
              </a:r>
            </a:p>
          </p:txBody>
        </p:sp>
      </p:grpSp>
      <p:sp>
        <p:nvSpPr>
          <p:cNvPr id="3" name="Retângulo de cantos arredondados 2"/>
          <p:cNvSpPr/>
          <p:nvPr/>
        </p:nvSpPr>
        <p:spPr>
          <a:xfrm>
            <a:off x="1364457" y="3007137"/>
            <a:ext cx="1317334" cy="70207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atmosphere and pressure</a:t>
            </a:r>
          </a:p>
        </p:txBody>
      </p:sp>
      <p:grpSp>
        <p:nvGrpSpPr>
          <p:cNvPr id="65" name="Grupo 64"/>
          <p:cNvGrpSpPr/>
          <p:nvPr/>
        </p:nvGrpSpPr>
        <p:grpSpPr>
          <a:xfrm>
            <a:off x="4529920" y="1812723"/>
            <a:ext cx="3228434" cy="346436"/>
            <a:chOff x="4515894" y="1273962"/>
            <a:chExt cx="4304578" cy="461915"/>
          </a:xfrm>
        </p:grpSpPr>
        <p:sp>
          <p:nvSpPr>
            <p:cNvPr id="4" name="Retângulo de cantos arredondados 3"/>
            <p:cNvSpPr/>
            <p:nvPr/>
          </p:nvSpPr>
          <p:spPr>
            <a:xfrm>
              <a:off x="5218270" y="1273962"/>
              <a:ext cx="3602202" cy="360040"/>
            </a:xfrm>
            <a:prstGeom prst="roundRect">
              <a:avLst/>
            </a:prstGeom>
            <a:solidFill>
              <a:srgbClr val="E1FFE1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malfunction</a:t>
              </a:r>
            </a:p>
          </p:txBody>
        </p:sp>
        <p:cxnSp>
          <p:nvCxnSpPr>
            <p:cNvPr id="34" name="Conector reto 33"/>
            <p:cNvCxnSpPr>
              <a:stCxn id="7" idx="3"/>
              <a:endCxn id="4" idx="1"/>
            </p:cNvCxnSpPr>
            <p:nvPr/>
          </p:nvCxnSpPr>
          <p:spPr>
            <a:xfrm flipV="1">
              <a:off x="4515894" y="1453982"/>
              <a:ext cx="702376" cy="2818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upo 65"/>
          <p:cNvGrpSpPr/>
          <p:nvPr/>
        </p:nvGrpSpPr>
        <p:grpSpPr>
          <a:xfrm>
            <a:off x="4529920" y="2159159"/>
            <a:ext cx="3228434" cy="297115"/>
            <a:chOff x="4515894" y="1735877"/>
            <a:chExt cx="4304578" cy="396153"/>
          </a:xfrm>
        </p:grpSpPr>
        <p:sp>
          <p:nvSpPr>
            <p:cNvPr id="10" name="Retângulo de cantos arredondados 9"/>
            <p:cNvSpPr/>
            <p:nvPr/>
          </p:nvSpPr>
          <p:spPr>
            <a:xfrm>
              <a:off x="5218270" y="1771990"/>
              <a:ext cx="3602202" cy="360040"/>
            </a:xfrm>
            <a:prstGeom prst="roundRect">
              <a:avLst/>
            </a:prstGeom>
            <a:solidFill>
              <a:srgbClr val="E1FFE1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damage</a:t>
              </a:r>
            </a:p>
          </p:txBody>
        </p:sp>
        <p:cxnSp>
          <p:nvCxnSpPr>
            <p:cNvPr id="36" name="Conector reto 35"/>
            <p:cNvCxnSpPr>
              <a:stCxn id="7" idx="3"/>
              <a:endCxn id="10" idx="1"/>
            </p:cNvCxnSpPr>
            <p:nvPr/>
          </p:nvCxnSpPr>
          <p:spPr>
            <a:xfrm>
              <a:off x="4515894" y="1735877"/>
              <a:ext cx="702376" cy="2161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upo 66"/>
          <p:cNvGrpSpPr/>
          <p:nvPr/>
        </p:nvGrpSpPr>
        <p:grpSpPr>
          <a:xfrm>
            <a:off x="4550659" y="2556099"/>
            <a:ext cx="3207695" cy="791892"/>
            <a:chOff x="4543546" y="2265132"/>
            <a:chExt cx="4276926" cy="1055856"/>
          </a:xfrm>
        </p:grpSpPr>
        <p:sp>
          <p:nvSpPr>
            <p:cNvPr id="11" name="Retângulo de cantos arredondados 10"/>
            <p:cNvSpPr/>
            <p:nvPr/>
          </p:nvSpPr>
          <p:spPr>
            <a:xfrm>
              <a:off x="5218270" y="2265132"/>
              <a:ext cx="3602202" cy="360040"/>
            </a:xfrm>
            <a:prstGeom prst="roundRect">
              <a:avLst/>
            </a:prstGeom>
            <a:solidFill>
              <a:srgbClr val="E1FFE1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wavelength change</a:t>
              </a:r>
            </a:p>
          </p:txBody>
        </p:sp>
        <p:cxnSp>
          <p:nvCxnSpPr>
            <p:cNvPr id="38" name="Conector reto 37"/>
            <p:cNvCxnSpPr>
              <a:stCxn id="8" idx="3"/>
              <a:endCxn id="11" idx="1"/>
            </p:cNvCxnSpPr>
            <p:nvPr/>
          </p:nvCxnSpPr>
          <p:spPr>
            <a:xfrm flipV="1">
              <a:off x="4543546" y="2445152"/>
              <a:ext cx="674724" cy="875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upo 67"/>
          <p:cNvGrpSpPr/>
          <p:nvPr/>
        </p:nvGrpSpPr>
        <p:grpSpPr>
          <a:xfrm>
            <a:off x="4550659" y="2928902"/>
            <a:ext cx="3207695" cy="429275"/>
            <a:chOff x="4543546" y="2762201"/>
            <a:chExt cx="4276926" cy="572367"/>
          </a:xfrm>
        </p:grpSpPr>
        <p:sp>
          <p:nvSpPr>
            <p:cNvPr id="12" name="Retângulo de cantos arredondados 11"/>
            <p:cNvSpPr/>
            <p:nvPr/>
          </p:nvSpPr>
          <p:spPr>
            <a:xfrm>
              <a:off x="5218270" y="2762201"/>
              <a:ext cx="3602202" cy="360040"/>
            </a:xfrm>
            <a:prstGeom prst="roundRect">
              <a:avLst/>
            </a:prstGeom>
            <a:solidFill>
              <a:srgbClr val="E1FFE1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image blur</a:t>
              </a:r>
            </a:p>
          </p:txBody>
        </p:sp>
        <p:cxnSp>
          <p:nvCxnSpPr>
            <p:cNvPr id="40" name="Conector reto 39"/>
            <p:cNvCxnSpPr>
              <a:endCxn id="12" idx="1"/>
            </p:cNvCxnSpPr>
            <p:nvPr/>
          </p:nvCxnSpPr>
          <p:spPr>
            <a:xfrm flipV="1">
              <a:off x="4543546" y="2942221"/>
              <a:ext cx="674724" cy="392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upo 68"/>
          <p:cNvGrpSpPr/>
          <p:nvPr/>
        </p:nvGrpSpPr>
        <p:grpSpPr>
          <a:xfrm>
            <a:off x="4550659" y="3297611"/>
            <a:ext cx="3207695" cy="270030"/>
            <a:chOff x="4543546" y="3253815"/>
            <a:chExt cx="4276926" cy="360040"/>
          </a:xfrm>
        </p:grpSpPr>
        <p:sp>
          <p:nvSpPr>
            <p:cNvPr id="13" name="Retângulo de cantos arredondados 12"/>
            <p:cNvSpPr/>
            <p:nvPr/>
          </p:nvSpPr>
          <p:spPr>
            <a:xfrm>
              <a:off x="5218270" y="3253815"/>
              <a:ext cx="3602202" cy="360040"/>
            </a:xfrm>
            <a:prstGeom prst="roundRect">
              <a:avLst/>
            </a:prstGeom>
            <a:solidFill>
              <a:srgbClr val="E1FFE1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refraction index changes</a:t>
              </a:r>
            </a:p>
          </p:txBody>
        </p:sp>
        <p:cxnSp>
          <p:nvCxnSpPr>
            <p:cNvPr id="42" name="Conector reto 41"/>
            <p:cNvCxnSpPr>
              <a:stCxn id="8" idx="3"/>
              <a:endCxn id="13" idx="1"/>
            </p:cNvCxnSpPr>
            <p:nvPr/>
          </p:nvCxnSpPr>
          <p:spPr>
            <a:xfrm>
              <a:off x="4543546" y="3320988"/>
              <a:ext cx="674724" cy="1128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upo 69"/>
          <p:cNvGrpSpPr/>
          <p:nvPr/>
        </p:nvGrpSpPr>
        <p:grpSpPr>
          <a:xfrm>
            <a:off x="4550659" y="3347992"/>
            <a:ext cx="3207695" cy="596260"/>
            <a:chOff x="4543546" y="3320988"/>
            <a:chExt cx="4276926" cy="795013"/>
          </a:xfrm>
        </p:grpSpPr>
        <p:sp>
          <p:nvSpPr>
            <p:cNvPr id="14" name="Retângulo de cantos arredondados 13"/>
            <p:cNvSpPr/>
            <p:nvPr/>
          </p:nvSpPr>
          <p:spPr>
            <a:xfrm>
              <a:off x="5218270" y="3755961"/>
              <a:ext cx="3602202" cy="360040"/>
            </a:xfrm>
            <a:prstGeom prst="roundRect">
              <a:avLst/>
            </a:prstGeom>
            <a:solidFill>
              <a:srgbClr val="E1FFE1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decorrelation</a:t>
              </a:r>
            </a:p>
          </p:txBody>
        </p:sp>
        <p:cxnSp>
          <p:nvCxnSpPr>
            <p:cNvPr id="44" name="Conector reto 43"/>
            <p:cNvCxnSpPr>
              <a:stCxn id="8" idx="3"/>
              <a:endCxn id="14" idx="1"/>
            </p:cNvCxnSpPr>
            <p:nvPr/>
          </p:nvCxnSpPr>
          <p:spPr>
            <a:xfrm>
              <a:off x="4543546" y="3320988"/>
              <a:ext cx="674724" cy="6149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upo 70"/>
          <p:cNvGrpSpPr/>
          <p:nvPr/>
        </p:nvGrpSpPr>
        <p:grpSpPr>
          <a:xfrm>
            <a:off x="4550659" y="3358177"/>
            <a:ext cx="3207695" cy="959486"/>
            <a:chOff x="4543546" y="3334568"/>
            <a:chExt cx="4276926" cy="1279315"/>
          </a:xfrm>
        </p:grpSpPr>
        <p:sp>
          <p:nvSpPr>
            <p:cNvPr id="15" name="Retângulo de cantos arredondados 14"/>
            <p:cNvSpPr/>
            <p:nvPr/>
          </p:nvSpPr>
          <p:spPr>
            <a:xfrm>
              <a:off x="5218270" y="4253843"/>
              <a:ext cx="3602202" cy="360040"/>
            </a:xfrm>
            <a:prstGeom prst="roundRect">
              <a:avLst/>
            </a:prstGeom>
            <a:solidFill>
              <a:srgbClr val="E1FFE1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thermal currents (convection)</a:t>
              </a:r>
            </a:p>
          </p:txBody>
        </p:sp>
        <p:cxnSp>
          <p:nvCxnSpPr>
            <p:cNvPr id="46" name="Conector reto 45"/>
            <p:cNvCxnSpPr>
              <a:endCxn id="15" idx="1"/>
            </p:cNvCxnSpPr>
            <p:nvPr/>
          </p:nvCxnSpPr>
          <p:spPr>
            <a:xfrm>
              <a:off x="4543546" y="3334568"/>
              <a:ext cx="674724" cy="10992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upo 71"/>
          <p:cNvGrpSpPr/>
          <p:nvPr/>
        </p:nvGrpSpPr>
        <p:grpSpPr>
          <a:xfrm>
            <a:off x="4529921" y="4414815"/>
            <a:ext cx="3228434" cy="337332"/>
            <a:chOff x="4515893" y="4743420"/>
            <a:chExt cx="4304579" cy="449776"/>
          </a:xfrm>
        </p:grpSpPr>
        <p:sp>
          <p:nvSpPr>
            <p:cNvPr id="16" name="Retângulo de cantos arredondados 15"/>
            <p:cNvSpPr/>
            <p:nvPr/>
          </p:nvSpPr>
          <p:spPr>
            <a:xfrm>
              <a:off x="5218270" y="4743420"/>
              <a:ext cx="3602202" cy="360040"/>
            </a:xfrm>
            <a:prstGeom prst="roundRect">
              <a:avLst/>
            </a:prstGeom>
            <a:solidFill>
              <a:srgbClr val="E1FFE1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surface contamination</a:t>
              </a:r>
            </a:p>
          </p:txBody>
        </p:sp>
        <p:cxnSp>
          <p:nvCxnSpPr>
            <p:cNvPr id="48" name="Conector reto 47"/>
            <p:cNvCxnSpPr>
              <a:endCxn id="16" idx="1"/>
            </p:cNvCxnSpPr>
            <p:nvPr/>
          </p:nvCxnSpPr>
          <p:spPr>
            <a:xfrm flipV="1">
              <a:off x="4515893" y="4923440"/>
              <a:ext cx="702377" cy="2697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upo 72"/>
          <p:cNvGrpSpPr/>
          <p:nvPr/>
        </p:nvGrpSpPr>
        <p:grpSpPr>
          <a:xfrm>
            <a:off x="4529921" y="4752147"/>
            <a:ext cx="3228434" cy="298829"/>
            <a:chOff x="4515893" y="5193196"/>
            <a:chExt cx="4304579" cy="398438"/>
          </a:xfrm>
        </p:grpSpPr>
        <p:sp>
          <p:nvSpPr>
            <p:cNvPr id="17" name="Retângulo de cantos arredondados 16"/>
            <p:cNvSpPr/>
            <p:nvPr/>
          </p:nvSpPr>
          <p:spPr>
            <a:xfrm>
              <a:off x="5218270" y="5231594"/>
              <a:ext cx="3602202" cy="360040"/>
            </a:xfrm>
            <a:prstGeom prst="roundRect">
              <a:avLst/>
            </a:prstGeom>
            <a:solidFill>
              <a:srgbClr val="E1FFE1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smtClean="0">
                  <a:solidFill>
                    <a:schemeClr val="tx1"/>
                  </a:solidFill>
                </a:rPr>
                <a:t>surface modification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50" name="Conector reto 49"/>
            <p:cNvCxnSpPr>
              <a:stCxn id="9" idx="3"/>
              <a:endCxn id="17" idx="1"/>
            </p:cNvCxnSpPr>
            <p:nvPr/>
          </p:nvCxnSpPr>
          <p:spPr>
            <a:xfrm>
              <a:off x="4515893" y="5193196"/>
              <a:ext cx="702377" cy="2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o 36"/>
          <p:cNvGrpSpPr/>
          <p:nvPr/>
        </p:nvGrpSpPr>
        <p:grpSpPr>
          <a:xfrm>
            <a:off x="2681790" y="1808120"/>
            <a:ext cx="1848131" cy="1550057"/>
            <a:chOff x="2051720" y="1267825"/>
            <a:chExt cx="2464174" cy="2066743"/>
          </a:xfrm>
        </p:grpSpPr>
        <p:sp>
          <p:nvSpPr>
            <p:cNvPr id="7" name="Retângulo de cantos arredondados 6"/>
            <p:cNvSpPr/>
            <p:nvPr/>
          </p:nvSpPr>
          <p:spPr>
            <a:xfrm>
              <a:off x="2759449" y="1267825"/>
              <a:ext cx="1756445" cy="936104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D5FFD5"/>
                </a:gs>
                <a:gs pos="100000">
                  <a:srgbClr val="A7FFA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components</a:t>
              </a:r>
            </a:p>
          </p:txBody>
        </p:sp>
        <p:cxnSp>
          <p:nvCxnSpPr>
            <p:cNvPr id="54" name="Conector reto 53"/>
            <p:cNvCxnSpPr>
              <a:endCxn id="7" idx="1"/>
            </p:cNvCxnSpPr>
            <p:nvPr/>
          </p:nvCxnSpPr>
          <p:spPr>
            <a:xfrm flipV="1">
              <a:off x="2051720" y="1735877"/>
              <a:ext cx="707729" cy="15986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o 38"/>
          <p:cNvGrpSpPr/>
          <p:nvPr/>
        </p:nvGrpSpPr>
        <p:grpSpPr>
          <a:xfrm>
            <a:off x="2681790" y="2996952"/>
            <a:ext cx="1868870" cy="702078"/>
            <a:chOff x="2051720" y="2852936"/>
            <a:chExt cx="2491826" cy="936104"/>
          </a:xfrm>
        </p:grpSpPr>
        <p:sp>
          <p:nvSpPr>
            <p:cNvPr id="8" name="Retângulo de cantos arredondados 7"/>
            <p:cNvSpPr/>
            <p:nvPr/>
          </p:nvSpPr>
          <p:spPr>
            <a:xfrm>
              <a:off x="2787101" y="2852936"/>
              <a:ext cx="1756445" cy="936104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D5FFD5"/>
                </a:gs>
                <a:gs pos="100000">
                  <a:srgbClr val="A7FFA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measurement performance</a:t>
              </a:r>
            </a:p>
          </p:txBody>
        </p:sp>
        <p:cxnSp>
          <p:nvCxnSpPr>
            <p:cNvPr id="57" name="Conector reto 56"/>
            <p:cNvCxnSpPr>
              <a:endCxn id="8" idx="1"/>
            </p:cNvCxnSpPr>
            <p:nvPr/>
          </p:nvCxnSpPr>
          <p:spPr>
            <a:xfrm>
              <a:off x="2051720" y="3320988"/>
              <a:ext cx="73538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o 40"/>
          <p:cNvGrpSpPr/>
          <p:nvPr/>
        </p:nvGrpSpPr>
        <p:grpSpPr>
          <a:xfrm>
            <a:off x="2681791" y="3354844"/>
            <a:ext cx="1848130" cy="1748342"/>
            <a:chOff x="2051720" y="3330126"/>
            <a:chExt cx="2464173" cy="2331122"/>
          </a:xfrm>
        </p:grpSpPr>
        <p:sp>
          <p:nvSpPr>
            <p:cNvPr id="9" name="Retângulo de cantos arredondados 8"/>
            <p:cNvSpPr/>
            <p:nvPr/>
          </p:nvSpPr>
          <p:spPr>
            <a:xfrm>
              <a:off x="2759448" y="4725144"/>
              <a:ext cx="1756445" cy="936104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D5FFD5"/>
                </a:gs>
                <a:gs pos="100000">
                  <a:srgbClr val="A7FFA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measurand</a:t>
              </a:r>
            </a:p>
          </p:txBody>
        </p:sp>
        <p:cxnSp>
          <p:nvCxnSpPr>
            <p:cNvPr id="60" name="Conector reto 59"/>
            <p:cNvCxnSpPr>
              <a:endCxn id="9" idx="1"/>
            </p:cNvCxnSpPr>
            <p:nvPr/>
          </p:nvCxnSpPr>
          <p:spPr>
            <a:xfrm>
              <a:off x="2051720" y="3330126"/>
              <a:ext cx="707728" cy="18630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714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187624" y="3245060"/>
            <a:ext cx="3024336" cy="36663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Knowing the Enemy</a:t>
            </a:r>
          </a:p>
          <a:p>
            <a:pPr marL="685800" lvl="1" indent="-385763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Harsh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nvironments</a:t>
            </a:r>
          </a:p>
          <a:p>
            <a:pPr marL="685800" lvl="1" indent="-385763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Disturbing Agents</a:t>
            </a:r>
          </a:p>
          <a:p>
            <a:pPr marL="385763" indent="-385763">
              <a:buFont typeface="+mj-lt"/>
              <a:buAutoNum type="arabicPeriod"/>
            </a:pPr>
            <a:r>
              <a:rPr lang="en-US" u="sng" dirty="0" smtClean="0"/>
              <a:t>Defense Strategies</a:t>
            </a:r>
          </a:p>
          <a:p>
            <a:pPr marL="685800" lvl="1" indent="-385763"/>
            <a:r>
              <a:rPr lang="en-US" dirty="0" smtClean="0"/>
              <a:t>Isolation</a:t>
            </a:r>
            <a:endParaRPr lang="en-US" dirty="0"/>
          </a:p>
          <a:p>
            <a:pPr marL="685800" lvl="1" indent="-385763"/>
            <a:r>
              <a:rPr lang="en-US" dirty="0" smtClean="0"/>
              <a:t>Robustness</a:t>
            </a:r>
          </a:p>
          <a:p>
            <a:pPr marL="685800" lvl="1" indent="-385763"/>
            <a:r>
              <a:rPr lang="en-US" dirty="0" smtClean="0"/>
              <a:t>Isolation and robustness</a:t>
            </a:r>
          </a:p>
        </p:txBody>
      </p:sp>
    </p:spTree>
    <p:extLst>
      <p:ext uri="{BB962C8B-B14F-4D97-AF65-F5344CB8AC3E}">
        <p14:creationId xmlns:p14="http://schemas.microsoft.com/office/powerpoint/2010/main" val="276784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1 - Isolation</a:t>
            </a:r>
            <a:endParaRPr lang="en-US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779240"/>
            <a:ext cx="3240360" cy="1999910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6346034" y="2078851"/>
            <a:ext cx="702078" cy="349216"/>
            <a:chOff x="6588224" y="1559223"/>
            <a:chExt cx="936104" cy="465621"/>
          </a:xfrm>
        </p:grpSpPr>
        <p:sp>
          <p:nvSpPr>
            <p:cNvPr id="3" name="Retângulo de cantos arredondados 2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Retângulo de cantos arredondados 6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tângulo de cantos arredondados 7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Retângulo de cantos arredondados 8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6346034" y="2456893"/>
            <a:ext cx="702078" cy="349216"/>
            <a:chOff x="6588224" y="1559223"/>
            <a:chExt cx="936104" cy="465621"/>
          </a:xfrm>
        </p:grpSpPr>
        <p:sp>
          <p:nvSpPr>
            <p:cNvPr id="12" name="Retângulo de cantos arredondados 11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Retângulo de cantos arredondados 12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Retângulo de cantos arredondados 13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Retângulo de cantos arredondados 14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6346034" y="2834935"/>
            <a:ext cx="702078" cy="349216"/>
            <a:chOff x="6588224" y="1559223"/>
            <a:chExt cx="936104" cy="465621"/>
          </a:xfrm>
        </p:grpSpPr>
        <p:sp>
          <p:nvSpPr>
            <p:cNvPr id="17" name="Retângulo de cantos arredondados 16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Retângulo de cantos arredondados 17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Retângulo de cantos arredondados 18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Retângulo de cantos arredondados 19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6346034" y="3212977"/>
            <a:ext cx="702078" cy="349216"/>
            <a:chOff x="6588224" y="1559223"/>
            <a:chExt cx="936104" cy="465621"/>
          </a:xfrm>
        </p:grpSpPr>
        <p:sp>
          <p:nvSpPr>
            <p:cNvPr id="22" name="Retângulo de cantos arredondados 21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Retângulo de cantos arredondados 22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Retângulo de cantos arredondados 23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Retângulo de cantos arredondados 24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6346034" y="3591019"/>
            <a:ext cx="702078" cy="349216"/>
            <a:chOff x="6588224" y="1559223"/>
            <a:chExt cx="936104" cy="465621"/>
          </a:xfrm>
        </p:grpSpPr>
        <p:sp>
          <p:nvSpPr>
            <p:cNvPr id="27" name="Retângulo de cantos arredondados 26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" name="Retângulo de cantos arredondados 27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" name="Retângulo de cantos arredondados 28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" name="Retângulo de cantos arredondados 29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6346034" y="3969061"/>
            <a:ext cx="702078" cy="349216"/>
            <a:chOff x="6588224" y="1559223"/>
            <a:chExt cx="936104" cy="465621"/>
          </a:xfrm>
        </p:grpSpPr>
        <p:sp>
          <p:nvSpPr>
            <p:cNvPr id="32" name="Retângulo de cantos arredondados 31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" name="Retângulo de cantos arredondados 32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" name="Retângulo de cantos arredondados 33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" name="Retângulo de cantos arredondados 34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6346034" y="4347103"/>
            <a:ext cx="702078" cy="349216"/>
            <a:chOff x="6588224" y="1559223"/>
            <a:chExt cx="936104" cy="465621"/>
          </a:xfrm>
        </p:grpSpPr>
        <p:sp>
          <p:nvSpPr>
            <p:cNvPr id="37" name="Retângulo de cantos arredondados 36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" name="Retângulo de cantos arredondados 37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" name="Retângulo de cantos arredondados 38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0" name="Retângulo de cantos arredondados 39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6346034" y="4725145"/>
            <a:ext cx="702078" cy="349216"/>
            <a:chOff x="6588224" y="1559223"/>
            <a:chExt cx="936104" cy="465621"/>
          </a:xfrm>
        </p:grpSpPr>
        <p:sp>
          <p:nvSpPr>
            <p:cNvPr id="42" name="Retângulo de cantos arredondados 41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3" name="Retângulo de cantos arredondados 42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4" name="Retângulo de cantos arredondados 43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5" name="Retângulo de cantos arredondados 44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46" name="Grupo 45"/>
          <p:cNvGrpSpPr/>
          <p:nvPr/>
        </p:nvGrpSpPr>
        <p:grpSpPr>
          <a:xfrm>
            <a:off x="6346034" y="5103187"/>
            <a:ext cx="702078" cy="349216"/>
            <a:chOff x="6588224" y="1559223"/>
            <a:chExt cx="936104" cy="465621"/>
          </a:xfrm>
        </p:grpSpPr>
        <p:sp>
          <p:nvSpPr>
            <p:cNvPr id="47" name="Retângulo de cantos arredondados 46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8" name="Retângulo de cantos arredondados 47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9" name="Retângulo de cantos arredondados 48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0" name="Retângulo de cantos arredondados 49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51" name="Grupo 50"/>
          <p:cNvGrpSpPr/>
          <p:nvPr/>
        </p:nvGrpSpPr>
        <p:grpSpPr>
          <a:xfrm>
            <a:off x="1817694" y="2078851"/>
            <a:ext cx="702078" cy="349216"/>
            <a:chOff x="6588224" y="1559223"/>
            <a:chExt cx="936104" cy="465621"/>
          </a:xfrm>
        </p:grpSpPr>
        <p:sp>
          <p:nvSpPr>
            <p:cNvPr id="52" name="Retângulo de cantos arredondados 51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3" name="Retângulo de cantos arredondados 52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Retângulo de cantos arredondados 53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5" name="Retângulo de cantos arredondados 54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56" name="Grupo 55"/>
          <p:cNvGrpSpPr/>
          <p:nvPr/>
        </p:nvGrpSpPr>
        <p:grpSpPr>
          <a:xfrm>
            <a:off x="1817694" y="2456893"/>
            <a:ext cx="702078" cy="349216"/>
            <a:chOff x="6588224" y="1559223"/>
            <a:chExt cx="936104" cy="465621"/>
          </a:xfrm>
        </p:grpSpPr>
        <p:sp>
          <p:nvSpPr>
            <p:cNvPr id="57" name="Retângulo de cantos arredondados 56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Retângulo de cantos arredondados 57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9" name="Retângulo de cantos arredondados 58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0" name="Retângulo de cantos arredondados 59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61" name="Grupo 60"/>
          <p:cNvGrpSpPr/>
          <p:nvPr/>
        </p:nvGrpSpPr>
        <p:grpSpPr>
          <a:xfrm>
            <a:off x="1817694" y="2834935"/>
            <a:ext cx="702078" cy="349216"/>
            <a:chOff x="6588224" y="1559223"/>
            <a:chExt cx="936104" cy="465621"/>
          </a:xfrm>
        </p:grpSpPr>
        <p:sp>
          <p:nvSpPr>
            <p:cNvPr id="62" name="Retângulo de cantos arredondados 61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3" name="Retângulo de cantos arredondados 62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4" name="Retângulo de cantos arredondados 63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5" name="Retângulo de cantos arredondados 64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66" name="Grupo 65"/>
          <p:cNvGrpSpPr/>
          <p:nvPr/>
        </p:nvGrpSpPr>
        <p:grpSpPr>
          <a:xfrm>
            <a:off x="1817694" y="3212977"/>
            <a:ext cx="702078" cy="349216"/>
            <a:chOff x="6588224" y="1559223"/>
            <a:chExt cx="936104" cy="465621"/>
          </a:xfrm>
        </p:grpSpPr>
        <p:sp>
          <p:nvSpPr>
            <p:cNvPr id="67" name="Retângulo de cantos arredondados 66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8" name="Retângulo de cantos arredondados 67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9" name="Retângulo de cantos arredondados 68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0" name="Retângulo de cantos arredondados 69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71" name="Grupo 70"/>
          <p:cNvGrpSpPr/>
          <p:nvPr/>
        </p:nvGrpSpPr>
        <p:grpSpPr>
          <a:xfrm>
            <a:off x="1817694" y="3591019"/>
            <a:ext cx="702078" cy="349216"/>
            <a:chOff x="6588224" y="1559223"/>
            <a:chExt cx="936104" cy="465621"/>
          </a:xfrm>
        </p:grpSpPr>
        <p:sp>
          <p:nvSpPr>
            <p:cNvPr id="72" name="Retângulo de cantos arredondados 71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3" name="Retângulo de cantos arredondados 72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4" name="Retângulo de cantos arredondados 73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5" name="Retângulo de cantos arredondados 74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76" name="Grupo 75"/>
          <p:cNvGrpSpPr/>
          <p:nvPr/>
        </p:nvGrpSpPr>
        <p:grpSpPr>
          <a:xfrm>
            <a:off x="1817694" y="3969061"/>
            <a:ext cx="702078" cy="349216"/>
            <a:chOff x="6588224" y="1559223"/>
            <a:chExt cx="936104" cy="465621"/>
          </a:xfrm>
        </p:grpSpPr>
        <p:sp>
          <p:nvSpPr>
            <p:cNvPr id="77" name="Retângulo de cantos arredondados 76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8" name="Retângulo de cantos arredondados 77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9" name="Retângulo de cantos arredondados 78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0" name="Retângulo de cantos arredondados 79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81" name="Grupo 80"/>
          <p:cNvGrpSpPr/>
          <p:nvPr/>
        </p:nvGrpSpPr>
        <p:grpSpPr>
          <a:xfrm>
            <a:off x="1817694" y="4347103"/>
            <a:ext cx="702078" cy="349216"/>
            <a:chOff x="6588224" y="1559223"/>
            <a:chExt cx="936104" cy="465621"/>
          </a:xfrm>
        </p:grpSpPr>
        <p:sp>
          <p:nvSpPr>
            <p:cNvPr id="82" name="Retângulo de cantos arredondados 81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3" name="Retângulo de cantos arredondados 82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4" name="Retângulo de cantos arredondados 83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5" name="Retângulo de cantos arredondados 84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86" name="Grupo 85"/>
          <p:cNvGrpSpPr/>
          <p:nvPr/>
        </p:nvGrpSpPr>
        <p:grpSpPr>
          <a:xfrm>
            <a:off x="1817694" y="4725145"/>
            <a:ext cx="702078" cy="349216"/>
            <a:chOff x="6588224" y="1559223"/>
            <a:chExt cx="936104" cy="465621"/>
          </a:xfrm>
        </p:grpSpPr>
        <p:sp>
          <p:nvSpPr>
            <p:cNvPr id="87" name="Retângulo de cantos arredondados 86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8" name="Retângulo de cantos arredondados 87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9" name="Retângulo de cantos arredondados 88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0" name="Retângulo de cantos arredondados 89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91" name="Grupo 90"/>
          <p:cNvGrpSpPr/>
          <p:nvPr/>
        </p:nvGrpSpPr>
        <p:grpSpPr>
          <a:xfrm>
            <a:off x="1817694" y="5103187"/>
            <a:ext cx="702078" cy="349216"/>
            <a:chOff x="6588224" y="1559223"/>
            <a:chExt cx="936104" cy="465621"/>
          </a:xfrm>
        </p:grpSpPr>
        <p:sp>
          <p:nvSpPr>
            <p:cNvPr id="92" name="Retângulo de cantos arredondados 91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3" name="Retângulo de cantos arredondados 92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4" name="Retângulo de cantos arredondados 93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5" name="Retângulo de cantos arredondados 94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01" name="Grupo 100"/>
          <p:cNvGrpSpPr/>
          <p:nvPr/>
        </p:nvGrpSpPr>
        <p:grpSpPr>
          <a:xfrm>
            <a:off x="2573778" y="5103187"/>
            <a:ext cx="702078" cy="349216"/>
            <a:chOff x="6588224" y="1559223"/>
            <a:chExt cx="936104" cy="465621"/>
          </a:xfrm>
        </p:grpSpPr>
        <p:sp>
          <p:nvSpPr>
            <p:cNvPr id="102" name="Retângulo de cantos arredondados 101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3" name="Retângulo de cantos arredondados 102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4" name="Retângulo de cantos arredondados 103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5" name="Retângulo de cantos arredondados 104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06" name="Grupo 105"/>
          <p:cNvGrpSpPr/>
          <p:nvPr/>
        </p:nvGrpSpPr>
        <p:grpSpPr>
          <a:xfrm>
            <a:off x="3329862" y="5103187"/>
            <a:ext cx="702078" cy="349216"/>
            <a:chOff x="6588224" y="1559223"/>
            <a:chExt cx="936104" cy="465621"/>
          </a:xfrm>
        </p:grpSpPr>
        <p:sp>
          <p:nvSpPr>
            <p:cNvPr id="107" name="Retângulo de cantos arredondados 106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8" name="Retângulo de cantos arredondados 107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9" name="Retângulo de cantos arredondados 108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0" name="Retângulo de cantos arredondados 109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11" name="Grupo 110"/>
          <p:cNvGrpSpPr/>
          <p:nvPr/>
        </p:nvGrpSpPr>
        <p:grpSpPr>
          <a:xfrm>
            <a:off x="4085946" y="5103187"/>
            <a:ext cx="702078" cy="349216"/>
            <a:chOff x="6588224" y="1559223"/>
            <a:chExt cx="936104" cy="465621"/>
          </a:xfrm>
        </p:grpSpPr>
        <p:sp>
          <p:nvSpPr>
            <p:cNvPr id="112" name="Retângulo de cantos arredondados 111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3" name="Retângulo de cantos arredondados 112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4" name="Retângulo de cantos arredondados 113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5" name="Retângulo de cantos arredondados 114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16" name="Grupo 115"/>
          <p:cNvGrpSpPr/>
          <p:nvPr/>
        </p:nvGrpSpPr>
        <p:grpSpPr>
          <a:xfrm>
            <a:off x="4842030" y="5103187"/>
            <a:ext cx="702078" cy="349216"/>
            <a:chOff x="6588224" y="1559223"/>
            <a:chExt cx="936104" cy="465621"/>
          </a:xfrm>
        </p:grpSpPr>
        <p:sp>
          <p:nvSpPr>
            <p:cNvPr id="117" name="Retângulo de cantos arredondados 116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8" name="Retângulo de cantos arredondados 117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9" name="Retângulo de cantos arredondados 118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0" name="Retângulo de cantos arredondados 119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21" name="Grupo 120"/>
          <p:cNvGrpSpPr/>
          <p:nvPr/>
        </p:nvGrpSpPr>
        <p:grpSpPr>
          <a:xfrm>
            <a:off x="5598114" y="5103187"/>
            <a:ext cx="702078" cy="349216"/>
            <a:chOff x="6588224" y="1559223"/>
            <a:chExt cx="936104" cy="465621"/>
          </a:xfrm>
        </p:grpSpPr>
        <p:sp>
          <p:nvSpPr>
            <p:cNvPr id="122" name="Retângulo de cantos arredondados 121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3" name="Retângulo de cantos arredondados 122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4" name="Retângulo de cantos arredondados 123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5" name="Retângulo de cantos arredondados 124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26" name="Grupo 125"/>
          <p:cNvGrpSpPr/>
          <p:nvPr/>
        </p:nvGrpSpPr>
        <p:grpSpPr>
          <a:xfrm>
            <a:off x="2563687" y="2082384"/>
            <a:ext cx="702078" cy="349216"/>
            <a:chOff x="6588224" y="1559223"/>
            <a:chExt cx="936104" cy="465621"/>
          </a:xfrm>
        </p:grpSpPr>
        <p:sp>
          <p:nvSpPr>
            <p:cNvPr id="127" name="Retângulo de cantos arredondados 126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8" name="Retângulo de cantos arredondados 127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9" name="Retângulo de cantos arredondados 128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0" name="Retângulo de cantos arredondados 129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31" name="Grupo 130"/>
          <p:cNvGrpSpPr/>
          <p:nvPr/>
        </p:nvGrpSpPr>
        <p:grpSpPr>
          <a:xfrm>
            <a:off x="3319771" y="2082384"/>
            <a:ext cx="702078" cy="349216"/>
            <a:chOff x="6588224" y="1559223"/>
            <a:chExt cx="936104" cy="465621"/>
          </a:xfrm>
        </p:grpSpPr>
        <p:sp>
          <p:nvSpPr>
            <p:cNvPr id="132" name="Retângulo de cantos arredondados 131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3" name="Retângulo de cantos arredondados 132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4" name="Retângulo de cantos arredondados 133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5" name="Retângulo de cantos arredondados 134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36" name="Grupo 135"/>
          <p:cNvGrpSpPr/>
          <p:nvPr/>
        </p:nvGrpSpPr>
        <p:grpSpPr>
          <a:xfrm>
            <a:off x="4075855" y="2082384"/>
            <a:ext cx="702078" cy="349216"/>
            <a:chOff x="6588224" y="1559223"/>
            <a:chExt cx="936104" cy="465621"/>
          </a:xfrm>
        </p:grpSpPr>
        <p:sp>
          <p:nvSpPr>
            <p:cNvPr id="137" name="Retângulo de cantos arredondados 136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8" name="Retângulo de cantos arredondados 137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9" name="Retângulo de cantos arredondados 138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0" name="Retângulo de cantos arredondados 139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41" name="Grupo 140"/>
          <p:cNvGrpSpPr/>
          <p:nvPr/>
        </p:nvGrpSpPr>
        <p:grpSpPr>
          <a:xfrm>
            <a:off x="4831939" y="2082384"/>
            <a:ext cx="702078" cy="349216"/>
            <a:chOff x="6588224" y="1559223"/>
            <a:chExt cx="936104" cy="465621"/>
          </a:xfrm>
        </p:grpSpPr>
        <p:sp>
          <p:nvSpPr>
            <p:cNvPr id="142" name="Retângulo de cantos arredondados 141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3" name="Retângulo de cantos arredondados 142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4" name="Retângulo de cantos arredondados 143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5" name="Retângulo de cantos arredondados 144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46" name="Grupo 145"/>
          <p:cNvGrpSpPr/>
          <p:nvPr/>
        </p:nvGrpSpPr>
        <p:grpSpPr>
          <a:xfrm>
            <a:off x="5588023" y="2082384"/>
            <a:ext cx="702078" cy="349216"/>
            <a:chOff x="6588224" y="1559223"/>
            <a:chExt cx="936104" cy="465621"/>
          </a:xfrm>
        </p:grpSpPr>
        <p:sp>
          <p:nvSpPr>
            <p:cNvPr id="147" name="Retângulo de cantos arredondados 146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8" name="Retângulo de cantos arredondados 147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9" name="Retângulo de cantos arredondados 148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0" name="Retângulo de cantos arredondados 149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407502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600"/>
                            </p:stCondLst>
                            <p:childTnLst>
                              <p:par>
                                <p:cTn id="9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1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800"/>
                            </p:stCondLst>
                            <p:childTnLst>
                              <p:par>
                                <p:cTn id="10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1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9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as an electromagnetic wave</a:t>
            </a:r>
            <a:endParaRPr lang="en-US" dirty="0"/>
          </a:p>
        </p:txBody>
      </p:sp>
      <p:pic>
        <p:nvPicPr>
          <p:cNvPr id="3" name="Picture 10" descr="an animated electromagnetic wav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04" y="1750256"/>
            <a:ext cx="7694761" cy="4104456"/>
          </a:xfrm>
          <a:prstGeom prst="rect">
            <a:avLst/>
          </a:prstGeom>
          <a:noFill/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52704"/>
            <a:ext cx="7696200" cy="4099560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3381731" y="2204864"/>
            <a:ext cx="2126373" cy="1800200"/>
            <a:chOff x="3586466" y="4005064"/>
            <a:chExt cx="2126373" cy="1800200"/>
          </a:xfrm>
        </p:grpSpPr>
        <p:cxnSp>
          <p:nvCxnSpPr>
            <p:cNvPr id="6" name="Conector reto 5"/>
            <p:cNvCxnSpPr/>
            <p:nvPr/>
          </p:nvCxnSpPr>
          <p:spPr>
            <a:xfrm flipV="1">
              <a:off x="3586466" y="4005064"/>
              <a:ext cx="0" cy="10801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/>
            <p:cNvCxnSpPr/>
            <p:nvPr/>
          </p:nvCxnSpPr>
          <p:spPr>
            <a:xfrm flipV="1">
              <a:off x="5712839" y="4567033"/>
              <a:ext cx="0" cy="12382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de seta reta 8"/>
            <p:cNvCxnSpPr/>
            <p:nvPr/>
          </p:nvCxnSpPr>
          <p:spPr>
            <a:xfrm>
              <a:off x="3586466" y="4275094"/>
              <a:ext cx="2126373" cy="5838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ixaDeTexto 12"/>
            <p:cNvSpPr txBox="1"/>
            <p:nvPr/>
          </p:nvSpPr>
          <p:spPr>
            <a:xfrm>
              <a:off x="4186891" y="4050989"/>
              <a:ext cx="1008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λ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6022353" y="2283259"/>
            <a:ext cx="2500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≈ </a:t>
            </a:r>
            <a:r>
              <a:rPr lang="pt-BR" sz="2400" dirty="0" smtClean="0">
                <a:cs typeface="Times New Roman" panose="02020603050405020304" pitchFamily="18" charset="0"/>
              </a:rPr>
              <a:t>0.0006 mm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2411760" y="4994242"/>
            <a:ext cx="3505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as a </a:t>
            </a:r>
            <a:r>
              <a:rPr lang="pt-B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scale</a:t>
            </a:r>
            <a:endParaRPr lang="en-US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34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Isolation Solutions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Atmosphere and pressure</a:t>
            </a:r>
          </a:p>
          <a:p>
            <a:pPr lvl="1"/>
            <a:r>
              <a:rPr lang="en-US" dirty="0" smtClean="0"/>
              <a:t>Encapsulation</a:t>
            </a:r>
          </a:p>
          <a:p>
            <a:pPr lvl="1"/>
            <a:r>
              <a:rPr lang="en-US" dirty="0" smtClean="0"/>
              <a:t>Positive pressure</a:t>
            </a:r>
            <a:endParaRPr lang="en-US" dirty="0"/>
          </a:p>
        </p:txBody>
      </p:sp>
      <p:pic>
        <p:nvPicPr>
          <p:cNvPr id="1026" name="Picture 2" descr="http://www.splashcam.com/_images/db_25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575" y="1020151"/>
            <a:ext cx="1785938" cy="1614488"/>
          </a:xfrm>
          <a:prstGeom prst="rect">
            <a:avLst/>
          </a:prstGeom>
          <a:noFill/>
        </p:spPr>
      </p:pic>
      <p:pic>
        <p:nvPicPr>
          <p:cNvPr id="1028" name="Picture 4" descr="http://www.splashcam.com/_images/dv30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013" y="1381638"/>
            <a:ext cx="2143125" cy="2143125"/>
          </a:xfrm>
          <a:prstGeom prst="rect">
            <a:avLst/>
          </a:prstGeom>
          <a:noFill/>
        </p:spPr>
      </p:pic>
      <p:pic>
        <p:nvPicPr>
          <p:cNvPr id="1032" name="Picture 8" descr="http://www.deepsea.com/image/product/pSS35C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9066" y="2374907"/>
            <a:ext cx="1071563" cy="992981"/>
          </a:xfrm>
          <a:prstGeom prst="rect">
            <a:avLst/>
          </a:prstGeom>
          <a:noFill/>
        </p:spPr>
      </p:pic>
      <p:pic>
        <p:nvPicPr>
          <p:cNvPr id="8" name="Picture 4" descr="http://www.oregoncamerasystems.com/images/product_65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0" y="1615065"/>
            <a:ext cx="1500198" cy="1578529"/>
          </a:xfrm>
          <a:prstGeom prst="rect">
            <a:avLst/>
          </a:prstGeom>
          <a:noFill/>
        </p:spPr>
      </p:pic>
      <p:pic>
        <p:nvPicPr>
          <p:cNvPr id="1034" name="Picture 10" descr="http://edtweb24dev282.edthosting.com/skins/Skin_1/images/customSimp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94" y="4293096"/>
            <a:ext cx="2537451" cy="2548631"/>
          </a:xfrm>
          <a:prstGeom prst="rect">
            <a:avLst/>
          </a:prstGeom>
          <a:noFill/>
        </p:spPr>
      </p:pic>
      <p:grpSp>
        <p:nvGrpSpPr>
          <p:cNvPr id="14" name="Grupo 13"/>
          <p:cNvGrpSpPr/>
          <p:nvPr/>
        </p:nvGrpSpPr>
        <p:grpSpPr>
          <a:xfrm>
            <a:off x="1368883" y="3163379"/>
            <a:ext cx="696522" cy="1399607"/>
            <a:chOff x="3000364" y="3429000"/>
            <a:chExt cx="928696" cy="1866142"/>
          </a:xfrm>
        </p:grpSpPr>
        <p:sp>
          <p:nvSpPr>
            <p:cNvPr id="10" name="CaixaDeTexto 9"/>
            <p:cNvSpPr txBox="1"/>
            <p:nvPr/>
          </p:nvSpPr>
          <p:spPr>
            <a:xfrm>
              <a:off x="3000365" y="4500571"/>
              <a:ext cx="928695" cy="400109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Filter</a:t>
              </a: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3000364" y="3429000"/>
              <a:ext cx="928694" cy="677108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Air blower</a:t>
              </a:r>
            </a:p>
          </p:txBody>
        </p:sp>
        <p:cxnSp>
          <p:nvCxnSpPr>
            <p:cNvPr id="13" name="Conector angulado 12"/>
            <p:cNvCxnSpPr>
              <a:stCxn id="11" idx="2"/>
              <a:endCxn id="10" idx="0"/>
            </p:cNvCxnSpPr>
            <p:nvPr/>
          </p:nvCxnSpPr>
          <p:spPr>
            <a:xfrm rot="16200000" flipH="1">
              <a:off x="3267481" y="4303337"/>
              <a:ext cx="394463" cy="1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angulado 18"/>
            <p:cNvCxnSpPr>
              <a:stCxn id="10" idx="2"/>
            </p:cNvCxnSpPr>
            <p:nvPr/>
          </p:nvCxnSpPr>
          <p:spPr>
            <a:xfrm rot="5400000">
              <a:off x="3267481" y="5097909"/>
              <a:ext cx="394463" cy="3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Imagem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4780" y="3586960"/>
            <a:ext cx="6050280" cy="319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7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Isolation Solutions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Temperature</a:t>
            </a:r>
          </a:p>
          <a:p>
            <a:pPr lvl="1"/>
            <a:r>
              <a:rPr lang="en-US" dirty="0" smtClean="0"/>
              <a:t>Isolation + cooling</a:t>
            </a:r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84" y="3396063"/>
            <a:ext cx="5772150" cy="304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367021"/>
            <a:ext cx="2324100" cy="337566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3833963"/>
            <a:ext cx="1950720" cy="273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Isolation Solutions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85900" y="2057401"/>
            <a:ext cx="4586298" cy="3394472"/>
          </a:xfrm>
        </p:spPr>
        <p:txBody>
          <a:bodyPr/>
          <a:lstStyle/>
          <a:p>
            <a:r>
              <a:rPr lang="en-US" dirty="0" smtClean="0"/>
              <a:t>Radiation</a:t>
            </a:r>
          </a:p>
          <a:p>
            <a:pPr lvl="1"/>
            <a:r>
              <a:rPr lang="en-US" sz="1800" dirty="0"/>
              <a:t>Faraday cage (electromagnetic fields)</a:t>
            </a:r>
          </a:p>
          <a:p>
            <a:pPr lvl="1"/>
            <a:r>
              <a:rPr lang="en-US" sz="1800" dirty="0"/>
              <a:t>Low reflectivity coating (ambient light)</a:t>
            </a:r>
          </a:p>
          <a:p>
            <a:pPr lvl="1"/>
            <a:r>
              <a:rPr lang="en-US" sz="1800" dirty="0"/>
              <a:t>Black box</a:t>
            </a:r>
          </a:p>
          <a:p>
            <a:pPr lvl="1"/>
            <a:r>
              <a:rPr lang="en-US" sz="1800" dirty="0"/>
              <a:t>Filters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861" y="1714488"/>
            <a:ext cx="4298156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909" y="3522762"/>
            <a:ext cx="3375446" cy="2531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1" y="4554150"/>
            <a:ext cx="1607344" cy="125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4295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Isolation Solutions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 smtClean="0"/>
              <a:t>Vibration</a:t>
            </a:r>
            <a:r>
              <a:rPr lang="pt-BR" dirty="0" smtClean="0"/>
              <a:t> </a:t>
            </a:r>
            <a:r>
              <a:rPr lang="pt-BR" dirty="0" err="1" smtClean="0"/>
              <a:t>isolation</a:t>
            </a:r>
            <a:endParaRPr lang="pt-BR" dirty="0" smtClean="0"/>
          </a:p>
          <a:p>
            <a:pPr lvl="1"/>
            <a:r>
              <a:rPr lang="pt-BR" dirty="0" smtClean="0"/>
              <a:t>Passive dumping </a:t>
            </a:r>
            <a:r>
              <a:rPr lang="pt-BR" dirty="0" err="1" smtClean="0"/>
              <a:t>elements</a:t>
            </a:r>
            <a:endParaRPr lang="pt-BR" dirty="0" smtClean="0"/>
          </a:p>
          <a:p>
            <a:pPr lvl="1"/>
            <a:r>
              <a:rPr lang="pt-BR" dirty="0" err="1" smtClean="0"/>
              <a:t>Active</a:t>
            </a:r>
            <a:r>
              <a:rPr lang="pt-BR" dirty="0" smtClean="0"/>
              <a:t> dumping </a:t>
            </a:r>
            <a:r>
              <a:rPr lang="pt-BR" dirty="0" err="1" smtClean="0"/>
              <a:t>elements</a:t>
            </a:r>
            <a:endParaRPr lang="pt-BR" dirty="0" smtClean="0"/>
          </a:p>
          <a:p>
            <a:pPr lvl="1"/>
            <a:endParaRPr lang="en-US" dirty="0"/>
          </a:p>
        </p:txBody>
      </p:sp>
      <p:pic>
        <p:nvPicPr>
          <p:cNvPr id="31746" name="Picture 2" descr="http://www.benderassoc.com/microscope/accessories/images/tmc-vibration-isolation-tab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07" y="3421759"/>
            <a:ext cx="2296713" cy="1774733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5" y="1768068"/>
            <a:ext cx="3387322" cy="2540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158" y="4978202"/>
            <a:ext cx="1726406" cy="1297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620" y="4607728"/>
            <a:ext cx="1714500" cy="117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875601"/>
            <a:ext cx="3375446" cy="112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8" name="Picture 4" descr="http://www.optics-focus.com/images/WN102VD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165" y="4162472"/>
            <a:ext cx="2518190" cy="18382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645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058" y="4663873"/>
            <a:ext cx="3025140" cy="1988820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9622" y="3198875"/>
            <a:ext cx="2001809" cy="20018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Stabilization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85900" y="2057401"/>
            <a:ext cx="6172200" cy="728658"/>
          </a:xfrm>
        </p:spPr>
        <p:txBody>
          <a:bodyPr/>
          <a:lstStyle/>
          <a:p>
            <a:r>
              <a:rPr lang="en-US" dirty="0" smtClean="0"/>
              <a:t>General concept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4310186" y="3293454"/>
            <a:ext cx="964413" cy="3750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Sensor</a:t>
            </a:r>
          </a:p>
        </p:txBody>
      </p:sp>
      <p:sp>
        <p:nvSpPr>
          <p:cNvPr id="5" name="Retângulo 4"/>
          <p:cNvSpPr/>
          <p:nvPr/>
        </p:nvSpPr>
        <p:spPr>
          <a:xfrm>
            <a:off x="2113468" y="3293455"/>
            <a:ext cx="1500198" cy="15001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Optical system</a:t>
            </a:r>
          </a:p>
        </p:txBody>
      </p:sp>
      <p:sp>
        <p:nvSpPr>
          <p:cNvPr id="6" name="Seta para a direita 5"/>
          <p:cNvSpPr/>
          <p:nvPr/>
        </p:nvSpPr>
        <p:spPr>
          <a:xfrm>
            <a:off x="3613665" y="3347033"/>
            <a:ext cx="696521" cy="267893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Seta para a direita 7"/>
          <p:cNvSpPr/>
          <p:nvPr/>
        </p:nvSpPr>
        <p:spPr>
          <a:xfrm rot="10800000">
            <a:off x="3613665" y="4525760"/>
            <a:ext cx="696521" cy="267893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Seta para a direita 9"/>
          <p:cNvSpPr/>
          <p:nvPr/>
        </p:nvSpPr>
        <p:spPr>
          <a:xfrm rot="5400000">
            <a:off x="4658446" y="3641715"/>
            <a:ext cx="214314" cy="267893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Seta para a direita 10"/>
          <p:cNvSpPr/>
          <p:nvPr/>
        </p:nvSpPr>
        <p:spPr>
          <a:xfrm rot="5400000">
            <a:off x="4658446" y="4231078"/>
            <a:ext cx="214314" cy="267893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tângulo 8"/>
          <p:cNvSpPr/>
          <p:nvPr/>
        </p:nvSpPr>
        <p:spPr>
          <a:xfrm>
            <a:off x="4310186" y="3882818"/>
            <a:ext cx="964413" cy="3750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Controller</a:t>
            </a:r>
          </a:p>
        </p:txBody>
      </p:sp>
      <p:sp>
        <p:nvSpPr>
          <p:cNvPr id="7" name="Retângulo 6"/>
          <p:cNvSpPr/>
          <p:nvPr/>
        </p:nvSpPr>
        <p:spPr>
          <a:xfrm>
            <a:off x="4310186" y="4472181"/>
            <a:ext cx="964413" cy="3750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Actuator</a:t>
            </a:r>
          </a:p>
        </p:txBody>
      </p:sp>
      <p:grpSp>
        <p:nvGrpSpPr>
          <p:cNvPr id="34" name="Grupo 33"/>
          <p:cNvGrpSpPr/>
          <p:nvPr/>
        </p:nvGrpSpPr>
        <p:grpSpPr>
          <a:xfrm>
            <a:off x="827584" y="3239876"/>
            <a:ext cx="1285884" cy="1017992"/>
            <a:chOff x="642910" y="2714620"/>
            <a:chExt cx="1714512" cy="1357322"/>
          </a:xfrm>
        </p:grpSpPr>
        <p:cxnSp>
          <p:nvCxnSpPr>
            <p:cNvPr id="13" name="Conector de seta reta 12"/>
            <p:cNvCxnSpPr/>
            <p:nvPr/>
          </p:nvCxnSpPr>
          <p:spPr>
            <a:xfrm>
              <a:off x="714348" y="3214686"/>
              <a:ext cx="1500198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de seta reta 14"/>
            <p:cNvCxnSpPr/>
            <p:nvPr/>
          </p:nvCxnSpPr>
          <p:spPr>
            <a:xfrm rot="5400000" flipH="1" flipV="1">
              <a:off x="322233" y="3178173"/>
              <a:ext cx="928694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orma livre 17"/>
            <p:cNvSpPr/>
            <p:nvPr/>
          </p:nvSpPr>
          <p:spPr>
            <a:xfrm>
              <a:off x="783318" y="2902208"/>
              <a:ext cx="1287262" cy="651029"/>
            </a:xfrm>
            <a:custGeom>
              <a:avLst/>
              <a:gdLst>
                <a:gd name="connsiteX0" fmla="*/ 0 w 1287262"/>
                <a:gd name="connsiteY0" fmla="*/ 254493 h 651029"/>
                <a:gd name="connsiteX1" fmla="*/ 124288 w 1287262"/>
                <a:gd name="connsiteY1" fmla="*/ 76939 h 651029"/>
                <a:gd name="connsiteX2" fmla="*/ 284086 w 1287262"/>
                <a:gd name="connsiteY2" fmla="*/ 227860 h 651029"/>
                <a:gd name="connsiteX3" fmla="*/ 372862 w 1287262"/>
                <a:gd name="connsiteY3" fmla="*/ 59184 h 651029"/>
                <a:gd name="connsiteX4" fmla="*/ 559293 w 1287262"/>
                <a:gd name="connsiteY4" fmla="*/ 582967 h 651029"/>
                <a:gd name="connsiteX5" fmla="*/ 683581 w 1287262"/>
                <a:gd name="connsiteY5" fmla="*/ 467557 h 651029"/>
                <a:gd name="connsiteX6" fmla="*/ 807868 w 1287262"/>
                <a:gd name="connsiteY6" fmla="*/ 565211 h 651029"/>
                <a:gd name="connsiteX7" fmla="*/ 1065321 w 1287262"/>
                <a:gd name="connsiteY7" fmla="*/ 121328 h 651029"/>
                <a:gd name="connsiteX8" fmla="*/ 1154097 w 1287262"/>
                <a:gd name="connsiteY8" fmla="*/ 263370 h 651029"/>
                <a:gd name="connsiteX9" fmla="*/ 1233996 w 1287262"/>
                <a:gd name="connsiteY9" fmla="*/ 201227 h 651029"/>
                <a:gd name="connsiteX10" fmla="*/ 1287262 w 1287262"/>
                <a:gd name="connsiteY10" fmla="*/ 325514 h 651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87262" h="651029">
                  <a:moveTo>
                    <a:pt x="0" y="254493"/>
                  </a:moveTo>
                  <a:cubicBezTo>
                    <a:pt x="38470" y="167935"/>
                    <a:pt x="76940" y="81378"/>
                    <a:pt x="124288" y="76939"/>
                  </a:cubicBezTo>
                  <a:cubicBezTo>
                    <a:pt x="171636" y="72500"/>
                    <a:pt x="242657" y="230819"/>
                    <a:pt x="284086" y="227860"/>
                  </a:cubicBezTo>
                  <a:cubicBezTo>
                    <a:pt x="325515" y="224901"/>
                    <a:pt x="326994" y="0"/>
                    <a:pt x="372862" y="59184"/>
                  </a:cubicBezTo>
                  <a:cubicBezTo>
                    <a:pt x="418730" y="118368"/>
                    <a:pt x="507507" y="514905"/>
                    <a:pt x="559293" y="582967"/>
                  </a:cubicBezTo>
                  <a:cubicBezTo>
                    <a:pt x="611080" y="651029"/>
                    <a:pt x="642152" y="470516"/>
                    <a:pt x="683581" y="467557"/>
                  </a:cubicBezTo>
                  <a:cubicBezTo>
                    <a:pt x="725010" y="464598"/>
                    <a:pt x="744245" y="622916"/>
                    <a:pt x="807868" y="565211"/>
                  </a:cubicBezTo>
                  <a:cubicBezTo>
                    <a:pt x="871491" y="507506"/>
                    <a:pt x="1007616" y="171635"/>
                    <a:pt x="1065321" y="121328"/>
                  </a:cubicBezTo>
                  <a:cubicBezTo>
                    <a:pt x="1123026" y="71021"/>
                    <a:pt x="1125984" y="250053"/>
                    <a:pt x="1154097" y="263370"/>
                  </a:cubicBezTo>
                  <a:cubicBezTo>
                    <a:pt x="1182210" y="276687"/>
                    <a:pt x="1211802" y="190870"/>
                    <a:pt x="1233996" y="201227"/>
                  </a:cubicBezTo>
                  <a:cubicBezTo>
                    <a:pt x="1256190" y="211584"/>
                    <a:pt x="1271726" y="268549"/>
                    <a:pt x="1287262" y="325514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Seta para a direita 19"/>
            <p:cNvSpPr/>
            <p:nvPr/>
          </p:nvSpPr>
          <p:spPr>
            <a:xfrm>
              <a:off x="642910" y="3571876"/>
              <a:ext cx="1714512" cy="500066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Disturbance</a:t>
              </a:r>
            </a:p>
          </p:txBody>
        </p:sp>
      </p:grpSp>
      <p:grpSp>
        <p:nvGrpSpPr>
          <p:cNvPr id="30" name="Grupo 29"/>
          <p:cNvGrpSpPr>
            <a:grpSpLocks noChangeAspect="1"/>
          </p:cNvGrpSpPr>
          <p:nvPr/>
        </p:nvGrpSpPr>
        <p:grpSpPr>
          <a:xfrm>
            <a:off x="3613667" y="2918405"/>
            <a:ext cx="675089" cy="417912"/>
            <a:chOff x="4503030" y="1812652"/>
            <a:chExt cx="1500198" cy="928694"/>
          </a:xfrm>
        </p:grpSpPr>
        <p:cxnSp>
          <p:nvCxnSpPr>
            <p:cNvPr id="21" name="Conector de seta reta 20"/>
            <p:cNvCxnSpPr/>
            <p:nvPr/>
          </p:nvCxnSpPr>
          <p:spPr>
            <a:xfrm>
              <a:off x="4503030" y="2312718"/>
              <a:ext cx="1500198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upo 27"/>
            <p:cNvGrpSpPr/>
            <p:nvPr/>
          </p:nvGrpSpPr>
          <p:grpSpPr>
            <a:xfrm>
              <a:off x="4572000" y="1812652"/>
              <a:ext cx="1287262" cy="928694"/>
              <a:chOff x="4572000" y="1812652"/>
              <a:chExt cx="1287262" cy="928694"/>
            </a:xfrm>
          </p:grpSpPr>
          <p:cxnSp>
            <p:nvCxnSpPr>
              <p:cNvPr id="22" name="Conector de seta reta 21"/>
              <p:cNvCxnSpPr/>
              <p:nvPr/>
            </p:nvCxnSpPr>
            <p:spPr>
              <a:xfrm rot="5400000" flipH="1" flipV="1">
                <a:off x="4110915" y="2276205"/>
                <a:ext cx="928694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Forma livre 22"/>
              <p:cNvSpPr/>
              <p:nvPr/>
            </p:nvSpPr>
            <p:spPr>
              <a:xfrm>
                <a:off x="4572000" y="2000240"/>
                <a:ext cx="1287262" cy="651029"/>
              </a:xfrm>
              <a:custGeom>
                <a:avLst/>
                <a:gdLst>
                  <a:gd name="connsiteX0" fmla="*/ 0 w 1287262"/>
                  <a:gd name="connsiteY0" fmla="*/ 254493 h 651029"/>
                  <a:gd name="connsiteX1" fmla="*/ 124288 w 1287262"/>
                  <a:gd name="connsiteY1" fmla="*/ 76939 h 651029"/>
                  <a:gd name="connsiteX2" fmla="*/ 284086 w 1287262"/>
                  <a:gd name="connsiteY2" fmla="*/ 227860 h 651029"/>
                  <a:gd name="connsiteX3" fmla="*/ 372862 w 1287262"/>
                  <a:gd name="connsiteY3" fmla="*/ 59184 h 651029"/>
                  <a:gd name="connsiteX4" fmla="*/ 559293 w 1287262"/>
                  <a:gd name="connsiteY4" fmla="*/ 582967 h 651029"/>
                  <a:gd name="connsiteX5" fmla="*/ 683581 w 1287262"/>
                  <a:gd name="connsiteY5" fmla="*/ 467557 h 651029"/>
                  <a:gd name="connsiteX6" fmla="*/ 807868 w 1287262"/>
                  <a:gd name="connsiteY6" fmla="*/ 565211 h 651029"/>
                  <a:gd name="connsiteX7" fmla="*/ 1065321 w 1287262"/>
                  <a:gd name="connsiteY7" fmla="*/ 121328 h 651029"/>
                  <a:gd name="connsiteX8" fmla="*/ 1154097 w 1287262"/>
                  <a:gd name="connsiteY8" fmla="*/ 263370 h 651029"/>
                  <a:gd name="connsiteX9" fmla="*/ 1233996 w 1287262"/>
                  <a:gd name="connsiteY9" fmla="*/ 201227 h 651029"/>
                  <a:gd name="connsiteX10" fmla="*/ 1287262 w 1287262"/>
                  <a:gd name="connsiteY10" fmla="*/ 325514 h 651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87262" h="651029">
                    <a:moveTo>
                      <a:pt x="0" y="254493"/>
                    </a:moveTo>
                    <a:cubicBezTo>
                      <a:pt x="38470" y="167935"/>
                      <a:pt x="76940" y="81378"/>
                      <a:pt x="124288" y="76939"/>
                    </a:cubicBezTo>
                    <a:cubicBezTo>
                      <a:pt x="171636" y="72500"/>
                      <a:pt x="242657" y="230819"/>
                      <a:pt x="284086" y="227860"/>
                    </a:cubicBezTo>
                    <a:cubicBezTo>
                      <a:pt x="325515" y="224901"/>
                      <a:pt x="326994" y="0"/>
                      <a:pt x="372862" y="59184"/>
                    </a:cubicBezTo>
                    <a:cubicBezTo>
                      <a:pt x="418730" y="118368"/>
                      <a:pt x="507507" y="514905"/>
                      <a:pt x="559293" y="582967"/>
                    </a:cubicBezTo>
                    <a:cubicBezTo>
                      <a:pt x="611080" y="651029"/>
                      <a:pt x="642152" y="470516"/>
                      <a:pt x="683581" y="467557"/>
                    </a:cubicBezTo>
                    <a:cubicBezTo>
                      <a:pt x="725010" y="464598"/>
                      <a:pt x="744245" y="622916"/>
                      <a:pt x="807868" y="565211"/>
                    </a:cubicBezTo>
                    <a:cubicBezTo>
                      <a:pt x="871491" y="507506"/>
                      <a:pt x="1007616" y="171635"/>
                      <a:pt x="1065321" y="121328"/>
                    </a:cubicBezTo>
                    <a:cubicBezTo>
                      <a:pt x="1123026" y="71021"/>
                      <a:pt x="1125984" y="250053"/>
                      <a:pt x="1154097" y="263370"/>
                    </a:cubicBezTo>
                    <a:cubicBezTo>
                      <a:pt x="1182210" y="276687"/>
                      <a:pt x="1211802" y="190870"/>
                      <a:pt x="1233996" y="201227"/>
                    </a:cubicBezTo>
                    <a:cubicBezTo>
                      <a:pt x="1256190" y="211584"/>
                      <a:pt x="1271726" y="268549"/>
                      <a:pt x="1287262" y="325514"/>
                    </a:cubicBezTo>
                  </a:path>
                </a:pathLst>
              </a:cu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27" name="Grupo 26"/>
          <p:cNvGrpSpPr>
            <a:grpSpLocks noChangeAspect="1"/>
          </p:cNvGrpSpPr>
          <p:nvPr/>
        </p:nvGrpSpPr>
        <p:grpSpPr>
          <a:xfrm>
            <a:off x="3667245" y="4847231"/>
            <a:ext cx="675089" cy="417912"/>
            <a:chOff x="4643438" y="4929198"/>
            <a:chExt cx="1500198" cy="928694"/>
          </a:xfrm>
        </p:grpSpPr>
        <p:cxnSp>
          <p:nvCxnSpPr>
            <p:cNvPr id="24" name="Conector de seta reta 23"/>
            <p:cNvCxnSpPr/>
            <p:nvPr/>
          </p:nvCxnSpPr>
          <p:spPr>
            <a:xfrm>
              <a:off x="4643438" y="5429264"/>
              <a:ext cx="1500198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de seta reta 24"/>
            <p:cNvCxnSpPr/>
            <p:nvPr/>
          </p:nvCxnSpPr>
          <p:spPr>
            <a:xfrm rot="5400000" flipH="1" flipV="1">
              <a:off x="4251323" y="5392751"/>
              <a:ext cx="928694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orma livre 25"/>
            <p:cNvSpPr/>
            <p:nvPr/>
          </p:nvSpPr>
          <p:spPr>
            <a:xfrm flipV="1">
              <a:off x="4712408" y="5116786"/>
              <a:ext cx="1287262" cy="651029"/>
            </a:xfrm>
            <a:custGeom>
              <a:avLst/>
              <a:gdLst>
                <a:gd name="connsiteX0" fmla="*/ 0 w 1287262"/>
                <a:gd name="connsiteY0" fmla="*/ 254493 h 651029"/>
                <a:gd name="connsiteX1" fmla="*/ 124288 w 1287262"/>
                <a:gd name="connsiteY1" fmla="*/ 76939 h 651029"/>
                <a:gd name="connsiteX2" fmla="*/ 284086 w 1287262"/>
                <a:gd name="connsiteY2" fmla="*/ 227860 h 651029"/>
                <a:gd name="connsiteX3" fmla="*/ 372862 w 1287262"/>
                <a:gd name="connsiteY3" fmla="*/ 59184 h 651029"/>
                <a:gd name="connsiteX4" fmla="*/ 559293 w 1287262"/>
                <a:gd name="connsiteY4" fmla="*/ 582967 h 651029"/>
                <a:gd name="connsiteX5" fmla="*/ 683581 w 1287262"/>
                <a:gd name="connsiteY5" fmla="*/ 467557 h 651029"/>
                <a:gd name="connsiteX6" fmla="*/ 807868 w 1287262"/>
                <a:gd name="connsiteY6" fmla="*/ 565211 h 651029"/>
                <a:gd name="connsiteX7" fmla="*/ 1065321 w 1287262"/>
                <a:gd name="connsiteY7" fmla="*/ 121328 h 651029"/>
                <a:gd name="connsiteX8" fmla="*/ 1154097 w 1287262"/>
                <a:gd name="connsiteY8" fmla="*/ 263370 h 651029"/>
                <a:gd name="connsiteX9" fmla="*/ 1233996 w 1287262"/>
                <a:gd name="connsiteY9" fmla="*/ 201227 h 651029"/>
                <a:gd name="connsiteX10" fmla="*/ 1287262 w 1287262"/>
                <a:gd name="connsiteY10" fmla="*/ 325514 h 651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87262" h="651029">
                  <a:moveTo>
                    <a:pt x="0" y="254493"/>
                  </a:moveTo>
                  <a:cubicBezTo>
                    <a:pt x="38470" y="167935"/>
                    <a:pt x="76940" y="81378"/>
                    <a:pt x="124288" y="76939"/>
                  </a:cubicBezTo>
                  <a:cubicBezTo>
                    <a:pt x="171636" y="72500"/>
                    <a:pt x="242657" y="230819"/>
                    <a:pt x="284086" y="227860"/>
                  </a:cubicBezTo>
                  <a:cubicBezTo>
                    <a:pt x="325515" y="224901"/>
                    <a:pt x="326994" y="0"/>
                    <a:pt x="372862" y="59184"/>
                  </a:cubicBezTo>
                  <a:cubicBezTo>
                    <a:pt x="418730" y="118368"/>
                    <a:pt x="507507" y="514905"/>
                    <a:pt x="559293" y="582967"/>
                  </a:cubicBezTo>
                  <a:cubicBezTo>
                    <a:pt x="611080" y="651029"/>
                    <a:pt x="642152" y="470516"/>
                    <a:pt x="683581" y="467557"/>
                  </a:cubicBezTo>
                  <a:cubicBezTo>
                    <a:pt x="725010" y="464598"/>
                    <a:pt x="744245" y="622916"/>
                    <a:pt x="807868" y="565211"/>
                  </a:cubicBezTo>
                  <a:cubicBezTo>
                    <a:pt x="871491" y="507506"/>
                    <a:pt x="1007616" y="171635"/>
                    <a:pt x="1065321" y="121328"/>
                  </a:cubicBezTo>
                  <a:cubicBezTo>
                    <a:pt x="1123026" y="71021"/>
                    <a:pt x="1125984" y="250053"/>
                    <a:pt x="1154097" y="263370"/>
                  </a:cubicBezTo>
                  <a:cubicBezTo>
                    <a:pt x="1182210" y="276687"/>
                    <a:pt x="1211802" y="190870"/>
                    <a:pt x="1233996" y="201227"/>
                  </a:cubicBezTo>
                  <a:cubicBezTo>
                    <a:pt x="1256190" y="211584"/>
                    <a:pt x="1271726" y="268549"/>
                    <a:pt x="1287262" y="325514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2274203" y="5168702"/>
            <a:ext cx="1125149" cy="696521"/>
            <a:chOff x="2571736" y="5429264"/>
            <a:chExt cx="1500198" cy="928694"/>
          </a:xfrm>
        </p:grpSpPr>
        <p:cxnSp>
          <p:nvCxnSpPr>
            <p:cNvPr id="31" name="Conector de seta reta 30"/>
            <p:cNvCxnSpPr/>
            <p:nvPr/>
          </p:nvCxnSpPr>
          <p:spPr>
            <a:xfrm>
              <a:off x="2571736" y="5929330"/>
              <a:ext cx="1500198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de seta reta 31"/>
            <p:cNvCxnSpPr/>
            <p:nvPr/>
          </p:nvCxnSpPr>
          <p:spPr>
            <a:xfrm rot="5400000" flipH="1" flipV="1">
              <a:off x="2179621" y="5892817"/>
              <a:ext cx="928694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orma livre 32"/>
            <p:cNvSpPr/>
            <p:nvPr/>
          </p:nvSpPr>
          <p:spPr>
            <a:xfrm>
              <a:off x="2640706" y="5919507"/>
              <a:ext cx="1287262" cy="45719"/>
            </a:xfrm>
            <a:custGeom>
              <a:avLst/>
              <a:gdLst>
                <a:gd name="connsiteX0" fmla="*/ 0 w 1287262"/>
                <a:gd name="connsiteY0" fmla="*/ 254493 h 651029"/>
                <a:gd name="connsiteX1" fmla="*/ 124288 w 1287262"/>
                <a:gd name="connsiteY1" fmla="*/ 76939 h 651029"/>
                <a:gd name="connsiteX2" fmla="*/ 284086 w 1287262"/>
                <a:gd name="connsiteY2" fmla="*/ 227860 h 651029"/>
                <a:gd name="connsiteX3" fmla="*/ 372862 w 1287262"/>
                <a:gd name="connsiteY3" fmla="*/ 59184 h 651029"/>
                <a:gd name="connsiteX4" fmla="*/ 559293 w 1287262"/>
                <a:gd name="connsiteY4" fmla="*/ 582967 h 651029"/>
                <a:gd name="connsiteX5" fmla="*/ 683581 w 1287262"/>
                <a:gd name="connsiteY5" fmla="*/ 467557 h 651029"/>
                <a:gd name="connsiteX6" fmla="*/ 807868 w 1287262"/>
                <a:gd name="connsiteY6" fmla="*/ 565211 h 651029"/>
                <a:gd name="connsiteX7" fmla="*/ 1065321 w 1287262"/>
                <a:gd name="connsiteY7" fmla="*/ 121328 h 651029"/>
                <a:gd name="connsiteX8" fmla="*/ 1154097 w 1287262"/>
                <a:gd name="connsiteY8" fmla="*/ 263370 h 651029"/>
                <a:gd name="connsiteX9" fmla="*/ 1233996 w 1287262"/>
                <a:gd name="connsiteY9" fmla="*/ 201227 h 651029"/>
                <a:gd name="connsiteX10" fmla="*/ 1287262 w 1287262"/>
                <a:gd name="connsiteY10" fmla="*/ 325514 h 651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87262" h="651029">
                  <a:moveTo>
                    <a:pt x="0" y="254493"/>
                  </a:moveTo>
                  <a:cubicBezTo>
                    <a:pt x="38470" y="167935"/>
                    <a:pt x="76940" y="81378"/>
                    <a:pt x="124288" y="76939"/>
                  </a:cubicBezTo>
                  <a:cubicBezTo>
                    <a:pt x="171636" y="72500"/>
                    <a:pt x="242657" y="230819"/>
                    <a:pt x="284086" y="227860"/>
                  </a:cubicBezTo>
                  <a:cubicBezTo>
                    <a:pt x="325515" y="224901"/>
                    <a:pt x="326994" y="0"/>
                    <a:pt x="372862" y="59184"/>
                  </a:cubicBezTo>
                  <a:cubicBezTo>
                    <a:pt x="418730" y="118368"/>
                    <a:pt x="507507" y="514905"/>
                    <a:pt x="559293" y="582967"/>
                  </a:cubicBezTo>
                  <a:cubicBezTo>
                    <a:pt x="611080" y="651029"/>
                    <a:pt x="642152" y="470516"/>
                    <a:pt x="683581" y="467557"/>
                  </a:cubicBezTo>
                  <a:cubicBezTo>
                    <a:pt x="725010" y="464598"/>
                    <a:pt x="744245" y="622916"/>
                    <a:pt x="807868" y="565211"/>
                  </a:cubicBezTo>
                  <a:cubicBezTo>
                    <a:pt x="871491" y="507506"/>
                    <a:pt x="1007616" y="171635"/>
                    <a:pt x="1065321" y="121328"/>
                  </a:cubicBezTo>
                  <a:cubicBezTo>
                    <a:pt x="1123026" y="71021"/>
                    <a:pt x="1125984" y="250053"/>
                    <a:pt x="1154097" y="263370"/>
                  </a:cubicBezTo>
                  <a:cubicBezTo>
                    <a:pt x="1182210" y="276687"/>
                    <a:pt x="1211802" y="190870"/>
                    <a:pt x="1233996" y="201227"/>
                  </a:cubicBezTo>
                  <a:cubicBezTo>
                    <a:pt x="1256190" y="211584"/>
                    <a:pt x="1271726" y="268549"/>
                    <a:pt x="1287262" y="325514"/>
                  </a:cubicBezTo>
                </a:path>
              </a:pathLst>
            </a:cu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7" name="CaixaDeTexto 36"/>
          <p:cNvSpPr txBox="1"/>
          <p:nvPr/>
        </p:nvSpPr>
        <p:spPr>
          <a:xfrm>
            <a:off x="2006311" y="5865222"/>
            <a:ext cx="20359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Disturbance cancelation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8830" y="1293066"/>
            <a:ext cx="3174989" cy="218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 animBg="1"/>
      <p:bldP spid="11" grpId="0" animBg="1"/>
      <p:bldP spid="9" grpId="0" animBg="1"/>
      <p:bldP spid="7" grpId="0" animBg="1"/>
      <p:bldP spid="3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187624" y="3650301"/>
            <a:ext cx="3024336" cy="36663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Knowing the Enemy</a:t>
            </a:r>
          </a:p>
          <a:p>
            <a:pPr marL="685800" lvl="1" indent="-385763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Harsh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nvironments</a:t>
            </a:r>
          </a:p>
          <a:p>
            <a:pPr marL="685800" lvl="1" indent="-385763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Disturbing Agents</a:t>
            </a:r>
          </a:p>
          <a:p>
            <a:pPr marL="385763" indent="-385763">
              <a:buFont typeface="+mj-lt"/>
              <a:buAutoNum type="arabicPeriod"/>
            </a:pPr>
            <a:r>
              <a:rPr lang="en-US" u="sng" dirty="0" smtClean="0"/>
              <a:t>Defense Strategies</a:t>
            </a:r>
          </a:p>
          <a:p>
            <a:pPr marL="685800" lvl="1" indent="-385763"/>
            <a:r>
              <a:rPr lang="en-US" dirty="0" smtClean="0"/>
              <a:t>Isolation</a:t>
            </a:r>
            <a:endParaRPr lang="en-US" dirty="0"/>
          </a:p>
          <a:p>
            <a:pPr marL="685800" lvl="1" indent="-385763"/>
            <a:r>
              <a:rPr lang="en-US" dirty="0" smtClean="0"/>
              <a:t>Robustness</a:t>
            </a:r>
          </a:p>
          <a:p>
            <a:pPr marL="685800" lvl="1" indent="-385763"/>
            <a:r>
              <a:rPr lang="en-US" dirty="0" smtClean="0"/>
              <a:t>Isolation and robustness</a:t>
            </a:r>
          </a:p>
        </p:txBody>
      </p:sp>
    </p:spTree>
    <p:extLst>
      <p:ext uri="{BB962C8B-B14F-4D97-AF65-F5344CB8AC3E}">
        <p14:creationId xmlns:p14="http://schemas.microsoft.com/office/powerpoint/2010/main" val="277779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2 - Robustness</a:t>
            </a:r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815" y="2780929"/>
            <a:ext cx="3107531" cy="18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7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Robust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85900" y="2057401"/>
            <a:ext cx="6140075" cy="3394472"/>
          </a:xfrm>
        </p:spPr>
        <p:txBody>
          <a:bodyPr>
            <a:normAutofit/>
          </a:bodyPr>
          <a:lstStyle/>
          <a:p>
            <a:r>
              <a:rPr lang="en-US" sz="2175" dirty="0"/>
              <a:t>Adjective</a:t>
            </a:r>
          </a:p>
          <a:p>
            <a:pPr lvl="1"/>
            <a:r>
              <a:rPr lang="en-US" sz="1875" dirty="0"/>
              <a:t>1. strong in constitution; hardy; vigorous</a:t>
            </a:r>
          </a:p>
          <a:p>
            <a:pPr lvl="1"/>
            <a:r>
              <a:rPr lang="en-US" sz="1875" dirty="0"/>
              <a:t>2. sturdily built (</a:t>
            </a:r>
            <a:r>
              <a:rPr lang="en-US" sz="1875" i="1" dirty="0"/>
              <a:t>a robust shelter</a:t>
            </a:r>
            <a:r>
              <a:rPr lang="en-US" sz="1875" dirty="0"/>
              <a:t>)</a:t>
            </a:r>
          </a:p>
          <a:p>
            <a:pPr lvl="1"/>
            <a:r>
              <a:rPr lang="en-US" sz="1875" dirty="0"/>
              <a:t>3. requiring or suited to physical strength (</a:t>
            </a:r>
            <a:r>
              <a:rPr lang="en-US" sz="1875" i="1" dirty="0"/>
              <a:t>a robust sport</a:t>
            </a:r>
            <a:r>
              <a:rPr lang="en-US" sz="1875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1940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upo 48"/>
          <p:cNvGrpSpPr/>
          <p:nvPr/>
        </p:nvGrpSpPr>
        <p:grpSpPr>
          <a:xfrm>
            <a:off x="4932040" y="1412776"/>
            <a:ext cx="3178696" cy="4506309"/>
            <a:chOff x="3034068" y="1731003"/>
            <a:chExt cx="1753955" cy="4506309"/>
          </a:xfrm>
        </p:grpSpPr>
        <p:sp>
          <p:nvSpPr>
            <p:cNvPr id="50" name="Retângulo 49"/>
            <p:cNvSpPr/>
            <p:nvPr/>
          </p:nvSpPr>
          <p:spPr>
            <a:xfrm>
              <a:off x="3034068" y="1752843"/>
              <a:ext cx="1753955" cy="4484469"/>
            </a:xfrm>
            <a:prstGeom prst="rect">
              <a:avLst/>
            </a:prstGeom>
            <a:solidFill>
              <a:srgbClr val="FFFFE1"/>
            </a:solidFill>
            <a:ln w="3175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51" name="CaixaDeTexto 50"/>
            <p:cNvSpPr txBox="1"/>
            <p:nvPr/>
          </p:nvSpPr>
          <p:spPr>
            <a:xfrm>
              <a:off x="3202675" y="1731003"/>
              <a:ext cx="140172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/>
                <a:t>why</a:t>
              </a:r>
              <a:endParaRPr lang="en-US" sz="1500" dirty="0"/>
            </a:p>
          </p:txBody>
        </p:sp>
      </p:grpSp>
      <p:grpSp>
        <p:nvGrpSpPr>
          <p:cNvPr id="48" name="Grupo 47"/>
          <p:cNvGrpSpPr/>
          <p:nvPr/>
        </p:nvGrpSpPr>
        <p:grpSpPr>
          <a:xfrm>
            <a:off x="2674028" y="1515196"/>
            <a:ext cx="1753955" cy="4506309"/>
            <a:chOff x="3034068" y="1731003"/>
            <a:chExt cx="1753955" cy="4506309"/>
          </a:xfrm>
        </p:grpSpPr>
        <p:sp>
          <p:nvSpPr>
            <p:cNvPr id="46" name="Retângulo 45"/>
            <p:cNvSpPr/>
            <p:nvPr/>
          </p:nvSpPr>
          <p:spPr>
            <a:xfrm>
              <a:off x="3034068" y="1752843"/>
              <a:ext cx="1753955" cy="4484469"/>
            </a:xfrm>
            <a:prstGeom prst="rect">
              <a:avLst/>
            </a:prstGeom>
            <a:solidFill>
              <a:srgbClr val="FFFFE1"/>
            </a:solidFill>
            <a:ln w="3175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47" name="CaixaDeTexto 46"/>
            <p:cNvSpPr txBox="1"/>
            <p:nvPr/>
          </p:nvSpPr>
          <p:spPr>
            <a:xfrm>
              <a:off x="3202675" y="1731003"/>
              <a:ext cx="140172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/>
                <a:t>what</a:t>
              </a:r>
              <a:endParaRPr lang="en-US" sz="1500" dirty="0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Mechanical Design</a:t>
            </a:r>
            <a:endParaRPr lang="en-US" dirty="0"/>
          </a:p>
        </p:txBody>
      </p:sp>
      <p:sp>
        <p:nvSpPr>
          <p:cNvPr id="4" name="Retângulo de cantos arredondados 3"/>
          <p:cNvSpPr/>
          <p:nvPr/>
        </p:nvSpPr>
        <p:spPr>
          <a:xfrm>
            <a:off x="827584" y="3447219"/>
            <a:ext cx="1317334" cy="70207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Robust construction</a:t>
            </a:r>
            <a:endParaRPr lang="en-US" sz="1350" dirty="0">
              <a:solidFill>
                <a:schemeClr val="tx1"/>
              </a:solidFill>
            </a:endParaRPr>
          </a:p>
        </p:txBody>
      </p:sp>
      <p:grpSp>
        <p:nvGrpSpPr>
          <p:cNvPr id="54" name="Grupo 53"/>
          <p:cNvGrpSpPr/>
          <p:nvPr/>
        </p:nvGrpSpPr>
        <p:grpSpPr>
          <a:xfrm>
            <a:off x="2072910" y="1926569"/>
            <a:ext cx="2129253" cy="1871689"/>
            <a:chOff x="2432950" y="2142376"/>
            <a:chExt cx="2129253" cy="1871689"/>
          </a:xfrm>
        </p:grpSpPr>
        <p:sp>
          <p:nvSpPr>
            <p:cNvPr id="6" name="Retângulo de cantos arredondados 5"/>
            <p:cNvSpPr/>
            <p:nvPr/>
          </p:nvSpPr>
          <p:spPr>
            <a:xfrm>
              <a:off x="3244869" y="2142376"/>
              <a:ext cx="1317334" cy="70207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D5FFD5"/>
                </a:gs>
                <a:gs pos="100000">
                  <a:srgbClr val="A7FFA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smtClean="0">
                  <a:solidFill>
                    <a:schemeClr val="tx1"/>
                  </a:solidFill>
                </a:rPr>
                <a:t>compact and lightweight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Conector reto 6"/>
            <p:cNvCxnSpPr>
              <a:stCxn id="4" idx="3"/>
              <a:endCxn id="6" idx="1"/>
            </p:cNvCxnSpPr>
            <p:nvPr/>
          </p:nvCxnSpPr>
          <p:spPr>
            <a:xfrm flipV="1">
              <a:off x="2432950" y="2493415"/>
              <a:ext cx="811919" cy="15206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upo 54"/>
          <p:cNvGrpSpPr/>
          <p:nvPr/>
        </p:nvGrpSpPr>
        <p:grpSpPr>
          <a:xfrm>
            <a:off x="2072910" y="2963853"/>
            <a:ext cx="2129253" cy="834405"/>
            <a:chOff x="2432950" y="3179660"/>
            <a:chExt cx="2129253" cy="834405"/>
          </a:xfrm>
        </p:grpSpPr>
        <p:sp>
          <p:nvSpPr>
            <p:cNvPr id="9" name="Retângulo de cantos arredondados 8"/>
            <p:cNvSpPr/>
            <p:nvPr/>
          </p:nvSpPr>
          <p:spPr>
            <a:xfrm>
              <a:off x="3244869" y="3179660"/>
              <a:ext cx="1317334" cy="70207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D5FFD5"/>
                </a:gs>
                <a:gs pos="100000">
                  <a:srgbClr val="A7FFA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smtClean="0">
                  <a:solidFill>
                    <a:schemeClr val="tx1"/>
                  </a:solidFill>
                </a:rPr>
                <a:t>rigid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Conector reto 9"/>
            <p:cNvCxnSpPr>
              <a:stCxn id="4" idx="3"/>
              <a:endCxn id="9" idx="1"/>
            </p:cNvCxnSpPr>
            <p:nvPr/>
          </p:nvCxnSpPr>
          <p:spPr>
            <a:xfrm flipV="1">
              <a:off x="2432950" y="3530699"/>
              <a:ext cx="811919" cy="48336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upo 55"/>
          <p:cNvGrpSpPr/>
          <p:nvPr/>
        </p:nvGrpSpPr>
        <p:grpSpPr>
          <a:xfrm>
            <a:off x="2072910" y="3798258"/>
            <a:ext cx="2129253" cy="904957"/>
            <a:chOff x="2432950" y="4014065"/>
            <a:chExt cx="2129253" cy="904957"/>
          </a:xfrm>
        </p:grpSpPr>
        <p:sp>
          <p:nvSpPr>
            <p:cNvPr id="12" name="Retângulo de cantos arredondados 11"/>
            <p:cNvSpPr/>
            <p:nvPr/>
          </p:nvSpPr>
          <p:spPr>
            <a:xfrm>
              <a:off x="3244869" y="4216944"/>
              <a:ext cx="1317334" cy="70207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D5FFD5"/>
                </a:gs>
                <a:gs pos="100000">
                  <a:srgbClr val="A7FFA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smtClean="0">
                  <a:solidFill>
                    <a:schemeClr val="tx1"/>
                  </a:solidFill>
                </a:rPr>
                <a:t>stiff clamping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Conector reto 12"/>
            <p:cNvCxnSpPr>
              <a:stCxn id="4" idx="3"/>
              <a:endCxn id="12" idx="1"/>
            </p:cNvCxnSpPr>
            <p:nvPr/>
          </p:nvCxnSpPr>
          <p:spPr>
            <a:xfrm>
              <a:off x="2432950" y="4014065"/>
              <a:ext cx="811919" cy="5539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o 56"/>
          <p:cNvGrpSpPr/>
          <p:nvPr/>
        </p:nvGrpSpPr>
        <p:grpSpPr>
          <a:xfrm>
            <a:off x="2072910" y="3798258"/>
            <a:ext cx="2129253" cy="1942240"/>
            <a:chOff x="2432950" y="4014065"/>
            <a:chExt cx="2129253" cy="1942240"/>
          </a:xfrm>
        </p:grpSpPr>
        <p:sp>
          <p:nvSpPr>
            <p:cNvPr id="15" name="Retângulo de cantos arredondados 14"/>
            <p:cNvSpPr/>
            <p:nvPr/>
          </p:nvSpPr>
          <p:spPr>
            <a:xfrm>
              <a:off x="3244869" y="5254227"/>
              <a:ext cx="1317334" cy="70207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D5FFD5"/>
                </a:gs>
                <a:gs pos="100000">
                  <a:srgbClr val="A7FFA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smtClean="0">
                  <a:solidFill>
                    <a:schemeClr val="tx1"/>
                  </a:solidFill>
                </a:rPr>
                <a:t>no movable parts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Conector reto 15"/>
            <p:cNvCxnSpPr>
              <a:stCxn id="4" idx="3"/>
              <a:endCxn id="15" idx="1"/>
            </p:cNvCxnSpPr>
            <p:nvPr/>
          </p:nvCxnSpPr>
          <p:spPr>
            <a:xfrm>
              <a:off x="2432950" y="4014065"/>
              <a:ext cx="811919" cy="15912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o 57"/>
          <p:cNvGrpSpPr/>
          <p:nvPr/>
        </p:nvGrpSpPr>
        <p:grpSpPr>
          <a:xfrm>
            <a:off x="4130155" y="2036041"/>
            <a:ext cx="3645409" cy="483133"/>
            <a:chOff x="4490195" y="2251848"/>
            <a:chExt cx="3645409" cy="483133"/>
          </a:xfrm>
        </p:grpSpPr>
        <p:sp>
          <p:nvSpPr>
            <p:cNvPr id="26" name="Retângulo de cantos arredondados 25"/>
            <p:cNvSpPr/>
            <p:nvPr/>
          </p:nvSpPr>
          <p:spPr>
            <a:xfrm>
              <a:off x="5433952" y="2251848"/>
              <a:ext cx="2701652" cy="483133"/>
            </a:xfrm>
            <a:prstGeom prst="roundRect">
              <a:avLst/>
            </a:prstGeom>
            <a:solidFill>
              <a:srgbClr val="E1FFE1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smtClean="0">
                  <a:solidFill>
                    <a:schemeClr val="tx1"/>
                  </a:solidFill>
                </a:rPr>
                <a:t>easer to clamp and to reduce relative motions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Conector reto 26"/>
            <p:cNvCxnSpPr>
              <a:stCxn id="6" idx="3"/>
              <a:endCxn id="26" idx="1"/>
            </p:cNvCxnSpPr>
            <p:nvPr/>
          </p:nvCxnSpPr>
          <p:spPr>
            <a:xfrm>
              <a:off x="4490195" y="2493415"/>
              <a:ext cx="94375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upo 58"/>
          <p:cNvGrpSpPr/>
          <p:nvPr/>
        </p:nvGrpSpPr>
        <p:grpSpPr>
          <a:xfrm>
            <a:off x="4130155" y="3052381"/>
            <a:ext cx="3645409" cy="505615"/>
            <a:chOff x="4490195" y="3268188"/>
            <a:chExt cx="3645409" cy="505615"/>
          </a:xfrm>
        </p:grpSpPr>
        <p:sp>
          <p:nvSpPr>
            <p:cNvPr id="29" name="Retângulo de cantos arredondados 28"/>
            <p:cNvSpPr/>
            <p:nvPr/>
          </p:nvSpPr>
          <p:spPr>
            <a:xfrm>
              <a:off x="5433952" y="3268188"/>
              <a:ext cx="2701652" cy="505615"/>
            </a:xfrm>
            <a:prstGeom prst="roundRect">
              <a:avLst/>
            </a:prstGeom>
            <a:solidFill>
              <a:srgbClr val="E1FFE1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smtClean="0">
                  <a:solidFill>
                    <a:schemeClr val="tx1"/>
                  </a:solidFill>
                </a:rPr>
                <a:t>keep stable positioning and alignment of optical parts 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Conector reto 29"/>
            <p:cNvCxnSpPr>
              <a:stCxn id="9" idx="3"/>
              <a:endCxn id="29" idx="1"/>
            </p:cNvCxnSpPr>
            <p:nvPr/>
          </p:nvCxnSpPr>
          <p:spPr>
            <a:xfrm flipV="1">
              <a:off x="4490195" y="3520996"/>
              <a:ext cx="943757" cy="97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o 59"/>
          <p:cNvGrpSpPr/>
          <p:nvPr/>
        </p:nvGrpSpPr>
        <p:grpSpPr>
          <a:xfrm>
            <a:off x="4130155" y="4091203"/>
            <a:ext cx="3645409" cy="526353"/>
            <a:chOff x="4490195" y="4307010"/>
            <a:chExt cx="3645409" cy="526353"/>
          </a:xfrm>
        </p:grpSpPr>
        <p:sp>
          <p:nvSpPr>
            <p:cNvPr id="32" name="Retângulo de cantos arredondados 31"/>
            <p:cNvSpPr/>
            <p:nvPr/>
          </p:nvSpPr>
          <p:spPr>
            <a:xfrm>
              <a:off x="5433953" y="4307010"/>
              <a:ext cx="2701651" cy="526353"/>
            </a:xfrm>
            <a:prstGeom prst="roundRect">
              <a:avLst/>
            </a:prstGeom>
            <a:solidFill>
              <a:srgbClr val="E1FFE1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smtClean="0">
                  <a:solidFill>
                    <a:schemeClr val="tx1"/>
                  </a:solidFill>
                </a:rPr>
                <a:t>reduce relative motions: everything vibrates together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33" name="Conector reto 32"/>
            <p:cNvCxnSpPr>
              <a:stCxn id="12" idx="3"/>
              <a:endCxn id="32" idx="1"/>
            </p:cNvCxnSpPr>
            <p:nvPr/>
          </p:nvCxnSpPr>
          <p:spPr>
            <a:xfrm>
              <a:off x="4490195" y="4567983"/>
              <a:ext cx="943758" cy="22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upo 62"/>
          <p:cNvGrpSpPr/>
          <p:nvPr/>
        </p:nvGrpSpPr>
        <p:grpSpPr>
          <a:xfrm>
            <a:off x="4130155" y="5127014"/>
            <a:ext cx="3645409" cy="517648"/>
            <a:chOff x="4490195" y="5342821"/>
            <a:chExt cx="3645409" cy="517648"/>
          </a:xfrm>
        </p:grpSpPr>
        <p:cxnSp>
          <p:nvCxnSpPr>
            <p:cNvPr id="36" name="Conector reto 35"/>
            <p:cNvCxnSpPr>
              <a:stCxn id="15" idx="3"/>
              <a:endCxn id="40" idx="1"/>
            </p:cNvCxnSpPr>
            <p:nvPr/>
          </p:nvCxnSpPr>
          <p:spPr>
            <a:xfrm flipV="1">
              <a:off x="4490195" y="5601645"/>
              <a:ext cx="943757" cy="36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tângulo de cantos arredondados 39"/>
            <p:cNvSpPr/>
            <p:nvPr/>
          </p:nvSpPr>
          <p:spPr>
            <a:xfrm>
              <a:off x="5433952" y="5342821"/>
              <a:ext cx="2701652" cy="517648"/>
            </a:xfrm>
            <a:prstGeom prst="roundRect">
              <a:avLst/>
            </a:prstGeom>
            <a:solidFill>
              <a:srgbClr val="E1FFE1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smtClean="0">
                  <a:solidFill>
                    <a:schemeClr val="tx1"/>
                  </a:solidFill>
                </a:rPr>
                <a:t>easer to keep stable relative positioning 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05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meter definition from 1960 to 1983</a:t>
            </a:r>
            <a:endParaRPr lang="en-US" dirty="0"/>
          </a:p>
        </p:txBody>
      </p:sp>
      <p:sp>
        <p:nvSpPr>
          <p:cNvPr id="3" name="CaixaDeTexto 2"/>
          <p:cNvSpPr txBox="1"/>
          <p:nvPr/>
        </p:nvSpPr>
        <p:spPr>
          <a:xfrm>
            <a:off x="1070460" y="2968239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The </a:t>
            </a:r>
            <a:r>
              <a:rPr lang="en-US" sz="2400" i="1" dirty="0" smtClean="0"/>
              <a:t>meter </a:t>
            </a:r>
            <a:r>
              <a:rPr lang="en-US" sz="2400" i="1" dirty="0"/>
              <a:t>is the length equal to 1 650 763,73 wavelengths in vacuum of the radiation corresponding to the transition between the levels 2p</a:t>
            </a:r>
            <a:r>
              <a:rPr lang="en-US" sz="2400" i="1" baseline="-25000" dirty="0"/>
              <a:t>10</a:t>
            </a:r>
            <a:r>
              <a:rPr lang="en-US" sz="2400" i="1" dirty="0"/>
              <a:t> and 5d</a:t>
            </a:r>
            <a:r>
              <a:rPr lang="en-US" sz="2400" i="1" baseline="-25000" dirty="0"/>
              <a:t>5</a:t>
            </a:r>
            <a:r>
              <a:rPr lang="en-US" sz="2400" i="1" dirty="0"/>
              <a:t> of the krypton 86 atom.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096468" y="2348880"/>
            <a:ext cx="2500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≈ </a:t>
            </a:r>
            <a:r>
              <a:rPr lang="pt-BR" sz="2400" dirty="0" smtClean="0">
                <a:cs typeface="Times New Roman" panose="02020603050405020304" pitchFamily="18" charset="0"/>
              </a:rPr>
              <a:t>602 </a:t>
            </a:r>
            <a:r>
              <a:rPr lang="pt-BR" sz="2400" dirty="0" err="1" smtClean="0">
                <a:cs typeface="Times New Roman" panose="02020603050405020304" pitchFamily="18" charset="0"/>
              </a:rPr>
              <a:t>nm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70460" y="1729521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Krypton </a:t>
            </a:r>
            <a:r>
              <a:rPr lang="en-US" sz="2400" i="1" dirty="0"/>
              <a:t>86 </a:t>
            </a:r>
            <a:r>
              <a:rPr lang="en-US" sz="2400" i="1" dirty="0" smtClean="0"/>
              <a:t>atom =&gt; orange light</a:t>
            </a:r>
            <a:endParaRPr lang="en-US" sz="2400" i="1" dirty="0"/>
          </a:p>
        </p:txBody>
      </p:sp>
      <p:sp>
        <p:nvSpPr>
          <p:cNvPr id="6" name="Retângulo 5"/>
          <p:cNvSpPr/>
          <p:nvPr/>
        </p:nvSpPr>
        <p:spPr>
          <a:xfrm>
            <a:off x="1016755" y="5445224"/>
            <a:ext cx="6660138" cy="36004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upo 13"/>
          <p:cNvGrpSpPr/>
          <p:nvPr/>
        </p:nvGrpSpPr>
        <p:grpSpPr>
          <a:xfrm>
            <a:off x="1016755" y="4927538"/>
            <a:ext cx="6662878" cy="697706"/>
            <a:chOff x="1016755" y="4927538"/>
            <a:chExt cx="6662878" cy="697706"/>
          </a:xfrm>
        </p:grpSpPr>
        <p:cxnSp>
          <p:nvCxnSpPr>
            <p:cNvPr id="9" name="Conector reto 8"/>
            <p:cNvCxnSpPr/>
            <p:nvPr/>
          </p:nvCxnSpPr>
          <p:spPr>
            <a:xfrm flipV="1">
              <a:off x="7679633" y="5157192"/>
              <a:ext cx="0" cy="4680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de seta reta 10"/>
            <p:cNvCxnSpPr/>
            <p:nvPr/>
          </p:nvCxnSpPr>
          <p:spPr>
            <a:xfrm>
              <a:off x="1016755" y="5301208"/>
              <a:ext cx="666013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ixaDeTexto 11"/>
            <p:cNvSpPr txBox="1"/>
            <p:nvPr/>
          </p:nvSpPr>
          <p:spPr>
            <a:xfrm>
              <a:off x="3086684" y="4927538"/>
              <a:ext cx="2520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1 650 763,73 </a:t>
              </a:r>
              <a:r>
                <a:rPr lang="el-G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λ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Conector reto 12"/>
            <p:cNvCxnSpPr/>
            <p:nvPr/>
          </p:nvCxnSpPr>
          <p:spPr>
            <a:xfrm flipV="1">
              <a:off x="1021030" y="5157192"/>
              <a:ext cx="0" cy="4680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732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Stopping Relative Motions</a:t>
            </a:r>
            <a:endParaRPr lang="en-US" dirty="0"/>
          </a:p>
        </p:txBody>
      </p:sp>
      <p:grpSp>
        <p:nvGrpSpPr>
          <p:cNvPr id="10" name="Grupo 9"/>
          <p:cNvGrpSpPr/>
          <p:nvPr/>
        </p:nvGrpSpPr>
        <p:grpSpPr>
          <a:xfrm>
            <a:off x="2339752" y="2780928"/>
            <a:ext cx="3744416" cy="2880320"/>
            <a:chOff x="2339752" y="2780928"/>
            <a:chExt cx="3744416" cy="2880320"/>
          </a:xfrm>
        </p:grpSpPr>
        <p:sp>
          <p:nvSpPr>
            <p:cNvPr id="4" name="Retângulo de cantos arredondados 3"/>
            <p:cNvSpPr/>
            <p:nvPr/>
          </p:nvSpPr>
          <p:spPr>
            <a:xfrm>
              <a:off x="2339752" y="3861048"/>
              <a:ext cx="3744416" cy="1800200"/>
            </a:xfrm>
            <a:prstGeom prst="roundRect">
              <a:avLst>
                <a:gd name="adj" fmla="val 3118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Part to be measured</a:t>
              </a:r>
              <a:endParaRPr lang="en-US" sz="2800" dirty="0"/>
            </a:p>
          </p:txBody>
        </p:sp>
        <p:grpSp>
          <p:nvGrpSpPr>
            <p:cNvPr id="9" name="Grupo 8"/>
            <p:cNvGrpSpPr/>
            <p:nvPr/>
          </p:nvGrpSpPr>
          <p:grpSpPr>
            <a:xfrm>
              <a:off x="3851920" y="2780928"/>
              <a:ext cx="720080" cy="1078517"/>
              <a:chOff x="3851920" y="2780928"/>
              <a:chExt cx="720080" cy="1078517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3851920" y="2780928"/>
                <a:ext cx="720080" cy="936104"/>
              </a:xfrm>
              <a:prstGeom prst="rect">
                <a:avLst/>
              </a:prstGeom>
              <a:gradFill flip="none"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32000">
                    <a:schemeClr val="bg1"/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riângulo isósceles 5"/>
              <p:cNvSpPr/>
              <p:nvPr/>
            </p:nvSpPr>
            <p:spPr>
              <a:xfrm flipV="1">
                <a:off x="3851920" y="3717031"/>
                <a:ext cx="144016" cy="142123"/>
              </a:xfrm>
              <a:prstGeom prst="triangl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riângulo isósceles 6"/>
              <p:cNvSpPr/>
              <p:nvPr/>
            </p:nvSpPr>
            <p:spPr>
              <a:xfrm flipV="1">
                <a:off x="4427984" y="3717322"/>
                <a:ext cx="144016" cy="142123"/>
              </a:xfrm>
              <a:prstGeom prst="triangl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" name="CaixaDeTexto 7"/>
          <p:cNvSpPr txBox="1"/>
          <p:nvPr/>
        </p:nvSpPr>
        <p:spPr>
          <a:xfrm>
            <a:off x="2843808" y="227687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Interferometer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1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2222E-6 4.07407E-6 C 0.00087 -0.00116 0.00173 -0.00255 0.0026 -0.0044 C 0.00503 -0.00949 0.00573 -0.01459 0.00399 -0.01528 C 0.00225 -0.01621 -0.00122 -0.0125 -0.00365 -0.00741 C -0.00504 -0.00487 -0.00573 -0.00232 -0.0059 -0.00024 C -0.00643 0.00115 -0.00643 0.00277 -0.00643 0.00439 C -0.00643 0.01018 -0.00486 0.01504 -0.00295 0.01504 C -0.00104 0.01504 0.00069 0.01018 0.00069 0.00439 C 0.00069 0.00185 0.00035 -0.0007 -0.00035 -0.00255 C -0.0007 -0.00394 -0.00122 -0.00579 -0.00209 -0.00741 C -0.00452 -0.0125 -0.00799 -0.01621 -0.00972 -0.01528 C -0.01146 -0.01436 -0.01094 -0.00949 -0.00834 -0.0044 C -0.00729 -0.00186 -0.0059 0.00023 -0.00452 0.00162 C -0.00347 0.00277 -0.00243 0.00393 -0.00087 0.00509 C 0.00364 0.00879 0.00816 0.01041 0.00955 0.00879 C 0.01059 0.0074 0.00816 0.00324 0.00347 -0.00024 C 0.00173 -0.00186 -0.00035 -0.00301 -0.00209 -0.00371 C -0.00347 -0.00463 -0.00538 -0.0051 -0.00747 -0.00556 C -0.01302 -0.00695 -0.01788 -0.00649 -0.01823 -0.0044 C -0.01875 -0.00255 -0.01459 4.07407E-6 -0.00903 0.00138 C -0.00643 0.00185 -0.004 0.00208 -0.00226 0.00185 C -0.00052 0.00185 0.00121 0.00162 0.00312 0.00138 C 0.00868 4.07407E-6 0.01285 -0.00255 0.0125 -0.00463 C 0.01198 -0.00649 0.00729 -0.00695 0.00173 -0.00579 C -0.00104 -0.0051 -0.00347 -0.00417 -0.00504 -0.00324 C -0.00643 -0.00232 -0.00781 -0.00139 -0.00938 -0.00024 C -0.01372 0.00324 -0.0165 0.0074 -0.01528 0.00879 C -0.01406 0.01041 -0.00938 0.00879 -0.00504 0.00532 C -0.00278 0.00347 -0.00104 0.00162 2.22222E-6 4.07407E-6 Z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00" y="-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31 -0.00209 C -0.01944 -0.00324 -0.01858 -0.00463 -0.01771 -0.00649 C -0.01528 -0.01158 -0.01458 -0.01667 -0.01632 -0.01736 C -0.01806 -0.01806 -0.02153 -0.01459 -0.02396 -0.00949 C -0.02535 -0.00695 -0.02604 -0.0044 -0.02621 -0.00232 C -0.02656 -0.00093 -0.02674 0.00069 -0.02674 0.00231 C -0.02674 0.0081 -0.025 0.01296 -0.02326 0.01296 C -0.02135 0.01296 -0.01962 0.0081 -0.01962 0.00231 C -0.01962 -0.00024 -0.02014 -0.00278 -0.02066 -0.00463 C -0.02083 -0.00602 -0.02153 -0.00787 -0.02222 -0.00949 C -0.02483 -0.01459 -0.0283 -0.01806 -0.03003 -0.01736 C -0.03177 -0.01644 -0.03125 -0.01158 -0.02865 -0.00649 C -0.0276 -0.00394 -0.02621 -0.00186 -0.02483 -0.00047 C -0.02378 0.00069 -0.02274 0.00185 -0.02118 0.00301 C -0.01667 0.00671 -0.01215 0.00833 -0.01076 0.00694 C -0.00972 0.00532 -0.01215 0.00115 -0.01667 -0.00232 C -0.01875 -0.00394 -0.02066 -0.0051 -0.02222 -0.00602 C -0.02378 -0.00672 -0.02569 -0.00741 -0.02778 -0.00764 C -0.03333 -0.0088 -0.03819 -0.00857 -0.03854 -0.00649 C -0.03906 -0.00463 -0.03472 -0.00209 -0.02917 -0.00093 C -0.02674 -0.00024 -0.02431 3.7037E-6 -0.0224 3.7037E-6 C -0.02083 3.7037E-6 -0.0191 -0.00047 -0.01719 -0.00093 C -0.01163 -0.00209 -0.00729 -0.00463 -0.00781 -0.00672 C -0.00833 -0.00857 -0.01319 -0.00903 -0.01875 -0.00787 C -0.02135 -0.00718 -0.02361 -0.00625 -0.02535 -0.0051 C -0.02674 -0.0044 -0.02812 -0.00371 -0.02969 -0.00232 C -0.03403 0.00139 -0.03681 0.00532 -0.03542 0.00694 C -0.03437 0.00833 -0.02969 0.00671 -0.02535 0.00324 C -0.02309 0.00139 -0.02135 -0.00047 -0.02031 -0.00209 Z " pathEditMode="relative" rAng="0" ptsTypes="AAAAAAAAAAAAAAAAAAAAAAAAA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00" y="-23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9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31 -0.00208 C -0.01944 -0.00324 -0.01858 -0.00463 -0.01771 -0.00648 C -0.01528 -0.01157 -0.01458 -0.01667 -0.01632 -0.01736 C -0.01806 -0.01806 -0.02153 -0.01458 -0.02396 -0.00949 C -0.02535 -0.00694 -0.02604 -0.0044 -0.02622 -0.00232 C -0.02656 -0.00093 -0.02674 0.00069 -0.02674 0.00231 C -0.02674 0.0081 -0.025 0.01296 -0.02326 0.01296 C -0.02135 0.01296 -0.01962 0.0081 -0.01962 0.00231 C -0.01962 -0.00023 -0.02014 -0.00278 -0.02066 -0.00463 C -0.02083 -0.00602 -0.02153 -0.00787 -0.02222 -0.00949 C -0.02483 -0.01458 -0.0283 -0.01806 -0.03003 -0.01736 C -0.03177 -0.01644 -0.03125 -0.01157 -0.02865 -0.00648 C -0.0276 -0.00394 -0.02622 -0.00185 -0.02483 -0.00046 C -0.02378 0.00069 -0.02274 0.00185 -0.02118 0.00301 C -0.01667 0.00671 -0.01215 0.00833 -0.01076 0.00694 C -0.00972 0.00532 -0.01215 0.00116 -0.01667 -0.00232 C -0.01875 -0.00394 -0.02066 -0.00509 -0.02222 -0.00602 C -0.02378 -0.00671 -0.02569 -0.00741 -0.02778 -0.00764 C -0.03333 -0.0088 -0.03819 -0.00857 -0.03854 -0.00648 C -0.03906 -0.00463 -0.03472 -0.00208 -0.02917 -0.00093 C -0.02674 -0.00023 -0.02431 3.7037E-7 -0.0224 3.7037E-7 C -0.02083 3.7037E-7 -0.0191 -0.00046 -0.01719 -0.00093 C -0.01163 -0.00208 -0.00729 -0.00463 -0.00781 -0.00671 C -0.00833 -0.00857 -0.01319 -0.00903 -0.01875 -0.00787 C -0.02135 -0.00718 -0.02361 -0.00625 -0.02535 -0.00509 C -0.02674 -0.0044 -0.02812 -0.0037 -0.02969 -0.00232 C -0.03403 0.00139 -0.03681 0.00532 -0.03542 0.00694 C -0.03437 0.00833 -0.02969 0.00671 -0.02535 0.00324 C -0.02309 0.00139 -0.02135 -0.00046 -0.02031 -0.00208 Z " pathEditMode="relative" rAng="0" ptsTypes="AAAAAAAAAAAAAAAAAAAAAAAAAAA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00" y="-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2576" y="-459432"/>
            <a:ext cx="10369152" cy="77768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Stopping Relative Motions</a:t>
            </a:r>
            <a:endParaRPr lang="en-US" dirty="0"/>
          </a:p>
        </p:txBody>
      </p:sp>
      <p:grpSp>
        <p:nvGrpSpPr>
          <p:cNvPr id="10" name="Grupo 9"/>
          <p:cNvGrpSpPr/>
          <p:nvPr/>
        </p:nvGrpSpPr>
        <p:grpSpPr>
          <a:xfrm>
            <a:off x="2771800" y="3717032"/>
            <a:ext cx="3744416" cy="2880320"/>
            <a:chOff x="2339752" y="2996952"/>
            <a:chExt cx="3744416" cy="2880320"/>
          </a:xfrm>
        </p:grpSpPr>
        <p:sp>
          <p:nvSpPr>
            <p:cNvPr id="4" name="Retângulo de cantos arredondados 3"/>
            <p:cNvSpPr/>
            <p:nvPr/>
          </p:nvSpPr>
          <p:spPr>
            <a:xfrm>
              <a:off x="2339752" y="4077072"/>
              <a:ext cx="3744416" cy="1800200"/>
            </a:xfrm>
            <a:prstGeom prst="roundRect">
              <a:avLst>
                <a:gd name="adj" fmla="val 3118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Part to be measured</a:t>
              </a:r>
              <a:endParaRPr lang="en-US" sz="2800" dirty="0"/>
            </a:p>
          </p:txBody>
        </p:sp>
        <p:grpSp>
          <p:nvGrpSpPr>
            <p:cNvPr id="9" name="Grupo 8"/>
            <p:cNvGrpSpPr/>
            <p:nvPr/>
          </p:nvGrpSpPr>
          <p:grpSpPr>
            <a:xfrm>
              <a:off x="3851920" y="2996952"/>
              <a:ext cx="720080" cy="1080120"/>
              <a:chOff x="3851920" y="2996952"/>
              <a:chExt cx="720080" cy="1080120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3851920" y="2996952"/>
                <a:ext cx="720080" cy="936104"/>
              </a:xfrm>
              <a:prstGeom prst="rect">
                <a:avLst/>
              </a:prstGeom>
              <a:gradFill flip="none"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32000">
                    <a:schemeClr val="bg1"/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riângulo isósceles 5"/>
              <p:cNvSpPr/>
              <p:nvPr/>
            </p:nvSpPr>
            <p:spPr>
              <a:xfrm flipV="1">
                <a:off x="3851920" y="3934658"/>
                <a:ext cx="144016" cy="142123"/>
              </a:xfrm>
              <a:prstGeom prst="triangl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riângulo isósceles 6"/>
              <p:cNvSpPr/>
              <p:nvPr/>
            </p:nvSpPr>
            <p:spPr>
              <a:xfrm flipV="1">
                <a:off x="4427984" y="3934949"/>
                <a:ext cx="144016" cy="142123"/>
              </a:xfrm>
              <a:prstGeom prst="triangl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" name="CaixaDeTexto 7"/>
          <p:cNvSpPr txBox="1"/>
          <p:nvPr/>
        </p:nvSpPr>
        <p:spPr>
          <a:xfrm>
            <a:off x="3275856" y="313167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Interferometer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65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-1.85185E-6 C 0.00087 -0.00116 0.00174 -0.00254 0.00261 -0.0044 C 0.00504 -0.00949 0.00573 -0.01458 0.004 -0.01528 C 0.00226 -0.0162 -0.00121 -0.0125 -0.00364 -0.00741 C -0.00503 -0.00486 -0.00573 -0.00231 -0.0059 -0.00023 C -0.00642 0.00116 -0.00642 0.00278 -0.00642 0.0044 C -0.00642 0.01019 -0.00486 0.01505 -0.00295 0.01505 C -0.00104 0.01505 0.0007 0.01019 0.0007 0.0044 C 0.0007 0.00185 0.00035 -0.00069 -0.00034 -0.00254 C -0.00069 -0.00393 -0.00121 -0.00579 -0.00208 -0.00741 C -0.00451 -0.0125 -0.00798 -0.0162 -0.00972 -0.01528 C -0.01146 -0.01435 -0.01093 -0.00949 -0.00833 -0.0044 C -0.00729 -0.00185 -0.0059 0.00023 -0.00451 0.00162 C -0.00347 0.00278 -0.00243 0.00394 -0.00087 0.00509 C 0.00365 0.0088 0.00816 0.01042 0.00955 0.0088 C 0.01059 0.00741 0.00816 0.00324 0.00347 -0.00023 C 0.00174 -0.00185 -0.00034 -0.00301 -0.00208 -0.0037 C -0.00347 -0.00463 -0.00538 -0.00509 -0.00746 -0.00555 C -0.01302 -0.00694 -0.01788 -0.00648 -0.01823 -0.0044 C -0.01875 -0.00254 -0.01458 -1.85185E-6 -0.00903 0.00139 C -0.00642 0.00185 -0.00399 0.00209 -0.00225 0.00185 C -0.00052 0.00185 0.00122 0.00162 0.00313 0.00139 C 0.00868 -1.85185E-6 0.01285 -0.00254 0.0125 -0.00463 C 0.01198 -0.00648 0.00729 -0.00694 0.00174 -0.00579 C -0.00104 -0.00509 -0.00347 -0.00416 -0.00503 -0.00324 C -0.00642 -0.00231 -0.00781 -0.00139 -0.00937 -0.00023 C -0.01371 0.00324 -0.01649 0.00741 -0.01528 0.0088 C -0.01406 0.01042 -0.00937 0.0088 -0.00503 0.00533 C -0.00278 0.00347 -0.00104 0.00162 -2.5E-6 -1.85185E-6 Z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31 -0.00208 C -0.01944 -0.00324 -0.01857 -0.00462 -0.01771 -0.00648 C -0.01528 -0.01157 -0.01458 -0.01666 -0.01632 -0.01736 C -0.01805 -0.01805 -0.02153 -0.01458 -0.02396 -0.00949 C -0.02534 -0.00694 -0.02604 -0.00439 -0.02621 -0.00231 C -0.02656 -0.00092 -0.02673 0.0007 -0.02673 0.00232 C -0.02673 0.00811 -0.025 0.01297 -0.02326 0.01297 C -0.02135 0.01297 -0.01962 0.00811 -0.01962 0.00232 C -0.01962 -0.00023 -0.02014 -0.00277 -0.02066 -0.00462 C -0.02083 -0.00601 -0.02153 -0.00787 -0.02222 -0.00949 C -0.02482 -0.01458 -0.0283 -0.01805 -0.03003 -0.01736 C -0.03177 -0.01643 -0.03125 -0.01157 -0.02864 -0.00648 C -0.0276 -0.00393 -0.02621 -0.00185 -0.02482 -0.00046 C -0.02378 0.0007 -0.02274 0.00186 -0.02118 0.00301 C -0.01666 0.00672 -0.01215 0.00834 -0.01076 0.00695 C -0.00972 0.00533 -0.01215 0.00116 -0.01666 -0.00231 C -0.01875 -0.00393 -0.02066 -0.00509 -0.02222 -0.00601 C -0.02378 -0.00671 -0.02569 -0.0074 -0.02778 -0.00763 C -0.03333 -0.00879 -0.03819 -0.00856 -0.03854 -0.00648 C -0.03906 -0.00462 -0.03472 -0.00208 -0.02916 -0.00092 C -0.02673 -0.00023 -0.0243 -4.81481E-6 -0.02239 -4.81481E-6 C -0.02083 -4.81481E-6 -0.01909 -0.00046 -0.01718 -0.00092 C -0.01163 -0.00208 -0.00729 -0.00462 -0.00781 -0.00671 C -0.00833 -0.00856 -0.01319 -0.00902 -0.01875 -0.00787 C -0.02135 -0.00717 -0.02361 -0.00625 -0.02534 -0.00509 C -0.02673 -0.00439 -0.02812 -0.0037 -0.02968 -0.00231 C -0.03403 0.00139 -0.0368 0.00533 -0.03541 0.00695 C -0.03437 0.00834 -0.02968 0.00672 -0.02534 0.00325 C -0.02309 0.00139 -0.02135 -0.00046 -0.02031 -0.00208 Z " pathEditMode="relative" rAng="0" ptsTypes="AAAAAAAAAAAAAAAAAAAAAAAAA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-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9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31 -0.00208 C -0.01944 -0.00324 -0.01858 -0.00463 -0.01771 -0.00648 C -0.01528 -0.01157 -0.01458 -0.01667 -0.01632 -0.01736 C -0.01806 -0.01806 -0.02153 -0.01458 -0.02396 -0.00949 C -0.02535 -0.00694 -0.02604 -0.0044 -0.02622 -0.00232 C -0.02656 -0.00093 -0.02674 0.00069 -0.02674 0.00231 C -0.02674 0.0081 -0.025 0.01296 -0.02326 0.01296 C -0.02135 0.01296 -0.01962 0.0081 -0.01962 0.00231 C -0.01962 -0.00023 -0.02014 -0.00278 -0.02066 -0.00463 C -0.02083 -0.00602 -0.02153 -0.00787 -0.02222 -0.00949 C -0.02483 -0.01458 -0.0283 -0.01806 -0.03003 -0.01736 C -0.03177 -0.01644 -0.03125 -0.01157 -0.02865 -0.00648 C -0.0276 -0.00394 -0.02622 -0.00185 -0.02483 -0.00046 C -0.02378 0.00069 -0.02274 0.00185 -0.02118 0.00301 C -0.01667 0.00671 -0.01215 0.00833 -0.01076 0.00694 C -0.00972 0.00532 -0.01215 0.00116 -0.01667 -0.00232 C -0.01875 -0.00394 -0.02066 -0.00509 -0.02222 -0.00602 C -0.02378 -0.00671 -0.02569 -0.00741 -0.02778 -0.00764 C -0.03333 -0.0088 -0.03819 -0.00857 -0.03854 -0.00648 C -0.03906 -0.00463 -0.03472 -0.00208 -0.02917 -0.00093 C -0.02674 -0.00023 -0.02431 3.7037E-7 -0.0224 3.7037E-7 C -0.02083 3.7037E-7 -0.0191 -0.00046 -0.01719 -0.00093 C -0.01163 -0.00208 -0.00729 -0.00463 -0.00781 -0.00671 C -0.00833 -0.00857 -0.01319 -0.00903 -0.01875 -0.00787 C -0.02135 -0.00718 -0.02361 -0.00625 -0.02535 -0.00509 C -0.02674 -0.0044 -0.02812 -0.0037 -0.02969 -0.00232 C -0.03403 0.00139 -0.03681 0.00532 -0.03542 0.00694 C -0.03437 0.00833 -0.02969 0.00671 -0.02535 0.00324 C -0.02309 0.00139 -0.02135 -0.00046 -0.02031 -0.00208 Z " pathEditMode="relative" rAng="0" ptsTypes="AAAAAAAAAAAAAAAAAAAAAAAAAAA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00" y="-23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9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-0.03819 C -0.0118 -0.03912 -0.01111 -0.04027 -0.01041 -0.04166 C -0.0085 -0.0456 -0.00798 -0.04953 -0.00937 -0.05023 C -0.01076 -0.05092 -0.01354 -0.04791 -0.01545 -0.04398 C -0.01631 -0.0419 -0.01701 -0.03981 -0.01718 -0.03819 C -0.01753 -0.03727 -0.01753 -0.03588 -0.01753 -0.03472 C -0.01753 -0.03009 -0.01631 -0.02615 -0.01475 -0.02615 C -0.01336 -0.02615 -0.01197 -0.03009 -0.01197 -0.03472 C -0.01197 -0.0368 -0.01232 -0.03889 -0.01284 -0.04004 C -0.01302 -0.0412 -0.01354 -0.04259 -0.01406 -0.04398 C -0.01597 -0.04791 -0.01875 -0.05092 -0.02013 -0.05023 C -0.02152 -0.0493 -0.021 -0.0456 -0.01909 -0.04143 C -0.01822 -0.03958 -0.01718 -0.03796 -0.01597 -0.0368 C -0.01527 -0.03588 -0.0144 -0.03495 -0.01319 -0.03426 C -0.00954 -0.03125 -0.00607 -0.02986 -0.00503 -0.03102 C -0.00416 -0.03217 -0.00607 -0.03565 -0.00972 -0.03819 C -0.01128 -0.03958 -0.01284 -0.04051 -0.01406 -0.0412 C -0.01527 -0.0419 -0.01666 -0.04236 -0.01822 -0.04236 C -0.02274 -0.04352 -0.02656 -0.04328 -0.0269 -0.04166 C -0.02725 -0.04004 -0.02395 -0.03819 -0.01944 -0.03727 C -0.01753 -0.0368 -0.01562 -0.03657 -0.01406 -0.03657 C -0.01302 -0.03657 -0.01145 -0.0368 -0.01006 -0.03727 C -0.00572 -0.03819 -0.00225 -0.04027 -0.0026 -0.0419 C -0.00312 -0.04328 -0.00694 -0.04352 -0.01128 -0.04259 C -0.01336 -0.04213 -0.01527 -0.04143 -0.01631 -0.04051 C -0.01753 -0.03981 -0.01875 -0.03935 -0.01996 -0.03819 C -0.02343 -0.03541 -0.02552 -0.03217 -0.02447 -0.03102 C -0.02361 -0.02986 -0.01996 -0.03125 -0.01631 -0.03402 C -0.01475 -0.03518 -0.01336 -0.0368 -0.0125 -0.03819 Z " pathEditMode="relative" rAng="0" ptsTypes="AAAAAAAAAAAAAAAAAAAAAAAAAAA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upo 48"/>
          <p:cNvGrpSpPr/>
          <p:nvPr/>
        </p:nvGrpSpPr>
        <p:grpSpPr>
          <a:xfrm>
            <a:off x="4932040" y="1412776"/>
            <a:ext cx="3178696" cy="4506309"/>
            <a:chOff x="3034068" y="1731003"/>
            <a:chExt cx="1753955" cy="4506309"/>
          </a:xfrm>
        </p:grpSpPr>
        <p:sp>
          <p:nvSpPr>
            <p:cNvPr id="50" name="Retângulo 49"/>
            <p:cNvSpPr/>
            <p:nvPr/>
          </p:nvSpPr>
          <p:spPr>
            <a:xfrm>
              <a:off x="3034068" y="1752843"/>
              <a:ext cx="1753955" cy="4484469"/>
            </a:xfrm>
            <a:prstGeom prst="rect">
              <a:avLst/>
            </a:prstGeom>
            <a:solidFill>
              <a:srgbClr val="FFFFE1"/>
            </a:solidFill>
            <a:ln w="3175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51" name="CaixaDeTexto 50"/>
            <p:cNvSpPr txBox="1"/>
            <p:nvPr/>
          </p:nvSpPr>
          <p:spPr>
            <a:xfrm>
              <a:off x="3202675" y="1731003"/>
              <a:ext cx="140172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/>
                <a:t>why</a:t>
              </a:r>
              <a:endParaRPr lang="en-US" sz="1500" dirty="0"/>
            </a:p>
          </p:txBody>
        </p:sp>
      </p:grpSp>
      <p:grpSp>
        <p:nvGrpSpPr>
          <p:cNvPr id="48" name="Grupo 47"/>
          <p:cNvGrpSpPr/>
          <p:nvPr/>
        </p:nvGrpSpPr>
        <p:grpSpPr>
          <a:xfrm>
            <a:off x="2674028" y="1515196"/>
            <a:ext cx="1753955" cy="4506309"/>
            <a:chOff x="3034068" y="1731003"/>
            <a:chExt cx="1753955" cy="4506309"/>
          </a:xfrm>
        </p:grpSpPr>
        <p:sp>
          <p:nvSpPr>
            <p:cNvPr id="46" name="Retângulo 45"/>
            <p:cNvSpPr/>
            <p:nvPr/>
          </p:nvSpPr>
          <p:spPr>
            <a:xfrm>
              <a:off x="3034068" y="1752843"/>
              <a:ext cx="1753955" cy="4484469"/>
            </a:xfrm>
            <a:prstGeom prst="rect">
              <a:avLst/>
            </a:prstGeom>
            <a:solidFill>
              <a:srgbClr val="FFFFE1"/>
            </a:solidFill>
            <a:ln w="3175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47" name="CaixaDeTexto 46"/>
            <p:cNvSpPr txBox="1"/>
            <p:nvPr/>
          </p:nvSpPr>
          <p:spPr>
            <a:xfrm>
              <a:off x="3202675" y="1731003"/>
              <a:ext cx="140172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/>
                <a:t>what</a:t>
              </a:r>
              <a:endParaRPr lang="en-US" sz="1500" dirty="0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Optical Principles</a:t>
            </a:r>
            <a:endParaRPr lang="en-US" dirty="0"/>
          </a:p>
        </p:txBody>
      </p:sp>
      <p:sp>
        <p:nvSpPr>
          <p:cNvPr id="4" name="Retângulo de cantos arredondados 3"/>
          <p:cNvSpPr/>
          <p:nvPr/>
        </p:nvSpPr>
        <p:spPr>
          <a:xfrm>
            <a:off x="827584" y="3447219"/>
            <a:ext cx="1317334" cy="70207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Robust principle</a:t>
            </a:r>
            <a:endParaRPr lang="en-US" sz="1350" dirty="0">
              <a:solidFill>
                <a:schemeClr val="tx1"/>
              </a:solidFill>
            </a:endParaRPr>
          </a:p>
        </p:txBody>
      </p:sp>
      <p:grpSp>
        <p:nvGrpSpPr>
          <p:cNvPr id="54" name="Grupo 53"/>
          <p:cNvGrpSpPr/>
          <p:nvPr/>
        </p:nvGrpSpPr>
        <p:grpSpPr>
          <a:xfrm>
            <a:off x="2072910" y="1926569"/>
            <a:ext cx="2129253" cy="1871689"/>
            <a:chOff x="2432950" y="2142376"/>
            <a:chExt cx="2129253" cy="1871689"/>
          </a:xfrm>
        </p:grpSpPr>
        <p:sp>
          <p:nvSpPr>
            <p:cNvPr id="6" name="Retângulo de cantos arredondados 5"/>
            <p:cNvSpPr/>
            <p:nvPr/>
          </p:nvSpPr>
          <p:spPr>
            <a:xfrm>
              <a:off x="3244869" y="2142376"/>
              <a:ext cx="1317334" cy="70207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q</a:t>
              </a:r>
              <a:r>
                <a:rPr lang="en-US" sz="1350" dirty="0" smtClean="0">
                  <a:solidFill>
                    <a:schemeClr val="tx1"/>
                  </a:solidFill>
                </a:rPr>
                <a:t>uasi-equal path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Conector reto 6"/>
            <p:cNvCxnSpPr>
              <a:stCxn id="4" idx="3"/>
              <a:endCxn id="6" idx="1"/>
            </p:cNvCxnSpPr>
            <p:nvPr/>
          </p:nvCxnSpPr>
          <p:spPr>
            <a:xfrm flipV="1">
              <a:off x="2432950" y="2493415"/>
              <a:ext cx="811919" cy="15206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o 57"/>
          <p:cNvGrpSpPr/>
          <p:nvPr/>
        </p:nvGrpSpPr>
        <p:grpSpPr>
          <a:xfrm>
            <a:off x="4202163" y="1926568"/>
            <a:ext cx="3573401" cy="702080"/>
            <a:chOff x="4562203" y="2142375"/>
            <a:chExt cx="3573401" cy="702080"/>
          </a:xfrm>
        </p:grpSpPr>
        <p:sp>
          <p:nvSpPr>
            <p:cNvPr id="26" name="Retângulo de cantos arredondados 25"/>
            <p:cNvSpPr/>
            <p:nvPr/>
          </p:nvSpPr>
          <p:spPr>
            <a:xfrm>
              <a:off x="5433952" y="2142375"/>
              <a:ext cx="2701652" cy="70208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effective for tolerating mechanical vibrations and thermal currents of air</a:t>
              </a:r>
            </a:p>
          </p:txBody>
        </p:sp>
        <p:cxnSp>
          <p:nvCxnSpPr>
            <p:cNvPr id="27" name="Conector reto 26"/>
            <p:cNvCxnSpPr>
              <a:stCxn id="6" idx="3"/>
              <a:endCxn id="26" idx="1"/>
            </p:cNvCxnSpPr>
            <p:nvPr/>
          </p:nvCxnSpPr>
          <p:spPr>
            <a:xfrm>
              <a:off x="4562203" y="2493415"/>
              <a:ext cx="87174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734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Quasi-equal path interferometer</a:t>
            </a:r>
            <a:endParaRPr lang="en-US" dirty="0"/>
          </a:p>
        </p:txBody>
      </p:sp>
      <p:sp>
        <p:nvSpPr>
          <p:cNvPr id="5" name="Retângulo 4"/>
          <p:cNvSpPr/>
          <p:nvPr/>
        </p:nvSpPr>
        <p:spPr>
          <a:xfrm>
            <a:off x="323528" y="4466960"/>
            <a:ext cx="648072" cy="288032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32000">
                <a:schemeClr val="bg1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Laser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2267744" y="4286940"/>
            <a:ext cx="144016" cy="648072"/>
          </a:xfrm>
          <a:prstGeom prst="ellipse">
            <a:avLst/>
          </a:prstGeom>
          <a:solidFill>
            <a:srgbClr val="00B0F0">
              <a:alpha val="30196"/>
            </a:srgbClr>
          </a:solidFill>
          <a:ln>
            <a:solidFill>
              <a:srgbClr val="000000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ângulo 11"/>
          <p:cNvSpPr/>
          <p:nvPr/>
        </p:nvSpPr>
        <p:spPr>
          <a:xfrm>
            <a:off x="3851921" y="6093296"/>
            <a:ext cx="936104" cy="216024"/>
          </a:xfrm>
          <a:prstGeom prst="rect">
            <a:avLst/>
          </a:prstGeom>
          <a:solidFill>
            <a:srgbClr val="00B0F0">
              <a:alpha val="30196"/>
            </a:srgbClr>
          </a:solidFill>
          <a:ln>
            <a:solidFill>
              <a:srgbClr val="000000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ipse 12"/>
          <p:cNvSpPr/>
          <p:nvPr/>
        </p:nvSpPr>
        <p:spPr>
          <a:xfrm rot="5400000">
            <a:off x="4247964" y="3241926"/>
            <a:ext cx="144016" cy="648072"/>
          </a:xfrm>
          <a:prstGeom prst="ellipse">
            <a:avLst/>
          </a:prstGeom>
          <a:solidFill>
            <a:srgbClr val="00B0F0">
              <a:alpha val="30196"/>
            </a:srgbClr>
          </a:solidFill>
          <a:ln>
            <a:solidFill>
              <a:srgbClr val="000000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ipse 13"/>
          <p:cNvSpPr/>
          <p:nvPr/>
        </p:nvSpPr>
        <p:spPr>
          <a:xfrm flipH="1">
            <a:off x="1197050" y="4538968"/>
            <a:ext cx="45720" cy="144016"/>
          </a:xfrm>
          <a:prstGeom prst="ellipse">
            <a:avLst/>
          </a:prstGeom>
          <a:solidFill>
            <a:srgbClr val="00B0F0">
              <a:alpha val="30196"/>
            </a:srgbClr>
          </a:solidFill>
          <a:ln>
            <a:solidFill>
              <a:srgbClr val="000000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ector reto 15"/>
          <p:cNvCxnSpPr>
            <a:stCxn id="5" idx="3"/>
            <a:endCxn id="14" idx="6"/>
          </p:cNvCxnSpPr>
          <p:nvPr/>
        </p:nvCxnSpPr>
        <p:spPr>
          <a:xfrm>
            <a:off x="971600" y="4610976"/>
            <a:ext cx="225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>
            <a:stCxn id="14" idx="0"/>
            <a:endCxn id="6" idx="4"/>
          </p:cNvCxnSpPr>
          <p:nvPr/>
        </p:nvCxnSpPr>
        <p:spPr>
          <a:xfrm>
            <a:off x="1219910" y="4538968"/>
            <a:ext cx="1119842" cy="39604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>
            <a:stCxn id="14" idx="4"/>
            <a:endCxn id="6" idx="0"/>
          </p:cNvCxnSpPr>
          <p:nvPr/>
        </p:nvCxnSpPr>
        <p:spPr>
          <a:xfrm flipV="1">
            <a:off x="1219910" y="4286940"/>
            <a:ext cx="1119842" cy="39604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>
            <a:stCxn id="6" idx="0"/>
          </p:cNvCxnSpPr>
          <p:nvPr/>
        </p:nvCxnSpPr>
        <p:spPr>
          <a:xfrm>
            <a:off x="2339752" y="4286940"/>
            <a:ext cx="16561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>
            <a:stCxn id="6" idx="4"/>
          </p:cNvCxnSpPr>
          <p:nvPr/>
        </p:nvCxnSpPr>
        <p:spPr>
          <a:xfrm>
            <a:off x="2339752" y="4935012"/>
            <a:ext cx="230425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>
            <a:stCxn id="13" idx="4"/>
          </p:cNvCxnSpPr>
          <p:nvPr/>
        </p:nvCxnSpPr>
        <p:spPr>
          <a:xfrm flipV="1">
            <a:off x="3995936" y="3061906"/>
            <a:ext cx="333109" cy="50405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>
            <a:stCxn id="13" idx="0"/>
          </p:cNvCxnSpPr>
          <p:nvPr/>
        </p:nvCxnSpPr>
        <p:spPr>
          <a:xfrm flipH="1" flipV="1">
            <a:off x="4319972" y="3068564"/>
            <a:ext cx="324036" cy="4973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ixaDeTexto 40"/>
          <p:cNvSpPr txBox="1"/>
          <p:nvPr/>
        </p:nvSpPr>
        <p:spPr>
          <a:xfrm>
            <a:off x="4809528" y="4426310"/>
            <a:ext cx="1722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Beamsplitter</a:t>
            </a:r>
            <a:endParaRPr lang="en-US" dirty="0"/>
          </a:p>
        </p:txBody>
      </p:sp>
      <p:sp>
        <p:nvSpPr>
          <p:cNvPr id="42" name="CaixaDeTexto 41"/>
          <p:cNvSpPr txBox="1"/>
          <p:nvPr/>
        </p:nvSpPr>
        <p:spPr>
          <a:xfrm>
            <a:off x="3497770" y="2195572"/>
            <a:ext cx="1722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Observer</a:t>
            </a:r>
            <a:endParaRPr lang="en-US" dirty="0"/>
          </a:p>
        </p:txBody>
      </p:sp>
      <p:pic>
        <p:nvPicPr>
          <p:cNvPr id="44" name="Imagem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541" y="2540019"/>
            <a:ext cx="709303" cy="519311"/>
          </a:xfrm>
          <a:prstGeom prst="rect">
            <a:avLst/>
          </a:prstGeom>
        </p:spPr>
      </p:pic>
      <p:sp>
        <p:nvSpPr>
          <p:cNvPr id="45" name="CaixaDeTexto 44"/>
          <p:cNvSpPr txBox="1"/>
          <p:nvPr/>
        </p:nvSpPr>
        <p:spPr>
          <a:xfrm>
            <a:off x="1718283" y="5583083"/>
            <a:ext cx="1722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Fizeau</a:t>
            </a:r>
            <a:r>
              <a:rPr lang="en-US" dirty="0" smtClean="0"/>
              <a:t> interferometer</a:t>
            </a:r>
            <a:endParaRPr lang="en-US" dirty="0"/>
          </a:p>
        </p:txBody>
      </p:sp>
      <p:sp>
        <p:nvSpPr>
          <p:cNvPr id="11" name="Retângulo 10"/>
          <p:cNvSpPr/>
          <p:nvPr/>
        </p:nvSpPr>
        <p:spPr>
          <a:xfrm>
            <a:off x="3851920" y="5756629"/>
            <a:ext cx="936104" cy="216024"/>
          </a:xfrm>
          <a:prstGeom prst="rect">
            <a:avLst/>
          </a:prstGeom>
          <a:solidFill>
            <a:srgbClr val="00B0F0">
              <a:alpha val="30196"/>
            </a:srgbClr>
          </a:solidFill>
          <a:ln>
            <a:solidFill>
              <a:srgbClr val="000000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ângulo 6"/>
          <p:cNvSpPr/>
          <p:nvPr/>
        </p:nvSpPr>
        <p:spPr>
          <a:xfrm>
            <a:off x="3895500" y="4178928"/>
            <a:ext cx="936104" cy="936104"/>
          </a:xfrm>
          <a:prstGeom prst="rect">
            <a:avLst/>
          </a:prstGeom>
          <a:solidFill>
            <a:srgbClr val="00B0F0">
              <a:alpha val="30196"/>
            </a:srgbClr>
          </a:solidFill>
          <a:ln>
            <a:solidFill>
              <a:srgbClr val="000000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ector reto 8"/>
          <p:cNvCxnSpPr/>
          <p:nvPr/>
        </p:nvCxnSpPr>
        <p:spPr>
          <a:xfrm>
            <a:off x="3895500" y="4178928"/>
            <a:ext cx="936104" cy="936104"/>
          </a:xfrm>
          <a:prstGeom prst="line">
            <a:avLst/>
          </a:prstGeom>
          <a:solidFill>
            <a:srgbClr val="00B0F0">
              <a:alpha val="30196"/>
            </a:srgbClr>
          </a:solidFill>
          <a:ln>
            <a:solidFill>
              <a:srgbClr val="000000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54" name="Grupo 53"/>
          <p:cNvGrpSpPr/>
          <p:nvPr/>
        </p:nvGrpSpPr>
        <p:grpSpPr>
          <a:xfrm rot="19056558">
            <a:off x="2226156" y="3678392"/>
            <a:ext cx="1697728" cy="1822687"/>
            <a:chOff x="6702014" y="2162287"/>
            <a:chExt cx="2263637" cy="2430249"/>
          </a:xfrm>
        </p:grpSpPr>
        <p:sp>
          <p:nvSpPr>
            <p:cNvPr id="55" name="Forma livre 54"/>
            <p:cNvSpPr/>
            <p:nvPr/>
          </p:nvSpPr>
          <p:spPr>
            <a:xfrm>
              <a:off x="6702014" y="2162287"/>
              <a:ext cx="1484555" cy="1742739"/>
            </a:xfrm>
            <a:custGeom>
              <a:avLst/>
              <a:gdLst>
                <a:gd name="connsiteX0" fmla="*/ 0 w 1484555"/>
                <a:gd name="connsiteY0" fmla="*/ 1742739 h 1742739"/>
                <a:gd name="connsiteX1" fmla="*/ 258184 w 1484555"/>
                <a:gd name="connsiteY1" fmla="*/ 1129553 h 1742739"/>
                <a:gd name="connsiteX2" fmla="*/ 1021977 w 1484555"/>
                <a:gd name="connsiteY2" fmla="*/ 903642 h 1742739"/>
                <a:gd name="connsiteX3" fmla="*/ 1237130 w 1484555"/>
                <a:gd name="connsiteY3" fmla="*/ 268941 h 1742739"/>
                <a:gd name="connsiteX4" fmla="*/ 1484555 w 1484555"/>
                <a:gd name="connsiteY4" fmla="*/ 0 h 174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55" h="1742739">
                  <a:moveTo>
                    <a:pt x="0" y="1742739"/>
                  </a:moveTo>
                  <a:cubicBezTo>
                    <a:pt x="43927" y="1506070"/>
                    <a:pt x="87855" y="1269402"/>
                    <a:pt x="258184" y="1129553"/>
                  </a:cubicBezTo>
                  <a:cubicBezTo>
                    <a:pt x="428513" y="989704"/>
                    <a:pt x="858819" y="1047077"/>
                    <a:pt x="1021977" y="903642"/>
                  </a:cubicBezTo>
                  <a:cubicBezTo>
                    <a:pt x="1185135" y="760207"/>
                    <a:pt x="1160034" y="419548"/>
                    <a:pt x="1237130" y="268941"/>
                  </a:cubicBezTo>
                  <a:cubicBezTo>
                    <a:pt x="1314226" y="118334"/>
                    <a:pt x="1399390" y="59167"/>
                    <a:pt x="148455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Forma livre 55"/>
            <p:cNvSpPr/>
            <p:nvPr/>
          </p:nvSpPr>
          <p:spPr>
            <a:xfrm>
              <a:off x="6831861" y="2276872"/>
              <a:ext cx="1484555" cy="1742739"/>
            </a:xfrm>
            <a:custGeom>
              <a:avLst/>
              <a:gdLst>
                <a:gd name="connsiteX0" fmla="*/ 0 w 1484555"/>
                <a:gd name="connsiteY0" fmla="*/ 1742739 h 1742739"/>
                <a:gd name="connsiteX1" fmla="*/ 258184 w 1484555"/>
                <a:gd name="connsiteY1" fmla="*/ 1129553 h 1742739"/>
                <a:gd name="connsiteX2" fmla="*/ 1021977 w 1484555"/>
                <a:gd name="connsiteY2" fmla="*/ 903642 h 1742739"/>
                <a:gd name="connsiteX3" fmla="*/ 1237130 w 1484555"/>
                <a:gd name="connsiteY3" fmla="*/ 268941 h 1742739"/>
                <a:gd name="connsiteX4" fmla="*/ 1484555 w 1484555"/>
                <a:gd name="connsiteY4" fmla="*/ 0 h 174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55" h="1742739">
                  <a:moveTo>
                    <a:pt x="0" y="1742739"/>
                  </a:moveTo>
                  <a:cubicBezTo>
                    <a:pt x="43927" y="1506070"/>
                    <a:pt x="87855" y="1269402"/>
                    <a:pt x="258184" y="1129553"/>
                  </a:cubicBezTo>
                  <a:cubicBezTo>
                    <a:pt x="428513" y="989704"/>
                    <a:pt x="858819" y="1047077"/>
                    <a:pt x="1021977" y="903642"/>
                  </a:cubicBezTo>
                  <a:cubicBezTo>
                    <a:pt x="1185135" y="760207"/>
                    <a:pt x="1160034" y="419548"/>
                    <a:pt x="1237130" y="268941"/>
                  </a:cubicBezTo>
                  <a:cubicBezTo>
                    <a:pt x="1314226" y="118334"/>
                    <a:pt x="1399390" y="59167"/>
                    <a:pt x="148455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Forma livre 56"/>
            <p:cNvSpPr/>
            <p:nvPr/>
          </p:nvSpPr>
          <p:spPr>
            <a:xfrm>
              <a:off x="6961708" y="2391457"/>
              <a:ext cx="1484555" cy="1742739"/>
            </a:xfrm>
            <a:custGeom>
              <a:avLst/>
              <a:gdLst>
                <a:gd name="connsiteX0" fmla="*/ 0 w 1484555"/>
                <a:gd name="connsiteY0" fmla="*/ 1742739 h 1742739"/>
                <a:gd name="connsiteX1" fmla="*/ 258184 w 1484555"/>
                <a:gd name="connsiteY1" fmla="*/ 1129553 h 1742739"/>
                <a:gd name="connsiteX2" fmla="*/ 1021977 w 1484555"/>
                <a:gd name="connsiteY2" fmla="*/ 903642 h 1742739"/>
                <a:gd name="connsiteX3" fmla="*/ 1237130 w 1484555"/>
                <a:gd name="connsiteY3" fmla="*/ 268941 h 1742739"/>
                <a:gd name="connsiteX4" fmla="*/ 1484555 w 1484555"/>
                <a:gd name="connsiteY4" fmla="*/ 0 h 174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55" h="1742739">
                  <a:moveTo>
                    <a:pt x="0" y="1742739"/>
                  </a:moveTo>
                  <a:cubicBezTo>
                    <a:pt x="43927" y="1506070"/>
                    <a:pt x="87855" y="1269402"/>
                    <a:pt x="258184" y="1129553"/>
                  </a:cubicBezTo>
                  <a:cubicBezTo>
                    <a:pt x="428513" y="989704"/>
                    <a:pt x="858819" y="1047077"/>
                    <a:pt x="1021977" y="903642"/>
                  </a:cubicBezTo>
                  <a:cubicBezTo>
                    <a:pt x="1185135" y="760207"/>
                    <a:pt x="1160034" y="419548"/>
                    <a:pt x="1237130" y="268941"/>
                  </a:cubicBezTo>
                  <a:cubicBezTo>
                    <a:pt x="1314226" y="118334"/>
                    <a:pt x="1399390" y="59167"/>
                    <a:pt x="148455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Forma livre 57"/>
            <p:cNvSpPr/>
            <p:nvPr/>
          </p:nvSpPr>
          <p:spPr>
            <a:xfrm>
              <a:off x="7091555" y="2506042"/>
              <a:ext cx="1484555" cy="1742739"/>
            </a:xfrm>
            <a:custGeom>
              <a:avLst/>
              <a:gdLst>
                <a:gd name="connsiteX0" fmla="*/ 0 w 1484555"/>
                <a:gd name="connsiteY0" fmla="*/ 1742739 h 1742739"/>
                <a:gd name="connsiteX1" fmla="*/ 258184 w 1484555"/>
                <a:gd name="connsiteY1" fmla="*/ 1129553 h 1742739"/>
                <a:gd name="connsiteX2" fmla="*/ 1021977 w 1484555"/>
                <a:gd name="connsiteY2" fmla="*/ 903642 h 1742739"/>
                <a:gd name="connsiteX3" fmla="*/ 1237130 w 1484555"/>
                <a:gd name="connsiteY3" fmla="*/ 268941 h 1742739"/>
                <a:gd name="connsiteX4" fmla="*/ 1484555 w 1484555"/>
                <a:gd name="connsiteY4" fmla="*/ 0 h 174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55" h="1742739">
                  <a:moveTo>
                    <a:pt x="0" y="1742739"/>
                  </a:moveTo>
                  <a:cubicBezTo>
                    <a:pt x="43927" y="1506070"/>
                    <a:pt x="87855" y="1269402"/>
                    <a:pt x="258184" y="1129553"/>
                  </a:cubicBezTo>
                  <a:cubicBezTo>
                    <a:pt x="428513" y="989704"/>
                    <a:pt x="858819" y="1047077"/>
                    <a:pt x="1021977" y="903642"/>
                  </a:cubicBezTo>
                  <a:cubicBezTo>
                    <a:pt x="1185135" y="760207"/>
                    <a:pt x="1160034" y="419548"/>
                    <a:pt x="1237130" y="268941"/>
                  </a:cubicBezTo>
                  <a:cubicBezTo>
                    <a:pt x="1314226" y="118334"/>
                    <a:pt x="1399390" y="59167"/>
                    <a:pt x="148455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9" name="Forma livre 58"/>
            <p:cNvSpPr/>
            <p:nvPr/>
          </p:nvSpPr>
          <p:spPr>
            <a:xfrm>
              <a:off x="7221402" y="2620627"/>
              <a:ext cx="1484555" cy="1742739"/>
            </a:xfrm>
            <a:custGeom>
              <a:avLst/>
              <a:gdLst>
                <a:gd name="connsiteX0" fmla="*/ 0 w 1484555"/>
                <a:gd name="connsiteY0" fmla="*/ 1742739 h 1742739"/>
                <a:gd name="connsiteX1" fmla="*/ 258184 w 1484555"/>
                <a:gd name="connsiteY1" fmla="*/ 1129553 h 1742739"/>
                <a:gd name="connsiteX2" fmla="*/ 1021977 w 1484555"/>
                <a:gd name="connsiteY2" fmla="*/ 903642 h 1742739"/>
                <a:gd name="connsiteX3" fmla="*/ 1237130 w 1484555"/>
                <a:gd name="connsiteY3" fmla="*/ 268941 h 1742739"/>
                <a:gd name="connsiteX4" fmla="*/ 1484555 w 1484555"/>
                <a:gd name="connsiteY4" fmla="*/ 0 h 174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55" h="1742739">
                  <a:moveTo>
                    <a:pt x="0" y="1742739"/>
                  </a:moveTo>
                  <a:cubicBezTo>
                    <a:pt x="43927" y="1506070"/>
                    <a:pt x="87855" y="1269402"/>
                    <a:pt x="258184" y="1129553"/>
                  </a:cubicBezTo>
                  <a:cubicBezTo>
                    <a:pt x="428513" y="989704"/>
                    <a:pt x="858819" y="1047077"/>
                    <a:pt x="1021977" y="903642"/>
                  </a:cubicBezTo>
                  <a:cubicBezTo>
                    <a:pt x="1185135" y="760207"/>
                    <a:pt x="1160034" y="419548"/>
                    <a:pt x="1237130" y="268941"/>
                  </a:cubicBezTo>
                  <a:cubicBezTo>
                    <a:pt x="1314226" y="118334"/>
                    <a:pt x="1399390" y="59167"/>
                    <a:pt x="148455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0" name="Forma livre 59"/>
            <p:cNvSpPr/>
            <p:nvPr/>
          </p:nvSpPr>
          <p:spPr>
            <a:xfrm>
              <a:off x="7351249" y="2735212"/>
              <a:ext cx="1484555" cy="1742739"/>
            </a:xfrm>
            <a:custGeom>
              <a:avLst/>
              <a:gdLst>
                <a:gd name="connsiteX0" fmla="*/ 0 w 1484555"/>
                <a:gd name="connsiteY0" fmla="*/ 1742739 h 1742739"/>
                <a:gd name="connsiteX1" fmla="*/ 258184 w 1484555"/>
                <a:gd name="connsiteY1" fmla="*/ 1129553 h 1742739"/>
                <a:gd name="connsiteX2" fmla="*/ 1021977 w 1484555"/>
                <a:gd name="connsiteY2" fmla="*/ 903642 h 1742739"/>
                <a:gd name="connsiteX3" fmla="*/ 1237130 w 1484555"/>
                <a:gd name="connsiteY3" fmla="*/ 268941 h 1742739"/>
                <a:gd name="connsiteX4" fmla="*/ 1484555 w 1484555"/>
                <a:gd name="connsiteY4" fmla="*/ 0 h 174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55" h="1742739">
                  <a:moveTo>
                    <a:pt x="0" y="1742739"/>
                  </a:moveTo>
                  <a:cubicBezTo>
                    <a:pt x="43927" y="1506070"/>
                    <a:pt x="87855" y="1269402"/>
                    <a:pt x="258184" y="1129553"/>
                  </a:cubicBezTo>
                  <a:cubicBezTo>
                    <a:pt x="428513" y="989704"/>
                    <a:pt x="858819" y="1047077"/>
                    <a:pt x="1021977" y="903642"/>
                  </a:cubicBezTo>
                  <a:cubicBezTo>
                    <a:pt x="1185135" y="760207"/>
                    <a:pt x="1160034" y="419548"/>
                    <a:pt x="1237130" y="268941"/>
                  </a:cubicBezTo>
                  <a:cubicBezTo>
                    <a:pt x="1314226" y="118334"/>
                    <a:pt x="1399390" y="59167"/>
                    <a:pt x="148455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1" name="Forma livre 60"/>
            <p:cNvSpPr/>
            <p:nvPr/>
          </p:nvSpPr>
          <p:spPr>
            <a:xfrm>
              <a:off x="7481096" y="2849797"/>
              <a:ext cx="1484555" cy="1742739"/>
            </a:xfrm>
            <a:custGeom>
              <a:avLst/>
              <a:gdLst>
                <a:gd name="connsiteX0" fmla="*/ 0 w 1484555"/>
                <a:gd name="connsiteY0" fmla="*/ 1742739 h 1742739"/>
                <a:gd name="connsiteX1" fmla="*/ 258184 w 1484555"/>
                <a:gd name="connsiteY1" fmla="*/ 1129553 h 1742739"/>
                <a:gd name="connsiteX2" fmla="*/ 1021977 w 1484555"/>
                <a:gd name="connsiteY2" fmla="*/ 903642 h 1742739"/>
                <a:gd name="connsiteX3" fmla="*/ 1237130 w 1484555"/>
                <a:gd name="connsiteY3" fmla="*/ 268941 h 1742739"/>
                <a:gd name="connsiteX4" fmla="*/ 1484555 w 1484555"/>
                <a:gd name="connsiteY4" fmla="*/ 0 h 174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55" h="1742739">
                  <a:moveTo>
                    <a:pt x="0" y="1742739"/>
                  </a:moveTo>
                  <a:cubicBezTo>
                    <a:pt x="43927" y="1506070"/>
                    <a:pt x="87855" y="1269402"/>
                    <a:pt x="258184" y="1129553"/>
                  </a:cubicBezTo>
                  <a:cubicBezTo>
                    <a:pt x="428513" y="989704"/>
                    <a:pt x="858819" y="1047077"/>
                    <a:pt x="1021977" y="903642"/>
                  </a:cubicBezTo>
                  <a:cubicBezTo>
                    <a:pt x="1185135" y="760207"/>
                    <a:pt x="1160034" y="419548"/>
                    <a:pt x="1237130" y="268941"/>
                  </a:cubicBezTo>
                  <a:cubicBezTo>
                    <a:pt x="1314226" y="118334"/>
                    <a:pt x="1399390" y="59167"/>
                    <a:pt x="148455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62" name="Grupo 61"/>
          <p:cNvGrpSpPr/>
          <p:nvPr/>
        </p:nvGrpSpPr>
        <p:grpSpPr>
          <a:xfrm rot="19056558">
            <a:off x="825745" y="3735637"/>
            <a:ext cx="1697728" cy="1822687"/>
            <a:chOff x="6702014" y="2162287"/>
            <a:chExt cx="2263637" cy="2430249"/>
          </a:xfrm>
        </p:grpSpPr>
        <p:sp>
          <p:nvSpPr>
            <p:cNvPr id="63" name="Forma livre 62"/>
            <p:cNvSpPr/>
            <p:nvPr/>
          </p:nvSpPr>
          <p:spPr>
            <a:xfrm>
              <a:off x="6702014" y="2162287"/>
              <a:ext cx="1484555" cy="1742739"/>
            </a:xfrm>
            <a:custGeom>
              <a:avLst/>
              <a:gdLst>
                <a:gd name="connsiteX0" fmla="*/ 0 w 1484555"/>
                <a:gd name="connsiteY0" fmla="*/ 1742739 h 1742739"/>
                <a:gd name="connsiteX1" fmla="*/ 258184 w 1484555"/>
                <a:gd name="connsiteY1" fmla="*/ 1129553 h 1742739"/>
                <a:gd name="connsiteX2" fmla="*/ 1021977 w 1484555"/>
                <a:gd name="connsiteY2" fmla="*/ 903642 h 1742739"/>
                <a:gd name="connsiteX3" fmla="*/ 1237130 w 1484555"/>
                <a:gd name="connsiteY3" fmla="*/ 268941 h 1742739"/>
                <a:gd name="connsiteX4" fmla="*/ 1484555 w 1484555"/>
                <a:gd name="connsiteY4" fmla="*/ 0 h 174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55" h="1742739">
                  <a:moveTo>
                    <a:pt x="0" y="1742739"/>
                  </a:moveTo>
                  <a:cubicBezTo>
                    <a:pt x="43927" y="1506070"/>
                    <a:pt x="87855" y="1269402"/>
                    <a:pt x="258184" y="1129553"/>
                  </a:cubicBezTo>
                  <a:cubicBezTo>
                    <a:pt x="428513" y="989704"/>
                    <a:pt x="858819" y="1047077"/>
                    <a:pt x="1021977" y="903642"/>
                  </a:cubicBezTo>
                  <a:cubicBezTo>
                    <a:pt x="1185135" y="760207"/>
                    <a:pt x="1160034" y="419548"/>
                    <a:pt x="1237130" y="268941"/>
                  </a:cubicBezTo>
                  <a:cubicBezTo>
                    <a:pt x="1314226" y="118334"/>
                    <a:pt x="1399390" y="59167"/>
                    <a:pt x="148455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4" name="Forma livre 63"/>
            <p:cNvSpPr/>
            <p:nvPr/>
          </p:nvSpPr>
          <p:spPr>
            <a:xfrm>
              <a:off x="6831861" y="2276872"/>
              <a:ext cx="1484555" cy="1742739"/>
            </a:xfrm>
            <a:custGeom>
              <a:avLst/>
              <a:gdLst>
                <a:gd name="connsiteX0" fmla="*/ 0 w 1484555"/>
                <a:gd name="connsiteY0" fmla="*/ 1742739 h 1742739"/>
                <a:gd name="connsiteX1" fmla="*/ 258184 w 1484555"/>
                <a:gd name="connsiteY1" fmla="*/ 1129553 h 1742739"/>
                <a:gd name="connsiteX2" fmla="*/ 1021977 w 1484555"/>
                <a:gd name="connsiteY2" fmla="*/ 903642 h 1742739"/>
                <a:gd name="connsiteX3" fmla="*/ 1237130 w 1484555"/>
                <a:gd name="connsiteY3" fmla="*/ 268941 h 1742739"/>
                <a:gd name="connsiteX4" fmla="*/ 1484555 w 1484555"/>
                <a:gd name="connsiteY4" fmla="*/ 0 h 174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55" h="1742739">
                  <a:moveTo>
                    <a:pt x="0" y="1742739"/>
                  </a:moveTo>
                  <a:cubicBezTo>
                    <a:pt x="43927" y="1506070"/>
                    <a:pt x="87855" y="1269402"/>
                    <a:pt x="258184" y="1129553"/>
                  </a:cubicBezTo>
                  <a:cubicBezTo>
                    <a:pt x="428513" y="989704"/>
                    <a:pt x="858819" y="1047077"/>
                    <a:pt x="1021977" y="903642"/>
                  </a:cubicBezTo>
                  <a:cubicBezTo>
                    <a:pt x="1185135" y="760207"/>
                    <a:pt x="1160034" y="419548"/>
                    <a:pt x="1237130" y="268941"/>
                  </a:cubicBezTo>
                  <a:cubicBezTo>
                    <a:pt x="1314226" y="118334"/>
                    <a:pt x="1399390" y="59167"/>
                    <a:pt x="148455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5" name="Forma livre 64"/>
            <p:cNvSpPr/>
            <p:nvPr/>
          </p:nvSpPr>
          <p:spPr>
            <a:xfrm>
              <a:off x="6961708" y="2391457"/>
              <a:ext cx="1484555" cy="1742739"/>
            </a:xfrm>
            <a:custGeom>
              <a:avLst/>
              <a:gdLst>
                <a:gd name="connsiteX0" fmla="*/ 0 w 1484555"/>
                <a:gd name="connsiteY0" fmla="*/ 1742739 h 1742739"/>
                <a:gd name="connsiteX1" fmla="*/ 258184 w 1484555"/>
                <a:gd name="connsiteY1" fmla="*/ 1129553 h 1742739"/>
                <a:gd name="connsiteX2" fmla="*/ 1021977 w 1484555"/>
                <a:gd name="connsiteY2" fmla="*/ 903642 h 1742739"/>
                <a:gd name="connsiteX3" fmla="*/ 1237130 w 1484555"/>
                <a:gd name="connsiteY3" fmla="*/ 268941 h 1742739"/>
                <a:gd name="connsiteX4" fmla="*/ 1484555 w 1484555"/>
                <a:gd name="connsiteY4" fmla="*/ 0 h 174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55" h="1742739">
                  <a:moveTo>
                    <a:pt x="0" y="1742739"/>
                  </a:moveTo>
                  <a:cubicBezTo>
                    <a:pt x="43927" y="1506070"/>
                    <a:pt x="87855" y="1269402"/>
                    <a:pt x="258184" y="1129553"/>
                  </a:cubicBezTo>
                  <a:cubicBezTo>
                    <a:pt x="428513" y="989704"/>
                    <a:pt x="858819" y="1047077"/>
                    <a:pt x="1021977" y="903642"/>
                  </a:cubicBezTo>
                  <a:cubicBezTo>
                    <a:pt x="1185135" y="760207"/>
                    <a:pt x="1160034" y="419548"/>
                    <a:pt x="1237130" y="268941"/>
                  </a:cubicBezTo>
                  <a:cubicBezTo>
                    <a:pt x="1314226" y="118334"/>
                    <a:pt x="1399390" y="59167"/>
                    <a:pt x="148455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6" name="Forma livre 65"/>
            <p:cNvSpPr/>
            <p:nvPr/>
          </p:nvSpPr>
          <p:spPr>
            <a:xfrm>
              <a:off x="7091555" y="2506042"/>
              <a:ext cx="1484555" cy="1742739"/>
            </a:xfrm>
            <a:custGeom>
              <a:avLst/>
              <a:gdLst>
                <a:gd name="connsiteX0" fmla="*/ 0 w 1484555"/>
                <a:gd name="connsiteY0" fmla="*/ 1742739 h 1742739"/>
                <a:gd name="connsiteX1" fmla="*/ 258184 w 1484555"/>
                <a:gd name="connsiteY1" fmla="*/ 1129553 h 1742739"/>
                <a:gd name="connsiteX2" fmla="*/ 1021977 w 1484555"/>
                <a:gd name="connsiteY2" fmla="*/ 903642 h 1742739"/>
                <a:gd name="connsiteX3" fmla="*/ 1237130 w 1484555"/>
                <a:gd name="connsiteY3" fmla="*/ 268941 h 1742739"/>
                <a:gd name="connsiteX4" fmla="*/ 1484555 w 1484555"/>
                <a:gd name="connsiteY4" fmla="*/ 0 h 174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55" h="1742739">
                  <a:moveTo>
                    <a:pt x="0" y="1742739"/>
                  </a:moveTo>
                  <a:cubicBezTo>
                    <a:pt x="43927" y="1506070"/>
                    <a:pt x="87855" y="1269402"/>
                    <a:pt x="258184" y="1129553"/>
                  </a:cubicBezTo>
                  <a:cubicBezTo>
                    <a:pt x="428513" y="989704"/>
                    <a:pt x="858819" y="1047077"/>
                    <a:pt x="1021977" y="903642"/>
                  </a:cubicBezTo>
                  <a:cubicBezTo>
                    <a:pt x="1185135" y="760207"/>
                    <a:pt x="1160034" y="419548"/>
                    <a:pt x="1237130" y="268941"/>
                  </a:cubicBezTo>
                  <a:cubicBezTo>
                    <a:pt x="1314226" y="118334"/>
                    <a:pt x="1399390" y="59167"/>
                    <a:pt x="148455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7" name="Forma livre 66"/>
            <p:cNvSpPr/>
            <p:nvPr/>
          </p:nvSpPr>
          <p:spPr>
            <a:xfrm>
              <a:off x="7221402" y="2620627"/>
              <a:ext cx="1484555" cy="1742739"/>
            </a:xfrm>
            <a:custGeom>
              <a:avLst/>
              <a:gdLst>
                <a:gd name="connsiteX0" fmla="*/ 0 w 1484555"/>
                <a:gd name="connsiteY0" fmla="*/ 1742739 h 1742739"/>
                <a:gd name="connsiteX1" fmla="*/ 258184 w 1484555"/>
                <a:gd name="connsiteY1" fmla="*/ 1129553 h 1742739"/>
                <a:gd name="connsiteX2" fmla="*/ 1021977 w 1484555"/>
                <a:gd name="connsiteY2" fmla="*/ 903642 h 1742739"/>
                <a:gd name="connsiteX3" fmla="*/ 1237130 w 1484555"/>
                <a:gd name="connsiteY3" fmla="*/ 268941 h 1742739"/>
                <a:gd name="connsiteX4" fmla="*/ 1484555 w 1484555"/>
                <a:gd name="connsiteY4" fmla="*/ 0 h 174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55" h="1742739">
                  <a:moveTo>
                    <a:pt x="0" y="1742739"/>
                  </a:moveTo>
                  <a:cubicBezTo>
                    <a:pt x="43927" y="1506070"/>
                    <a:pt x="87855" y="1269402"/>
                    <a:pt x="258184" y="1129553"/>
                  </a:cubicBezTo>
                  <a:cubicBezTo>
                    <a:pt x="428513" y="989704"/>
                    <a:pt x="858819" y="1047077"/>
                    <a:pt x="1021977" y="903642"/>
                  </a:cubicBezTo>
                  <a:cubicBezTo>
                    <a:pt x="1185135" y="760207"/>
                    <a:pt x="1160034" y="419548"/>
                    <a:pt x="1237130" y="268941"/>
                  </a:cubicBezTo>
                  <a:cubicBezTo>
                    <a:pt x="1314226" y="118334"/>
                    <a:pt x="1399390" y="59167"/>
                    <a:pt x="148455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8" name="Forma livre 67"/>
            <p:cNvSpPr/>
            <p:nvPr/>
          </p:nvSpPr>
          <p:spPr>
            <a:xfrm>
              <a:off x="7351249" y="2735212"/>
              <a:ext cx="1484555" cy="1742739"/>
            </a:xfrm>
            <a:custGeom>
              <a:avLst/>
              <a:gdLst>
                <a:gd name="connsiteX0" fmla="*/ 0 w 1484555"/>
                <a:gd name="connsiteY0" fmla="*/ 1742739 h 1742739"/>
                <a:gd name="connsiteX1" fmla="*/ 258184 w 1484555"/>
                <a:gd name="connsiteY1" fmla="*/ 1129553 h 1742739"/>
                <a:gd name="connsiteX2" fmla="*/ 1021977 w 1484555"/>
                <a:gd name="connsiteY2" fmla="*/ 903642 h 1742739"/>
                <a:gd name="connsiteX3" fmla="*/ 1237130 w 1484555"/>
                <a:gd name="connsiteY3" fmla="*/ 268941 h 1742739"/>
                <a:gd name="connsiteX4" fmla="*/ 1484555 w 1484555"/>
                <a:gd name="connsiteY4" fmla="*/ 0 h 174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55" h="1742739">
                  <a:moveTo>
                    <a:pt x="0" y="1742739"/>
                  </a:moveTo>
                  <a:cubicBezTo>
                    <a:pt x="43927" y="1506070"/>
                    <a:pt x="87855" y="1269402"/>
                    <a:pt x="258184" y="1129553"/>
                  </a:cubicBezTo>
                  <a:cubicBezTo>
                    <a:pt x="428513" y="989704"/>
                    <a:pt x="858819" y="1047077"/>
                    <a:pt x="1021977" y="903642"/>
                  </a:cubicBezTo>
                  <a:cubicBezTo>
                    <a:pt x="1185135" y="760207"/>
                    <a:pt x="1160034" y="419548"/>
                    <a:pt x="1237130" y="268941"/>
                  </a:cubicBezTo>
                  <a:cubicBezTo>
                    <a:pt x="1314226" y="118334"/>
                    <a:pt x="1399390" y="59167"/>
                    <a:pt x="148455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9" name="Forma livre 68"/>
            <p:cNvSpPr/>
            <p:nvPr/>
          </p:nvSpPr>
          <p:spPr>
            <a:xfrm>
              <a:off x="7481096" y="2849797"/>
              <a:ext cx="1484555" cy="1742739"/>
            </a:xfrm>
            <a:custGeom>
              <a:avLst/>
              <a:gdLst>
                <a:gd name="connsiteX0" fmla="*/ 0 w 1484555"/>
                <a:gd name="connsiteY0" fmla="*/ 1742739 h 1742739"/>
                <a:gd name="connsiteX1" fmla="*/ 258184 w 1484555"/>
                <a:gd name="connsiteY1" fmla="*/ 1129553 h 1742739"/>
                <a:gd name="connsiteX2" fmla="*/ 1021977 w 1484555"/>
                <a:gd name="connsiteY2" fmla="*/ 903642 h 1742739"/>
                <a:gd name="connsiteX3" fmla="*/ 1237130 w 1484555"/>
                <a:gd name="connsiteY3" fmla="*/ 268941 h 1742739"/>
                <a:gd name="connsiteX4" fmla="*/ 1484555 w 1484555"/>
                <a:gd name="connsiteY4" fmla="*/ 0 h 174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55" h="1742739">
                  <a:moveTo>
                    <a:pt x="0" y="1742739"/>
                  </a:moveTo>
                  <a:cubicBezTo>
                    <a:pt x="43927" y="1506070"/>
                    <a:pt x="87855" y="1269402"/>
                    <a:pt x="258184" y="1129553"/>
                  </a:cubicBezTo>
                  <a:cubicBezTo>
                    <a:pt x="428513" y="989704"/>
                    <a:pt x="858819" y="1047077"/>
                    <a:pt x="1021977" y="903642"/>
                  </a:cubicBezTo>
                  <a:cubicBezTo>
                    <a:pt x="1185135" y="760207"/>
                    <a:pt x="1160034" y="419548"/>
                    <a:pt x="1237130" y="268941"/>
                  </a:cubicBezTo>
                  <a:cubicBezTo>
                    <a:pt x="1314226" y="118334"/>
                    <a:pt x="1399390" y="59167"/>
                    <a:pt x="148455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70" name="Grupo 69"/>
          <p:cNvGrpSpPr/>
          <p:nvPr/>
        </p:nvGrpSpPr>
        <p:grpSpPr>
          <a:xfrm rot="2700000">
            <a:off x="3676752" y="3311565"/>
            <a:ext cx="1101872" cy="1182974"/>
            <a:chOff x="6702014" y="2162287"/>
            <a:chExt cx="2263637" cy="2430249"/>
          </a:xfrm>
        </p:grpSpPr>
        <p:sp>
          <p:nvSpPr>
            <p:cNvPr id="71" name="Forma livre 70"/>
            <p:cNvSpPr/>
            <p:nvPr/>
          </p:nvSpPr>
          <p:spPr>
            <a:xfrm>
              <a:off x="6702014" y="2162287"/>
              <a:ext cx="1484555" cy="1742739"/>
            </a:xfrm>
            <a:custGeom>
              <a:avLst/>
              <a:gdLst>
                <a:gd name="connsiteX0" fmla="*/ 0 w 1484555"/>
                <a:gd name="connsiteY0" fmla="*/ 1742739 h 1742739"/>
                <a:gd name="connsiteX1" fmla="*/ 258184 w 1484555"/>
                <a:gd name="connsiteY1" fmla="*/ 1129553 h 1742739"/>
                <a:gd name="connsiteX2" fmla="*/ 1021977 w 1484555"/>
                <a:gd name="connsiteY2" fmla="*/ 903642 h 1742739"/>
                <a:gd name="connsiteX3" fmla="*/ 1237130 w 1484555"/>
                <a:gd name="connsiteY3" fmla="*/ 268941 h 1742739"/>
                <a:gd name="connsiteX4" fmla="*/ 1484555 w 1484555"/>
                <a:gd name="connsiteY4" fmla="*/ 0 h 174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55" h="1742739">
                  <a:moveTo>
                    <a:pt x="0" y="1742739"/>
                  </a:moveTo>
                  <a:cubicBezTo>
                    <a:pt x="43927" y="1506070"/>
                    <a:pt x="87855" y="1269402"/>
                    <a:pt x="258184" y="1129553"/>
                  </a:cubicBezTo>
                  <a:cubicBezTo>
                    <a:pt x="428513" y="989704"/>
                    <a:pt x="858819" y="1047077"/>
                    <a:pt x="1021977" y="903642"/>
                  </a:cubicBezTo>
                  <a:cubicBezTo>
                    <a:pt x="1185135" y="760207"/>
                    <a:pt x="1160034" y="419548"/>
                    <a:pt x="1237130" y="268941"/>
                  </a:cubicBezTo>
                  <a:cubicBezTo>
                    <a:pt x="1314226" y="118334"/>
                    <a:pt x="1399390" y="59167"/>
                    <a:pt x="148455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2" name="Forma livre 71"/>
            <p:cNvSpPr/>
            <p:nvPr/>
          </p:nvSpPr>
          <p:spPr>
            <a:xfrm>
              <a:off x="6831861" y="2276872"/>
              <a:ext cx="1484555" cy="1742739"/>
            </a:xfrm>
            <a:custGeom>
              <a:avLst/>
              <a:gdLst>
                <a:gd name="connsiteX0" fmla="*/ 0 w 1484555"/>
                <a:gd name="connsiteY0" fmla="*/ 1742739 h 1742739"/>
                <a:gd name="connsiteX1" fmla="*/ 258184 w 1484555"/>
                <a:gd name="connsiteY1" fmla="*/ 1129553 h 1742739"/>
                <a:gd name="connsiteX2" fmla="*/ 1021977 w 1484555"/>
                <a:gd name="connsiteY2" fmla="*/ 903642 h 1742739"/>
                <a:gd name="connsiteX3" fmla="*/ 1237130 w 1484555"/>
                <a:gd name="connsiteY3" fmla="*/ 268941 h 1742739"/>
                <a:gd name="connsiteX4" fmla="*/ 1484555 w 1484555"/>
                <a:gd name="connsiteY4" fmla="*/ 0 h 174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55" h="1742739">
                  <a:moveTo>
                    <a:pt x="0" y="1742739"/>
                  </a:moveTo>
                  <a:cubicBezTo>
                    <a:pt x="43927" y="1506070"/>
                    <a:pt x="87855" y="1269402"/>
                    <a:pt x="258184" y="1129553"/>
                  </a:cubicBezTo>
                  <a:cubicBezTo>
                    <a:pt x="428513" y="989704"/>
                    <a:pt x="858819" y="1047077"/>
                    <a:pt x="1021977" y="903642"/>
                  </a:cubicBezTo>
                  <a:cubicBezTo>
                    <a:pt x="1185135" y="760207"/>
                    <a:pt x="1160034" y="419548"/>
                    <a:pt x="1237130" y="268941"/>
                  </a:cubicBezTo>
                  <a:cubicBezTo>
                    <a:pt x="1314226" y="118334"/>
                    <a:pt x="1399390" y="59167"/>
                    <a:pt x="148455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3" name="Forma livre 72"/>
            <p:cNvSpPr/>
            <p:nvPr/>
          </p:nvSpPr>
          <p:spPr>
            <a:xfrm>
              <a:off x="6961708" y="2391457"/>
              <a:ext cx="1484555" cy="1742739"/>
            </a:xfrm>
            <a:custGeom>
              <a:avLst/>
              <a:gdLst>
                <a:gd name="connsiteX0" fmla="*/ 0 w 1484555"/>
                <a:gd name="connsiteY0" fmla="*/ 1742739 h 1742739"/>
                <a:gd name="connsiteX1" fmla="*/ 258184 w 1484555"/>
                <a:gd name="connsiteY1" fmla="*/ 1129553 h 1742739"/>
                <a:gd name="connsiteX2" fmla="*/ 1021977 w 1484555"/>
                <a:gd name="connsiteY2" fmla="*/ 903642 h 1742739"/>
                <a:gd name="connsiteX3" fmla="*/ 1237130 w 1484555"/>
                <a:gd name="connsiteY3" fmla="*/ 268941 h 1742739"/>
                <a:gd name="connsiteX4" fmla="*/ 1484555 w 1484555"/>
                <a:gd name="connsiteY4" fmla="*/ 0 h 174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55" h="1742739">
                  <a:moveTo>
                    <a:pt x="0" y="1742739"/>
                  </a:moveTo>
                  <a:cubicBezTo>
                    <a:pt x="43927" y="1506070"/>
                    <a:pt x="87855" y="1269402"/>
                    <a:pt x="258184" y="1129553"/>
                  </a:cubicBezTo>
                  <a:cubicBezTo>
                    <a:pt x="428513" y="989704"/>
                    <a:pt x="858819" y="1047077"/>
                    <a:pt x="1021977" y="903642"/>
                  </a:cubicBezTo>
                  <a:cubicBezTo>
                    <a:pt x="1185135" y="760207"/>
                    <a:pt x="1160034" y="419548"/>
                    <a:pt x="1237130" y="268941"/>
                  </a:cubicBezTo>
                  <a:cubicBezTo>
                    <a:pt x="1314226" y="118334"/>
                    <a:pt x="1399390" y="59167"/>
                    <a:pt x="148455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4" name="Forma livre 73"/>
            <p:cNvSpPr/>
            <p:nvPr/>
          </p:nvSpPr>
          <p:spPr>
            <a:xfrm>
              <a:off x="7091555" y="2506042"/>
              <a:ext cx="1484555" cy="1742739"/>
            </a:xfrm>
            <a:custGeom>
              <a:avLst/>
              <a:gdLst>
                <a:gd name="connsiteX0" fmla="*/ 0 w 1484555"/>
                <a:gd name="connsiteY0" fmla="*/ 1742739 h 1742739"/>
                <a:gd name="connsiteX1" fmla="*/ 258184 w 1484555"/>
                <a:gd name="connsiteY1" fmla="*/ 1129553 h 1742739"/>
                <a:gd name="connsiteX2" fmla="*/ 1021977 w 1484555"/>
                <a:gd name="connsiteY2" fmla="*/ 903642 h 1742739"/>
                <a:gd name="connsiteX3" fmla="*/ 1237130 w 1484555"/>
                <a:gd name="connsiteY3" fmla="*/ 268941 h 1742739"/>
                <a:gd name="connsiteX4" fmla="*/ 1484555 w 1484555"/>
                <a:gd name="connsiteY4" fmla="*/ 0 h 174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55" h="1742739">
                  <a:moveTo>
                    <a:pt x="0" y="1742739"/>
                  </a:moveTo>
                  <a:cubicBezTo>
                    <a:pt x="43927" y="1506070"/>
                    <a:pt x="87855" y="1269402"/>
                    <a:pt x="258184" y="1129553"/>
                  </a:cubicBezTo>
                  <a:cubicBezTo>
                    <a:pt x="428513" y="989704"/>
                    <a:pt x="858819" y="1047077"/>
                    <a:pt x="1021977" y="903642"/>
                  </a:cubicBezTo>
                  <a:cubicBezTo>
                    <a:pt x="1185135" y="760207"/>
                    <a:pt x="1160034" y="419548"/>
                    <a:pt x="1237130" y="268941"/>
                  </a:cubicBezTo>
                  <a:cubicBezTo>
                    <a:pt x="1314226" y="118334"/>
                    <a:pt x="1399390" y="59167"/>
                    <a:pt x="148455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5" name="Forma livre 74"/>
            <p:cNvSpPr/>
            <p:nvPr/>
          </p:nvSpPr>
          <p:spPr>
            <a:xfrm>
              <a:off x="7221402" y="2620627"/>
              <a:ext cx="1484555" cy="1742739"/>
            </a:xfrm>
            <a:custGeom>
              <a:avLst/>
              <a:gdLst>
                <a:gd name="connsiteX0" fmla="*/ 0 w 1484555"/>
                <a:gd name="connsiteY0" fmla="*/ 1742739 h 1742739"/>
                <a:gd name="connsiteX1" fmla="*/ 258184 w 1484555"/>
                <a:gd name="connsiteY1" fmla="*/ 1129553 h 1742739"/>
                <a:gd name="connsiteX2" fmla="*/ 1021977 w 1484555"/>
                <a:gd name="connsiteY2" fmla="*/ 903642 h 1742739"/>
                <a:gd name="connsiteX3" fmla="*/ 1237130 w 1484555"/>
                <a:gd name="connsiteY3" fmla="*/ 268941 h 1742739"/>
                <a:gd name="connsiteX4" fmla="*/ 1484555 w 1484555"/>
                <a:gd name="connsiteY4" fmla="*/ 0 h 174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55" h="1742739">
                  <a:moveTo>
                    <a:pt x="0" y="1742739"/>
                  </a:moveTo>
                  <a:cubicBezTo>
                    <a:pt x="43927" y="1506070"/>
                    <a:pt x="87855" y="1269402"/>
                    <a:pt x="258184" y="1129553"/>
                  </a:cubicBezTo>
                  <a:cubicBezTo>
                    <a:pt x="428513" y="989704"/>
                    <a:pt x="858819" y="1047077"/>
                    <a:pt x="1021977" y="903642"/>
                  </a:cubicBezTo>
                  <a:cubicBezTo>
                    <a:pt x="1185135" y="760207"/>
                    <a:pt x="1160034" y="419548"/>
                    <a:pt x="1237130" y="268941"/>
                  </a:cubicBezTo>
                  <a:cubicBezTo>
                    <a:pt x="1314226" y="118334"/>
                    <a:pt x="1399390" y="59167"/>
                    <a:pt x="148455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6" name="Forma livre 75"/>
            <p:cNvSpPr/>
            <p:nvPr/>
          </p:nvSpPr>
          <p:spPr>
            <a:xfrm>
              <a:off x="7351249" y="2735212"/>
              <a:ext cx="1484555" cy="1742739"/>
            </a:xfrm>
            <a:custGeom>
              <a:avLst/>
              <a:gdLst>
                <a:gd name="connsiteX0" fmla="*/ 0 w 1484555"/>
                <a:gd name="connsiteY0" fmla="*/ 1742739 h 1742739"/>
                <a:gd name="connsiteX1" fmla="*/ 258184 w 1484555"/>
                <a:gd name="connsiteY1" fmla="*/ 1129553 h 1742739"/>
                <a:gd name="connsiteX2" fmla="*/ 1021977 w 1484555"/>
                <a:gd name="connsiteY2" fmla="*/ 903642 h 1742739"/>
                <a:gd name="connsiteX3" fmla="*/ 1237130 w 1484555"/>
                <a:gd name="connsiteY3" fmla="*/ 268941 h 1742739"/>
                <a:gd name="connsiteX4" fmla="*/ 1484555 w 1484555"/>
                <a:gd name="connsiteY4" fmla="*/ 0 h 174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55" h="1742739">
                  <a:moveTo>
                    <a:pt x="0" y="1742739"/>
                  </a:moveTo>
                  <a:cubicBezTo>
                    <a:pt x="43927" y="1506070"/>
                    <a:pt x="87855" y="1269402"/>
                    <a:pt x="258184" y="1129553"/>
                  </a:cubicBezTo>
                  <a:cubicBezTo>
                    <a:pt x="428513" y="989704"/>
                    <a:pt x="858819" y="1047077"/>
                    <a:pt x="1021977" y="903642"/>
                  </a:cubicBezTo>
                  <a:cubicBezTo>
                    <a:pt x="1185135" y="760207"/>
                    <a:pt x="1160034" y="419548"/>
                    <a:pt x="1237130" y="268941"/>
                  </a:cubicBezTo>
                  <a:cubicBezTo>
                    <a:pt x="1314226" y="118334"/>
                    <a:pt x="1399390" y="59167"/>
                    <a:pt x="148455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7" name="Forma livre 76"/>
            <p:cNvSpPr/>
            <p:nvPr/>
          </p:nvSpPr>
          <p:spPr>
            <a:xfrm>
              <a:off x="7481096" y="2849797"/>
              <a:ext cx="1484555" cy="1742739"/>
            </a:xfrm>
            <a:custGeom>
              <a:avLst/>
              <a:gdLst>
                <a:gd name="connsiteX0" fmla="*/ 0 w 1484555"/>
                <a:gd name="connsiteY0" fmla="*/ 1742739 h 1742739"/>
                <a:gd name="connsiteX1" fmla="*/ 258184 w 1484555"/>
                <a:gd name="connsiteY1" fmla="*/ 1129553 h 1742739"/>
                <a:gd name="connsiteX2" fmla="*/ 1021977 w 1484555"/>
                <a:gd name="connsiteY2" fmla="*/ 903642 h 1742739"/>
                <a:gd name="connsiteX3" fmla="*/ 1237130 w 1484555"/>
                <a:gd name="connsiteY3" fmla="*/ 268941 h 1742739"/>
                <a:gd name="connsiteX4" fmla="*/ 1484555 w 1484555"/>
                <a:gd name="connsiteY4" fmla="*/ 0 h 174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55" h="1742739">
                  <a:moveTo>
                    <a:pt x="0" y="1742739"/>
                  </a:moveTo>
                  <a:cubicBezTo>
                    <a:pt x="43927" y="1506070"/>
                    <a:pt x="87855" y="1269402"/>
                    <a:pt x="258184" y="1129553"/>
                  </a:cubicBezTo>
                  <a:cubicBezTo>
                    <a:pt x="428513" y="989704"/>
                    <a:pt x="858819" y="1047077"/>
                    <a:pt x="1021977" y="903642"/>
                  </a:cubicBezTo>
                  <a:cubicBezTo>
                    <a:pt x="1185135" y="760207"/>
                    <a:pt x="1160034" y="419548"/>
                    <a:pt x="1237130" y="268941"/>
                  </a:cubicBezTo>
                  <a:cubicBezTo>
                    <a:pt x="1314226" y="118334"/>
                    <a:pt x="1399390" y="59167"/>
                    <a:pt x="148455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78" name="Grupo 77"/>
          <p:cNvGrpSpPr/>
          <p:nvPr/>
        </p:nvGrpSpPr>
        <p:grpSpPr>
          <a:xfrm rot="2700000">
            <a:off x="3676752" y="4813124"/>
            <a:ext cx="1101872" cy="1182974"/>
            <a:chOff x="6702014" y="2162287"/>
            <a:chExt cx="2263637" cy="2430249"/>
          </a:xfrm>
        </p:grpSpPr>
        <p:sp>
          <p:nvSpPr>
            <p:cNvPr id="79" name="Forma livre 78"/>
            <p:cNvSpPr/>
            <p:nvPr/>
          </p:nvSpPr>
          <p:spPr>
            <a:xfrm>
              <a:off x="6702014" y="2162287"/>
              <a:ext cx="1484555" cy="1742739"/>
            </a:xfrm>
            <a:custGeom>
              <a:avLst/>
              <a:gdLst>
                <a:gd name="connsiteX0" fmla="*/ 0 w 1484555"/>
                <a:gd name="connsiteY0" fmla="*/ 1742739 h 1742739"/>
                <a:gd name="connsiteX1" fmla="*/ 258184 w 1484555"/>
                <a:gd name="connsiteY1" fmla="*/ 1129553 h 1742739"/>
                <a:gd name="connsiteX2" fmla="*/ 1021977 w 1484555"/>
                <a:gd name="connsiteY2" fmla="*/ 903642 h 1742739"/>
                <a:gd name="connsiteX3" fmla="*/ 1237130 w 1484555"/>
                <a:gd name="connsiteY3" fmla="*/ 268941 h 1742739"/>
                <a:gd name="connsiteX4" fmla="*/ 1484555 w 1484555"/>
                <a:gd name="connsiteY4" fmla="*/ 0 h 174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55" h="1742739">
                  <a:moveTo>
                    <a:pt x="0" y="1742739"/>
                  </a:moveTo>
                  <a:cubicBezTo>
                    <a:pt x="43927" y="1506070"/>
                    <a:pt x="87855" y="1269402"/>
                    <a:pt x="258184" y="1129553"/>
                  </a:cubicBezTo>
                  <a:cubicBezTo>
                    <a:pt x="428513" y="989704"/>
                    <a:pt x="858819" y="1047077"/>
                    <a:pt x="1021977" y="903642"/>
                  </a:cubicBezTo>
                  <a:cubicBezTo>
                    <a:pt x="1185135" y="760207"/>
                    <a:pt x="1160034" y="419548"/>
                    <a:pt x="1237130" y="268941"/>
                  </a:cubicBezTo>
                  <a:cubicBezTo>
                    <a:pt x="1314226" y="118334"/>
                    <a:pt x="1399390" y="59167"/>
                    <a:pt x="148455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0" name="Forma livre 79"/>
            <p:cNvSpPr/>
            <p:nvPr/>
          </p:nvSpPr>
          <p:spPr>
            <a:xfrm>
              <a:off x="6831861" y="2276872"/>
              <a:ext cx="1484555" cy="1742739"/>
            </a:xfrm>
            <a:custGeom>
              <a:avLst/>
              <a:gdLst>
                <a:gd name="connsiteX0" fmla="*/ 0 w 1484555"/>
                <a:gd name="connsiteY0" fmla="*/ 1742739 h 1742739"/>
                <a:gd name="connsiteX1" fmla="*/ 258184 w 1484555"/>
                <a:gd name="connsiteY1" fmla="*/ 1129553 h 1742739"/>
                <a:gd name="connsiteX2" fmla="*/ 1021977 w 1484555"/>
                <a:gd name="connsiteY2" fmla="*/ 903642 h 1742739"/>
                <a:gd name="connsiteX3" fmla="*/ 1237130 w 1484555"/>
                <a:gd name="connsiteY3" fmla="*/ 268941 h 1742739"/>
                <a:gd name="connsiteX4" fmla="*/ 1484555 w 1484555"/>
                <a:gd name="connsiteY4" fmla="*/ 0 h 174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55" h="1742739">
                  <a:moveTo>
                    <a:pt x="0" y="1742739"/>
                  </a:moveTo>
                  <a:cubicBezTo>
                    <a:pt x="43927" y="1506070"/>
                    <a:pt x="87855" y="1269402"/>
                    <a:pt x="258184" y="1129553"/>
                  </a:cubicBezTo>
                  <a:cubicBezTo>
                    <a:pt x="428513" y="989704"/>
                    <a:pt x="858819" y="1047077"/>
                    <a:pt x="1021977" y="903642"/>
                  </a:cubicBezTo>
                  <a:cubicBezTo>
                    <a:pt x="1185135" y="760207"/>
                    <a:pt x="1160034" y="419548"/>
                    <a:pt x="1237130" y="268941"/>
                  </a:cubicBezTo>
                  <a:cubicBezTo>
                    <a:pt x="1314226" y="118334"/>
                    <a:pt x="1399390" y="59167"/>
                    <a:pt x="148455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1" name="Forma livre 80"/>
            <p:cNvSpPr/>
            <p:nvPr/>
          </p:nvSpPr>
          <p:spPr>
            <a:xfrm>
              <a:off x="6961708" y="2391457"/>
              <a:ext cx="1484555" cy="1742739"/>
            </a:xfrm>
            <a:custGeom>
              <a:avLst/>
              <a:gdLst>
                <a:gd name="connsiteX0" fmla="*/ 0 w 1484555"/>
                <a:gd name="connsiteY0" fmla="*/ 1742739 h 1742739"/>
                <a:gd name="connsiteX1" fmla="*/ 258184 w 1484555"/>
                <a:gd name="connsiteY1" fmla="*/ 1129553 h 1742739"/>
                <a:gd name="connsiteX2" fmla="*/ 1021977 w 1484555"/>
                <a:gd name="connsiteY2" fmla="*/ 903642 h 1742739"/>
                <a:gd name="connsiteX3" fmla="*/ 1237130 w 1484555"/>
                <a:gd name="connsiteY3" fmla="*/ 268941 h 1742739"/>
                <a:gd name="connsiteX4" fmla="*/ 1484555 w 1484555"/>
                <a:gd name="connsiteY4" fmla="*/ 0 h 174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55" h="1742739">
                  <a:moveTo>
                    <a:pt x="0" y="1742739"/>
                  </a:moveTo>
                  <a:cubicBezTo>
                    <a:pt x="43927" y="1506070"/>
                    <a:pt x="87855" y="1269402"/>
                    <a:pt x="258184" y="1129553"/>
                  </a:cubicBezTo>
                  <a:cubicBezTo>
                    <a:pt x="428513" y="989704"/>
                    <a:pt x="858819" y="1047077"/>
                    <a:pt x="1021977" y="903642"/>
                  </a:cubicBezTo>
                  <a:cubicBezTo>
                    <a:pt x="1185135" y="760207"/>
                    <a:pt x="1160034" y="419548"/>
                    <a:pt x="1237130" y="268941"/>
                  </a:cubicBezTo>
                  <a:cubicBezTo>
                    <a:pt x="1314226" y="118334"/>
                    <a:pt x="1399390" y="59167"/>
                    <a:pt x="148455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2" name="Forma livre 81"/>
            <p:cNvSpPr/>
            <p:nvPr/>
          </p:nvSpPr>
          <p:spPr>
            <a:xfrm>
              <a:off x="7091555" y="2506042"/>
              <a:ext cx="1484555" cy="1742739"/>
            </a:xfrm>
            <a:custGeom>
              <a:avLst/>
              <a:gdLst>
                <a:gd name="connsiteX0" fmla="*/ 0 w 1484555"/>
                <a:gd name="connsiteY0" fmla="*/ 1742739 h 1742739"/>
                <a:gd name="connsiteX1" fmla="*/ 258184 w 1484555"/>
                <a:gd name="connsiteY1" fmla="*/ 1129553 h 1742739"/>
                <a:gd name="connsiteX2" fmla="*/ 1021977 w 1484555"/>
                <a:gd name="connsiteY2" fmla="*/ 903642 h 1742739"/>
                <a:gd name="connsiteX3" fmla="*/ 1237130 w 1484555"/>
                <a:gd name="connsiteY3" fmla="*/ 268941 h 1742739"/>
                <a:gd name="connsiteX4" fmla="*/ 1484555 w 1484555"/>
                <a:gd name="connsiteY4" fmla="*/ 0 h 174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55" h="1742739">
                  <a:moveTo>
                    <a:pt x="0" y="1742739"/>
                  </a:moveTo>
                  <a:cubicBezTo>
                    <a:pt x="43927" y="1506070"/>
                    <a:pt x="87855" y="1269402"/>
                    <a:pt x="258184" y="1129553"/>
                  </a:cubicBezTo>
                  <a:cubicBezTo>
                    <a:pt x="428513" y="989704"/>
                    <a:pt x="858819" y="1047077"/>
                    <a:pt x="1021977" y="903642"/>
                  </a:cubicBezTo>
                  <a:cubicBezTo>
                    <a:pt x="1185135" y="760207"/>
                    <a:pt x="1160034" y="419548"/>
                    <a:pt x="1237130" y="268941"/>
                  </a:cubicBezTo>
                  <a:cubicBezTo>
                    <a:pt x="1314226" y="118334"/>
                    <a:pt x="1399390" y="59167"/>
                    <a:pt x="148455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3" name="Forma livre 82"/>
            <p:cNvSpPr/>
            <p:nvPr/>
          </p:nvSpPr>
          <p:spPr>
            <a:xfrm>
              <a:off x="7221402" y="2620627"/>
              <a:ext cx="1484555" cy="1742739"/>
            </a:xfrm>
            <a:custGeom>
              <a:avLst/>
              <a:gdLst>
                <a:gd name="connsiteX0" fmla="*/ 0 w 1484555"/>
                <a:gd name="connsiteY0" fmla="*/ 1742739 h 1742739"/>
                <a:gd name="connsiteX1" fmla="*/ 258184 w 1484555"/>
                <a:gd name="connsiteY1" fmla="*/ 1129553 h 1742739"/>
                <a:gd name="connsiteX2" fmla="*/ 1021977 w 1484555"/>
                <a:gd name="connsiteY2" fmla="*/ 903642 h 1742739"/>
                <a:gd name="connsiteX3" fmla="*/ 1237130 w 1484555"/>
                <a:gd name="connsiteY3" fmla="*/ 268941 h 1742739"/>
                <a:gd name="connsiteX4" fmla="*/ 1484555 w 1484555"/>
                <a:gd name="connsiteY4" fmla="*/ 0 h 174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55" h="1742739">
                  <a:moveTo>
                    <a:pt x="0" y="1742739"/>
                  </a:moveTo>
                  <a:cubicBezTo>
                    <a:pt x="43927" y="1506070"/>
                    <a:pt x="87855" y="1269402"/>
                    <a:pt x="258184" y="1129553"/>
                  </a:cubicBezTo>
                  <a:cubicBezTo>
                    <a:pt x="428513" y="989704"/>
                    <a:pt x="858819" y="1047077"/>
                    <a:pt x="1021977" y="903642"/>
                  </a:cubicBezTo>
                  <a:cubicBezTo>
                    <a:pt x="1185135" y="760207"/>
                    <a:pt x="1160034" y="419548"/>
                    <a:pt x="1237130" y="268941"/>
                  </a:cubicBezTo>
                  <a:cubicBezTo>
                    <a:pt x="1314226" y="118334"/>
                    <a:pt x="1399390" y="59167"/>
                    <a:pt x="148455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4" name="Forma livre 83"/>
            <p:cNvSpPr/>
            <p:nvPr/>
          </p:nvSpPr>
          <p:spPr>
            <a:xfrm>
              <a:off x="7351249" y="2735212"/>
              <a:ext cx="1484555" cy="1742739"/>
            </a:xfrm>
            <a:custGeom>
              <a:avLst/>
              <a:gdLst>
                <a:gd name="connsiteX0" fmla="*/ 0 w 1484555"/>
                <a:gd name="connsiteY0" fmla="*/ 1742739 h 1742739"/>
                <a:gd name="connsiteX1" fmla="*/ 258184 w 1484555"/>
                <a:gd name="connsiteY1" fmla="*/ 1129553 h 1742739"/>
                <a:gd name="connsiteX2" fmla="*/ 1021977 w 1484555"/>
                <a:gd name="connsiteY2" fmla="*/ 903642 h 1742739"/>
                <a:gd name="connsiteX3" fmla="*/ 1237130 w 1484555"/>
                <a:gd name="connsiteY3" fmla="*/ 268941 h 1742739"/>
                <a:gd name="connsiteX4" fmla="*/ 1484555 w 1484555"/>
                <a:gd name="connsiteY4" fmla="*/ 0 h 174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55" h="1742739">
                  <a:moveTo>
                    <a:pt x="0" y="1742739"/>
                  </a:moveTo>
                  <a:cubicBezTo>
                    <a:pt x="43927" y="1506070"/>
                    <a:pt x="87855" y="1269402"/>
                    <a:pt x="258184" y="1129553"/>
                  </a:cubicBezTo>
                  <a:cubicBezTo>
                    <a:pt x="428513" y="989704"/>
                    <a:pt x="858819" y="1047077"/>
                    <a:pt x="1021977" y="903642"/>
                  </a:cubicBezTo>
                  <a:cubicBezTo>
                    <a:pt x="1185135" y="760207"/>
                    <a:pt x="1160034" y="419548"/>
                    <a:pt x="1237130" y="268941"/>
                  </a:cubicBezTo>
                  <a:cubicBezTo>
                    <a:pt x="1314226" y="118334"/>
                    <a:pt x="1399390" y="59167"/>
                    <a:pt x="148455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5" name="Forma livre 84"/>
            <p:cNvSpPr/>
            <p:nvPr/>
          </p:nvSpPr>
          <p:spPr>
            <a:xfrm>
              <a:off x="7481096" y="2849797"/>
              <a:ext cx="1484555" cy="1742739"/>
            </a:xfrm>
            <a:custGeom>
              <a:avLst/>
              <a:gdLst>
                <a:gd name="connsiteX0" fmla="*/ 0 w 1484555"/>
                <a:gd name="connsiteY0" fmla="*/ 1742739 h 1742739"/>
                <a:gd name="connsiteX1" fmla="*/ 258184 w 1484555"/>
                <a:gd name="connsiteY1" fmla="*/ 1129553 h 1742739"/>
                <a:gd name="connsiteX2" fmla="*/ 1021977 w 1484555"/>
                <a:gd name="connsiteY2" fmla="*/ 903642 h 1742739"/>
                <a:gd name="connsiteX3" fmla="*/ 1237130 w 1484555"/>
                <a:gd name="connsiteY3" fmla="*/ 268941 h 1742739"/>
                <a:gd name="connsiteX4" fmla="*/ 1484555 w 1484555"/>
                <a:gd name="connsiteY4" fmla="*/ 0 h 174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555" h="1742739">
                  <a:moveTo>
                    <a:pt x="0" y="1742739"/>
                  </a:moveTo>
                  <a:cubicBezTo>
                    <a:pt x="43927" y="1506070"/>
                    <a:pt x="87855" y="1269402"/>
                    <a:pt x="258184" y="1129553"/>
                  </a:cubicBezTo>
                  <a:cubicBezTo>
                    <a:pt x="428513" y="989704"/>
                    <a:pt x="858819" y="1047077"/>
                    <a:pt x="1021977" y="903642"/>
                  </a:cubicBezTo>
                  <a:cubicBezTo>
                    <a:pt x="1185135" y="760207"/>
                    <a:pt x="1160034" y="419548"/>
                    <a:pt x="1237130" y="268941"/>
                  </a:cubicBezTo>
                  <a:cubicBezTo>
                    <a:pt x="1314226" y="118334"/>
                    <a:pt x="1399390" y="59167"/>
                    <a:pt x="148455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87" name="Imagem 8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3647" y="2137297"/>
            <a:ext cx="2878913" cy="1859441"/>
          </a:xfrm>
          <a:prstGeom prst="rect">
            <a:avLst/>
          </a:prstGeom>
        </p:spPr>
      </p:pic>
      <p:pic>
        <p:nvPicPr>
          <p:cNvPr id="88" name="Imagem 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7206" y="2144256"/>
            <a:ext cx="485274" cy="1859441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4788024" y="5696873"/>
            <a:ext cx="2304256" cy="646331"/>
            <a:chOff x="4932040" y="4353606"/>
            <a:chExt cx="2304256" cy="646331"/>
          </a:xfrm>
        </p:grpSpPr>
        <p:sp>
          <p:nvSpPr>
            <p:cNvPr id="86" name="CaixaDeTexto 85"/>
            <p:cNvSpPr txBox="1"/>
            <p:nvPr/>
          </p:nvSpPr>
          <p:spPr>
            <a:xfrm>
              <a:off x="5513994" y="4353606"/>
              <a:ext cx="17223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Critical region (small)</a:t>
              </a:r>
              <a:endParaRPr lang="en-US" dirty="0"/>
            </a:p>
          </p:txBody>
        </p:sp>
        <p:cxnSp>
          <p:nvCxnSpPr>
            <p:cNvPr id="8" name="Conector de seta reta 7"/>
            <p:cNvCxnSpPr>
              <a:stCxn id="86" idx="1"/>
              <a:endCxn id="3" idx="3"/>
            </p:cNvCxnSpPr>
            <p:nvPr/>
          </p:nvCxnSpPr>
          <p:spPr>
            <a:xfrm flipH="1">
              <a:off x="4932040" y="4676772"/>
              <a:ext cx="581954" cy="62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Forma livre 14"/>
          <p:cNvSpPr/>
          <p:nvPr/>
        </p:nvSpPr>
        <p:spPr>
          <a:xfrm>
            <a:off x="1214521" y="4288008"/>
            <a:ext cx="1123406" cy="664340"/>
          </a:xfrm>
          <a:custGeom>
            <a:avLst/>
            <a:gdLst>
              <a:gd name="connsiteX0" fmla="*/ 0 w 1123406"/>
              <a:gd name="connsiteY0" fmla="*/ 238864 h 664340"/>
              <a:gd name="connsiteX1" fmla="*/ 7465 w 1123406"/>
              <a:gd name="connsiteY1" fmla="*/ 384421 h 664340"/>
              <a:gd name="connsiteX2" fmla="*/ 1123406 w 1123406"/>
              <a:gd name="connsiteY2" fmla="*/ 0 h 664340"/>
              <a:gd name="connsiteX3" fmla="*/ 1119674 w 1123406"/>
              <a:gd name="connsiteY3" fmla="*/ 664340 h 664340"/>
              <a:gd name="connsiteX4" fmla="*/ 0 w 1123406"/>
              <a:gd name="connsiteY4" fmla="*/ 238864 h 664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3406" h="664340">
                <a:moveTo>
                  <a:pt x="0" y="238864"/>
                </a:moveTo>
                <a:lnTo>
                  <a:pt x="7465" y="384421"/>
                </a:lnTo>
                <a:lnTo>
                  <a:pt x="1123406" y="0"/>
                </a:lnTo>
                <a:lnTo>
                  <a:pt x="1119674" y="664340"/>
                </a:lnTo>
                <a:lnTo>
                  <a:pt x="0" y="238864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rma livre 16"/>
          <p:cNvSpPr/>
          <p:nvPr/>
        </p:nvSpPr>
        <p:spPr>
          <a:xfrm>
            <a:off x="2322998" y="4288008"/>
            <a:ext cx="2332653" cy="645679"/>
          </a:xfrm>
          <a:custGeom>
            <a:avLst/>
            <a:gdLst>
              <a:gd name="connsiteX0" fmla="*/ 14929 w 2332653"/>
              <a:gd name="connsiteY0" fmla="*/ 3732 h 645679"/>
              <a:gd name="connsiteX1" fmla="*/ 1679510 w 2332653"/>
              <a:gd name="connsiteY1" fmla="*/ 0 h 645679"/>
              <a:gd name="connsiteX2" fmla="*/ 2332653 w 2332653"/>
              <a:gd name="connsiteY2" fmla="*/ 645679 h 645679"/>
              <a:gd name="connsiteX3" fmla="*/ 0 w 2332653"/>
              <a:gd name="connsiteY3" fmla="*/ 641946 h 645679"/>
              <a:gd name="connsiteX4" fmla="*/ 14929 w 2332653"/>
              <a:gd name="connsiteY4" fmla="*/ 3732 h 645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2653" h="645679">
                <a:moveTo>
                  <a:pt x="14929" y="3732"/>
                </a:moveTo>
                <a:lnTo>
                  <a:pt x="1679510" y="0"/>
                </a:lnTo>
                <a:lnTo>
                  <a:pt x="2332653" y="645679"/>
                </a:lnTo>
                <a:lnTo>
                  <a:pt x="0" y="641946"/>
                </a:lnTo>
                <a:lnTo>
                  <a:pt x="14929" y="3732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rma livre 18"/>
          <p:cNvSpPr/>
          <p:nvPr/>
        </p:nvSpPr>
        <p:spPr>
          <a:xfrm>
            <a:off x="3998776" y="4288008"/>
            <a:ext cx="649410" cy="1683243"/>
          </a:xfrm>
          <a:custGeom>
            <a:avLst/>
            <a:gdLst>
              <a:gd name="connsiteX0" fmla="*/ 7464 w 649410"/>
              <a:gd name="connsiteY0" fmla="*/ 0 h 1683243"/>
              <a:gd name="connsiteX1" fmla="*/ 649410 w 649410"/>
              <a:gd name="connsiteY1" fmla="*/ 645679 h 1683243"/>
              <a:gd name="connsiteX2" fmla="*/ 649410 w 649410"/>
              <a:gd name="connsiteY2" fmla="*/ 1679510 h 1683243"/>
              <a:gd name="connsiteX3" fmla="*/ 0 w 649410"/>
              <a:gd name="connsiteY3" fmla="*/ 1683243 h 1683243"/>
              <a:gd name="connsiteX4" fmla="*/ 7464 w 649410"/>
              <a:gd name="connsiteY4" fmla="*/ 0 h 1683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410" h="1683243">
                <a:moveTo>
                  <a:pt x="7464" y="0"/>
                </a:moveTo>
                <a:lnTo>
                  <a:pt x="649410" y="645679"/>
                </a:lnTo>
                <a:lnTo>
                  <a:pt x="649410" y="1679510"/>
                </a:lnTo>
                <a:lnTo>
                  <a:pt x="0" y="1683243"/>
                </a:lnTo>
                <a:lnTo>
                  <a:pt x="7464" y="0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orma livre 19"/>
          <p:cNvSpPr/>
          <p:nvPr/>
        </p:nvSpPr>
        <p:spPr>
          <a:xfrm>
            <a:off x="3995936" y="3071296"/>
            <a:ext cx="649410" cy="2911151"/>
          </a:xfrm>
          <a:custGeom>
            <a:avLst/>
            <a:gdLst>
              <a:gd name="connsiteX0" fmla="*/ 0 w 649410"/>
              <a:gd name="connsiteY0" fmla="*/ 2899955 h 2911151"/>
              <a:gd name="connsiteX1" fmla="*/ 649410 w 649410"/>
              <a:gd name="connsiteY1" fmla="*/ 2911151 h 2911151"/>
              <a:gd name="connsiteX2" fmla="*/ 638214 w 649410"/>
              <a:gd name="connsiteY2" fmla="*/ 485192 h 2911151"/>
              <a:gd name="connsiteX3" fmla="*/ 324705 w 649410"/>
              <a:gd name="connsiteY3" fmla="*/ 0 h 2911151"/>
              <a:gd name="connsiteX4" fmla="*/ 7464 w 649410"/>
              <a:gd name="connsiteY4" fmla="*/ 481460 h 2911151"/>
              <a:gd name="connsiteX5" fmla="*/ 0 w 649410"/>
              <a:gd name="connsiteY5" fmla="*/ 2899955 h 291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9410" h="2911151">
                <a:moveTo>
                  <a:pt x="0" y="2899955"/>
                </a:moveTo>
                <a:lnTo>
                  <a:pt x="649410" y="2911151"/>
                </a:lnTo>
                <a:lnTo>
                  <a:pt x="638214" y="485192"/>
                </a:lnTo>
                <a:lnTo>
                  <a:pt x="324705" y="0"/>
                </a:lnTo>
                <a:lnTo>
                  <a:pt x="7464" y="481460"/>
                </a:lnTo>
                <a:lnTo>
                  <a:pt x="0" y="2899955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rma livre 21"/>
          <p:cNvSpPr/>
          <p:nvPr/>
        </p:nvSpPr>
        <p:spPr>
          <a:xfrm>
            <a:off x="3987579" y="4288008"/>
            <a:ext cx="668072" cy="1810139"/>
          </a:xfrm>
          <a:custGeom>
            <a:avLst/>
            <a:gdLst>
              <a:gd name="connsiteX0" fmla="*/ 7465 w 668072"/>
              <a:gd name="connsiteY0" fmla="*/ 0 h 1810139"/>
              <a:gd name="connsiteX1" fmla="*/ 668072 w 668072"/>
              <a:gd name="connsiteY1" fmla="*/ 653143 h 1810139"/>
              <a:gd name="connsiteX2" fmla="*/ 664340 w 668072"/>
              <a:gd name="connsiteY2" fmla="*/ 1810139 h 1810139"/>
              <a:gd name="connsiteX3" fmla="*/ 0 w 668072"/>
              <a:gd name="connsiteY3" fmla="*/ 1795210 h 1810139"/>
              <a:gd name="connsiteX4" fmla="*/ 7465 w 668072"/>
              <a:gd name="connsiteY4" fmla="*/ 0 h 181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072" h="1810139">
                <a:moveTo>
                  <a:pt x="7465" y="0"/>
                </a:moveTo>
                <a:lnTo>
                  <a:pt x="668072" y="653143"/>
                </a:lnTo>
                <a:lnTo>
                  <a:pt x="664340" y="1810139"/>
                </a:lnTo>
                <a:lnTo>
                  <a:pt x="0" y="1795210"/>
                </a:lnTo>
                <a:cubicBezTo>
                  <a:pt x="3732" y="1198051"/>
                  <a:pt x="7465" y="600891"/>
                  <a:pt x="7465" y="0"/>
                </a:cubicBez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rma livre 22"/>
          <p:cNvSpPr/>
          <p:nvPr/>
        </p:nvSpPr>
        <p:spPr>
          <a:xfrm>
            <a:off x="3993644" y="3057767"/>
            <a:ext cx="659130" cy="3028950"/>
          </a:xfrm>
          <a:custGeom>
            <a:avLst/>
            <a:gdLst>
              <a:gd name="connsiteX0" fmla="*/ 0 w 659130"/>
              <a:gd name="connsiteY0" fmla="*/ 3028950 h 3028950"/>
              <a:gd name="connsiteX1" fmla="*/ 659130 w 659130"/>
              <a:gd name="connsiteY1" fmla="*/ 3025140 h 3028950"/>
              <a:gd name="connsiteX2" fmla="*/ 647700 w 659130"/>
              <a:gd name="connsiteY2" fmla="*/ 487680 h 3028950"/>
              <a:gd name="connsiteX3" fmla="*/ 327660 w 659130"/>
              <a:gd name="connsiteY3" fmla="*/ 0 h 3028950"/>
              <a:gd name="connsiteX4" fmla="*/ 11430 w 659130"/>
              <a:gd name="connsiteY4" fmla="*/ 502920 h 3028950"/>
              <a:gd name="connsiteX5" fmla="*/ 0 w 659130"/>
              <a:gd name="connsiteY5" fmla="*/ 3028950 h 30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130" h="3028950">
                <a:moveTo>
                  <a:pt x="0" y="3028950"/>
                </a:moveTo>
                <a:lnTo>
                  <a:pt x="659130" y="3025140"/>
                </a:lnTo>
                <a:lnTo>
                  <a:pt x="647700" y="487680"/>
                </a:lnTo>
                <a:lnTo>
                  <a:pt x="327660" y="0"/>
                </a:lnTo>
                <a:lnTo>
                  <a:pt x="11430" y="502920"/>
                </a:lnTo>
                <a:lnTo>
                  <a:pt x="0" y="3028950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3851920" y="5969959"/>
            <a:ext cx="936104" cy="11264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Conector reto 32"/>
          <p:cNvCxnSpPr>
            <a:stCxn id="13" idx="0"/>
          </p:cNvCxnSpPr>
          <p:nvPr/>
        </p:nvCxnSpPr>
        <p:spPr>
          <a:xfrm>
            <a:off x="4644008" y="3565962"/>
            <a:ext cx="0" cy="250803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de seta reta 47"/>
          <p:cNvCxnSpPr/>
          <p:nvPr/>
        </p:nvCxnSpPr>
        <p:spPr>
          <a:xfrm flipV="1">
            <a:off x="4644008" y="5661939"/>
            <a:ext cx="0" cy="720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/>
          <p:cNvCxnSpPr/>
          <p:nvPr/>
        </p:nvCxnSpPr>
        <p:spPr>
          <a:xfrm flipV="1">
            <a:off x="4644008" y="6007263"/>
            <a:ext cx="0" cy="806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>
            <a:stCxn id="13" idx="4"/>
          </p:cNvCxnSpPr>
          <p:nvPr/>
        </p:nvCxnSpPr>
        <p:spPr>
          <a:xfrm>
            <a:off x="3995936" y="3565962"/>
            <a:ext cx="0" cy="250803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de seta reta 46"/>
          <p:cNvCxnSpPr/>
          <p:nvPr/>
        </p:nvCxnSpPr>
        <p:spPr>
          <a:xfrm flipV="1">
            <a:off x="3995936" y="5666810"/>
            <a:ext cx="0" cy="720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de seta reta 49"/>
          <p:cNvCxnSpPr/>
          <p:nvPr/>
        </p:nvCxnSpPr>
        <p:spPr>
          <a:xfrm flipV="1">
            <a:off x="3995936" y="6001990"/>
            <a:ext cx="0" cy="720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11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-4.72222E-6 0.0176 " pathEditMode="relative" rAng="0" ptsTypes="AA">
                                      <p:cBhvr>
                                        <p:cTn id="35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8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2.77778E-7 0.02523 " pathEditMode="relative" rAng="0" ptsTypes="AA">
                                      <p:cBhvr>
                                        <p:cTn id="40" dur="1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48148E-6 L 0.01336 -0.00023 " pathEditMode="relative" rAng="0" ptsTypes="AA">
                                      <p:cBhvr>
                                        <p:cTn id="45" dur="1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" y="-2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0.01128 0.00093 " pathEditMode="relative" rAng="0" ptsTypes="AA">
                                      <p:cBhvr>
                                        <p:cTn id="50" dur="1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-0.0191 -2.22222E-6 " pathEditMode="relative" rAng="0" ptsTypes="AA">
                                      <p:cBhvr>
                                        <p:cTn id="61" dur="1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  <p:bldP spid="20" grpId="0" animBg="1"/>
      <p:bldP spid="22" grpId="0" animBg="1"/>
      <p:bldP spid="23" grpId="0" animBg="1"/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upo 48"/>
          <p:cNvGrpSpPr/>
          <p:nvPr/>
        </p:nvGrpSpPr>
        <p:grpSpPr>
          <a:xfrm>
            <a:off x="4932040" y="1412776"/>
            <a:ext cx="3178696" cy="4506309"/>
            <a:chOff x="3034068" y="1731003"/>
            <a:chExt cx="1753955" cy="4506309"/>
          </a:xfrm>
        </p:grpSpPr>
        <p:sp>
          <p:nvSpPr>
            <p:cNvPr id="50" name="Retângulo 49"/>
            <p:cNvSpPr/>
            <p:nvPr/>
          </p:nvSpPr>
          <p:spPr>
            <a:xfrm>
              <a:off x="3034068" y="1752843"/>
              <a:ext cx="1753955" cy="4484469"/>
            </a:xfrm>
            <a:prstGeom prst="rect">
              <a:avLst/>
            </a:prstGeom>
            <a:solidFill>
              <a:srgbClr val="FFFFE1"/>
            </a:solidFill>
            <a:ln w="3175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51" name="CaixaDeTexto 50"/>
            <p:cNvSpPr txBox="1"/>
            <p:nvPr/>
          </p:nvSpPr>
          <p:spPr>
            <a:xfrm>
              <a:off x="3202675" y="1731003"/>
              <a:ext cx="140172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/>
                <a:t>why</a:t>
              </a:r>
              <a:endParaRPr lang="en-US" sz="1500" dirty="0"/>
            </a:p>
          </p:txBody>
        </p:sp>
      </p:grpSp>
      <p:grpSp>
        <p:nvGrpSpPr>
          <p:cNvPr id="48" name="Grupo 47"/>
          <p:cNvGrpSpPr/>
          <p:nvPr/>
        </p:nvGrpSpPr>
        <p:grpSpPr>
          <a:xfrm>
            <a:off x="2674028" y="1515196"/>
            <a:ext cx="1753955" cy="4506309"/>
            <a:chOff x="3034068" y="1731003"/>
            <a:chExt cx="1753955" cy="4506309"/>
          </a:xfrm>
        </p:grpSpPr>
        <p:sp>
          <p:nvSpPr>
            <p:cNvPr id="46" name="Retângulo 45"/>
            <p:cNvSpPr/>
            <p:nvPr/>
          </p:nvSpPr>
          <p:spPr>
            <a:xfrm>
              <a:off x="3034068" y="1752843"/>
              <a:ext cx="1753955" cy="4484469"/>
            </a:xfrm>
            <a:prstGeom prst="rect">
              <a:avLst/>
            </a:prstGeom>
            <a:solidFill>
              <a:srgbClr val="FFFFE1"/>
            </a:solidFill>
            <a:ln w="3175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47" name="CaixaDeTexto 46"/>
            <p:cNvSpPr txBox="1"/>
            <p:nvPr/>
          </p:nvSpPr>
          <p:spPr>
            <a:xfrm>
              <a:off x="3202675" y="1731003"/>
              <a:ext cx="140172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/>
                <a:t>what</a:t>
              </a:r>
              <a:endParaRPr lang="en-US" sz="1500" dirty="0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Optical Principles</a:t>
            </a:r>
            <a:endParaRPr lang="en-US" dirty="0"/>
          </a:p>
        </p:txBody>
      </p:sp>
      <p:sp>
        <p:nvSpPr>
          <p:cNvPr id="4" name="Retângulo de cantos arredondados 3"/>
          <p:cNvSpPr/>
          <p:nvPr/>
        </p:nvSpPr>
        <p:spPr>
          <a:xfrm>
            <a:off x="827584" y="3447219"/>
            <a:ext cx="1317334" cy="70207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Robust principle</a:t>
            </a:r>
            <a:endParaRPr lang="en-US" sz="1350" dirty="0">
              <a:solidFill>
                <a:schemeClr val="tx1"/>
              </a:solidFill>
            </a:endParaRPr>
          </a:p>
        </p:txBody>
      </p:sp>
      <p:grpSp>
        <p:nvGrpSpPr>
          <p:cNvPr id="54" name="Grupo 53"/>
          <p:cNvGrpSpPr/>
          <p:nvPr/>
        </p:nvGrpSpPr>
        <p:grpSpPr>
          <a:xfrm>
            <a:off x="2072910" y="1926569"/>
            <a:ext cx="2129253" cy="1871689"/>
            <a:chOff x="2432950" y="2142376"/>
            <a:chExt cx="2129253" cy="1871689"/>
          </a:xfrm>
        </p:grpSpPr>
        <p:sp>
          <p:nvSpPr>
            <p:cNvPr id="6" name="Retângulo de cantos arredondados 5"/>
            <p:cNvSpPr/>
            <p:nvPr/>
          </p:nvSpPr>
          <p:spPr>
            <a:xfrm>
              <a:off x="3244869" y="2142376"/>
              <a:ext cx="1317334" cy="70207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q</a:t>
              </a:r>
              <a:r>
                <a:rPr lang="en-US" sz="1350" dirty="0" smtClean="0">
                  <a:solidFill>
                    <a:schemeClr val="tx1"/>
                  </a:solidFill>
                </a:rPr>
                <a:t>uasi-equal path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Conector reto 6"/>
            <p:cNvCxnSpPr>
              <a:stCxn id="4" idx="3"/>
              <a:endCxn id="6" idx="1"/>
            </p:cNvCxnSpPr>
            <p:nvPr/>
          </p:nvCxnSpPr>
          <p:spPr>
            <a:xfrm flipV="1">
              <a:off x="2432950" y="2493415"/>
              <a:ext cx="811919" cy="15206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upo 54"/>
          <p:cNvGrpSpPr/>
          <p:nvPr/>
        </p:nvGrpSpPr>
        <p:grpSpPr>
          <a:xfrm>
            <a:off x="2072910" y="2963853"/>
            <a:ext cx="2129253" cy="834405"/>
            <a:chOff x="2432950" y="3179660"/>
            <a:chExt cx="2129253" cy="834405"/>
          </a:xfrm>
        </p:grpSpPr>
        <p:sp>
          <p:nvSpPr>
            <p:cNvPr id="9" name="Retângulo de cantos arredondados 8"/>
            <p:cNvSpPr/>
            <p:nvPr/>
          </p:nvSpPr>
          <p:spPr>
            <a:xfrm>
              <a:off x="3244869" y="3179660"/>
              <a:ext cx="1317334" cy="70207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o</a:t>
              </a:r>
              <a:r>
                <a:rPr lang="en-US" sz="1350" dirty="0" smtClean="0">
                  <a:solidFill>
                    <a:schemeClr val="tx1"/>
                  </a:solidFill>
                </a:rPr>
                <a:t>ne-shot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Conector reto 9"/>
            <p:cNvCxnSpPr>
              <a:stCxn id="4" idx="3"/>
              <a:endCxn id="9" idx="1"/>
            </p:cNvCxnSpPr>
            <p:nvPr/>
          </p:nvCxnSpPr>
          <p:spPr>
            <a:xfrm flipV="1">
              <a:off x="2432950" y="3530699"/>
              <a:ext cx="811919" cy="48336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o 57"/>
          <p:cNvGrpSpPr/>
          <p:nvPr/>
        </p:nvGrpSpPr>
        <p:grpSpPr>
          <a:xfrm>
            <a:off x="4202163" y="1926568"/>
            <a:ext cx="3573401" cy="702080"/>
            <a:chOff x="4562203" y="2142375"/>
            <a:chExt cx="3573401" cy="702080"/>
          </a:xfrm>
        </p:grpSpPr>
        <p:sp>
          <p:nvSpPr>
            <p:cNvPr id="26" name="Retângulo de cantos arredondados 25"/>
            <p:cNvSpPr/>
            <p:nvPr/>
          </p:nvSpPr>
          <p:spPr>
            <a:xfrm>
              <a:off x="5433952" y="2142375"/>
              <a:ext cx="2701652" cy="70208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effective for tolerating mechanical vibrations and thermal currents of air</a:t>
              </a:r>
            </a:p>
          </p:txBody>
        </p:sp>
        <p:cxnSp>
          <p:nvCxnSpPr>
            <p:cNvPr id="27" name="Conector reto 26"/>
            <p:cNvCxnSpPr>
              <a:stCxn id="6" idx="3"/>
              <a:endCxn id="26" idx="1"/>
            </p:cNvCxnSpPr>
            <p:nvPr/>
          </p:nvCxnSpPr>
          <p:spPr>
            <a:xfrm>
              <a:off x="4562203" y="2493415"/>
              <a:ext cx="87174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upo 58"/>
          <p:cNvGrpSpPr/>
          <p:nvPr/>
        </p:nvGrpSpPr>
        <p:grpSpPr>
          <a:xfrm>
            <a:off x="4202163" y="2950271"/>
            <a:ext cx="3573401" cy="709836"/>
            <a:chOff x="4562203" y="3166078"/>
            <a:chExt cx="3573401" cy="709836"/>
          </a:xfrm>
        </p:grpSpPr>
        <p:sp>
          <p:nvSpPr>
            <p:cNvPr id="29" name="Retângulo de cantos arredondados 28"/>
            <p:cNvSpPr/>
            <p:nvPr/>
          </p:nvSpPr>
          <p:spPr>
            <a:xfrm>
              <a:off x="5433952" y="3166078"/>
              <a:ext cx="2701652" cy="70983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a short exposure time </a:t>
              </a:r>
              <a:r>
                <a:rPr lang="en-US" sz="1350" dirty="0" smtClean="0">
                  <a:solidFill>
                    <a:schemeClr val="tx1"/>
                  </a:solidFill>
                </a:rPr>
                <a:t>freezes </a:t>
              </a:r>
              <a:r>
                <a:rPr lang="en-US" sz="1350" dirty="0">
                  <a:solidFill>
                    <a:schemeClr val="tx1"/>
                  </a:solidFill>
                </a:rPr>
                <a:t>instabilities and allows averaging out random </a:t>
              </a:r>
              <a:r>
                <a:rPr lang="en-US" sz="1350" dirty="0" smtClean="0">
                  <a:solidFill>
                    <a:schemeClr val="tx1"/>
                  </a:solidFill>
                </a:rPr>
                <a:t>error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Conector reto 29"/>
            <p:cNvCxnSpPr>
              <a:stCxn id="9" idx="3"/>
              <a:endCxn id="29" idx="1"/>
            </p:cNvCxnSpPr>
            <p:nvPr/>
          </p:nvCxnSpPr>
          <p:spPr>
            <a:xfrm flipV="1">
              <a:off x="4562203" y="3520996"/>
              <a:ext cx="871749" cy="97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4876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Freezing Motion – short </a:t>
            </a:r>
            <a:r>
              <a:rPr lang="en-US" dirty="0" err="1" smtClean="0"/>
              <a:t>expousure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128" y="4064859"/>
            <a:ext cx="3688080" cy="265938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28" y="1268760"/>
            <a:ext cx="3688080" cy="275844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76756"/>
            <a:ext cx="3680460" cy="265938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272" y="1257330"/>
            <a:ext cx="36576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5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upo 48"/>
          <p:cNvGrpSpPr/>
          <p:nvPr/>
        </p:nvGrpSpPr>
        <p:grpSpPr>
          <a:xfrm>
            <a:off x="4932040" y="1412776"/>
            <a:ext cx="3178696" cy="4506309"/>
            <a:chOff x="3034068" y="1731003"/>
            <a:chExt cx="1753955" cy="4506309"/>
          </a:xfrm>
        </p:grpSpPr>
        <p:sp>
          <p:nvSpPr>
            <p:cNvPr id="50" name="Retângulo 49"/>
            <p:cNvSpPr/>
            <p:nvPr/>
          </p:nvSpPr>
          <p:spPr>
            <a:xfrm>
              <a:off x="3034068" y="1752843"/>
              <a:ext cx="1753955" cy="4484469"/>
            </a:xfrm>
            <a:prstGeom prst="rect">
              <a:avLst/>
            </a:prstGeom>
            <a:solidFill>
              <a:srgbClr val="FFFFE1"/>
            </a:solidFill>
            <a:ln w="3175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51" name="CaixaDeTexto 50"/>
            <p:cNvSpPr txBox="1"/>
            <p:nvPr/>
          </p:nvSpPr>
          <p:spPr>
            <a:xfrm>
              <a:off x="3202675" y="1731003"/>
              <a:ext cx="140172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/>
                <a:t>why</a:t>
              </a:r>
              <a:endParaRPr lang="en-US" sz="1500" dirty="0"/>
            </a:p>
          </p:txBody>
        </p:sp>
      </p:grpSp>
      <p:grpSp>
        <p:nvGrpSpPr>
          <p:cNvPr id="48" name="Grupo 47"/>
          <p:cNvGrpSpPr/>
          <p:nvPr/>
        </p:nvGrpSpPr>
        <p:grpSpPr>
          <a:xfrm>
            <a:off x="2674028" y="1515196"/>
            <a:ext cx="1753955" cy="4506309"/>
            <a:chOff x="3034068" y="1731003"/>
            <a:chExt cx="1753955" cy="4506309"/>
          </a:xfrm>
        </p:grpSpPr>
        <p:sp>
          <p:nvSpPr>
            <p:cNvPr id="46" name="Retângulo 45"/>
            <p:cNvSpPr/>
            <p:nvPr/>
          </p:nvSpPr>
          <p:spPr>
            <a:xfrm>
              <a:off x="3034068" y="1752843"/>
              <a:ext cx="1753955" cy="4484469"/>
            </a:xfrm>
            <a:prstGeom prst="rect">
              <a:avLst/>
            </a:prstGeom>
            <a:solidFill>
              <a:srgbClr val="FFFFE1"/>
            </a:solidFill>
            <a:ln w="3175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47" name="CaixaDeTexto 46"/>
            <p:cNvSpPr txBox="1"/>
            <p:nvPr/>
          </p:nvSpPr>
          <p:spPr>
            <a:xfrm>
              <a:off x="3202675" y="1731003"/>
              <a:ext cx="140172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/>
                <a:t>what</a:t>
              </a:r>
              <a:endParaRPr lang="en-US" sz="1500" dirty="0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Optical Principles</a:t>
            </a:r>
            <a:endParaRPr lang="en-US" dirty="0"/>
          </a:p>
        </p:txBody>
      </p:sp>
      <p:sp>
        <p:nvSpPr>
          <p:cNvPr id="4" name="Retângulo de cantos arredondados 3"/>
          <p:cNvSpPr/>
          <p:nvPr/>
        </p:nvSpPr>
        <p:spPr>
          <a:xfrm>
            <a:off x="827584" y="3447219"/>
            <a:ext cx="1317334" cy="70207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Robust principle</a:t>
            </a:r>
            <a:endParaRPr lang="en-US" sz="1350" dirty="0">
              <a:solidFill>
                <a:schemeClr val="tx1"/>
              </a:solidFill>
            </a:endParaRPr>
          </a:p>
        </p:txBody>
      </p:sp>
      <p:grpSp>
        <p:nvGrpSpPr>
          <p:cNvPr id="54" name="Grupo 53"/>
          <p:cNvGrpSpPr/>
          <p:nvPr/>
        </p:nvGrpSpPr>
        <p:grpSpPr>
          <a:xfrm>
            <a:off x="2072910" y="1926569"/>
            <a:ext cx="2129253" cy="1871689"/>
            <a:chOff x="2432950" y="2142376"/>
            <a:chExt cx="2129253" cy="1871689"/>
          </a:xfrm>
        </p:grpSpPr>
        <p:sp>
          <p:nvSpPr>
            <p:cNvPr id="6" name="Retângulo de cantos arredondados 5"/>
            <p:cNvSpPr/>
            <p:nvPr/>
          </p:nvSpPr>
          <p:spPr>
            <a:xfrm>
              <a:off x="3244869" y="2142376"/>
              <a:ext cx="1317334" cy="70207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q</a:t>
              </a:r>
              <a:r>
                <a:rPr lang="en-US" sz="1350" dirty="0" smtClean="0">
                  <a:solidFill>
                    <a:schemeClr val="tx1"/>
                  </a:solidFill>
                </a:rPr>
                <a:t>uasi-equal path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Conector reto 6"/>
            <p:cNvCxnSpPr>
              <a:stCxn id="4" idx="3"/>
              <a:endCxn id="6" idx="1"/>
            </p:cNvCxnSpPr>
            <p:nvPr/>
          </p:nvCxnSpPr>
          <p:spPr>
            <a:xfrm flipV="1">
              <a:off x="2432950" y="2493415"/>
              <a:ext cx="811919" cy="15206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upo 54"/>
          <p:cNvGrpSpPr/>
          <p:nvPr/>
        </p:nvGrpSpPr>
        <p:grpSpPr>
          <a:xfrm>
            <a:off x="2072910" y="2963853"/>
            <a:ext cx="2129253" cy="834405"/>
            <a:chOff x="2432950" y="3179660"/>
            <a:chExt cx="2129253" cy="834405"/>
          </a:xfrm>
        </p:grpSpPr>
        <p:sp>
          <p:nvSpPr>
            <p:cNvPr id="9" name="Retângulo de cantos arredondados 8"/>
            <p:cNvSpPr/>
            <p:nvPr/>
          </p:nvSpPr>
          <p:spPr>
            <a:xfrm>
              <a:off x="3244869" y="3179660"/>
              <a:ext cx="1317334" cy="70207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o</a:t>
              </a:r>
              <a:r>
                <a:rPr lang="en-US" sz="1350" dirty="0" smtClean="0">
                  <a:solidFill>
                    <a:schemeClr val="tx1"/>
                  </a:solidFill>
                </a:rPr>
                <a:t>ne-shot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Conector reto 9"/>
            <p:cNvCxnSpPr>
              <a:stCxn id="4" idx="3"/>
              <a:endCxn id="9" idx="1"/>
            </p:cNvCxnSpPr>
            <p:nvPr/>
          </p:nvCxnSpPr>
          <p:spPr>
            <a:xfrm flipV="1">
              <a:off x="2432950" y="3530699"/>
              <a:ext cx="811919" cy="48336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upo 55"/>
          <p:cNvGrpSpPr/>
          <p:nvPr/>
        </p:nvGrpSpPr>
        <p:grpSpPr>
          <a:xfrm>
            <a:off x="2072910" y="3798258"/>
            <a:ext cx="2129253" cy="904957"/>
            <a:chOff x="2432950" y="4014065"/>
            <a:chExt cx="2129253" cy="904957"/>
          </a:xfrm>
        </p:grpSpPr>
        <p:sp>
          <p:nvSpPr>
            <p:cNvPr id="12" name="Retângulo de cantos arredondados 11"/>
            <p:cNvSpPr/>
            <p:nvPr/>
          </p:nvSpPr>
          <p:spPr>
            <a:xfrm>
              <a:off x="3244869" y="4216944"/>
              <a:ext cx="1317334" cy="70207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smtClean="0">
                  <a:solidFill>
                    <a:schemeClr val="tx1"/>
                  </a:solidFill>
                </a:rPr>
                <a:t>achromatic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Conector reto 12"/>
            <p:cNvCxnSpPr>
              <a:stCxn id="4" idx="3"/>
              <a:endCxn id="12" idx="1"/>
            </p:cNvCxnSpPr>
            <p:nvPr/>
          </p:nvCxnSpPr>
          <p:spPr>
            <a:xfrm>
              <a:off x="2432950" y="4014065"/>
              <a:ext cx="811919" cy="5539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o 56"/>
          <p:cNvGrpSpPr/>
          <p:nvPr/>
        </p:nvGrpSpPr>
        <p:grpSpPr>
          <a:xfrm>
            <a:off x="2072910" y="3798258"/>
            <a:ext cx="2129253" cy="1942240"/>
            <a:chOff x="2432950" y="4014065"/>
            <a:chExt cx="2129253" cy="1942240"/>
          </a:xfrm>
        </p:grpSpPr>
        <p:sp>
          <p:nvSpPr>
            <p:cNvPr id="15" name="Retângulo de cantos arredondados 14"/>
            <p:cNvSpPr/>
            <p:nvPr/>
          </p:nvSpPr>
          <p:spPr>
            <a:xfrm>
              <a:off x="3244869" y="5254227"/>
              <a:ext cx="1317334" cy="70207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smtClean="0">
                  <a:solidFill>
                    <a:schemeClr val="tx1"/>
                  </a:solidFill>
                </a:rPr>
                <a:t>robust algorithm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Conector reto 15"/>
            <p:cNvCxnSpPr>
              <a:stCxn id="4" idx="3"/>
              <a:endCxn id="15" idx="1"/>
            </p:cNvCxnSpPr>
            <p:nvPr/>
          </p:nvCxnSpPr>
          <p:spPr>
            <a:xfrm>
              <a:off x="2432950" y="4014065"/>
              <a:ext cx="811919" cy="15912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o 57"/>
          <p:cNvGrpSpPr/>
          <p:nvPr/>
        </p:nvGrpSpPr>
        <p:grpSpPr>
          <a:xfrm>
            <a:off x="4202163" y="1926568"/>
            <a:ext cx="3573401" cy="702080"/>
            <a:chOff x="4562203" y="2142375"/>
            <a:chExt cx="3573401" cy="702080"/>
          </a:xfrm>
        </p:grpSpPr>
        <p:sp>
          <p:nvSpPr>
            <p:cNvPr id="26" name="Retângulo de cantos arredondados 25"/>
            <p:cNvSpPr/>
            <p:nvPr/>
          </p:nvSpPr>
          <p:spPr>
            <a:xfrm>
              <a:off x="5433952" y="2142375"/>
              <a:ext cx="2701652" cy="70208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effective for tolerating mechanical vibrations and thermal currents of air</a:t>
              </a:r>
            </a:p>
          </p:txBody>
        </p:sp>
        <p:cxnSp>
          <p:nvCxnSpPr>
            <p:cNvPr id="27" name="Conector reto 26"/>
            <p:cNvCxnSpPr>
              <a:stCxn id="6" idx="3"/>
              <a:endCxn id="26" idx="1"/>
            </p:cNvCxnSpPr>
            <p:nvPr/>
          </p:nvCxnSpPr>
          <p:spPr>
            <a:xfrm>
              <a:off x="4562203" y="2493415"/>
              <a:ext cx="87174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upo 58"/>
          <p:cNvGrpSpPr/>
          <p:nvPr/>
        </p:nvGrpSpPr>
        <p:grpSpPr>
          <a:xfrm>
            <a:off x="4202163" y="2950271"/>
            <a:ext cx="3573401" cy="709836"/>
            <a:chOff x="4562203" y="3166078"/>
            <a:chExt cx="3573401" cy="709836"/>
          </a:xfrm>
        </p:grpSpPr>
        <p:sp>
          <p:nvSpPr>
            <p:cNvPr id="29" name="Retângulo de cantos arredondados 28"/>
            <p:cNvSpPr/>
            <p:nvPr/>
          </p:nvSpPr>
          <p:spPr>
            <a:xfrm>
              <a:off x="5433952" y="3166078"/>
              <a:ext cx="2701652" cy="70983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a short exposure time </a:t>
              </a:r>
              <a:r>
                <a:rPr lang="en-US" sz="1350" dirty="0" smtClean="0">
                  <a:solidFill>
                    <a:schemeClr val="tx1"/>
                  </a:solidFill>
                </a:rPr>
                <a:t>freezes </a:t>
              </a:r>
              <a:r>
                <a:rPr lang="en-US" sz="1350" dirty="0">
                  <a:solidFill>
                    <a:schemeClr val="tx1"/>
                  </a:solidFill>
                </a:rPr>
                <a:t>instabilities and allows averaging out random </a:t>
              </a:r>
              <a:r>
                <a:rPr lang="en-US" sz="1350" dirty="0" smtClean="0">
                  <a:solidFill>
                    <a:schemeClr val="tx1"/>
                  </a:solidFill>
                </a:rPr>
                <a:t>error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Conector reto 29"/>
            <p:cNvCxnSpPr>
              <a:stCxn id="9" idx="3"/>
              <a:endCxn id="29" idx="1"/>
            </p:cNvCxnSpPr>
            <p:nvPr/>
          </p:nvCxnSpPr>
          <p:spPr>
            <a:xfrm flipV="1">
              <a:off x="4562203" y="3520996"/>
              <a:ext cx="871749" cy="97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o 59"/>
          <p:cNvGrpSpPr/>
          <p:nvPr/>
        </p:nvGrpSpPr>
        <p:grpSpPr>
          <a:xfrm>
            <a:off x="4130155" y="4091203"/>
            <a:ext cx="3645409" cy="526353"/>
            <a:chOff x="4490195" y="4307010"/>
            <a:chExt cx="3645409" cy="526353"/>
          </a:xfrm>
        </p:grpSpPr>
        <p:sp>
          <p:nvSpPr>
            <p:cNvPr id="32" name="Retângulo de cantos arredondados 31"/>
            <p:cNvSpPr/>
            <p:nvPr/>
          </p:nvSpPr>
          <p:spPr>
            <a:xfrm>
              <a:off x="5433953" y="4307010"/>
              <a:ext cx="2701651" cy="526353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smtClean="0">
                  <a:solidFill>
                    <a:schemeClr val="tx1"/>
                  </a:solidFill>
                </a:rPr>
                <a:t>not sensitive to light wavelength instabilities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33" name="Conector reto 32"/>
            <p:cNvCxnSpPr>
              <a:stCxn id="12" idx="3"/>
              <a:endCxn id="32" idx="1"/>
            </p:cNvCxnSpPr>
            <p:nvPr/>
          </p:nvCxnSpPr>
          <p:spPr>
            <a:xfrm>
              <a:off x="4490195" y="4567983"/>
              <a:ext cx="943758" cy="22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upo 62"/>
          <p:cNvGrpSpPr/>
          <p:nvPr/>
        </p:nvGrpSpPr>
        <p:grpSpPr>
          <a:xfrm>
            <a:off x="4130155" y="5127014"/>
            <a:ext cx="3645409" cy="517648"/>
            <a:chOff x="4490195" y="5342821"/>
            <a:chExt cx="3645409" cy="517648"/>
          </a:xfrm>
        </p:grpSpPr>
        <p:cxnSp>
          <p:nvCxnSpPr>
            <p:cNvPr id="36" name="Conector reto 35"/>
            <p:cNvCxnSpPr>
              <a:stCxn id="15" idx="3"/>
              <a:endCxn id="40" idx="1"/>
            </p:cNvCxnSpPr>
            <p:nvPr/>
          </p:nvCxnSpPr>
          <p:spPr>
            <a:xfrm flipV="1">
              <a:off x="4490195" y="5601645"/>
              <a:ext cx="943757" cy="36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tângulo de cantos arredondados 39"/>
            <p:cNvSpPr/>
            <p:nvPr/>
          </p:nvSpPr>
          <p:spPr>
            <a:xfrm>
              <a:off x="5433952" y="5342821"/>
              <a:ext cx="2701652" cy="51764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smtClean="0">
                  <a:solidFill>
                    <a:schemeClr val="tx1"/>
                  </a:solidFill>
                </a:rPr>
                <a:t>instability tolerating algorithm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307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upo 48"/>
          <p:cNvGrpSpPr/>
          <p:nvPr/>
        </p:nvGrpSpPr>
        <p:grpSpPr>
          <a:xfrm>
            <a:off x="4932040" y="1412776"/>
            <a:ext cx="3178696" cy="4506309"/>
            <a:chOff x="3034068" y="1731003"/>
            <a:chExt cx="1753955" cy="4506309"/>
          </a:xfrm>
        </p:grpSpPr>
        <p:sp>
          <p:nvSpPr>
            <p:cNvPr id="50" name="Retângulo 49"/>
            <p:cNvSpPr/>
            <p:nvPr/>
          </p:nvSpPr>
          <p:spPr>
            <a:xfrm>
              <a:off x="3034068" y="1752843"/>
              <a:ext cx="1753955" cy="4484469"/>
            </a:xfrm>
            <a:prstGeom prst="rect">
              <a:avLst/>
            </a:prstGeom>
            <a:solidFill>
              <a:srgbClr val="FFFFE1"/>
            </a:solidFill>
            <a:ln w="3175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51" name="CaixaDeTexto 50"/>
            <p:cNvSpPr txBox="1"/>
            <p:nvPr/>
          </p:nvSpPr>
          <p:spPr>
            <a:xfrm>
              <a:off x="3202675" y="1731003"/>
              <a:ext cx="140172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/>
                <a:t>why</a:t>
              </a:r>
              <a:endParaRPr lang="en-US" sz="1500" dirty="0"/>
            </a:p>
          </p:txBody>
        </p:sp>
      </p:grpSp>
      <p:grpSp>
        <p:nvGrpSpPr>
          <p:cNvPr id="48" name="Grupo 47"/>
          <p:cNvGrpSpPr/>
          <p:nvPr/>
        </p:nvGrpSpPr>
        <p:grpSpPr>
          <a:xfrm>
            <a:off x="2674028" y="1515196"/>
            <a:ext cx="1753955" cy="4506309"/>
            <a:chOff x="3034068" y="1731003"/>
            <a:chExt cx="1753955" cy="4506309"/>
          </a:xfrm>
        </p:grpSpPr>
        <p:sp>
          <p:nvSpPr>
            <p:cNvPr id="46" name="Retângulo 45"/>
            <p:cNvSpPr/>
            <p:nvPr/>
          </p:nvSpPr>
          <p:spPr>
            <a:xfrm>
              <a:off x="3034068" y="1752843"/>
              <a:ext cx="1753955" cy="4484469"/>
            </a:xfrm>
            <a:prstGeom prst="rect">
              <a:avLst/>
            </a:prstGeom>
            <a:solidFill>
              <a:srgbClr val="FFFFE1"/>
            </a:solidFill>
            <a:ln w="3175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47" name="CaixaDeTexto 46"/>
            <p:cNvSpPr txBox="1"/>
            <p:nvPr/>
          </p:nvSpPr>
          <p:spPr>
            <a:xfrm>
              <a:off x="3202675" y="1731003"/>
              <a:ext cx="140172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/>
                <a:t>what</a:t>
              </a:r>
              <a:endParaRPr lang="en-US" sz="1500" dirty="0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Optical Principles</a:t>
            </a:r>
            <a:endParaRPr lang="en-US" dirty="0"/>
          </a:p>
        </p:txBody>
      </p:sp>
      <p:sp>
        <p:nvSpPr>
          <p:cNvPr id="4" name="Retângulo de cantos arredondados 3"/>
          <p:cNvSpPr/>
          <p:nvPr/>
        </p:nvSpPr>
        <p:spPr>
          <a:xfrm>
            <a:off x="827584" y="3447219"/>
            <a:ext cx="1317334" cy="70207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Robust principle</a:t>
            </a:r>
            <a:endParaRPr lang="en-US" sz="1350" dirty="0">
              <a:solidFill>
                <a:schemeClr val="tx1"/>
              </a:solidFill>
            </a:endParaRPr>
          </a:p>
        </p:txBody>
      </p:sp>
      <p:grpSp>
        <p:nvGrpSpPr>
          <p:cNvPr id="54" name="Grupo 53"/>
          <p:cNvGrpSpPr/>
          <p:nvPr/>
        </p:nvGrpSpPr>
        <p:grpSpPr>
          <a:xfrm>
            <a:off x="2072910" y="1926569"/>
            <a:ext cx="2129253" cy="1871689"/>
            <a:chOff x="2432950" y="2142376"/>
            <a:chExt cx="2129253" cy="1871689"/>
          </a:xfrm>
        </p:grpSpPr>
        <p:sp>
          <p:nvSpPr>
            <p:cNvPr id="6" name="Retângulo de cantos arredondados 5"/>
            <p:cNvSpPr/>
            <p:nvPr/>
          </p:nvSpPr>
          <p:spPr>
            <a:xfrm>
              <a:off x="3244869" y="2142376"/>
              <a:ext cx="1317334" cy="70207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q</a:t>
              </a:r>
              <a:r>
                <a:rPr lang="en-US" sz="1350" dirty="0" smtClean="0">
                  <a:solidFill>
                    <a:schemeClr val="tx1"/>
                  </a:solidFill>
                </a:rPr>
                <a:t>uasi-equal path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Conector reto 6"/>
            <p:cNvCxnSpPr>
              <a:stCxn id="4" idx="3"/>
              <a:endCxn id="6" idx="1"/>
            </p:cNvCxnSpPr>
            <p:nvPr/>
          </p:nvCxnSpPr>
          <p:spPr>
            <a:xfrm flipV="1">
              <a:off x="2432950" y="2493415"/>
              <a:ext cx="811919" cy="15206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upo 54"/>
          <p:cNvGrpSpPr/>
          <p:nvPr/>
        </p:nvGrpSpPr>
        <p:grpSpPr>
          <a:xfrm>
            <a:off x="2072910" y="2963853"/>
            <a:ext cx="2129253" cy="834405"/>
            <a:chOff x="2432950" y="3179660"/>
            <a:chExt cx="2129253" cy="834405"/>
          </a:xfrm>
        </p:grpSpPr>
        <p:sp>
          <p:nvSpPr>
            <p:cNvPr id="9" name="Retângulo de cantos arredondados 8"/>
            <p:cNvSpPr/>
            <p:nvPr/>
          </p:nvSpPr>
          <p:spPr>
            <a:xfrm>
              <a:off x="3244869" y="3179660"/>
              <a:ext cx="1317334" cy="70207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o</a:t>
              </a:r>
              <a:r>
                <a:rPr lang="en-US" sz="1350" dirty="0" smtClean="0">
                  <a:solidFill>
                    <a:schemeClr val="tx1"/>
                  </a:solidFill>
                </a:rPr>
                <a:t>ne-shot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Conector reto 9"/>
            <p:cNvCxnSpPr>
              <a:stCxn id="4" idx="3"/>
              <a:endCxn id="9" idx="1"/>
            </p:cNvCxnSpPr>
            <p:nvPr/>
          </p:nvCxnSpPr>
          <p:spPr>
            <a:xfrm flipV="1">
              <a:off x="2432950" y="3530699"/>
              <a:ext cx="811919" cy="48336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upo 55"/>
          <p:cNvGrpSpPr/>
          <p:nvPr/>
        </p:nvGrpSpPr>
        <p:grpSpPr>
          <a:xfrm>
            <a:off x="2072910" y="3798258"/>
            <a:ext cx="2129253" cy="904957"/>
            <a:chOff x="2432950" y="4014065"/>
            <a:chExt cx="2129253" cy="904957"/>
          </a:xfrm>
        </p:grpSpPr>
        <p:sp>
          <p:nvSpPr>
            <p:cNvPr id="12" name="Retângulo de cantos arredondados 11"/>
            <p:cNvSpPr/>
            <p:nvPr/>
          </p:nvSpPr>
          <p:spPr>
            <a:xfrm>
              <a:off x="3244869" y="4216944"/>
              <a:ext cx="1317334" cy="70207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smtClean="0">
                  <a:solidFill>
                    <a:schemeClr val="tx1"/>
                  </a:solidFill>
                </a:rPr>
                <a:t>achromatic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Conector reto 12"/>
            <p:cNvCxnSpPr>
              <a:stCxn id="4" idx="3"/>
              <a:endCxn id="12" idx="1"/>
            </p:cNvCxnSpPr>
            <p:nvPr/>
          </p:nvCxnSpPr>
          <p:spPr>
            <a:xfrm>
              <a:off x="2432950" y="4014065"/>
              <a:ext cx="811919" cy="5539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o 56"/>
          <p:cNvGrpSpPr/>
          <p:nvPr/>
        </p:nvGrpSpPr>
        <p:grpSpPr>
          <a:xfrm>
            <a:off x="2072910" y="3798258"/>
            <a:ext cx="2129253" cy="1942240"/>
            <a:chOff x="2432950" y="4014065"/>
            <a:chExt cx="2129253" cy="1942240"/>
          </a:xfrm>
        </p:grpSpPr>
        <p:sp>
          <p:nvSpPr>
            <p:cNvPr id="15" name="Retângulo de cantos arredondados 14"/>
            <p:cNvSpPr/>
            <p:nvPr/>
          </p:nvSpPr>
          <p:spPr>
            <a:xfrm>
              <a:off x="3244869" y="5254227"/>
              <a:ext cx="1317334" cy="70207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smtClean="0">
                  <a:solidFill>
                    <a:schemeClr val="tx1"/>
                  </a:solidFill>
                </a:rPr>
                <a:t>robust algorithm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Conector reto 15"/>
            <p:cNvCxnSpPr>
              <a:stCxn id="4" idx="3"/>
              <a:endCxn id="15" idx="1"/>
            </p:cNvCxnSpPr>
            <p:nvPr/>
          </p:nvCxnSpPr>
          <p:spPr>
            <a:xfrm>
              <a:off x="2432950" y="4014065"/>
              <a:ext cx="811919" cy="15912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o 57"/>
          <p:cNvGrpSpPr/>
          <p:nvPr/>
        </p:nvGrpSpPr>
        <p:grpSpPr>
          <a:xfrm>
            <a:off x="4202163" y="1926568"/>
            <a:ext cx="3573401" cy="702080"/>
            <a:chOff x="4562203" y="2142375"/>
            <a:chExt cx="3573401" cy="702080"/>
          </a:xfrm>
        </p:grpSpPr>
        <p:sp>
          <p:nvSpPr>
            <p:cNvPr id="26" name="Retângulo de cantos arredondados 25"/>
            <p:cNvSpPr/>
            <p:nvPr/>
          </p:nvSpPr>
          <p:spPr>
            <a:xfrm>
              <a:off x="5433952" y="2142375"/>
              <a:ext cx="2701652" cy="70208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effective for tolerating mechanical vibrations and thermal currents of air</a:t>
              </a:r>
            </a:p>
          </p:txBody>
        </p:sp>
        <p:cxnSp>
          <p:nvCxnSpPr>
            <p:cNvPr id="27" name="Conector reto 26"/>
            <p:cNvCxnSpPr>
              <a:stCxn id="6" idx="3"/>
              <a:endCxn id="26" idx="1"/>
            </p:cNvCxnSpPr>
            <p:nvPr/>
          </p:nvCxnSpPr>
          <p:spPr>
            <a:xfrm>
              <a:off x="4562203" y="2493415"/>
              <a:ext cx="87174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upo 58"/>
          <p:cNvGrpSpPr/>
          <p:nvPr/>
        </p:nvGrpSpPr>
        <p:grpSpPr>
          <a:xfrm>
            <a:off x="4202163" y="2950271"/>
            <a:ext cx="3573401" cy="709836"/>
            <a:chOff x="4562203" y="3166078"/>
            <a:chExt cx="3573401" cy="709836"/>
          </a:xfrm>
        </p:grpSpPr>
        <p:sp>
          <p:nvSpPr>
            <p:cNvPr id="29" name="Retângulo de cantos arredondados 28"/>
            <p:cNvSpPr/>
            <p:nvPr/>
          </p:nvSpPr>
          <p:spPr>
            <a:xfrm>
              <a:off x="5433952" y="3166078"/>
              <a:ext cx="2701652" cy="70983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a short exposure time </a:t>
              </a:r>
              <a:r>
                <a:rPr lang="en-US" sz="1350" dirty="0" smtClean="0">
                  <a:solidFill>
                    <a:schemeClr val="tx1"/>
                  </a:solidFill>
                </a:rPr>
                <a:t>freezes </a:t>
              </a:r>
              <a:r>
                <a:rPr lang="en-US" sz="1350" dirty="0">
                  <a:solidFill>
                    <a:schemeClr val="tx1"/>
                  </a:solidFill>
                </a:rPr>
                <a:t>instabilities and allows averaging out random </a:t>
              </a:r>
              <a:r>
                <a:rPr lang="en-US" sz="1350" dirty="0" smtClean="0">
                  <a:solidFill>
                    <a:schemeClr val="tx1"/>
                  </a:solidFill>
                </a:rPr>
                <a:t>error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Conector reto 29"/>
            <p:cNvCxnSpPr>
              <a:stCxn id="9" idx="3"/>
              <a:endCxn id="29" idx="1"/>
            </p:cNvCxnSpPr>
            <p:nvPr/>
          </p:nvCxnSpPr>
          <p:spPr>
            <a:xfrm flipV="1">
              <a:off x="4562203" y="3520996"/>
              <a:ext cx="871749" cy="97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o 59"/>
          <p:cNvGrpSpPr/>
          <p:nvPr/>
        </p:nvGrpSpPr>
        <p:grpSpPr>
          <a:xfrm>
            <a:off x="4130155" y="4091203"/>
            <a:ext cx="3645409" cy="526353"/>
            <a:chOff x="4490195" y="4307010"/>
            <a:chExt cx="3645409" cy="526353"/>
          </a:xfrm>
        </p:grpSpPr>
        <p:sp>
          <p:nvSpPr>
            <p:cNvPr id="32" name="Retângulo de cantos arredondados 31"/>
            <p:cNvSpPr/>
            <p:nvPr/>
          </p:nvSpPr>
          <p:spPr>
            <a:xfrm>
              <a:off x="5433953" y="4307010"/>
              <a:ext cx="2701651" cy="526353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smtClean="0">
                  <a:solidFill>
                    <a:schemeClr val="tx1"/>
                  </a:solidFill>
                </a:rPr>
                <a:t>not sensitive to laser wavelength instabilities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33" name="Conector reto 32"/>
            <p:cNvCxnSpPr>
              <a:stCxn id="12" idx="3"/>
              <a:endCxn id="32" idx="1"/>
            </p:cNvCxnSpPr>
            <p:nvPr/>
          </p:nvCxnSpPr>
          <p:spPr>
            <a:xfrm>
              <a:off x="4490195" y="4567983"/>
              <a:ext cx="943758" cy="22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upo 62"/>
          <p:cNvGrpSpPr/>
          <p:nvPr/>
        </p:nvGrpSpPr>
        <p:grpSpPr>
          <a:xfrm>
            <a:off x="4130155" y="5127014"/>
            <a:ext cx="3645409" cy="517648"/>
            <a:chOff x="4490195" y="5342821"/>
            <a:chExt cx="3645409" cy="517648"/>
          </a:xfrm>
        </p:grpSpPr>
        <p:cxnSp>
          <p:nvCxnSpPr>
            <p:cNvPr id="36" name="Conector reto 35"/>
            <p:cNvCxnSpPr>
              <a:stCxn id="15" idx="3"/>
              <a:endCxn id="40" idx="1"/>
            </p:cNvCxnSpPr>
            <p:nvPr/>
          </p:nvCxnSpPr>
          <p:spPr>
            <a:xfrm flipV="1">
              <a:off x="4490195" y="5601645"/>
              <a:ext cx="943757" cy="36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tângulo de cantos arredondados 39"/>
            <p:cNvSpPr/>
            <p:nvPr/>
          </p:nvSpPr>
          <p:spPr>
            <a:xfrm>
              <a:off x="5433952" y="5342821"/>
              <a:ext cx="2701652" cy="51764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smtClean="0">
                  <a:solidFill>
                    <a:schemeClr val="tx1"/>
                  </a:solidFill>
                </a:rPr>
                <a:t>instability tolerating algorithm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638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187624" y="4040689"/>
            <a:ext cx="3024336" cy="36663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Knowing the Enemy</a:t>
            </a:r>
          </a:p>
          <a:p>
            <a:pPr marL="685800" lvl="1" indent="-385763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Harsh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nvironments</a:t>
            </a:r>
          </a:p>
          <a:p>
            <a:pPr marL="685800" lvl="1" indent="-385763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Disturbing Agents</a:t>
            </a:r>
          </a:p>
          <a:p>
            <a:pPr marL="385763" indent="-385763">
              <a:buFont typeface="+mj-lt"/>
              <a:buAutoNum type="arabicPeriod"/>
            </a:pPr>
            <a:r>
              <a:rPr lang="en-US" u="sng" dirty="0" smtClean="0"/>
              <a:t>Defense Strategies</a:t>
            </a:r>
          </a:p>
          <a:p>
            <a:pPr marL="685800" lvl="1" indent="-385763"/>
            <a:r>
              <a:rPr lang="en-US" dirty="0" smtClean="0"/>
              <a:t>Isolation</a:t>
            </a:r>
            <a:endParaRPr lang="en-US" dirty="0"/>
          </a:p>
          <a:p>
            <a:pPr marL="685800" lvl="1" indent="-385763"/>
            <a:r>
              <a:rPr lang="en-US" dirty="0" smtClean="0"/>
              <a:t>Robustness</a:t>
            </a:r>
          </a:p>
          <a:p>
            <a:pPr marL="685800" lvl="1" indent="-385763"/>
            <a:r>
              <a:rPr lang="en-US" dirty="0" smtClean="0"/>
              <a:t>Isolation and robustness</a:t>
            </a:r>
          </a:p>
        </p:txBody>
      </p:sp>
    </p:spTree>
    <p:extLst>
      <p:ext uri="{BB962C8B-B14F-4D97-AF65-F5344CB8AC3E}">
        <p14:creationId xmlns:p14="http://schemas.microsoft.com/office/powerpoint/2010/main" val="276609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er a imagem de orige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817694" y="2078851"/>
            <a:ext cx="5230418" cy="3373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47664" y="453782"/>
            <a:ext cx="6048672" cy="784712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3 - Robustness and Isolation</a:t>
            </a:r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815" y="2780929"/>
            <a:ext cx="3107531" cy="1859161"/>
          </a:xfrm>
          <a:prstGeom prst="rect">
            <a:avLst/>
          </a:prstGeom>
        </p:spPr>
      </p:pic>
      <p:grpSp>
        <p:nvGrpSpPr>
          <p:cNvPr id="146" name="Grupo 145"/>
          <p:cNvGrpSpPr/>
          <p:nvPr/>
        </p:nvGrpSpPr>
        <p:grpSpPr>
          <a:xfrm>
            <a:off x="6346034" y="2078851"/>
            <a:ext cx="702078" cy="349216"/>
            <a:chOff x="6588224" y="1559223"/>
            <a:chExt cx="936104" cy="465621"/>
          </a:xfrm>
        </p:grpSpPr>
        <p:sp>
          <p:nvSpPr>
            <p:cNvPr id="147" name="Retângulo de cantos arredondados 146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8" name="Retângulo de cantos arredondados 147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9" name="Retângulo de cantos arredondados 148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0" name="Retângulo de cantos arredondados 149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51" name="Grupo 150"/>
          <p:cNvGrpSpPr/>
          <p:nvPr/>
        </p:nvGrpSpPr>
        <p:grpSpPr>
          <a:xfrm>
            <a:off x="6346034" y="2456893"/>
            <a:ext cx="702078" cy="349216"/>
            <a:chOff x="6588224" y="1559223"/>
            <a:chExt cx="936104" cy="465621"/>
          </a:xfrm>
        </p:grpSpPr>
        <p:sp>
          <p:nvSpPr>
            <p:cNvPr id="152" name="Retângulo de cantos arredondados 151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3" name="Retângulo de cantos arredondados 152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4" name="Retângulo de cantos arredondados 153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5" name="Retângulo de cantos arredondados 154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56" name="Grupo 155"/>
          <p:cNvGrpSpPr/>
          <p:nvPr/>
        </p:nvGrpSpPr>
        <p:grpSpPr>
          <a:xfrm>
            <a:off x="6346034" y="2834935"/>
            <a:ext cx="702078" cy="349216"/>
            <a:chOff x="6588224" y="1559223"/>
            <a:chExt cx="936104" cy="465621"/>
          </a:xfrm>
        </p:grpSpPr>
        <p:sp>
          <p:nvSpPr>
            <p:cNvPr id="157" name="Retângulo de cantos arredondados 156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8" name="Retângulo de cantos arredondados 157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9" name="Retângulo de cantos arredondados 158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0" name="Retângulo de cantos arredondados 159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61" name="Grupo 160"/>
          <p:cNvGrpSpPr/>
          <p:nvPr/>
        </p:nvGrpSpPr>
        <p:grpSpPr>
          <a:xfrm>
            <a:off x="6346034" y="3212977"/>
            <a:ext cx="702078" cy="349216"/>
            <a:chOff x="6588224" y="1559223"/>
            <a:chExt cx="936104" cy="465621"/>
          </a:xfrm>
        </p:grpSpPr>
        <p:sp>
          <p:nvSpPr>
            <p:cNvPr id="162" name="Retângulo de cantos arredondados 161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3" name="Retângulo de cantos arredondados 162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4" name="Retângulo de cantos arredondados 163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5" name="Retângulo de cantos arredondados 164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66" name="Grupo 165"/>
          <p:cNvGrpSpPr/>
          <p:nvPr/>
        </p:nvGrpSpPr>
        <p:grpSpPr>
          <a:xfrm>
            <a:off x="6346034" y="3591019"/>
            <a:ext cx="702078" cy="349216"/>
            <a:chOff x="6588224" y="1559223"/>
            <a:chExt cx="936104" cy="465621"/>
          </a:xfrm>
        </p:grpSpPr>
        <p:sp>
          <p:nvSpPr>
            <p:cNvPr id="167" name="Retângulo de cantos arredondados 166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8" name="Retângulo de cantos arredondados 167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9" name="Retângulo de cantos arredondados 168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0" name="Retângulo de cantos arredondados 169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71" name="Grupo 170"/>
          <p:cNvGrpSpPr/>
          <p:nvPr/>
        </p:nvGrpSpPr>
        <p:grpSpPr>
          <a:xfrm>
            <a:off x="6346034" y="3969061"/>
            <a:ext cx="702078" cy="349216"/>
            <a:chOff x="6588224" y="1559223"/>
            <a:chExt cx="936104" cy="465621"/>
          </a:xfrm>
        </p:grpSpPr>
        <p:sp>
          <p:nvSpPr>
            <p:cNvPr id="172" name="Retângulo de cantos arredondados 171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3" name="Retângulo de cantos arredondados 172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4" name="Retângulo de cantos arredondados 173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5" name="Retângulo de cantos arredondados 174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76" name="Grupo 175"/>
          <p:cNvGrpSpPr/>
          <p:nvPr/>
        </p:nvGrpSpPr>
        <p:grpSpPr>
          <a:xfrm>
            <a:off x="6346034" y="4347103"/>
            <a:ext cx="702078" cy="349216"/>
            <a:chOff x="6588224" y="1559223"/>
            <a:chExt cx="936104" cy="465621"/>
          </a:xfrm>
        </p:grpSpPr>
        <p:sp>
          <p:nvSpPr>
            <p:cNvPr id="177" name="Retângulo de cantos arredondados 176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8" name="Retângulo de cantos arredondados 177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9" name="Retângulo de cantos arredondados 178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0" name="Retângulo de cantos arredondados 179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81" name="Grupo 180"/>
          <p:cNvGrpSpPr/>
          <p:nvPr/>
        </p:nvGrpSpPr>
        <p:grpSpPr>
          <a:xfrm>
            <a:off x="6346034" y="4725145"/>
            <a:ext cx="702078" cy="349216"/>
            <a:chOff x="6588224" y="1559223"/>
            <a:chExt cx="936104" cy="465621"/>
          </a:xfrm>
        </p:grpSpPr>
        <p:sp>
          <p:nvSpPr>
            <p:cNvPr id="182" name="Retângulo de cantos arredondados 181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3" name="Retângulo de cantos arredondados 182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4" name="Retângulo de cantos arredondados 183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5" name="Retângulo de cantos arredondados 184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86" name="Grupo 185"/>
          <p:cNvGrpSpPr/>
          <p:nvPr/>
        </p:nvGrpSpPr>
        <p:grpSpPr>
          <a:xfrm>
            <a:off x="6346034" y="5103187"/>
            <a:ext cx="702078" cy="349216"/>
            <a:chOff x="6588224" y="1559223"/>
            <a:chExt cx="936104" cy="465621"/>
          </a:xfrm>
        </p:grpSpPr>
        <p:sp>
          <p:nvSpPr>
            <p:cNvPr id="187" name="Retângulo de cantos arredondados 186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8" name="Retângulo de cantos arredondados 187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9" name="Retângulo de cantos arredondados 188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0" name="Retângulo de cantos arredondados 189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91" name="Grupo 190"/>
          <p:cNvGrpSpPr/>
          <p:nvPr/>
        </p:nvGrpSpPr>
        <p:grpSpPr>
          <a:xfrm>
            <a:off x="1817694" y="2078851"/>
            <a:ext cx="702078" cy="349216"/>
            <a:chOff x="6588224" y="1559223"/>
            <a:chExt cx="936104" cy="465621"/>
          </a:xfrm>
        </p:grpSpPr>
        <p:sp>
          <p:nvSpPr>
            <p:cNvPr id="192" name="Retângulo de cantos arredondados 191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3" name="Retângulo de cantos arredondados 192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4" name="Retângulo de cantos arredondados 193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5" name="Retângulo de cantos arredondados 194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96" name="Grupo 195"/>
          <p:cNvGrpSpPr/>
          <p:nvPr/>
        </p:nvGrpSpPr>
        <p:grpSpPr>
          <a:xfrm>
            <a:off x="1817694" y="2456893"/>
            <a:ext cx="702078" cy="349216"/>
            <a:chOff x="6588224" y="1559223"/>
            <a:chExt cx="936104" cy="465621"/>
          </a:xfrm>
        </p:grpSpPr>
        <p:sp>
          <p:nvSpPr>
            <p:cNvPr id="197" name="Retângulo de cantos arredondados 196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8" name="Retângulo de cantos arredondados 197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9" name="Retângulo de cantos arredondados 198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0" name="Retângulo de cantos arredondados 199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01" name="Grupo 200"/>
          <p:cNvGrpSpPr/>
          <p:nvPr/>
        </p:nvGrpSpPr>
        <p:grpSpPr>
          <a:xfrm>
            <a:off x="1817694" y="2834935"/>
            <a:ext cx="702078" cy="349216"/>
            <a:chOff x="6588224" y="1559223"/>
            <a:chExt cx="936104" cy="465621"/>
          </a:xfrm>
        </p:grpSpPr>
        <p:sp>
          <p:nvSpPr>
            <p:cNvPr id="202" name="Retângulo de cantos arredondados 201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3" name="Retângulo de cantos arredondados 202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4" name="Retângulo de cantos arredondados 203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5" name="Retângulo de cantos arredondados 204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06" name="Grupo 205"/>
          <p:cNvGrpSpPr/>
          <p:nvPr/>
        </p:nvGrpSpPr>
        <p:grpSpPr>
          <a:xfrm>
            <a:off x="1817694" y="3212977"/>
            <a:ext cx="702078" cy="349216"/>
            <a:chOff x="6588224" y="1559223"/>
            <a:chExt cx="936104" cy="465621"/>
          </a:xfrm>
        </p:grpSpPr>
        <p:sp>
          <p:nvSpPr>
            <p:cNvPr id="207" name="Retângulo de cantos arredondados 206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8" name="Retângulo de cantos arredondados 207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9" name="Retângulo de cantos arredondados 208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0" name="Retângulo de cantos arredondados 209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11" name="Grupo 210"/>
          <p:cNvGrpSpPr/>
          <p:nvPr/>
        </p:nvGrpSpPr>
        <p:grpSpPr>
          <a:xfrm>
            <a:off x="1817694" y="3591019"/>
            <a:ext cx="702078" cy="349216"/>
            <a:chOff x="6588224" y="1559223"/>
            <a:chExt cx="936104" cy="465621"/>
          </a:xfrm>
        </p:grpSpPr>
        <p:sp>
          <p:nvSpPr>
            <p:cNvPr id="212" name="Retângulo de cantos arredondados 211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3" name="Retângulo de cantos arredondados 212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4" name="Retângulo de cantos arredondados 213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5" name="Retângulo de cantos arredondados 214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16" name="Grupo 215"/>
          <p:cNvGrpSpPr/>
          <p:nvPr/>
        </p:nvGrpSpPr>
        <p:grpSpPr>
          <a:xfrm>
            <a:off x="1817694" y="3969061"/>
            <a:ext cx="702078" cy="349216"/>
            <a:chOff x="6588224" y="1559223"/>
            <a:chExt cx="936104" cy="465621"/>
          </a:xfrm>
        </p:grpSpPr>
        <p:sp>
          <p:nvSpPr>
            <p:cNvPr id="217" name="Retângulo de cantos arredondados 216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8" name="Retângulo de cantos arredondados 217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9" name="Retângulo de cantos arredondados 218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0" name="Retângulo de cantos arredondados 219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21" name="Grupo 220"/>
          <p:cNvGrpSpPr/>
          <p:nvPr/>
        </p:nvGrpSpPr>
        <p:grpSpPr>
          <a:xfrm>
            <a:off x="1817694" y="4347103"/>
            <a:ext cx="702078" cy="349216"/>
            <a:chOff x="6588224" y="1559223"/>
            <a:chExt cx="936104" cy="465621"/>
          </a:xfrm>
        </p:grpSpPr>
        <p:sp>
          <p:nvSpPr>
            <p:cNvPr id="222" name="Retângulo de cantos arredondados 221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3" name="Retângulo de cantos arredondados 222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4" name="Retângulo de cantos arredondados 223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5" name="Retângulo de cantos arredondados 224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26" name="Grupo 225"/>
          <p:cNvGrpSpPr/>
          <p:nvPr/>
        </p:nvGrpSpPr>
        <p:grpSpPr>
          <a:xfrm>
            <a:off x="1817694" y="4725145"/>
            <a:ext cx="702078" cy="349216"/>
            <a:chOff x="6588224" y="1559223"/>
            <a:chExt cx="936104" cy="465621"/>
          </a:xfrm>
        </p:grpSpPr>
        <p:sp>
          <p:nvSpPr>
            <p:cNvPr id="227" name="Retângulo de cantos arredondados 226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8" name="Retângulo de cantos arredondados 227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9" name="Retângulo de cantos arredondados 228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0" name="Retângulo de cantos arredondados 229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31" name="Grupo 230"/>
          <p:cNvGrpSpPr/>
          <p:nvPr/>
        </p:nvGrpSpPr>
        <p:grpSpPr>
          <a:xfrm>
            <a:off x="1817694" y="5103187"/>
            <a:ext cx="702078" cy="349216"/>
            <a:chOff x="6588224" y="1559223"/>
            <a:chExt cx="936104" cy="465621"/>
          </a:xfrm>
        </p:grpSpPr>
        <p:sp>
          <p:nvSpPr>
            <p:cNvPr id="232" name="Retângulo de cantos arredondados 231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3" name="Retângulo de cantos arredondados 232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4" name="Retângulo de cantos arredondados 233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5" name="Retângulo de cantos arredondados 234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36" name="Grupo 235"/>
          <p:cNvGrpSpPr/>
          <p:nvPr/>
        </p:nvGrpSpPr>
        <p:grpSpPr>
          <a:xfrm>
            <a:off x="2573778" y="5103187"/>
            <a:ext cx="702078" cy="349216"/>
            <a:chOff x="6588224" y="1559223"/>
            <a:chExt cx="936104" cy="465621"/>
          </a:xfrm>
        </p:grpSpPr>
        <p:sp>
          <p:nvSpPr>
            <p:cNvPr id="237" name="Retângulo de cantos arredondados 236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8" name="Retângulo de cantos arredondados 237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9" name="Retângulo de cantos arredondados 238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0" name="Retângulo de cantos arredondados 239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41" name="Grupo 240"/>
          <p:cNvGrpSpPr/>
          <p:nvPr/>
        </p:nvGrpSpPr>
        <p:grpSpPr>
          <a:xfrm>
            <a:off x="3329862" y="5103187"/>
            <a:ext cx="702078" cy="349216"/>
            <a:chOff x="6588224" y="1559223"/>
            <a:chExt cx="936104" cy="465621"/>
          </a:xfrm>
        </p:grpSpPr>
        <p:sp>
          <p:nvSpPr>
            <p:cNvPr id="242" name="Retângulo de cantos arredondados 241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3" name="Retângulo de cantos arredondados 242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4" name="Retângulo de cantos arredondados 243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5" name="Retângulo de cantos arredondados 244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46" name="Grupo 245"/>
          <p:cNvGrpSpPr/>
          <p:nvPr/>
        </p:nvGrpSpPr>
        <p:grpSpPr>
          <a:xfrm>
            <a:off x="4085946" y="5103187"/>
            <a:ext cx="702078" cy="349216"/>
            <a:chOff x="6588224" y="1559223"/>
            <a:chExt cx="936104" cy="465621"/>
          </a:xfrm>
        </p:grpSpPr>
        <p:sp>
          <p:nvSpPr>
            <p:cNvPr id="247" name="Retângulo de cantos arredondados 246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8" name="Retângulo de cantos arredondados 247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9" name="Retângulo de cantos arredondados 248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0" name="Retângulo de cantos arredondados 249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51" name="Grupo 250"/>
          <p:cNvGrpSpPr/>
          <p:nvPr/>
        </p:nvGrpSpPr>
        <p:grpSpPr>
          <a:xfrm>
            <a:off x="4842030" y="5103187"/>
            <a:ext cx="702078" cy="349216"/>
            <a:chOff x="6588224" y="1559223"/>
            <a:chExt cx="936104" cy="465621"/>
          </a:xfrm>
        </p:grpSpPr>
        <p:sp>
          <p:nvSpPr>
            <p:cNvPr id="252" name="Retângulo de cantos arredondados 251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3" name="Retângulo de cantos arredondados 252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4" name="Retângulo de cantos arredondados 253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5" name="Retângulo de cantos arredondados 254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56" name="Grupo 255"/>
          <p:cNvGrpSpPr/>
          <p:nvPr/>
        </p:nvGrpSpPr>
        <p:grpSpPr>
          <a:xfrm>
            <a:off x="5598114" y="5103187"/>
            <a:ext cx="702078" cy="349216"/>
            <a:chOff x="6588224" y="1559223"/>
            <a:chExt cx="936104" cy="465621"/>
          </a:xfrm>
        </p:grpSpPr>
        <p:sp>
          <p:nvSpPr>
            <p:cNvPr id="257" name="Retângulo de cantos arredondados 256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8" name="Retângulo de cantos arredondados 257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9" name="Retângulo de cantos arredondados 258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0" name="Retângulo de cantos arredondados 259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1" name="Grupo 260"/>
          <p:cNvGrpSpPr/>
          <p:nvPr/>
        </p:nvGrpSpPr>
        <p:grpSpPr>
          <a:xfrm>
            <a:off x="2563687" y="2082384"/>
            <a:ext cx="702078" cy="349216"/>
            <a:chOff x="6588224" y="1559223"/>
            <a:chExt cx="936104" cy="465621"/>
          </a:xfrm>
        </p:grpSpPr>
        <p:sp>
          <p:nvSpPr>
            <p:cNvPr id="262" name="Retângulo de cantos arredondados 261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3" name="Retângulo de cantos arredondados 262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4" name="Retângulo de cantos arredondados 263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5" name="Retângulo de cantos arredondados 264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6" name="Grupo 265"/>
          <p:cNvGrpSpPr/>
          <p:nvPr/>
        </p:nvGrpSpPr>
        <p:grpSpPr>
          <a:xfrm>
            <a:off x="3319771" y="2082384"/>
            <a:ext cx="702078" cy="349216"/>
            <a:chOff x="6588224" y="1559223"/>
            <a:chExt cx="936104" cy="465621"/>
          </a:xfrm>
        </p:grpSpPr>
        <p:sp>
          <p:nvSpPr>
            <p:cNvPr id="267" name="Retângulo de cantos arredondados 266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8" name="Retângulo de cantos arredondados 267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9" name="Retângulo de cantos arredondados 268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0" name="Retângulo de cantos arredondados 269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71" name="Grupo 270"/>
          <p:cNvGrpSpPr/>
          <p:nvPr/>
        </p:nvGrpSpPr>
        <p:grpSpPr>
          <a:xfrm>
            <a:off x="4075855" y="2082384"/>
            <a:ext cx="702078" cy="349216"/>
            <a:chOff x="6588224" y="1559223"/>
            <a:chExt cx="936104" cy="465621"/>
          </a:xfrm>
        </p:grpSpPr>
        <p:sp>
          <p:nvSpPr>
            <p:cNvPr id="272" name="Retângulo de cantos arredondados 271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3" name="Retângulo de cantos arredondados 272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4" name="Retângulo de cantos arredondados 273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5" name="Retângulo de cantos arredondados 274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76" name="Grupo 275"/>
          <p:cNvGrpSpPr/>
          <p:nvPr/>
        </p:nvGrpSpPr>
        <p:grpSpPr>
          <a:xfrm>
            <a:off x="4831939" y="2082384"/>
            <a:ext cx="702078" cy="349216"/>
            <a:chOff x="6588224" y="1559223"/>
            <a:chExt cx="936104" cy="465621"/>
          </a:xfrm>
        </p:grpSpPr>
        <p:sp>
          <p:nvSpPr>
            <p:cNvPr id="277" name="Retângulo de cantos arredondados 276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8" name="Retângulo de cantos arredondados 277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9" name="Retângulo de cantos arredondados 278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0" name="Retângulo de cantos arredondados 279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81" name="Grupo 280"/>
          <p:cNvGrpSpPr/>
          <p:nvPr/>
        </p:nvGrpSpPr>
        <p:grpSpPr>
          <a:xfrm>
            <a:off x="5588023" y="2082384"/>
            <a:ext cx="702078" cy="349216"/>
            <a:chOff x="6588224" y="1559223"/>
            <a:chExt cx="936104" cy="465621"/>
          </a:xfrm>
        </p:grpSpPr>
        <p:sp>
          <p:nvSpPr>
            <p:cNvPr id="282" name="Retângulo de cantos arredondados 281"/>
            <p:cNvSpPr/>
            <p:nvPr/>
          </p:nvSpPr>
          <p:spPr>
            <a:xfrm>
              <a:off x="6588224" y="1559223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3" name="Retângulo de cantos arredondados 282"/>
            <p:cNvSpPr/>
            <p:nvPr/>
          </p:nvSpPr>
          <p:spPr>
            <a:xfrm>
              <a:off x="7236296" y="1559223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4" name="Retângulo de cantos arredondados 283"/>
            <p:cNvSpPr/>
            <p:nvPr/>
          </p:nvSpPr>
          <p:spPr>
            <a:xfrm>
              <a:off x="6948264" y="1808820"/>
              <a:ext cx="576064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5" name="Retângulo de cantos arredondados 284"/>
            <p:cNvSpPr/>
            <p:nvPr/>
          </p:nvSpPr>
          <p:spPr>
            <a:xfrm>
              <a:off x="6588224" y="1808820"/>
              <a:ext cx="288032" cy="216024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46697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1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1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600"/>
                            </p:stCondLst>
                            <p:childTnLst>
                              <p:par>
                                <p:cTn id="9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1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800"/>
                            </p:stCondLst>
                            <p:childTnLst>
                              <p:par>
                                <p:cTn id="10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1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9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>
          <a:xfrm>
            <a:off x="971600" y="2726922"/>
            <a:ext cx="1404156" cy="140415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Conector reto 4"/>
          <p:cNvCxnSpPr>
            <a:stCxn id="3" idx="2"/>
          </p:cNvCxnSpPr>
          <p:nvPr/>
        </p:nvCxnSpPr>
        <p:spPr>
          <a:xfrm flipV="1">
            <a:off x="971600" y="2348880"/>
            <a:ext cx="0" cy="10801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 flipV="1">
            <a:off x="2375756" y="2348880"/>
            <a:ext cx="0" cy="10801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>
            <a:off x="971600" y="2492896"/>
            <a:ext cx="1404156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926475" y="213485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48 µm ≈ 80 </a:t>
            </a:r>
            <a:r>
              <a:rPr lang="el-GR" dirty="0" smtClean="0"/>
              <a:t>λ</a:t>
            </a:r>
            <a:endParaRPr lang="en-US" dirty="0"/>
          </a:p>
        </p:txBody>
      </p:sp>
      <p:cxnSp>
        <p:nvCxnSpPr>
          <p:cNvPr id="33" name="Conector reto 32"/>
          <p:cNvCxnSpPr>
            <a:stCxn id="3" idx="2"/>
            <a:endCxn id="3" idx="6"/>
          </p:cNvCxnSpPr>
          <p:nvPr/>
        </p:nvCxnSpPr>
        <p:spPr>
          <a:xfrm>
            <a:off x="971600" y="3429000"/>
            <a:ext cx="1404156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rda 23"/>
          <p:cNvSpPr>
            <a:spLocks noChangeAspect="1"/>
          </p:cNvSpPr>
          <p:nvPr/>
        </p:nvSpPr>
        <p:spPr>
          <a:xfrm>
            <a:off x="3851920" y="-25374200"/>
            <a:ext cx="57600000" cy="57600000"/>
          </a:xfrm>
          <a:prstGeom prst="chord">
            <a:avLst>
              <a:gd name="adj1" fmla="val 8579672"/>
              <a:gd name="adj2" fmla="val 12995256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upo 30"/>
          <p:cNvGrpSpPr/>
          <p:nvPr/>
        </p:nvGrpSpPr>
        <p:grpSpPr>
          <a:xfrm>
            <a:off x="3851920" y="3212903"/>
            <a:ext cx="7106135" cy="432266"/>
            <a:chOff x="3851920" y="3212903"/>
            <a:chExt cx="7106135" cy="432266"/>
          </a:xfrm>
        </p:grpSpPr>
        <p:grpSp>
          <p:nvGrpSpPr>
            <p:cNvPr id="22" name="Grupo 21"/>
            <p:cNvGrpSpPr/>
            <p:nvPr/>
          </p:nvGrpSpPr>
          <p:grpSpPr>
            <a:xfrm flipH="1">
              <a:off x="3851920" y="3212903"/>
              <a:ext cx="3553747" cy="432193"/>
              <a:chOff x="3139165" y="3213049"/>
              <a:chExt cx="3553747" cy="432193"/>
            </a:xfrm>
          </p:grpSpPr>
          <p:sp>
            <p:nvSpPr>
              <p:cNvPr id="17" name="Forma livre 16"/>
              <p:cNvSpPr/>
              <p:nvPr/>
            </p:nvSpPr>
            <p:spPr>
              <a:xfrm>
                <a:off x="3139165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384941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455966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526990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5980157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upo 24"/>
            <p:cNvGrpSpPr/>
            <p:nvPr/>
          </p:nvGrpSpPr>
          <p:grpSpPr>
            <a:xfrm flipH="1">
              <a:off x="7404308" y="3212976"/>
              <a:ext cx="3553747" cy="432193"/>
              <a:chOff x="3146701" y="3213049"/>
              <a:chExt cx="3553747" cy="432193"/>
            </a:xfrm>
          </p:grpSpPr>
          <p:sp>
            <p:nvSpPr>
              <p:cNvPr id="26" name="Forma livre 25"/>
              <p:cNvSpPr/>
              <p:nvPr/>
            </p:nvSpPr>
            <p:spPr>
              <a:xfrm>
                <a:off x="3146701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3856949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4567197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5277445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5987693" y="3213049"/>
                <a:ext cx="712755" cy="432193"/>
              </a:xfrm>
              <a:custGeom>
                <a:avLst/>
                <a:gdLst>
                  <a:gd name="connsiteX0" fmla="*/ 0 w 1444978"/>
                  <a:gd name="connsiteY0" fmla="*/ 0 h 11289"/>
                  <a:gd name="connsiteX1" fmla="*/ 722489 w 1444978"/>
                  <a:gd name="connsiteY1" fmla="*/ 0 h 11289"/>
                  <a:gd name="connsiteX2" fmla="*/ 1444978 w 1444978"/>
                  <a:gd name="connsiteY2" fmla="*/ 11289 h 11289"/>
                  <a:gd name="connsiteX0" fmla="*/ 0 w 1444978"/>
                  <a:gd name="connsiteY0" fmla="*/ 86599 h 165191"/>
                  <a:gd name="connsiteX1" fmla="*/ 722489 w 1444978"/>
                  <a:gd name="connsiteY1" fmla="*/ 86599 h 165191"/>
                  <a:gd name="connsiteX2" fmla="*/ 1444978 w 1444978"/>
                  <a:gd name="connsiteY2" fmla="*/ 97888 h 165191"/>
                  <a:gd name="connsiteX0" fmla="*/ 0 w 1444978"/>
                  <a:gd name="connsiteY0" fmla="*/ 150992 h 229584"/>
                  <a:gd name="connsiteX1" fmla="*/ 722489 w 1444978"/>
                  <a:gd name="connsiteY1" fmla="*/ 150992 h 229584"/>
                  <a:gd name="connsiteX2" fmla="*/ 1444978 w 1444978"/>
                  <a:gd name="connsiteY2" fmla="*/ 162281 h 229584"/>
                  <a:gd name="connsiteX0" fmla="*/ 0 w 1444978"/>
                  <a:gd name="connsiteY0" fmla="*/ 150992 h 316119"/>
                  <a:gd name="connsiteX1" fmla="*/ 722489 w 1444978"/>
                  <a:gd name="connsiteY1" fmla="*/ 150992 h 316119"/>
                  <a:gd name="connsiteX2" fmla="*/ 1444978 w 1444978"/>
                  <a:gd name="connsiteY2" fmla="*/ 162281 h 316119"/>
                  <a:gd name="connsiteX0" fmla="*/ 0 w 1444978"/>
                  <a:gd name="connsiteY0" fmla="*/ 152840 h 394807"/>
                  <a:gd name="connsiteX1" fmla="*/ 722489 w 1444978"/>
                  <a:gd name="connsiteY1" fmla="*/ 152840 h 394807"/>
                  <a:gd name="connsiteX2" fmla="*/ 1444978 w 1444978"/>
                  <a:gd name="connsiteY2" fmla="*/ 164129 h 394807"/>
                  <a:gd name="connsiteX0" fmla="*/ 0 w 1444978"/>
                  <a:gd name="connsiteY0" fmla="*/ 152840 h 391138"/>
                  <a:gd name="connsiteX1" fmla="*/ 722489 w 1444978"/>
                  <a:gd name="connsiteY1" fmla="*/ 152840 h 391138"/>
                  <a:gd name="connsiteX2" fmla="*/ 1444978 w 1444978"/>
                  <a:gd name="connsiteY2" fmla="*/ 164129 h 391138"/>
                  <a:gd name="connsiteX0" fmla="*/ 0 w 1444978"/>
                  <a:gd name="connsiteY0" fmla="*/ 156377 h 351261"/>
                  <a:gd name="connsiteX1" fmla="*/ 722489 w 1444978"/>
                  <a:gd name="connsiteY1" fmla="*/ 156377 h 351261"/>
                  <a:gd name="connsiteX2" fmla="*/ 1444978 w 1444978"/>
                  <a:gd name="connsiteY2" fmla="*/ 167666 h 351261"/>
                  <a:gd name="connsiteX0" fmla="*/ 0 w 1444978"/>
                  <a:gd name="connsiteY0" fmla="*/ 151372 h 356119"/>
                  <a:gd name="connsiteX1" fmla="*/ 722489 w 1444978"/>
                  <a:gd name="connsiteY1" fmla="*/ 151372 h 356119"/>
                  <a:gd name="connsiteX2" fmla="*/ 1444978 w 1444978"/>
                  <a:gd name="connsiteY2" fmla="*/ 162661 h 356119"/>
                  <a:gd name="connsiteX0" fmla="*/ 0 w 1444978"/>
                  <a:gd name="connsiteY0" fmla="*/ 182761 h 383197"/>
                  <a:gd name="connsiteX1" fmla="*/ 722489 w 1444978"/>
                  <a:gd name="connsiteY1" fmla="*/ 182761 h 383197"/>
                  <a:gd name="connsiteX2" fmla="*/ 1444978 w 1444978"/>
                  <a:gd name="connsiteY2" fmla="*/ 194050 h 383197"/>
                  <a:gd name="connsiteX0" fmla="*/ 0 w 1444978"/>
                  <a:gd name="connsiteY0" fmla="*/ 214210 h 414646"/>
                  <a:gd name="connsiteX1" fmla="*/ 722489 w 1444978"/>
                  <a:gd name="connsiteY1" fmla="*/ 214210 h 414646"/>
                  <a:gd name="connsiteX2" fmla="*/ 1444978 w 1444978"/>
                  <a:gd name="connsiteY2" fmla="*/ 225499 h 414646"/>
                  <a:gd name="connsiteX0" fmla="*/ 0 w 1444978"/>
                  <a:gd name="connsiteY0" fmla="*/ 214210 h 432193"/>
                  <a:gd name="connsiteX1" fmla="*/ 722489 w 1444978"/>
                  <a:gd name="connsiteY1" fmla="*/ 214210 h 432193"/>
                  <a:gd name="connsiteX2" fmla="*/ 1444978 w 1444978"/>
                  <a:gd name="connsiteY2" fmla="*/ 225499 h 43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978" h="432193">
                    <a:moveTo>
                      <a:pt x="0" y="214210"/>
                    </a:moveTo>
                    <a:cubicBezTo>
                      <a:pt x="285985" y="510286"/>
                      <a:pt x="439953" y="499371"/>
                      <a:pt x="722489" y="214210"/>
                    </a:cubicBezTo>
                    <a:cubicBezTo>
                      <a:pt x="1000498" y="-66382"/>
                      <a:pt x="1158228" y="-80186"/>
                      <a:pt x="1444978" y="225499"/>
                    </a:cubicBezTo>
                  </a:path>
                </a:pathLst>
              </a:cu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Retângulo 33"/>
          <p:cNvSpPr/>
          <p:nvPr/>
        </p:nvSpPr>
        <p:spPr>
          <a:xfrm>
            <a:off x="930033" y="3364108"/>
            <a:ext cx="117133" cy="117133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50196"/>
            </a:srgbClr>
          </a:solidFill>
        </p:spPr>
        <p:txBody>
          <a:bodyPr/>
          <a:lstStyle/>
          <a:p>
            <a:r>
              <a:rPr lang="en-US" dirty="0" smtClean="0"/>
              <a:t>A human hair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34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800000" y="58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07407E-6 L 0.66267 -4.07407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  <p:bldP spid="34" grpId="1" animBg="1"/>
      <p:bldP spid="34" grpId="2" animBg="1"/>
      <p:bldP spid="34" grpId="3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187624" y="4862562"/>
            <a:ext cx="3024336" cy="36663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Knowing the Enemy</a:t>
            </a:r>
          </a:p>
          <a:p>
            <a:pPr marL="685800" lvl="1" indent="-385763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Harsh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nvironments</a:t>
            </a:r>
          </a:p>
          <a:p>
            <a:pPr marL="685800" lvl="1" indent="-385763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Disturbing Agents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Defense Strategies</a:t>
            </a:r>
          </a:p>
          <a:p>
            <a:pPr marL="685800" lvl="1" indent="-385763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Isolation</a:t>
            </a:r>
          </a:p>
          <a:p>
            <a:pPr marL="685800" lvl="1" indent="-385763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Robustness</a:t>
            </a:r>
          </a:p>
          <a:p>
            <a:pPr marL="685800" lvl="1" indent="-385763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Isolation and robustness</a:t>
            </a:r>
          </a:p>
          <a:p>
            <a:pPr marL="457199" indent="-457200">
              <a:buFont typeface="+mj-lt"/>
              <a:buAutoNum type="arabicPeriod"/>
            </a:pPr>
            <a:r>
              <a:rPr lang="en-US" u="sng" dirty="0" smtClean="0"/>
              <a:t>Some Victories</a:t>
            </a:r>
          </a:p>
          <a:p>
            <a:pPr marL="757237" lvl="1" indent="-457200"/>
            <a:r>
              <a:rPr lang="en-US" dirty="0" smtClean="0"/>
              <a:t>A few examples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10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Robustness features</a:t>
            </a:r>
            <a:endParaRPr lang="en-US" dirty="0"/>
          </a:p>
        </p:txBody>
      </p:sp>
      <p:sp>
        <p:nvSpPr>
          <p:cNvPr id="34" name="Retângulo de cantos arredondados 33"/>
          <p:cNvSpPr/>
          <p:nvPr/>
        </p:nvSpPr>
        <p:spPr>
          <a:xfrm>
            <a:off x="611560" y="4709677"/>
            <a:ext cx="1317334" cy="70207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Robust principle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7" name="Retângulo de cantos arredondados 36"/>
          <p:cNvSpPr/>
          <p:nvPr/>
        </p:nvSpPr>
        <p:spPr>
          <a:xfrm>
            <a:off x="2786614" y="4149120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q</a:t>
            </a:r>
            <a:r>
              <a:rPr lang="en-US" sz="1350" dirty="0" smtClean="0">
                <a:solidFill>
                  <a:schemeClr val="tx1"/>
                </a:solidFill>
              </a:rPr>
              <a:t>uasi-equal path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38" name="Conector reto 37"/>
          <p:cNvCxnSpPr>
            <a:stCxn id="34" idx="3"/>
            <a:endCxn id="37" idx="1"/>
          </p:cNvCxnSpPr>
          <p:nvPr/>
        </p:nvCxnSpPr>
        <p:spPr>
          <a:xfrm flipV="1">
            <a:off x="1928894" y="4329120"/>
            <a:ext cx="857720" cy="7315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de cantos arredondados 40"/>
          <p:cNvSpPr/>
          <p:nvPr/>
        </p:nvSpPr>
        <p:spPr>
          <a:xfrm>
            <a:off x="2786614" y="4725184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o</a:t>
            </a:r>
            <a:r>
              <a:rPr lang="en-US" sz="1350" dirty="0" smtClean="0">
                <a:solidFill>
                  <a:schemeClr val="tx1"/>
                </a:solidFill>
              </a:rPr>
              <a:t>ne-shot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42" name="Conector reto 41"/>
          <p:cNvCxnSpPr>
            <a:stCxn id="34" idx="3"/>
            <a:endCxn id="41" idx="1"/>
          </p:cNvCxnSpPr>
          <p:nvPr/>
        </p:nvCxnSpPr>
        <p:spPr>
          <a:xfrm flipV="1">
            <a:off x="1928894" y="4905184"/>
            <a:ext cx="857720" cy="155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ângulo de cantos arredondados 43"/>
          <p:cNvSpPr/>
          <p:nvPr/>
        </p:nvSpPr>
        <p:spPr>
          <a:xfrm>
            <a:off x="2786614" y="5301248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achromatic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45" name="Conector reto 44"/>
          <p:cNvCxnSpPr>
            <a:stCxn id="34" idx="3"/>
            <a:endCxn id="44" idx="1"/>
          </p:cNvCxnSpPr>
          <p:nvPr/>
        </p:nvCxnSpPr>
        <p:spPr>
          <a:xfrm>
            <a:off x="1928894" y="5060716"/>
            <a:ext cx="857720" cy="420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tângulo de cantos arredondados 52"/>
          <p:cNvSpPr/>
          <p:nvPr/>
        </p:nvSpPr>
        <p:spPr>
          <a:xfrm>
            <a:off x="2786614" y="5877312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robust algorithm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61" name="Conector reto 60"/>
          <p:cNvCxnSpPr>
            <a:stCxn id="34" idx="3"/>
            <a:endCxn id="53" idx="1"/>
          </p:cNvCxnSpPr>
          <p:nvPr/>
        </p:nvCxnSpPr>
        <p:spPr>
          <a:xfrm>
            <a:off x="1928894" y="5060716"/>
            <a:ext cx="857720" cy="9965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ângulo de cantos arredondados 61"/>
          <p:cNvSpPr/>
          <p:nvPr/>
        </p:nvSpPr>
        <p:spPr>
          <a:xfrm>
            <a:off x="611560" y="2222867"/>
            <a:ext cx="1317334" cy="70207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Robust </a:t>
            </a:r>
            <a:r>
              <a:rPr lang="en-US" sz="1350" dirty="0" smtClean="0">
                <a:solidFill>
                  <a:schemeClr val="tx1"/>
                </a:solidFill>
              </a:rPr>
              <a:t>construction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65" name="Retângulo de cantos arredondados 64"/>
          <p:cNvSpPr/>
          <p:nvPr/>
        </p:nvSpPr>
        <p:spPr>
          <a:xfrm>
            <a:off x="2786614" y="1556832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compact and lightweight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66" name="Conector reto 65"/>
          <p:cNvCxnSpPr>
            <a:stCxn id="62" idx="3"/>
            <a:endCxn id="65" idx="1"/>
          </p:cNvCxnSpPr>
          <p:nvPr/>
        </p:nvCxnSpPr>
        <p:spPr>
          <a:xfrm flipV="1">
            <a:off x="1928894" y="1736832"/>
            <a:ext cx="857720" cy="837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tângulo de cantos arredondados 67"/>
          <p:cNvSpPr/>
          <p:nvPr/>
        </p:nvSpPr>
        <p:spPr>
          <a:xfrm>
            <a:off x="2786614" y="2132896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rigid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69" name="Conector reto 68"/>
          <p:cNvCxnSpPr>
            <a:stCxn id="62" idx="3"/>
            <a:endCxn id="68" idx="1"/>
          </p:cNvCxnSpPr>
          <p:nvPr/>
        </p:nvCxnSpPr>
        <p:spPr>
          <a:xfrm flipV="1">
            <a:off x="1928894" y="2312896"/>
            <a:ext cx="857720" cy="261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tângulo de cantos arredondados 70"/>
          <p:cNvSpPr/>
          <p:nvPr/>
        </p:nvSpPr>
        <p:spPr>
          <a:xfrm>
            <a:off x="2786614" y="2708960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s</a:t>
            </a:r>
            <a:r>
              <a:rPr lang="en-US" sz="1350" dirty="0" smtClean="0">
                <a:solidFill>
                  <a:schemeClr val="tx1"/>
                </a:solidFill>
              </a:rPr>
              <a:t>tiff clamping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72" name="Conector reto 71"/>
          <p:cNvCxnSpPr>
            <a:stCxn id="62" idx="3"/>
            <a:endCxn id="71" idx="1"/>
          </p:cNvCxnSpPr>
          <p:nvPr/>
        </p:nvCxnSpPr>
        <p:spPr>
          <a:xfrm>
            <a:off x="1928894" y="2573906"/>
            <a:ext cx="857720" cy="3150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tângulo de cantos arredondados 73"/>
          <p:cNvSpPr/>
          <p:nvPr/>
        </p:nvSpPr>
        <p:spPr>
          <a:xfrm>
            <a:off x="2786614" y="3285024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n</a:t>
            </a:r>
            <a:r>
              <a:rPr lang="en-US" sz="1350" dirty="0" smtClean="0">
                <a:solidFill>
                  <a:schemeClr val="tx1"/>
                </a:solidFill>
              </a:rPr>
              <a:t>o movable parts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75" name="Conector reto 74"/>
          <p:cNvCxnSpPr>
            <a:stCxn id="62" idx="3"/>
            <a:endCxn id="74" idx="1"/>
          </p:cNvCxnSpPr>
          <p:nvPr/>
        </p:nvCxnSpPr>
        <p:spPr>
          <a:xfrm>
            <a:off x="1928894" y="2573906"/>
            <a:ext cx="857720" cy="8911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tângulo 94"/>
          <p:cNvSpPr/>
          <p:nvPr/>
        </p:nvSpPr>
        <p:spPr>
          <a:xfrm>
            <a:off x="6804304" y="1988840"/>
            <a:ext cx="504000" cy="504000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</a:t>
            </a:r>
            <a:endParaRPr lang="en-US" sz="4000" b="1" dirty="0"/>
          </a:p>
        </p:txBody>
      </p:sp>
      <p:sp>
        <p:nvSpPr>
          <p:cNvPr id="96" name="Retângulo 95"/>
          <p:cNvSpPr/>
          <p:nvPr/>
        </p:nvSpPr>
        <p:spPr>
          <a:xfrm>
            <a:off x="6804248" y="2492896"/>
            <a:ext cx="504000" cy="504000"/>
          </a:xfrm>
          <a:prstGeom prst="rect">
            <a:avLst/>
          </a:prstGeom>
          <a:solidFill>
            <a:srgbClr val="66FFFF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</a:t>
            </a:r>
            <a:endParaRPr lang="en-US" sz="4000" b="1" dirty="0"/>
          </a:p>
        </p:txBody>
      </p:sp>
      <p:sp>
        <p:nvSpPr>
          <p:cNvPr id="97" name="CaixaDeTexto 96"/>
          <p:cNvSpPr txBox="1"/>
          <p:nvPr/>
        </p:nvSpPr>
        <p:spPr>
          <a:xfrm>
            <a:off x="6804248" y="1484784"/>
            <a:ext cx="504000" cy="504000"/>
          </a:xfrm>
          <a:prstGeom prst="rect">
            <a:avLst/>
          </a:prstGeom>
          <a:solidFill>
            <a:srgbClr val="FF0000"/>
          </a:solidFill>
        </p:spPr>
        <p:txBody>
          <a:bodyPr wrap="square" lIns="0" tIns="36000" rIns="0" bIns="0" rtlCol="0" anchor="ctr" anchorCtr="1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</a:t>
            </a:r>
            <a:endParaRPr lang="en-US" sz="4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sp>
        <p:nvSpPr>
          <p:cNvPr id="98" name="Retângulo 97"/>
          <p:cNvSpPr/>
          <p:nvPr/>
        </p:nvSpPr>
        <p:spPr>
          <a:xfrm>
            <a:off x="5868200" y="1484784"/>
            <a:ext cx="504000" cy="50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tângulo 98"/>
          <p:cNvSpPr/>
          <p:nvPr/>
        </p:nvSpPr>
        <p:spPr>
          <a:xfrm>
            <a:off x="5868200" y="2060904"/>
            <a:ext cx="504000" cy="50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tângulo 99"/>
          <p:cNvSpPr/>
          <p:nvPr/>
        </p:nvSpPr>
        <p:spPr>
          <a:xfrm>
            <a:off x="5868200" y="2636968"/>
            <a:ext cx="504000" cy="50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tângulo 100"/>
          <p:cNvSpPr/>
          <p:nvPr/>
        </p:nvSpPr>
        <p:spPr>
          <a:xfrm>
            <a:off x="5868200" y="3213032"/>
            <a:ext cx="504000" cy="50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tângulo 101"/>
          <p:cNvSpPr/>
          <p:nvPr/>
        </p:nvSpPr>
        <p:spPr>
          <a:xfrm>
            <a:off x="5868200" y="4077128"/>
            <a:ext cx="504000" cy="50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tângulo 102"/>
          <p:cNvSpPr/>
          <p:nvPr/>
        </p:nvSpPr>
        <p:spPr>
          <a:xfrm>
            <a:off x="5868200" y="4653136"/>
            <a:ext cx="504000" cy="50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tângulo 103"/>
          <p:cNvSpPr/>
          <p:nvPr/>
        </p:nvSpPr>
        <p:spPr>
          <a:xfrm>
            <a:off x="5868200" y="5229144"/>
            <a:ext cx="504000" cy="50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tângulo 104"/>
          <p:cNvSpPr/>
          <p:nvPr/>
        </p:nvSpPr>
        <p:spPr>
          <a:xfrm>
            <a:off x="5868200" y="5805152"/>
            <a:ext cx="504000" cy="50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Conector reto 106"/>
          <p:cNvCxnSpPr>
            <a:stCxn id="65" idx="3"/>
            <a:endCxn id="98" idx="1"/>
          </p:cNvCxnSpPr>
          <p:nvPr/>
        </p:nvCxnSpPr>
        <p:spPr>
          <a:xfrm flipV="1">
            <a:off x="4946614" y="1736784"/>
            <a:ext cx="921586" cy="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ector reto 108"/>
          <p:cNvCxnSpPr>
            <a:stCxn id="68" idx="3"/>
            <a:endCxn id="99" idx="1"/>
          </p:cNvCxnSpPr>
          <p:nvPr/>
        </p:nvCxnSpPr>
        <p:spPr>
          <a:xfrm>
            <a:off x="4946614" y="2312896"/>
            <a:ext cx="921586" cy="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ector reto 109"/>
          <p:cNvCxnSpPr>
            <a:stCxn id="71" idx="3"/>
            <a:endCxn id="100" idx="1"/>
          </p:cNvCxnSpPr>
          <p:nvPr/>
        </p:nvCxnSpPr>
        <p:spPr>
          <a:xfrm>
            <a:off x="4946614" y="2888960"/>
            <a:ext cx="921586" cy="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ector reto 110"/>
          <p:cNvCxnSpPr>
            <a:stCxn id="74" idx="3"/>
            <a:endCxn id="101" idx="1"/>
          </p:cNvCxnSpPr>
          <p:nvPr/>
        </p:nvCxnSpPr>
        <p:spPr>
          <a:xfrm>
            <a:off x="4946614" y="3465024"/>
            <a:ext cx="921586" cy="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ector reto 111"/>
          <p:cNvCxnSpPr>
            <a:stCxn id="37" idx="3"/>
            <a:endCxn id="102" idx="1"/>
          </p:cNvCxnSpPr>
          <p:nvPr/>
        </p:nvCxnSpPr>
        <p:spPr>
          <a:xfrm>
            <a:off x="4946614" y="4329120"/>
            <a:ext cx="921586" cy="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ector reto 112"/>
          <p:cNvCxnSpPr>
            <a:stCxn id="41" idx="3"/>
            <a:endCxn id="103" idx="1"/>
          </p:cNvCxnSpPr>
          <p:nvPr/>
        </p:nvCxnSpPr>
        <p:spPr>
          <a:xfrm flipV="1">
            <a:off x="4946614" y="4905136"/>
            <a:ext cx="921586" cy="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ector reto 113"/>
          <p:cNvCxnSpPr>
            <a:stCxn id="44" idx="3"/>
            <a:endCxn id="104" idx="1"/>
          </p:cNvCxnSpPr>
          <p:nvPr/>
        </p:nvCxnSpPr>
        <p:spPr>
          <a:xfrm flipV="1">
            <a:off x="4946614" y="5481144"/>
            <a:ext cx="921586" cy="1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ector reto 114"/>
          <p:cNvCxnSpPr>
            <a:stCxn id="53" idx="3"/>
            <a:endCxn id="105" idx="1"/>
          </p:cNvCxnSpPr>
          <p:nvPr/>
        </p:nvCxnSpPr>
        <p:spPr>
          <a:xfrm flipV="1">
            <a:off x="4946614" y="6057152"/>
            <a:ext cx="921586" cy="1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605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400" dirty="0" err="1" smtClean="0"/>
              <a:t>PhaseCan</a:t>
            </a:r>
            <a:endParaRPr lang="en-US" sz="4400" dirty="0"/>
          </a:p>
        </p:txBody>
      </p:sp>
      <p:sp>
        <p:nvSpPr>
          <p:cNvPr id="6" name="Retângulo 5"/>
          <p:cNvSpPr/>
          <p:nvPr/>
        </p:nvSpPr>
        <p:spPr>
          <a:xfrm>
            <a:off x="3851920" y="1532399"/>
            <a:ext cx="1253869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15000" b="1" cap="none" spc="0" dirty="0" smtClean="0">
                <a:ln/>
                <a:solidFill>
                  <a:schemeClr val="accent4"/>
                </a:solidFill>
                <a:effectLst/>
              </a:rPr>
              <a:t>1</a:t>
            </a:r>
            <a:endParaRPr lang="pt-BR" sz="15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1266" name="Picture 2" descr="Ver a imagem de orige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32656"/>
            <a:ext cx="1895475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49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err="1" smtClean="0"/>
              <a:t>PhaseCam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714488"/>
            <a:ext cx="428628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8" y="1714488"/>
            <a:ext cx="428628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4714884"/>
            <a:ext cx="5482952" cy="1411279"/>
          </a:xfrm>
        </p:spPr>
        <p:txBody>
          <a:bodyPr>
            <a:normAutofit/>
          </a:bodyPr>
          <a:lstStyle/>
          <a:p>
            <a:r>
              <a:rPr lang="en-US" dirty="0" smtClean="0"/>
              <a:t>One shot</a:t>
            </a:r>
          </a:p>
          <a:p>
            <a:r>
              <a:rPr lang="en-US" dirty="0" smtClean="0"/>
              <a:t>No sensitive to vibration neither air turbulences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806280"/>
            <a:ext cx="1905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5346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PhaseCam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00" y="1285860"/>
            <a:ext cx="7332738" cy="4795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1901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Optics Measurement</a:t>
            </a:r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" y="155679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9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Robustness features</a:t>
            </a:r>
            <a:endParaRPr lang="en-US" dirty="0"/>
          </a:p>
        </p:txBody>
      </p:sp>
      <p:sp>
        <p:nvSpPr>
          <p:cNvPr id="34" name="Retângulo de cantos arredondados 33"/>
          <p:cNvSpPr/>
          <p:nvPr/>
        </p:nvSpPr>
        <p:spPr>
          <a:xfrm>
            <a:off x="611560" y="4709677"/>
            <a:ext cx="1317334" cy="70207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Robust principle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7" name="Retângulo de cantos arredondados 36"/>
          <p:cNvSpPr/>
          <p:nvPr/>
        </p:nvSpPr>
        <p:spPr>
          <a:xfrm>
            <a:off x="2786614" y="4149120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q</a:t>
            </a:r>
            <a:r>
              <a:rPr lang="en-US" sz="1350" dirty="0" smtClean="0">
                <a:solidFill>
                  <a:schemeClr val="tx1"/>
                </a:solidFill>
              </a:rPr>
              <a:t>uasi-equal path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38" name="Conector reto 37"/>
          <p:cNvCxnSpPr>
            <a:stCxn id="34" idx="3"/>
            <a:endCxn id="37" idx="1"/>
          </p:cNvCxnSpPr>
          <p:nvPr/>
        </p:nvCxnSpPr>
        <p:spPr>
          <a:xfrm flipV="1">
            <a:off x="1928894" y="4329120"/>
            <a:ext cx="857720" cy="7315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de cantos arredondados 40"/>
          <p:cNvSpPr/>
          <p:nvPr/>
        </p:nvSpPr>
        <p:spPr>
          <a:xfrm>
            <a:off x="2786614" y="4725184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o</a:t>
            </a:r>
            <a:r>
              <a:rPr lang="en-US" sz="1350" dirty="0" smtClean="0">
                <a:solidFill>
                  <a:schemeClr val="tx1"/>
                </a:solidFill>
              </a:rPr>
              <a:t>ne-shot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42" name="Conector reto 41"/>
          <p:cNvCxnSpPr>
            <a:stCxn id="34" idx="3"/>
            <a:endCxn id="41" idx="1"/>
          </p:cNvCxnSpPr>
          <p:nvPr/>
        </p:nvCxnSpPr>
        <p:spPr>
          <a:xfrm flipV="1">
            <a:off x="1928894" y="4905184"/>
            <a:ext cx="857720" cy="155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ângulo de cantos arredondados 43"/>
          <p:cNvSpPr/>
          <p:nvPr/>
        </p:nvSpPr>
        <p:spPr>
          <a:xfrm>
            <a:off x="2786614" y="5301248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achromatic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45" name="Conector reto 44"/>
          <p:cNvCxnSpPr>
            <a:stCxn id="34" idx="3"/>
            <a:endCxn id="44" idx="1"/>
          </p:cNvCxnSpPr>
          <p:nvPr/>
        </p:nvCxnSpPr>
        <p:spPr>
          <a:xfrm>
            <a:off x="1928894" y="5060716"/>
            <a:ext cx="857720" cy="420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tângulo de cantos arredondados 52"/>
          <p:cNvSpPr/>
          <p:nvPr/>
        </p:nvSpPr>
        <p:spPr>
          <a:xfrm>
            <a:off x="2786614" y="5877312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robust algorithm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61" name="Conector reto 60"/>
          <p:cNvCxnSpPr>
            <a:stCxn id="34" idx="3"/>
            <a:endCxn id="53" idx="1"/>
          </p:cNvCxnSpPr>
          <p:nvPr/>
        </p:nvCxnSpPr>
        <p:spPr>
          <a:xfrm>
            <a:off x="1928894" y="5060716"/>
            <a:ext cx="857720" cy="9965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ângulo de cantos arredondados 61"/>
          <p:cNvSpPr/>
          <p:nvPr/>
        </p:nvSpPr>
        <p:spPr>
          <a:xfrm>
            <a:off x="611560" y="2222867"/>
            <a:ext cx="1317334" cy="70207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Robust </a:t>
            </a:r>
            <a:r>
              <a:rPr lang="en-US" sz="1350" dirty="0" smtClean="0">
                <a:solidFill>
                  <a:schemeClr val="tx1"/>
                </a:solidFill>
              </a:rPr>
              <a:t>construction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65" name="Retângulo de cantos arredondados 64"/>
          <p:cNvSpPr/>
          <p:nvPr/>
        </p:nvSpPr>
        <p:spPr>
          <a:xfrm>
            <a:off x="2786614" y="1556832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compact and lightweight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66" name="Conector reto 65"/>
          <p:cNvCxnSpPr>
            <a:stCxn id="62" idx="3"/>
            <a:endCxn id="65" idx="1"/>
          </p:cNvCxnSpPr>
          <p:nvPr/>
        </p:nvCxnSpPr>
        <p:spPr>
          <a:xfrm flipV="1">
            <a:off x="1928894" y="1736832"/>
            <a:ext cx="857720" cy="837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tângulo de cantos arredondados 67"/>
          <p:cNvSpPr/>
          <p:nvPr/>
        </p:nvSpPr>
        <p:spPr>
          <a:xfrm>
            <a:off x="2786614" y="2132896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rigid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69" name="Conector reto 68"/>
          <p:cNvCxnSpPr>
            <a:stCxn id="62" idx="3"/>
            <a:endCxn id="68" idx="1"/>
          </p:cNvCxnSpPr>
          <p:nvPr/>
        </p:nvCxnSpPr>
        <p:spPr>
          <a:xfrm flipV="1">
            <a:off x="1928894" y="2312896"/>
            <a:ext cx="857720" cy="261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tângulo de cantos arredondados 70"/>
          <p:cNvSpPr/>
          <p:nvPr/>
        </p:nvSpPr>
        <p:spPr>
          <a:xfrm>
            <a:off x="2786614" y="2708960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s</a:t>
            </a:r>
            <a:r>
              <a:rPr lang="en-US" sz="1350" dirty="0" smtClean="0">
                <a:solidFill>
                  <a:schemeClr val="tx1"/>
                </a:solidFill>
              </a:rPr>
              <a:t>tiff clamping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72" name="Conector reto 71"/>
          <p:cNvCxnSpPr>
            <a:stCxn id="62" idx="3"/>
            <a:endCxn id="71" idx="1"/>
          </p:cNvCxnSpPr>
          <p:nvPr/>
        </p:nvCxnSpPr>
        <p:spPr>
          <a:xfrm>
            <a:off x="1928894" y="2573906"/>
            <a:ext cx="857720" cy="3150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tângulo de cantos arredondados 73"/>
          <p:cNvSpPr/>
          <p:nvPr/>
        </p:nvSpPr>
        <p:spPr>
          <a:xfrm>
            <a:off x="2786614" y="3285024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n</a:t>
            </a:r>
            <a:r>
              <a:rPr lang="en-US" sz="1350" dirty="0" smtClean="0">
                <a:solidFill>
                  <a:schemeClr val="tx1"/>
                </a:solidFill>
              </a:rPr>
              <a:t>o movable parts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75" name="Conector reto 74"/>
          <p:cNvCxnSpPr>
            <a:stCxn id="62" idx="3"/>
            <a:endCxn id="74" idx="1"/>
          </p:cNvCxnSpPr>
          <p:nvPr/>
        </p:nvCxnSpPr>
        <p:spPr>
          <a:xfrm>
            <a:off x="1928894" y="2573906"/>
            <a:ext cx="857720" cy="8911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tângulo 95"/>
          <p:cNvSpPr/>
          <p:nvPr/>
        </p:nvSpPr>
        <p:spPr>
          <a:xfrm>
            <a:off x="5868144" y="3213032"/>
            <a:ext cx="504000" cy="504000"/>
          </a:xfrm>
          <a:prstGeom prst="rect">
            <a:avLst/>
          </a:prstGeom>
          <a:solidFill>
            <a:srgbClr val="66FFFF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</a:t>
            </a:r>
            <a:endParaRPr lang="en-US" sz="4000" b="1" dirty="0"/>
          </a:p>
        </p:txBody>
      </p:sp>
      <p:sp>
        <p:nvSpPr>
          <p:cNvPr id="97" name="CaixaDeTexto 96"/>
          <p:cNvSpPr txBox="1"/>
          <p:nvPr/>
        </p:nvSpPr>
        <p:spPr>
          <a:xfrm>
            <a:off x="5868144" y="1484784"/>
            <a:ext cx="504000" cy="504000"/>
          </a:xfrm>
          <a:prstGeom prst="rect">
            <a:avLst/>
          </a:prstGeom>
          <a:solidFill>
            <a:srgbClr val="FF0000"/>
          </a:solidFill>
        </p:spPr>
        <p:txBody>
          <a:bodyPr wrap="square" lIns="0" tIns="36000" rIns="0" bIns="0" rtlCol="0" anchor="ctr" anchorCtr="1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</a:t>
            </a:r>
            <a:endParaRPr lang="en-US" sz="4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sp>
        <p:nvSpPr>
          <p:cNvPr id="40" name="Retângulo 39"/>
          <p:cNvSpPr/>
          <p:nvPr/>
        </p:nvSpPr>
        <p:spPr>
          <a:xfrm>
            <a:off x="5868144" y="2060848"/>
            <a:ext cx="504000" cy="504000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</a:t>
            </a:r>
            <a:endParaRPr lang="en-US" sz="4000" b="1" dirty="0"/>
          </a:p>
        </p:txBody>
      </p:sp>
      <p:sp>
        <p:nvSpPr>
          <p:cNvPr id="43" name="CaixaDeTexto 42"/>
          <p:cNvSpPr txBox="1"/>
          <p:nvPr/>
        </p:nvSpPr>
        <p:spPr>
          <a:xfrm>
            <a:off x="5868144" y="4077128"/>
            <a:ext cx="504000" cy="504000"/>
          </a:xfrm>
          <a:prstGeom prst="rect">
            <a:avLst/>
          </a:prstGeom>
          <a:solidFill>
            <a:srgbClr val="FF0000"/>
          </a:solidFill>
        </p:spPr>
        <p:txBody>
          <a:bodyPr wrap="square" lIns="0" tIns="36000" rIns="0" bIns="0" rtlCol="0" anchor="ctr" anchorCtr="1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</a:t>
            </a:r>
            <a:endParaRPr lang="en-US" sz="4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sp>
        <p:nvSpPr>
          <p:cNvPr id="46" name="Retângulo 45"/>
          <p:cNvSpPr/>
          <p:nvPr/>
        </p:nvSpPr>
        <p:spPr>
          <a:xfrm>
            <a:off x="5868144" y="4653192"/>
            <a:ext cx="504000" cy="504000"/>
          </a:xfrm>
          <a:prstGeom prst="rect">
            <a:avLst/>
          </a:prstGeom>
          <a:solidFill>
            <a:srgbClr val="66FFFF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</a:t>
            </a:r>
            <a:endParaRPr lang="en-US" sz="4000" b="1" dirty="0"/>
          </a:p>
        </p:txBody>
      </p:sp>
      <p:sp>
        <p:nvSpPr>
          <p:cNvPr id="47" name="Retângulo 46"/>
          <p:cNvSpPr/>
          <p:nvPr/>
        </p:nvSpPr>
        <p:spPr>
          <a:xfrm>
            <a:off x="5868144" y="5805320"/>
            <a:ext cx="504000" cy="504000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</a:t>
            </a:r>
            <a:endParaRPr lang="en-US" sz="4000" b="1" dirty="0"/>
          </a:p>
        </p:txBody>
      </p:sp>
      <p:sp>
        <p:nvSpPr>
          <p:cNvPr id="48" name="CaixaDeTexto 47"/>
          <p:cNvSpPr txBox="1"/>
          <p:nvPr/>
        </p:nvSpPr>
        <p:spPr>
          <a:xfrm>
            <a:off x="5868144" y="5229256"/>
            <a:ext cx="504000" cy="504000"/>
          </a:xfrm>
          <a:prstGeom prst="rect">
            <a:avLst/>
          </a:prstGeom>
          <a:solidFill>
            <a:srgbClr val="FF0000"/>
          </a:solidFill>
        </p:spPr>
        <p:txBody>
          <a:bodyPr wrap="square" lIns="0" tIns="36000" rIns="0" bIns="0" rtlCol="0" anchor="ctr" anchorCtr="1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</a:t>
            </a:r>
            <a:endParaRPr lang="en-US" sz="4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4946614" y="4077128"/>
            <a:ext cx="1425586" cy="2232024"/>
            <a:chOff x="4946614" y="4077128"/>
            <a:chExt cx="1425586" cy="2232024"/>
          </a:xfrm>
        </p:grpSpPr>
        <p:sp>
          <p:nvSpPr>
            <p:cNvPr id="102" name="Retângulo 101"/>
            <p:cNvSpPr/>
            <p:nvPr/>
          </p:nvSpPr>
          <p:spPr>
            <a:xfrm>
              <a:off x="5868200" y="4077128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tângulo 102"/>
            <p:cNvSpPr/>
            <p:nvPr/>
          </p:nvSpPr>
          <p:spPr>
            <a:xfrm>
              <a:off x="5868200" y="4653136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tângulo 103"/>
            <p:cNvSpPr/>
            <p:nvPr/>
          </p:nvSpPr>
          <p:spPr>
            <a:xfrm>
              <a:off x="5868200" y="5229144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tângulo 104"/>
            <p:cNvSpPr/>
            <p:nvPr/>
          </p:nvSpPr>
          <p:spPr>
            <a:xfrm>
              <a:off x="5868200" y="5805152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2" name="Conector reto 111"/>
            <p:cNvCxnSpPr>
              <a:stCxn id="37" idx="3"/>
              <a:endCxn id="102" idx="1"/>
            </p:cNvCxnSpPr>
            <p:nvPr/>
          </p:nvCxnSpPr>
          <p:spPr>
            <a:xfrm>
              <a:off x="4946614" y="4329120"/>
              <a:ext cx="921586" cy="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to 112"/>
            <p:cNvCxnSpPr>
              <a:stCxn id="41" idx="3"/>
              <a:endCxn id="103" idx="1"/>
            </p:cNvCxnSpPr>
            <p:nvPr/>
          </p:nvCxnSpPr>
          <p:spPr>
            <a:xfrm flipV="1">
              <a:off x="4946614" y="4905136"/>
              <a:ext cx="921586" cy="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to 113"/>
            <p:cNvCxnSpPr>
              <a:stCxn id="44" idx="3"/>
              <a:endCxn id="104" idx="1"/>
            </p:cNvCxnSpPr>
            <p:nvPr/>
          </p:nvCxnSpPr>
          <p:spPr>
            <a:xfrm flipV="1">
              <a:off x="4946614" y="5481144"/>
              <a:ext cx="921586" cy="1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to 114"/>
            <p:cNvCxnSpPr>
              <a:stCxn id="53" idx="3"/>
              <a:endCxn id="105" idx="1"/>
            </p:cNvCxnSpPr>
            <p:nvPr/>
          </p:nvCxnSpPr>
          <p:spPr>
            <a:xfrm flipV="1">
              <a:off x="4946614" y="6057152"/>
              <a:ext cx="921586" cy="1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CaixaDeTexto 49"/>
          <p:cNvSpPr txBox="1"/>
          <p:nvPr/>
        </p:nvSpPr>
        <p:spPr>
          <a:xfrm>
            <a:off x="5868144" y="2636912"/>
            <a:ext cx="504000" cy="504000"/>
          </a:xfrm>
          <a:prstGeom prst="rect">
            <a:avLst/>
          </a:prstGeom>
          <a:solidFill>
            <a:srgbClr val="FF0000"/>
          </a:solidFill>
        </p:spPr>
        <p:txBody>
          <a:bodyPr wrap="square" lIns="0" tIns="36000" rIns="0" bIns="0" rtlCol="0" anchor="ctr" anchorCtr="1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</a:t>
            </a:r>
            <a:endParaRPr lang="en-US" sz="4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4946614" y="1484784"/>
            <a:ext cx="1425586" cy="2232248"/>
            <a:chOff x="4946614" y="1484784"/>
            <a:chExt cx="1425586" cy="2232248"/>
          </a:xfrm>
        </p:grpSpPr>
        <p:sp>
          <p:nvSpPr>
            <p:cNvPr id="98" name="Retângulo 97"/>
            <p:cNvSpPr/>
            <p:nvPr/>
          </p:nvSpPr>
          <p:spPr>
            <a:xfrm>
              <a:off x="5868200" y="1484784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tângulo 98"/>
            <p:cNvSpPr/>
            <p:nvPr/>
          </p:nvSpPr>
          <p:spPr>
            <a:xfrm>
              <a:off x="5868200" y="2060904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tângulo 99"/>
            <p:cNvSpPr/>
            <p:nvPr/>
          </p:nvSpPr>
          <p:spPr>
            <a:xfrm>
              <a:off x="5868200" y="2636968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tângulo 100"/>
            <p:cNvSpPr/>
            <p:nvPr/>
          </p:nvSpPr>
          <p:spPr>
            <a:xfrm>
              <a:off x="5868200" y="3213032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Conector reto 106"/>
            <p:cNvCxnSpPr>
              <a:stCxn id="65" idx="3"/>
              <a:endCxn id="98" idx="1"/>
            </p:cNvCxnSpPr>
            <p:nvPr/>
          </p:nvCxnSpPr>
          <p:spPr>
            <a:xfrm flipV="1">
              <a:off x="4946614" y="1736784"/>
              <a:ext cx="921586" cy="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/>
            <p:cNvCxnSpPr>
              <a:stCxn id="68" idx="3"/>
              <a:endCxn id="99" idx="1"/>
            </p:cNvCxnSpPr>
            <p:nvPr/>
          </p:nvCxnSpPr>
          <p:spPr>
            <a:xfrm>
              <a:off x="4946614" y="2312896"/>
              <a:ext cx="921586" cy="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to 109"/>
            <p:cNvCxnSpPr>
              <a:stCxn id="71" idx="3"/>
              <a:endCxn id="100" idx="1"/>
            </p:cNvCxnSpPr>
            <p:nvPr/>
          </p:nvCxnSpPr>
          <p:spPr>
            <a:xfrm>
              <a:off x="4946614" y="2888960"/>
              <a:ext cx="921586" cy="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to 110"/>
            <p:cNvCxnSpPr>
              <a:stCxn id="74" idx="3"/>
              <a:endCxn id="101" idx="1"/>
            </p:cNvCxnSpPr>
            <p:nvPr/>
          </p:nvCxnSpPr>
          <p:spPr>
            <a:xfrm>
              <a:off x="4946614" y="3465024"/>
              <a:ext cx="921586" cy="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o 7"/>
          <p:cNvGrpSpPr/>
          <p:nvPr/>
        </p:nvGrpSpPr>
        <p:grpSpPr>
          <a:xfrm>
            <a:off x="7308304" y="1224136"/>
            <a:ext cx="1296144" cy="5373216"/>
            <a:chOff x="7308304" y="1224136"/>
            <a:chExt cx="1296144" cy="5373216"/>
          </a:xfrm>
        </p:grpSpPr>
        <p:sp>
          <p:nvSpPr>
            <p:cNvPr id="49" name="Retângulo 48"/>
            <p:cNvSpPr/>
            <p:nvPr/>
          </p:nvSpPr>
          <p:spPr>
            <a:xfrm>
              <a:off x="7704376" y="1224136"/>
              <a:ext cx="504000" cy="504000"/>
            </a:xfrm>
            <a:prstGeom prst="rect">
              <a:avLst/>
            </a:prstGeom>
            <a:solidFill>
              <a:srgbClr val="66FFFF"/>
            </a:solidFill>
          </p:spPr>
          <p:txBody>
            <a:bodyPr wrap="none" lIns="0" tIns="0" rIns="0" bIns="0" anchor="ctr" anchorCtr="1">
              <a:spAutoFit/>
            </a:bodyPr>
            <a:lstStyle/>
            <a:p>
              <a:pPr algn="ctr"/>
              <a:r>
                <a:rPr lang="en-US" sz="4000" b="1" dirty="0">
                  <a:sym typeface="Wingdings"/>
                </a:rPr>
                <a:t></a:t>
              </a:r>
              <a:endParaRPr lang="en-US" sz="4000" b="1" dirty="0"/>
            </a:p>
          </p:txBody>
        </p:sp>
        <p:sp>
          <p:nvSpPr>
            <p:cNvPr id="51" name="Retângulo 50"/>
            <p:cNvSpPr/>
            <p:nvPr/>
          </p:nvSpPr>
          <p:spPr>
            <a:xfrm>
              <a:off x="7704376" y="2664352"/>
              <a:ext cx="504000" cy="50400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lIns="0" tIns="0" rIns="0" bIns="0" anchor="ctr" anchorCtr="1">
              <a:spAutoFit/>
            </a:bodyPr>
            <a:lstStyle/>
            <a:p>
              <a:pPr algn="ctr"/>
              <a:r>
                <a:rPr lang="en-US" sz="4000" b="1" dirty="0">
                  <a:sym typeface="Wingdings"/>
                </a:rPr>
                <a:t></a:t>
              </a:r>
              <a:endParaRPr lang="en-US" sz="4000" b="1" dirty="0"/>
            </a:p>
          </p:txBody>
        </p:sp>
        <p:sp>
          <p:nvSpPr>
            <p:cNvPr id="52" name="CaixaDeTexto 51"/>
            <p:cNvSpPr txBox="1"/>
            <p:nvPr/>
          </p:nvSpPr>
          <p:spPr>
            <a:xfrm>
              <a:off x="7704376" y="4104456"/>
              <a:ext cx="504000" cy="50400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lIns="0" tIns="36000" rIns="0" bIns="0" rtlCol="0" anchor="ctr" anchorCtr="1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  <a:latin typeface="Wingdings" panose="05000000000000000000" pitchFamily="2" charset="2"/>
                  <a:sym typeface="Wingdings" panose="05000000000000000000" pitchFamily="2" charset="2"/>
                </a:rPr>
                <a:t></a:t>
              </a:r>
              <a:endParaRPr lang="en-US" sz="4000" dirty="0">
                <a:solidFill>
                  <a:schemeClr val="bg1"/>
                </a:solidFill>
                <a:latin typeface="Wingdings" panose="05000000000000000000" pitchFamily="2" charset="2"/>
              </a:endParaRPr>
            </a:p>
          </p:txBody>
        </p:sp>
        <p:sp>
          <p:nvSpPr>
            <p:cNvPr id="5" name="Retângulo 4"/>
            <p:cNvSpPr/>
            <p:nvPr/>
          </p:nvSpPr>
          <p:spPr>
            <a:xfrm>
              <a:off x="7671683" y="1728192"/>
              <a:ext cx="5693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2</a:t>
              </a:r>
              <a:endParaRPr lang="pt-BR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54" name="Retângulo 53"/>
            <p:cNvSpPr/>
            <p:nvPr/>
          </p:nvSpPr>
          <p:spPr>
            <a:xfrm>
              <a:off x="7671683" y="3168352"/>
              <a:ext cx="5693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2</a:t>
              </a:r>
              <a:endParaRPr lang="pt-BR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55" name="Retângulo 54"/>
            <p:cNvSpPr/>
            <p:nvPr/>
          </p:nvSpPr>
          <p:spPr>
            <a:xfrm>
              <a:off x="7671683" y="4608512"/>
              <a:ext cx="5693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4</a:t>
              </a:r>
              <a:endParaRPr lang="pt-BR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7" name="Retângulo 6"/>
            <p:cNvSpPr/>
            <p:nvPr/>
          </p:nvSpPr>
          <p:spPr>
            <a:xfrm>
              <a:off x="7308304" y="5472496"/>
              <a:ext cx="1296144" cy="7200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/>
          </p:nvSpPr>
          <p:spPr>
            <a:xfrm>
              <a:off x="7671683" y="5674022"/>
              <a:ext cx="5693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6</a:t>
              </a:r>
              <a:endPara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962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400" dirty="0"/>
              <a:t>Reflection Digital Holographic Microscope </a:t>
            </a:r>
          </a:p>
        </p:txBody>
      </p:sp>
      <p:sp>
        <p:nvSpPr>
          <p:cNvPr id="6" name="Retângulo 5"/>
          <p:cNvSpPr/>
          <p:nvPr/>
        </p:nvSpPr>
        <p:spPr>
          <a:xfrm>
            <a:off x="3851920" y="1532399"/>
            <a:ext cx="1253869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15000" b="1" dirty="0">
                <a:ln/>
                <a:solidFill>
                  <a:schemeClr val="accent4"/>
                </a:solidFill>
              </a:rPr>
              <a:t>2</a:t>
            </a:r>
            <a:endParaRPr lang="pt-BR" sz="15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2290" name="Picture 2" descr="Ver a imagem de orige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965076"/>
            <a:ext cx="1416596" cy="141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24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Lyncée</a:t>
            </a:r>
            <a:r>
              <a:rPr lang="en-US" dirty="0" smtClean="0"/>
              <a:t>  Reflection Digital Holographic Microscope R1001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2285992"/>
            <a:ext cx="380206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2000240"/>
            <a:ext cx="30765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6058"/>
            <a:ext cx="3553197" cy="20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ixaDeTexto 7"/>
          <p:cNvSpPr txBox="1"/>
          <p:nvPr/>
        </p:nvSpPr>
        <p:spPr>
          <a:xfrm>
            <a:off x="5214942" y="4857760"/>
            <a:ext cx="3071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nanometer resolution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5"/>
              </a:rPr>
              <a:t>real-time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5"/>
              </a:rPr>
              <a:t>single full-field acquisition (no scan)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5"/>
              </a:rPr>
              <a:t>non-invasive 3D observations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20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examples</a:t>
            </a:r>
            <a:endParaRPr lang="en-US" dirty="0"/>
          </a:p>
        </p:txBody>
      </p:sp>
      <p:grpSp>
        <p:nvGrpSpPr>
          <p:cNvPr id="11" name="Grupo 10"/>
          <p:cNvGrpSpPr/>
          <p:nvPr/>
        </p:nvGrpSpPr>
        <p:grpSpPr>
          <a:xfrm>
            <a:off x="500034" y="1214422"/>
            <a:ext cx="3641216" cy="2512472"/>
            <a:chOff x="500034" y="1214422"/>
            <a:chExt cx="3641216" cy="2512472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34" y="1214422"/>
              <a:ext cx="3641216" cy="2357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CaixaDeTexto 5"/>
            <p:cNvSpPr txBox="1"/>
            <p:nvPr/>
          </p:nvSpPr>
          <p:spPr>
            <a:xfrm>
              <a:off x="857224" y="3357562"/>
              <a:ext cx="285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Live cell measurement</a:t>
              </a:r>
              <a:endParaRPr lang="en-US" dirty="0"/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5464504" y="1714488"/>
            <a:ext cx="3679496" cy="2298158"/>
            <a:chOff x="5464504" y="1714488"/>
            <a:chExt cx="3679496" cy="2298158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4504" y="1714488"/>
              <a:ext cx="3679496" cy="2081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5929322" y="3643314"/>
              <a:ext cx="285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SiO</a:t>
              </a:r>
              <a:r>
                <a:rPr lang="en-US" baseline="-25000" dirty="0" smtClean="0"/>
                <a:t>2</a:t>
              </a:r>
              <a:r>
                <a:rPr lang="en-US" dirty="0" smtClean="0"/>
                <a:t> lines</a:t>
              </a:r>
              <a:endParaRPr lang="en-US" dirty="0"/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571472" y="4000504"/>
            <a:ext cx="4095768" cy="2655348"/>
            <a:chOff x="571472" y="4000504"/>
            <a:chExt cx="4095768" cy="265534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472" y="4000504"/>
              <a:ext cx="4095768" cy="2316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CaixaDeTexto 9"/>
            <p:cNvSpPr txBox="1"/>
            <p:nvPr/>
          </p:nvSpPr>
          <p:spPr>
            <a:xfrm>
              <a:off x="1000100" y="6286520"/>
              <a:ext cx="285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Fresnel lens array</a:t>
              </a:r>
              <a:endParaRPr lang="en-US" dirty="0"/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5072066" y="4000504"/>
            <a:ext cx="3881422" cy="2583910"/>
            <a:chOff x="5072066" y="4000504"/>
            <a:chExt cx="3881422" cy="2583910"/>
          </a:xfrm>
        </p:grpSpPr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066" y="4000504"/>
              <a:ext cx="3881422" cy="2195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CaixaDeTexto 11"/>
            <p:cNvSpPr txBox="1"/>
            <p:nvPr/>
          </p:nvSpPr>
          <p:spPr>
            <a:xfrm>
              <a:off x="5500694" y="6215082"/>
              <a:ext cx="285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Corner cubes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3097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problem</a:t>
            </a:r>
            <a:endParaRPr lang="en-US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Light propagates too fast to be “frozen”</a:t>
            </a:r>
          </a:p>
          <a:p>
            <a:pPr lvl="1"/>
            <a:r>
              <a:rPr lang="en-US" dirty="0" smtClean="0"/>
              <a:t>About 300 000 km/s in vacuum (7.5 turns on earth per second)</a:t>
            </a:r>
          </a:p>
          <a:p>
            <a:r>
              <a:rPr lang="en-US" dirty="0" smtClean="0"/>
              <a:t>Light frequency is too fast to be detected</a:t>
            </a:r>
          </a:p>
          <a:p>
            <a:pPr lvl="1"/>
            <a:r>
              <a:rPr lang="en-US" dirty="0" smtClean="0"/>
              <a:t>Almost 10</a:t>
            </a:r>
            <a:r>
              <a:rPr lang="en-US" baseline="30000" dirty="0" smtClean="0"/>
              <a:t>15</a:t>
            </a:r>
            <a:r>
              <a:rPr lang="en-US" dirty="0" smtClean="0"/>
              <a:t> Hz = 1 000 000 000 000 000 Hz</a:t>
            </a:r>
          </a:p>
          <a:p>
            <a:r>
              <a:rPr lang="en-US" dirty="0" smtClean="0"/>
              <a:t>Light wavelength is too small to be seen</a:t>
            </a:r>
          </a:p>
          <a:p>
            <a:pPr lvl="1"/>
            <a:r>
              <a:rPr lang="en-US" dirty="0" smtClean="0"/>
              <a:t>About 600 nm = 0.000 6 mm = </a:t>
            </a:r>
            <a:r>
              <a:rPr lang="en-US" dirty="0"/>
              <a:t>0.000 000 6 </a:t>
            </a:r>
            <a:r>
              <a:rPr lang="en-US" dirty="0" smtClean="0"/>
              <a:t>m</a:t>
            </a:r>
          </a:p>
          <a:p>
            <a:r>
              <a:rPr lang="en-US" dirty="0" smtClean="0"/>
              <a:t>Light </a:t>
            </a:r>
            <a:r>
              <a:rPr lang="en-US" dirty="0"/>
              <a:t>is immaterial and cannot be </a:t>
            </a:r>
            <a:r>
              <a:rPr lang="en-US" dirty="0" smtClean="0"/>
              <a:t>touched</a:t>
            </a:r>
          </a:p>
          <a:p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/>
              <a:t>to use the wavelength of light to measure something?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524787"/>
            <a:ext cx="2488016" cy="331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8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Robustness features</a:t>
            </a:r>
            <a:endParaRPr lang="en-US" dirty="0"/>
          </a:p>
        </p:txBody>
      </p:sp>
      <p:sp>
        <p:nvSpPr>
          <p:cNvPr id="34" name="Retângulo de cantos arredondados 33"/>
          <p:cNvSpPr/>
          <p:nvPr/>
        </p:nvSpPr>
        <p:spPr>
          <a:xfrm>
            <a:off x="611560" y="4709677"/>
            <a:ext cx="1317334" cy="70207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Robust principle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7" name="Retângulo de cantos arredondados 36"/>
          <p:cNvSpPr/>
          <p:nvPr/>
        </p:nvSpPr>
        <p:spPr>
          <a:xfrm>
            <a:off x="2786614" y="4149120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q</a:t>
            </a:r>
            <a:r>
              <a:rPr lang="en-US" sz="1350" dirty="0" smtClean="0">
                <a:solidFill>
                  <a:schemeClr val="tx1"/>
                </a:solidFill>
              </a:rPr>
              <a:t>uasi-equal path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38" name="Conector reto 37"/>
          <p:cNvCxnSpPr>
            <a:stCxn id="34" idx="3"/>
            <a:endCxn id="37" idx="1"/>
          </p:cNvCxnSpPr>
          <p:nvPr/>
        </p:nvCxnSpPr>
        <p:spPr>
          <a:xfrm flipV="1">
            <a:off x="1928894" y="4329120"/>
            <a:ext cx="857720" cy="7315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de cantos arredondados 40"/>
          <p:cNvSpPr/>
          <p:nvPr/>
        </p:nvSpPr>
        <p:spPr>
          <a:xfrm>
            <a:off x="2786614" y="4725184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o</a:t>
            </a:r>
            <a:r>
              <a:rPr lang="en-US" sz="1350" dirty="0" smtClean="0">
                <a:solidFill>
                  <a:schemeClr val="tx1"/>
                </a:solidFill>
              </a:rPr>
              <a:t>ne-shot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42" name="Conector reto 41"/>
          <p:cNvCxnSpPr>
            <a:stCxn id="34" idx="3"/>
            <a:endCxn id="41" idx="1"/>
          </p:cNvCxnSpPr>
          <p:nvPr/>
        </p:nvCxnSpPr>
        <p:spPr>
          <a:xfrm flipV="1">
            <a:off x="1928894" y="4905184"/>
            <a:ext cx="857720" cy="155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ângulo de cantos arredondados 43"/>
          <p:cNvSpPr/>
          <p:nvPr/>
        </p:nvSpPr>
        <p:spPr>
          <a:xfrm>
            <a:off x="2786614" y="5301248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achromatic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45" name="Conector reto 44"/>
          <p:cNvCxnSpPr>
            <a:stCxn id="34" idx="3"/>
            <a:endCxn id="44" idx="1"/>
          </p:cNvCxnSpPr>
          <p:nvPr/>
        </p:nvCxnSpPr>
        <p:spPr>
          <a:xfrm>
            <a:off x="1928894" y="5060716"/>
            <a:ext cx="857720" cy="420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tângulo de cantos arredondados 52"/>
          <p:cNvSpPr/>
          <p:nvPr/>
        </p:nvSpPr>
        <p:spPr>
          <a:xfrm>
            <a:off x="2786614" y="5877312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robust algorithm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61" name="Conector reto 60"/>
          <p:cNvCxnSpPr>
            <a:stCxn id="34" idx="3"/>
            <a:endCxn id="53" idx="1"/>
          </p:cNvCxnSpPr>
          <p:nvPr/>
        </p:nvCxnSpPr>
        <p:spPr>
          <a:xfrm>
            <a:off x="1928894" y="5060716"/>
            <a:ext cx="857720" cy="9965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ângulo de cantos arredondados 61"/>
          <p:cNvSpPr/>
          <p:nvPr/>
        </p:nvSpPr>
        <p:spPr>
          <a:xfrm>
            <a:off x="611560" y="2222867"/>
            <a:ext cx="1317334" cy="70207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Robust </a:t>
            </a:r>
            <a:r>
              <a:rPr lang="en-US" sz="1350" dirty="0" smtClean="0">
                <a:solidFill>
                  <a:schemeClr val="tx1"/>
                </a:solidFill>
              </a:rPr>
              <a:t>construction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65" name="Retângulo de cantos arredondados 64"/>
          <p:cNvSpPr/>
          <p:nvPr/>
        </p:nvSpPr>
        <p:spPr>
          <a:xfrm>
            <a:off x="2786614" y="1556832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compact and lightweight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66" name="Conector reto 65"/>
          <p:cNvCxnSpPr>
            <a:stCxn id="62" idx="3"/>
            <a:endCxn id="65" idx="1"/>
          </p:cNvCxnSpPr>
          <p:nvPr/>
        </p:nvCxnSpPr>
        <p:spPr>
          <a:xfrm flipV="1">
            <a:off x="1928894" y="1736832"/>
            <a:ext cx="857720" cy="837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tângulo de cantos arredondados 67"/>
          <p:cNvSpPr/>
          <p:nvPr/>
        </p:nvSpPr>
        <p:spPr>
          <a:xfrm>
            <a:off x="2786614" y="2132896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rigid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69" name="Conector reto 68"/>
          <p:cNvCxnSpPr>
            <a:stCxn id="62" idx="3"/>
            <a:endCxn id="68" idx="1"/>
          </p:cNvCxnSpPr>
          <p:nvPr/>
        </p:nvCxnSpPr>
        <p:spPr>
          <a:xfrm flipV="1">
            <a:off x="1928894" y="2312896"/>
            <a:ext cx="857720" cy="261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tângulo de cantos arredondados 70"/>
          <p:cNvSpPr/>
          <p:nvPr/>
        </p:nvSpPr>
        <p:spPr>
          <a:xfrm>
            <a:off x="2786614" y="2708960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s</a:t>
            </a:r>
            <a:r>
              <a:rPr lang="en-US" sz="1350" dirty="0" smtClean="0">
                <a:solidFill>
                  <a:schemeClr val="tx1"/>
                </a:solidFill>
              </a:rPr>
              <a:t>tiff clamping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72" name="Conector reto 71"/>
          <p:cNvCxnSpPr>
            <a:stCxn id="62" idx="3"/>
            <a:endCxn id="71" idx="1"/>
          </p:cNvCxnSpPr>
          <p:nvPr/>
        </p:nvCxnSpPr>
        <p:spPr>
          <a:xfrm>
            <a:off x="1928894" y="2573906"/>
            <a:ext cx="857720" cy="3150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tângulo de cantos arredondados 73"/>
          <p:cNvSpPr/>
          <p:nvPr/>
        </p:nvSpPr>
        <p:spPr>
          <a:xfrm>
            <a:off x="2786614" y="3285024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n</a:t>
            </a:r>
            <a:r>
              <a:rPr lang="en-US" sz="1350" dirty="0" smtClean="0">
                <a:solidFill>
                  <a:schemeClr val="tx1"/>
                </a:solidFill>
              </a:rPr>
              <a:t>o movable parts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75" name="Conector reto 74"/>
          <p:cNvCxnSpPr>
            <a:stCxn id="62" idx="3"/>
            <a:endCxn id="74" idx="1"/>
          </p:cNvCxnSpPr>
          <p:nvPr/>
        </p:nvCxnSpPr>
        <p:spPr>
          <a:xfrm>
            <a:off x="1928894" y="2573906"/>
            <a:ext cx="857720" cy="8911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tângulo 95"/>
          <p:cNvSpPr/>
          <p:nvPr/>
        </p:nvSpPr>
        <p:spPr>
          <a:xfrm>
            <a:off x="5868144" y="3213032"/>
            <a:ext cx="504000" cy="504000"/>
          </a:xfrm>
          <a:prstGeom prst="rect">
            <a:avLst/>
          </a:prstGeom>
          <a:solidFill>
            <a:srgbClr val="66FFFF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</a:t>
            </a:r>
            <a:endParaRPr lang="en-US" sz="4000" b="1" dirty="0"/>
          </a:p>
        </p:txBody>
      </p:sp>
      <p:sp>
        <p:nvSpPr>
          <p:cNvPr id="97" name="CaixaDeTexto 96"/>
          <p:cNvSpPr txBox="1"/>
          <p:nvPr/>
        </p:nvSpPr>
        <p:spPr>
          <a:xfrm>
            <a:off x="5868144" y="1484784"/>
            <a:ext cx="504000" cy="504000"/>
          </a:xfrm>
          <a:prstGeom prst="rect">
            <a:avLst/>
          </a:prstGeom>
          <a:solidFill>
            <a:srgbClr val="FF0000"/>
          </a:solidFill>
        </p:spPr>
        <p:txBody>
          <a:bodyPr wrap="square" lIns="0" tIns="36000" rIns="0" bIns="0" rtlCol="0" anchor="ctr" anchorCtr="1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</a:t>
            </a:r>
            <a:endParaRPr lang="en-US" sz="4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5868144" y="4077128"/>
            <a:ext cx="504000" cy="504000"/>
          </a:xfrm>
          <a:prstGeom prst="rect">
            <a:avLst/>
          </a:prstGeom>
          <a:solidFill>
            <a:srgbClr val="FF0000"/>
          </a:solidFill>
        </p:spPr>
        <p:txBody>
          <a:bodyPr wrap="square" lIns="0" tIns="36000" rIns="0" bIns="0" rtlCol="0" anchor="ctr" anchorCtr="1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</a:t>
            </a:r>
            <a:endParaRPr lang="en-US" sz="4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sp>
        <p:nvSpPr>
          <p:cNvPr id="46" name="Retângulo 45"/>
          <p:cNvSpPr/>
          <p:nvPr/>
        </p:nvSpPr>
        <p:spPr>
          <a:xfrm>
            <a:off x="5868144" y="4653192"/>
            <a:ext cx="504000" cy="504000"/>
          </a:xfrm>
          <a:prstGeom prst="rect">
            <a:avLst/>
          </a:prstGeom>
          <a:solidFill>
            <a:srgbClr val="66FFFF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</a:t>
            </a:r>
            <a:endParaRPr lang="en-US" sz="4000" b="1" dirty="0"/>
          </a:p>
        </p:txBody>
      </p:sp>
      <p:sp>
        <p:nvSpPr>
          <p:cNvPr id="47" name="Retângulo 46"/>
          <p:cNvSpPr/>
          <p:nvPr/>
        </p:nvSpPr>
        <p:spPr>
          <a:xfrm>
            <a:off x="5868144" y="5805320"/>
            <a:ext cx="504000" cy="504000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</a:t>
            </a:r>
            <a:endParaRPr lang="en-US" sz="4000" b="1" dirty="0"/>
          </a:p>
        </p:txBody>
      </p:sp>
      <p:sp>
        <p:nvSpPr>
          <p:cNvPr id="48" name="CaixaDeTexto 47"/>
          <p:cNvSpPr txBox="1"/>
          <p:nvPr/>
        </p:nvSpPr>
        <p:spPr>
          <a:xfrm>
            <a:off x="5868144" y="5229256"/>
            <a:ext cx="504000" cy="504000"/>
          </a:xfrm>
          <a:prstGeom prst="rect">
            <a:avLst/>
          </a:prstGeom>
          <a:solidFill>
            <a:srgbClr val="FF0000"/>
          </a:solidFill>
        </p:spPr>
        <p:txBody>
          <a:bodyPr wrap="square" lIns="0" tIns="36000" rIns="0" bIns="0" rtlCol="0" anchor="ctr" anchorCtr="1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</a:t>
            </a:r>
            <a:endParaRPr lang="en-US" sz="4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4946614" y="4077128"/>
            <a:ext cx="1425586" cy="2232024"/>
            <a:chOff x="4946614" y="4077128"/>
            <a:chExt cx="1425586" cy="2232024"/>
          </a:xfrm>
        </p:grpSpPr>
        <p:sp>
          <p:nvSpPr>
            <p:cNvPr id="102" name="Retângulo 101"/>
            <p:cNvSpPr/>
            <p:nvPr/>
          </p:nvSpPr>
          <p:spPr>
            <a:xfrm>
              <a:off x="5868200" y="4077128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tângulo 102"/>
            <p:cNvSpPr/>
            <p:nvPr/>
          </p:nvSpPr>
          <p:spPr>
            <a:xfrm>
              <a:off x="5868200" y="4653136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tângulo 103"/>
            <p:cNvSpPr/>
            <p:nvPr/>
          </p:nvSpPr>
          <p:spPr>
            <a:xfrm>
              <a:off x="5868200" y="5229144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tângulo 104"/>
            <p:cNvSpPr/>
            <p:nvPr/>
          </p:nvSpPr>
          <p:spPr>
            <a:xfrm>
              <a:off x="5868200" y="5805152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2" name="Conector reto 111"/>
            <p:cNvCxnSpPr>
              <a:stCxn id="37" idx="3"/>
              <a:endCxn id="102" idx="1"/>
            </p:cNvCxnSpPr>
            <p:nvPr/>
          </p:nvCxnSpPr>
          <p:spPr>
            <a:xfrm>
              <a:off x="4946614" y="4329120"/>
              <a:ext cx="921586" cy="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to 112"/>
            <p:cNvCxnSpPr>
              <a:stCxn id="41" idx="3"/>
              <a:endCxn id="103" idx="1"/>
            </p:cNvCxnSpPr>
            <p:nvPr/>
          </p:nvCxnSpPr>
          <p:spPr>
            <a:xfrm flipV="1">
              <a:off x="4946614" y="4905136"/>
              <a:ext cx="921586" cy="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to 113"/>
            <p:cNvCxnSpPr>
              <a:stCxn id="44" idx="3"/>
              <a:endCxn id="104" idx="1"/>
            </p:cNvCxnSpPr>
            <p:nvPr/>
          </p:nvCxnSpPr>
          <p:spPr>
            <a:xfrm flipV="1">
              <a:off x="4946614" y="5481144"/>
              <a:ext cx="921586" cy="1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to 114"/>
            <p:cNvCxnSpPr>
              <a:stCxn id="53" idx="3"/>
              <a:endCxn id="105" idx="1"/>
            </p:cNvCxnSpPr>
            <p:nvPr/>
          </p:nvCxnSpPr>
          <p:spPr>
            <a:xfrm flipV="1">
              <a:off x="4946614" y="6057152"/>
              <a:ext cx="921586" cy="1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tângulo 49"/>
          <p:cNvSpPr/>
          <p:nvPr/>
        </p:nvSpPr>
        <p:spPr>
          <a:xfrm>
            <a:off x="5868144" y="2060848"/>
            <a:ext cx="504000" cy="504000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</a:t>
            </a:r>
            <a:endParaRPr lang="en-US" sz="4000" b="1" dirty="0"/>
          </a:p>
        </p:txBody>
      </p:sp>
      <p:sp>
        <p:nvSpPr>
          <p:cNvPr id="51" name="CaixaDeTexto 50"/>
          <p:cNvSpPr txBox="1"/>
          <p:nvPr/>
        </p:nvSpPr>
        <p:spPr>
          <a:xfrm>
            <a:off x="5868144" y="2636912"/>
            <a:ext cx="504000" cy="504000"/>
          </a:xfrm>
          <a:prstGeom prst="rect">
            <a:avLst/>
          </a:prstGeom>
          <a:solidFill>
            <a:srgbClr val="FF0000"/>
          </a:solidFill>
        </p:spPr>
        <p:txBody>
          <a:bodyPr wrap="square" lIns="0" tIns="36000" rIns="0" bIns="0" rtlCol="0" anchor="ctr" anchorCtr="1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</a:t>
            </a:r>
            <a:endParaRPr lang="en-US" sz="4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4946614" y="1484784"/>
            <a:ext cx="1425586" cy="2232248"/>
            <a:chOff x="4946614" y="1484784"/>
            <a:chExt cx="1425586" cy="2232248"/>
          </a:xfrm>
        </p:grpSpPr>
        <p:sp>
          <p:nvSpPr>
            <p:cNvPr id="98" name="Retângulo 97"/>
            <p:cNvSpPr/>
            <p:nvPr/>
          </p:nvSpPr>
          <p:spPr>
            <a:xfrm>
              <a:off x="5868200" y="1484784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tângulo 98"/>
            <p:cNvSpPr/>
            <p:nvPr/>
          </p:nvSpPr>
          <p:spPr>
            <a:xfrm>
              <a:off x="5868200" y="2060904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tângulo 99"/>
            <p:cNvSpPr/>
            <p:nvPr/>
          </p:nvSpPr>
          <p:spPr>
            <a:xfrm>
              <a:off x="5868200" y="2636968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tângulo 100"/>
            <p:cNvSpPr/>
            <p:nvPr/>
          </p:nvSpPr>
          <p:spPr>
            <a:xfrm>
              <a:off x="5868200" y="3213032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Conector reto 106"/>
            <p:cNvCxnSpPr>
              <a:stCxn id="65" idx="3"/>
              <a:endCxn id="98" idx="1"/>
            </p:cNvCxnSpPr>
            <p:nvPr/>
          </p:nvCxnSpPr>
          <p:spPr>
            <a:xfrm flipV="1">
              <a:off x="4946614" y="1736784"/>
              <a:ext cx="921586" cy="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/>
            <p:cNvCxnSpPr>
              <a:stCxn id="68" idx="3"/>
              <a:endCxn id="99" idx="1"/>
            </p:cNvCxnSpPr>
            <p:nvPr/>
          </p:nvCxnSpPr>
          <p:spPr>
            <a:xfrm>
              <a:off x="4946614" y="2312896"/>
              <a:ext cx="921586" cy="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to 109"/>
            <p:cNvCxnSpPr>
              <a:stCxn id="71" idx="3"/>
              <a:endCxn id="100" idx="1"/>
            </p:cNvCxnSpPr>
            <p:nvPr/>
          </p:nvCxnSpPr>
          <p:spPr>
            <a:xfrm>
              <a:off x="4946614" y="2888960"/>
              <a:ext cx="921586" cy="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to 110"/>
            <p:cNvCxnSpPr>
              <a:stCxn id="74" idx="3"/>
              <a:endCxn id="101" idx="1"/>
            </p:cNvCxnSpPr>
            <p:nvPr/>
          </p:nvCxnSpPr>
          <p:spPr>
            <a:xfrm>
              <a:off x="4946614" y="3465024"/>
              <a:ext cx="921586" cy="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o 48"/>
          <p:cNvGrpSpPr/>
          <p:nvPr/>
        </p:nvGrpSpPr>
        <p:grpSpPr>
          <a:xfrm>
            <a:off x="7308304" y="1224136"/>
            <a:ext cx="1296144" cy="5373216"/>
            <a:chOff x="7308304" y="1224136"/>
            <a:chExt cx="1296144" cy="5373216"/>
          </a:xfrm>
        </p:grpSpPr>
        <p:sp>
          <p:nvSpPr>
            <p:cNvPr id="52" name="Retângulo 51"/>
            <p:cNvSpPr/>
            <p:nvPr/>
          </p:nvSpPr>
          <p:spPr>
            <a:xfrm>
              <a:off x="7704376" y="1224136"/>
              <a:ext cx="504000" cy="504000"/>
            </a:xfrm>
            <a:prstGeom prst="rect">
              <a:avLst/>
            </a:prstGeom>
            <a:solidFill>
              <a:srgbClr val="66FFFF"/>
            </a:solidFill>
          </p:spPr>
          <p:txBody>
            <a:bodyPr wrap="none" lIns="0" tIns="0" rIns="0" bIns="0" anchor="ctr" anchorCtr="1">
              <a:spAutoFit/>
            </a:bodyPr>
            <a:lstStyle/>
            <a:p>
              <a:pPr algn="ctr"/>
              <a:r>
                <a:rPr lang="en-US" sz="4000" b="1" dirty="0">
                  <a:sym typeface="Wingdings"/>
                </a:rPr>
                <a:t></a:t>
              </a:r>
              <a:endParaRPr lang="en-US" sz="4000" b="1" dirty="0"/>
            </a:p>
          </p:txBody>
        </p:sp>
        <p:sp>
          <p:nvSpPr>
            <p:cNvPr id="54" name="Retângulo 53"/>
            <p:cNvSpPr/>
            <p:nvPr/>
          </p:nvSpPr>
          <p:spPr>
            <a:xfrm>
              <a:off x="7704376" y="2664352"/>
              <a:ext cx="504000" cy="50400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lIns="0" tIns="0" rIns="0" bIns="0" anchor="ctr" anchorCtr="1">
              <a:spAutoFit/>
            </a:bodyPr>
            <a:lstStyle/>
            <a:p>
              <a:pPr algn="ctr"/>
              <a:r>
                <a:rPr lang="en-US" sz="4000" b="1" dirty="0">
                  <a:sym typeface="Wingdings"/>
                </a:rPr>
                <a:t></a:t>
              </a:r>
              <a:endParaRPr lang="en-US" sz="4000" b="1" dirty="0"/>
            </a:p>
          </p:txBody>
        </p:sp>
        <p:sp>
          <p:nvSpPr>
            <p:cNvPr id="55" name="CaixaDeTexto 54"/>
            <p:cNvSpPr txBox="1"/>
            <p:nvPr/>
          </p:nvSpPr>
          <p:spPr>
            <a:xfrm>
              <a:off x="7704376" y="4104456"/>
              <a:ext cx="504000" cy="50400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lIns="0" tIns="36000" rIns="0" bIns="0" rtlCol="0" anchor="ctr" anchorCtr="1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  <a:latin typeface="Wingdings" panose="05000000000000000000" pitchFamily="2" charset="2"/>
                  <a:sym typeface="Wingdings" panose="05000000000000000000" pitchFamily="2" charset="2"/>
                </a:rPr>
                <a:t></a:t>
              </a:r>
              <a:endParaRPr lang="en-US" sz="4000" dirty="0">
                <a:solidFill>
                  <a:schemeClr val="bg1"/>
                </a:solidFill>
                <a:latin typeface="Wingdings" panose="05000000000000000000" pitchFamily="2" charset="2"/>
              </a:endParaRPr>
            </a:p>
          </p:txBody>
        </p:sp>
        <p:sp>
          <p:nvSpPr>
            <p:cNvPr id="56" name="Retângulo 55"/>
            <p:cNvSpPr/>
            <p:nvPr/>
          </p:nvSpPr>
          <p:spPr>
            <a:xfrm>
              <a:off x="7671683" y="1728192"/>
              <a:ext cx="5693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2</a:t>
              </a:r>
              <a:endParaRPr lang="pt-BR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57" name="Retângulo 56"/>
            <p:cNvSpPr/>
            <p:nvPr/>
          </p:nvSpPr>
          <p:spPr>
            <a:xfrm>
              <a:off x="7671683" y="3168352"/>
              <a:ext cx="5693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2</a:t>
              </a:r>
              <a:endParaRPr lang="pt-BR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58" name="Retângulo 57"/>
            <p:cNvSpPr/>
            <p:nvPr/>
          </p:nvSpPr>
          <p:spPr>
            <a:xfrm>
              <a:off x="7671683" y="4608512"/>
              <a:ext cx="5693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4</a:t>
              </a:r>
              <a:endParaRPr lang="pt-BR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59" name="Retângulo 58"/>
            <p:cNvSpPr/>
            <p:nvPr/>
          </p:nvSpPr>
          <p:spPr>
            <a:xfrm>
              <a:off x="7308304" y="5472496"/>
              <a:ext cx="1296144" cy="7200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/>
          </p:nvSpPr>
          <p:spPr>
            <a:xfrm>
              <a:off x="7671682" y="5674022"/>
              <a:ext cx="56938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6</a:t>
              </a:r>
              <a:endPara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51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400" dirty="0" smtClean="0"/>
              <a:t>Speckle </a:t>
            </a:r>
            <a:r>
              <a:rPr lang="en-US" sz="4400" dirty="0"/>
              <a:t>interferometer with radial sensitivity</a:t>
            </a:r>
          </a:p>
        </p:txBody>
      </p:sp>
      <p:sp>
        <p:nvSpPr>
          <p:cNvPr id="6" name="Retângulo 5"/>
          <p:cNvSpPr/>
          <p:nvPr/>
        </p:nvSpPr>
        <p:spPr>
          <a:xfrm>
            <a:off x="3851920" y="1532399"/>
            <a:ext cx="1253869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15000" b="1" dirty="0" smtClean="0">
                <a:ln/>
                <a:solidFill>
                  <a:schemeClr val="accent4"/>
                </a:solidFill>
              </a:rPr>
              <a:t>2</a:t>
            </a:r>
            <a:endParaRPr lang="pt-BR" sz="15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3314" name="Picture 2" descr="Ver a imagem de orige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056149"/>
            <a:ext cx="13716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00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  <p:sp>
        <p:nvSpPr>
          <p:cNvPr id="5" name="Espaço Reservado para Número de Slide 5"/>
          <p:cNvSpPr>
            <a:spLocks noGrp="1"/>
          </p:cNvSpPr>
          <p:nvPr>
            <p:ph type="sldNum" sz="quarter" idx="4294967295"/>
          </p:nvPr>
        </p:nvSpPr>
        <p:spPr>
          <a:xfrm>
            <a:off x="8143900" y="6356350"/>
            <a:ext cx="542900" cy="365125"/>
          </a:xfrm>
          <a:prstGeom prst="rect">
            <a:avLst/>
          </a:prstGeom>
        </p:spPr>
        <p:txBody>
          <a:bodyPr/>
          <a:lstStyle/>
          <a:p>
            <a:fld id="{09B6A559-7E68-4C10-8556-CF25986829E2}" type="slidenum">
              <a:rPr lang="pt-BR"/>
              <a:pPr/>
              <a:t>82</a:t>
            </a:fld>
            <a:endParaRPr lang="pt-BR"/>
          </a:p>
        </p:txBody>
      </p:sp>
      <p:sp>
        <p:nvSpPr>
          <p:cNvPr id="715780" name="Rectangle 4"/>
          <p:cNvSpPr>
            <a:spLocks noChangeArrowheads="1"/>
          </p:cNvSpPr>
          <p:nvPr/>
        </p:nvSpPr>
        <p:spPr bwMode="auto">
          <a:xfrm>
            <a:off x="522288" y="503238"/>
            <a:ext cx="39116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 dirty="0" smtClean="0">
                <a:solidFill>
                  <a:srgbClr val="00FFFF"/>
                </a:solidFill>
                <a:latin typeface="Comic Sans MS" pitchFamily="66" charset="0"/>
              </a:rPr>
              <a:t>Laser </a:t>
            </a:r>
            <a:r>
              <a:rPr lang="pt-BR" sz="3200" dirty="0" err="1">
                <a:solidFill>
                  <a:srgbClr val="00FFFF"/>
                </a:solidFill>
                <a:latin typeface="Comic Sans MS" pitchFamily="66" charset="0"/>
              </a:rPr>
              <a:t>speckle</a:t>
            </a:r>
            <a:endParaRPr lang="pt-BR" sz="3200" dirty="0">
              <a:solidFill>
                <a:srgbClr val="00FF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0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Speckle interferometer</a:t>
            </a:r>
            <a:endParaRPr lang="en-US" dirty="0"/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 rot="16200000">
            <a:off x="2824148" y="2890837"/>
            <a:ext cx="863600" cy="1511300"/>
            <a:chOff x="2608" y="1344"/>
            <a:chExt cx="544" cy="952"/>
          </a:xfrm>
        </p:grpSpPr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2608" y="1344"/>
              <a:ext cx="544" cy="68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2699" y="2024"/>
              <a:ext cx="362" cy="272"/>
            </a:xfrm>
            <a:prstGeom prst="rect">
              <a:avLst/>
            </a:prstGeom>
            <a:gradFill rotWithShape="1">
              <a:gsLst>
                <a:gs pos="0">
                  <a:srgbClr val="FFCC00">
                    <a:gamma/>
                    <a:shade val="46275"/>
                    <a:invGamma/>
                  </a:srgbClr>
                </a:gs>
                <a:gs pos="5000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1" name="Retângulo 10"/>
          <p:cNvSpPr/>
          <p:nvPr/>
        </p:nvSpPr>
        <p:spPr>
          <a:xfrm>
            <a:off x="7858148" y="2500307"/>
            <a:ext cx="142876" cy="2357454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tângulo 11"/>
          <p:cNvSpPr/>
          <p:nvPr/>
        </p:nvSpPr>
        <p:spPr>
          <a:xfrm rot="16200000">
            <a:off x="5393537" y="178572"/>
            <a:ext cx="142876" cy="2357454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upo 14"/>
          <p:cNvGrpSpPr/>
          <p:nvPr/>
        </p:nvGrpSpPr>
        <p:grpSpPr>
          <a:xfrm rot="10800000">
            <a:off x="5183196" y="5381640"/>
            <a:ext cx="574675" cy="377825"/>
            <a:chOff x="4271963" y="98425"/>
            <a:chExt cx="574675" cy="377825"/>
          </a:xfrm>
        </p:grpSpPr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 rot="5400000">
              <a:off x="4451351" y="223837"/>
              <a:ext cx="215900" cy="288925"/>
            </a:xfrm>
            <a:prstGeom prst="rect">
              <a:avLst/>
            </a:prstGeom>
            <a:gradFill rotWithShape="1">
              <a:gsLst>
                <a:gs pos="0">
                  <a:srgbClr val="FFCC00">
                    <a:gamma/>
                    <a:shade val="46275"/>
                    <a:invGamma/>
                  </a:srgbClr>
                </a:gs>
                <a:gs pos="5000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 rot="5400000">
              <a:off x="4478338" y="-107950"/>
              <a:ext cx="161925" cy="574675"/>
            </a:xfrm>
            <a:prstGeom prst="rect">
              <a:avLst/>
            </a:prstGeom>
            <a:gradFill rotWithShape="1">
              <a:gsLst>
                <a:gs pos="0">
                  <a:srgbClr val="FFCC00">
                    <a:gamma/>
                    <a:shade val="46275"/>
                    <a:invGamma/>
                  </a:srgbClr>
                </a:gs>
                <a:gs pos="5000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6" name="Triângulo isósceles 15"/>
          <p:cNvSpPr/>
          <p:nvPr/>
        </p:nvSpPr>
        <p:spPr>
          <a:xfrm rot="10800000">
            <a:off x="4714876" y="1428737"/>
            <a:ext cx="1500198" cy="3929090"/>
          </a:xfrm>
          <a:prstGeom prst="triangle">
            <a:avLst/>
          </a:prstGeom>
          <a:gradFill>
            <a:gsLst>
              <a:gs pos="0">
                <a:srgbClr val="FF0000"/>
              </a:gs>
              <a:gs pos="100000">
                <a:srgbClr val="FF0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rapezóide 16"/>
          <p:cNvSpPr/>
          <p:nvPr/>
        </p:nvSpPr>
        <p:spPr>
          <a:xfrm rot="16200000">
            <a:off x="5822165" y="2464588"/>
            <a:ext cx="1500198" cy="2286016"/>
          </a:xfrm>
          <a:prstGeom prst="trapezoid">
            <a:avLst/>
          </a:prstGeom>
          <a:gradFill>
            <a:gsLst>
              <a:gs pos="0">
                <a:srgbClr val="FF0000">
                  <a:alpha val="50000"/>
                </a:srgbClr>
              </a:gs>
              <a:gs pos="100000">
                <a:srgbClr val="FF0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upo 9"/>
          <p:cNvGrpSpPr/>
          <p:nvPr/>
        </p:nvGrpSpPr>
        <p:grpSpPr>
          <a:xfrm rot="5400000">
            <a:off x="4929190" y="3071811"/>
            <a:ext cx="1071570" cy="1071570"/>
            <a:chOff x="3786182" y="3000372"/>
            <a:chExt cx="1785950" cy="1785950"/>
          </a:xfrm>
        </p:grpSpPr>
        <p:sp>
          <p:nvSpPr>
            <p:cNvPr id="4" name="Retângulo 3"/>
            <p:cNvSpPr/>
            <p:nvPr/>
          </p:nvSpPr>
          <p:spPr>
            <a:xfrm>
              <a:off x="3786182" y="3000372"/>
              <a:ext cx="1785950" cy="17859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" name="Conector reto 5"/>
            <p:cNvCxnSpPr/>
            <p:nvPr/>
          </p:nvCxnSpPr>
          <p:spPr>
            <a:xfrm rot="16200000" flipH="1">
              <a:off x="3786182" y="3000372"/>
              <a:ext cx="1785950" cy="1785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aixaDeTexto 17"/>
          <p:cNvSpPr txBox="1"/>
          <p:nvPr/>
        </p:nvSpPr>
        <p:spPr>
          <a:xfrm>
            <a:off x="5143504" y="5857892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laser</a:t>
            </a:r>
            <a:endParaRPr lang="en-US" dirty="0"/>
          </a:p>
        </p:txBody>
      </p:sp>
      <p:sp>
        <p:nvSpPr>
          <p:cNvPr id="20" name="Seta para a direita 19"/>
          <p:cNvSpPr/>
          <p:nvPr/>
        </p:nvSpPr>
        <p:spPr>
          <a:xfrm rot="10800000">
            <a:off x="8001024" y="3357563"/>
            <a:ext cx="571504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aixaDeTexto 2"/>
          <p:cNvSpPr txBox="1"/>
          <p:nvPr/>
        </p:nvSpPr>
        <p:spPr>
          <a:xfrm>
            <a:off x="583073" y="2276917"/>
            <a:ext cx="15945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Initial image</a:t>
            </a:r>
            <a:endParaRPr lang="en-US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583073" y="3022182"/>
            <a:ext cx="15945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Final image</a:t>
            </a:r>
            <a:endParaRPr lang="en-US" dirty="0"/>
          </a:p>
        </p:txBody>
      </p:sp>
      <p:grpSp>
        <p:nvGrpSpPr>
          <p:cNvPr id="27" name="Grupo 26"/>
          <p:cNvGrpSpPr/>
          <p:nvPr/>
        </p:nvGrpSpPr>
        <p:grpSpPr>
          <a:xfrm>
            <a:off x="323528" y="2018268"/>
            <a:ext cx="2367176" cy="1915557"/>
            <a:chOff x="323528" y="2018268"/>
            <a:chExt cx="2367176" cy="1915557"/>
          </a:xfrm>
        </p:grpSpPr>
        <p:sp>
          <p:nvSpPr>
            <p:cNvPr id="5" name="CaixaDeTexto 4"/>
            <p:cNvSpPr txBox="1"/>
            <p:nvPr/>
          </p:nvSpPr>
          <p:spPr>
            <a:xfrm>
              <a:off x="1230292" y="2646249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-</a:t>
              </a:r>
              <a:endParaRPr lang="en-US" b="1" dirty="0"/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1230292" y="3564493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=</a:t>
              </a:r>
              <a:endParaRPr lang="en-US" b="1" dirty="0"/>
            </a:p>
          </p:txBody>
        </p:sp>
        <p:sp>
          <p:nvSpPr>
            <p:cNvPr id="24" name="Chave esquerda 23"/>
            <p:cNvSpPr/>
            <p:nvPr/>
          </p:nvSpPr>
          <p:spPr>
            <a:xfrm>
              <a:off x="323528" y="2204864"/>
              <a:ext cx="259545" cy="1359629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Chave direita 24"/>
            <p:cNvSpPr/>
            <p:nvPr/>
          </p:nvSpPr>
          <p:spPr>
            <a:xfrm>
              <a:off x="2134072" y="2187550"/>
              <a:ext cx="208093" cy="1359629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2203178" y="2018268"/>
              <a:ext cx="4875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  <p:sp>
        <p:nvSpPr>
          <p:cNvPr id="23" name="CaixaDeTexto 22"/>
          <p:cNvSpPr txBox="1"/>
          <p:nvPr/>
        </p:nvSpPr>
        <p:spPr>
          <a:xfrm>
            <a:off x="2984335" y="2847443"/>
            <a:ext cx="158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interference</a:t>
            </a:r>
            <a:endParaRPr lang="en-US" dirty="0"/>
          </a:p>
        </p:txBody>
      </p:sp>
      <p:sp>
        <p:nvSpPr>
          <p:cNvPr id="28" name="Retângulo 27"/>
          <p:cNvSpPr/>
          <p:nvPr/>
        </p:nvSpPr>
        <p:spPr>
          <a:xfrm>
            <a:off x="399635" y="4327717"/>
            <a:ext cx="3008326" cy="2274111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ângulo 28"/>
          <p:cNvSpPr/>
          <p:nvPr/>
        </p:nvSpPr>
        <p:spPr>
          <a:xfrm rot="10800000">
            <a:off x="399636" y="4327716"/>
            <a:ext cx="3008326" cy="2274111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4" descr="fully-clamped square plate with central point of loading - Holographicfringe pattern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24" y="4327717"/>
            <a:ext cx="3032148" cy="2274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542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20" grpId="0" animBg="1"/>
      <p:bldP spid="3" grpId="0" animBg="1"/>
      <p:bldP spid="21" grpId="0" animBg="1"/>
      <p:bldP spid="23" grpId="0"/>
      <p:bldP spid="28" grpId="0" animBg="1"/>
      <p:bldP spid="2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ChangeArrowheads="1"/>
          </p:cNvSpPr>
          <p:nvPr/>
        </p:nvSpPr>
        <p:spPr bwMode="auto">
          <a:xfrm>
            <a:off x="1870472" y="5987802"/>
            <a:ext cx="5348288" cy="465534"/>
          </a:xfrm>
          <a:prstGeom prst="rect">
            <a:avLst/>
          </a:prstGeom>
          <a:solidFill>
            <a:srgbClr val="33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 sz="1350"/>
          </a:p>
        </p:txBody>
      </p:sp>
      <p:sp>
        <p:nvSpPr>
          <p:cNvPr id="727043" name="Rectangle 3"/>
          <p:cNvSpPr>
            <a:spLocks noChangeArrowheads="1"/>
          </p:cNvSpPr>
          <p:nvPr/>
        </p:nvSpPr>
        <p:spPr bwMode="auto">
          <a:xfrm rot="5400000">
            <a:off x="4481513" y="1477715"/>
            <a:ext cx="161925" cy="216694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50000">
                <a:srgbClr val="FFCC00"/>
              </a:gs>
              <a:gs pos="100000">
                <a:srgbClr val="FF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 sz="1350"/>
          </a:p>
        </p:txBody>
      </p:sp>
      <p:sp>
        <p:nvSpPr>
          <p:cNvPr id="727044" name="Line 4"/>
          <p:cNvSpPr>
            <a:spLocks noChangeShapeType="1"/>
          </p:cNvSpPr>
          <p:nvPr/>
        </p:nvSpPr>
        <p:spPr bwMode="auto">
          <a:xfrm flipH="1" flipV="1">
            <a:off x="2412206" y="2369492"/>
            <a:ext cx="215504" cy="37742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 sz="1350"/>
          </a:p>
        </p:txBody>
      </p:sp>
      <p:sp>
        <p:nvSpPr>
          <p:cNvPr id="727045" name="Line 5"/>
          <p:cNvSpPr>
            <a:spLocks noChangeShapeType="1"/>
          </p:cNvSpPr>
          <p:nvPr/>
        </p:nvSpPr>
        <p:spPr bwMode="auto">
          <a:xfrm>
            <a:off x="4572000" y="1667025"/>
            <a:ext cx="0" cy="70246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 sz="135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463655" y="2261147"/>
            <a:ext cx="216694" cy="216694"/>
            <a:chOff x="2789" y="799"/>
            <a:chExt cx="182" cy="182"/>
          </a:xfrm>
        </p:grpSpPr>
        <p:sp>
          <p:nvSpPr>
            <p:cNvPr id="727047" name="Rectangle 7"/>
            <p:cNvSpPr>
              <a:spLocks noChangeArrowheads="1"/>
            </p:cNvSpPr>
            <p:nvPr/>
          </p:nvSpPr>
          <p:spPr bwMode="auto">
            <a:xfrm>
              <a:off x="2789" y="799"/>
              <a:ext cx="182" cy="182"/>
            </a:xfrm>
            <a:prstGeom prst="rect">
              <a:avLst/>
            </a:prstGeom>
            <a:solidFill>
              <a:srgbClr val="99FF99">
                <a:alpha val="70000"/>
              </a:srgb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 sz="1350"/>
            </a:p>
          </p:txBody>
        </p:sp>
        <p:sp>
          <p:nvSpPr>
            <p:cNvPr id="727048" name="Line 8"/>
            <p:cNvSpPr>
              <a:spLocks noChangeShapeType="1"/>
            </p:cNvSpPr>
            <p:nvPr/>
          </p:nvSpPr>
          <p:spPr bwMode="auto">
            <a:xfrm>
              <a:off x="2789" y="799"/>
              <a:ext cx="182" cy="1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350"/>
            </a:p>
          </p:txBody>
        </p:sp>
      </p:grpSp>
      <p:sp>
        <p:nvSpPr>
          <p:cNvPr id="727049" name="Line 9"/>
          <p:cNvSpPr>
            <a:spLocks noChangeShapeType="1"/>
          </p:cNvSpPr>
          <p:nvPr/>
        </p:nvSpPr>
        <p:spPr bwMode="auto">
          <a:xfrm>
            <a:off x="4572001" y="2369492"/>
            <a:ext cx="215979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 sz="1350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412207" y="2369494"/>
            <a:ext cx="2159794" cy="270272"/>
            <a:chOff x="1066" y="890"/>
            <a:chExt cx="1814" cy="227"/>
          </a:xfrm>
        </p:grpSpPr>
        <p:sp>
          <p:nvSpPr>
            <p:cNvPr id="727051" name="Line 11"/>
            <p:cNvSpPr>
              <a:spLocks noChangeShapeType="1"/>
            </p:cNvSpPr>
            <p:nvPr/>
          </p:nvSpPr>
          <p:spPr bwMode="auto">
            <a:xfrm>
              <a:off x="2880" y="890"/>
              <a:ext cx="0" cy="22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727052" name="Line 12"/>
            <p:cNvSpPr>
              <a:spLocks noChangeShapeType="1"/>
            </p:cNvSpPr>
            <p:nvPr/>
          </p:nvSpPr>
          <p:spPr bwMode="auto">
            <a:xfrm>
              <a:off x="1066" y="890"/>
              <a:ext cx="1814" cy="22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350"/>
            </a:p>
          </p:txBody>
        </p:sp>
      </p:grpSp>
      <p:sp>
        <p:nvSpPr>
          <p:cNvPr id="727053" name="Rectangle 13"/>
          <p:cNvSpPr>
            <a:spLocks noChangeArrowheads="1"/>
          </p:cNvSpPr>
          <p:nvPr/>
        </p:nvSpPr>
        <p:spPr bwMode="auto">
          <a:xfrm rot="2894799">
            <a:off x="4564857" y="2507606"/>
            <a:ext cx="54769" cy="323850"/>
          </a:xfrm>
          <a:prstGeom prst="rect">
            <a:avLst/>
          </a:prstGeom>
          <a:solidFill>
            <a:srgbClr val="99FF99">
              <a:alpha val="7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 sz="1350"/>
          </a:p>
        </p:txBody>
      </p:sp>
      <p:sp>
        <p:nvSpPr>
          <p:cNvPr id="727054" name="Line 14"/>
          <p:cNvSpPr>
            <a:spLocks noChangeShapeType="1"/>
          </p:cNvSpPr>
          <p:nvPr/>
        </p:nvSpPr>
        <p:spPr bwMode="auto">
          <a:xfrm flipV="1">
            <a:off x="6538914" y="2369492"/>
            <a:ext cx="192881" cy="3333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 sz="1350"/>
          </a:p>
        </p:txBody>
      </p:sp>
      <p:sp>
        <p:nvSpPr>
          <p:cNvPr id="727055" name="Rectangle 15"/>
          <p:cNvSpPr>
            <a:spLocks noChangeArrowheads="1"/>
          </p:cNvSpPr>
          <p:nvPr/>
        </p:nvSpPr>
        <p:spPr bwMode="auto">
          <a:xfrm rot="5400000">
            <a:off x="4501755" y="1228874"/>
            <a:ext cx="121444" cy="431006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50000">
                <a:srgbClr val="FFCC00"/>
              </a:gs>
              <a:gs pos="100000">
                <a:srgbClr val="FF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 sz="1350"/>
          </a:p>
        </p:txBody>
      </p:sp>
      <p:sp>
        <p:nvSpPr>
          <p:cNvPr id="727056" name="Rectangle 16"/>
          <p:cNvSpPr>
            <a:spLocks noChangeArrowheads="1"/>
          </p:cNvSpPr>
          <p:nvPr/>
        </p:nvSpPr>
        <p:spPr bwMode="auto">
          <a:xfrm rot="1920452">
            <a:off x="2357439" y="2217094"/>
            <a:ext cx="54769" cy="270272"/>
          </a:xfrm>
          <a:prstGeom prst="rect">
            <a:avLst/>
          </a:prstGeom>
          <a:solidFill>
            <a:srgbClr val="99FF99">
              <a:alpha val="7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 sz="1350"/>
          </a:p>
        </p:txBody>
      </p:sp>
      <p:sp>
        <p:nvSpPr>
          <p:cNvPr id="727057" name="Rectangle 17"/>
          <p:cNvSpPr>
            <a:spLocks noChangeArrowheads="1"/>
          </p:cNvSpPr>
          <p:nvPr/>
        </p:nvSpPr>
        <p:spPr bwMode="auto">
          <a:xfrm rot="9128012">
            <a:off x="6749655" y="2207569"/>
            <a:ext cx="54769" cy="270272"/>
          </a:xfrm>
          <a:prstGeom prst="rect">
            <a:avLst/>
          </a:prstGeom>
          <a:solidFill>
            <a:srgbClr val="99FF99">
              <a:alpha val="7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 sz="1350"/>
          </a:p>
        </p:txBody>
      </p:sp>
      <p:sp>
        <p:nvSpPr>
          <p:cNvPr id="727058" name="Oval 18"/>
          <p:cNvSpPr>
            <a:spLocks noChangeArrowheads="1"/>
          </p:cNvSpPr>
          <p:nvPr/>
        </p:nvSpPr>
        <p:spPr bwMode="auto">
          <a:xfrm rot="-3688659">
            <a:off x="6499027" y="2616548"/>
            <a:ext cx="53579" cy="216694"/>
          </a:xfrm>
          <a:prstGeom prst="ellipse">
            <a:avLst/>
          </a:prstGeom>
          <a:solidFill>
            <a:srgbClr val="99FF99">
              <a:alpha val="7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vert="eaVert" wrap="none" anchor="ctr"/>
          <a:lstStyle/>
          <a:p>
            <a:pPr algn="r"/>
            <a:endParaRPr lang="pt-BR" sz="1350">
              <a:latin typeface="Arial" charset="0"/>
            </a:endParaRP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950495" y="2748111"/>
            <a:ext cx="2727722" cy="3238500"/>
            <a:chOff x="2358" y="1208"/>
            <a:chExt cx="2291" cy="2720"/>
          </a:xfrm>
        </p:grpSpPr>
        <p:sp>
          <p:nvSpPr>
            <p:cNvPr id="727060" name="Freeform 20"/>
            <p:cNvSpPr>
              <a:spLocks/>
            </p:cNvSpPr>
            <p:nvPr/>
          </p:nvSpPr>
          <p:spPr bwMode="auto">
            <a:xfrm>
              <a:off x="2358" y="1500"/>
              <a:ext cx="2200" cy="2428"/>
            </a:xfrm>
            <a:custGeom>
              <a:avLst/>
              <a:gdLst/>
              <a:ahLst/>
              <a:cxnLst>
                <a:cxn ang="0">
                  <a:pos x="0" y="2428"/>
                </a:cxn>
                <a:cxn ang="0">
                  <a:pos x="1020" y="2428"/>
                </a:cxn>
                <a:cxn ang="0">
                  <a:pos x="2200" y="433"/>
                </a:cxn>
                <a:cxn ang="0">
                  <a:pos x="1440" y="0"/>
                </a:cxn>
                <a:cxn ang="0">
                  <a:pos x="0" y="2428"/>
                </a:cxn>
              </a:cxnLst>
              <a:rect l="0" t="0" r="r" b="b"/>
              <a:pathLst>
                <a:path w="2200" h="2428">
                  <a:moveTo>
                    <a:pt x="0" y="2428"/>
                  </a:moveTo>
                  <a:lnTo>
                    <a:pt x="1020" y="2428"/>
                  </a:lnTo>
                  <a:lnTo>
                    <a:pt x="2200" y="433"/>
                  </a:lnTo>
                  <a:lnTo>
                    <a:pt x="1440" y="0"/>
                  </a:lnTo>
                  <a:lnTo>
                    <a:pt x="0" y="2428"/>
                  </a:lnTo>
                  <a:close/>
                </a:path>
              </a:pathLst>
            </a:custGeom>
            <a:solidFill>
              <a:srgbClr val="FFCCCC">
                <a:alpha val="8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727061" name="AutoShape 21"/>
            <p:cNvSpPr>
              <a:spLocks noChangeArrowheads="1"/>
            </p:cNvSpPr>
            <p:nvPr/>
          </p:nvSpPr>
          <p:spPr bwMode="auto">
            <a:xfrm rot="7163016" flipH="1">
              <a:off x="4059" y="1298"/>
              <a:ext cx="182" cy="998"/>
            </a:xfrm>
            <a:prstGeom prst="moon">
              <a:avLst>
                <a:gd name="adj" fmla="val 86810"/>
              </a:avLst>
            </a:prstGeom>
            <a:solidFill>
              <a:srgbClr val="99FF99">
                <a:alpha val="7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 sz="1350"/>
            </a:p>
          </p:txBody>
        </p:sp>
        <p:sp>
          <p:nvSpPr>
            <p:cNvPr id="727062" name="Freeform 22"/>
            <p:cNvSpPr>
              <a:spLocks/>
            </p:cNvSpPr>
            <p:nvPr/>
          </p:nvSpPr>
          <p:spPr bwMode="auto">
            <a:xfrm>
              <a:off x="3794" y="1208"/>
              <a:ext cx="759" cy="732"/>
            </a:xfrm>
            <a:custGeom>
              <a:avLst/>
              <a:gdLst/>
              <a:ahLst/>
              <a:cxnLst>
                <a:cxn ang="0">
                  <a:pos x="0" y="289"/>
                </a:cxn>
                <a:cxn ang="0">
                  <a:pos x="720" y="0"/>
                </a:cxn>
                <a:cxn ang="0">
                  <a:pos x="759" y="732"/>
                </a:cxn>
                <a:cxn ang="0">
                  <a:pos x="355" y="513"/>
                </a:cxn>
                <a:cxn ang="0">
                  <a:pos x="0" y="289"/>
                </a:cxn>
              </a:cxnLst>
              <a:rect l="0" t="0" r="r" b="b"/>
              <a:pathLst>
                <a:path w="759" h="732">
                  <a:moveTo>
                    <a:pt x="0" y="289"/>
                  </a:moveTo>
                  <a:lnTo>
                    <a:pt x="720" y="0"/>
                  </a:lnTo>
                  <a:lnTo>
                    <a:pt x="759" y="732"/>
                  </a:lnTo>
                  <a:lnTo>
                    <a:pt x="355" y="513"/>
                  </a:lnTo>
                  <a:lnTo>
                    <a:pt x="0" y="289"/>
                  </a:lnTo>
                  <a:close/>
                </a:path>
              </a:pathLst>
            </a:cu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tint val="23922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350"/>
            </a:p>
          </p:txBody>
        </p:sp>
      </p:grpSp>
      <p:sp>
        <p:nvSpPr>
          <p:cNvPr id="727063" name="Oval 23"/>
          <p:cNvSpPr>
            <a:spLocks noChangeArrowheads="1"/>
          </p:cNvSpPr>
          <p:nvPr/>
        </p:nvSpPr>
        <p:spPr bwMode="auto">
          <a:xfrm rot="3688659" flipH="1">
            <a:off x="2598539" y="2611785"/>
            <a:ext cx="53579" cy="216694"/>
          </a:xfrm>
          <a:prstGeom prst="ellipse">
            <a:avLst/>
          </a:prstGeom>
          <a:solidFill>
            <a:srgbClr val="99FF99">
              <a:alpha val="7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/>
          <a:p>
            <a:pPr algn="r"/>
            <a:endParaRPr lang="pt-BR" sz="1350">
              <a:latin typeface="Arial" charset="0"/>
            </a:endParaRPr>
          </a:p>
        </p:txBody>
      </p: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2472928" y="2743349"/>
            <a:ext cx="2727722" cy="3238500"/>
            <a:chOff x="1117" y="1204"/>
            <a:chExt cx="2291" cy="2720"/>
          </a:xfrm>
        </p:grpSpPr>
        <p:sp>
          <p:nvSpPr>
            <p:cNvPr id="727065" name="Freeform 25"/>
            <p:cNvSpPr>
              <a:spLocks/>
            </p:cNvSpPr>
            <p:nvPr/>
          </p:nvSpPr>
          <p:spPr bwMode="auto">
            <a:xfrm flipH="1">
              <a:off x="1208" y="1496"/>
              <a:ext cx="2200" cy="2428"/>
            </a:xfrm>
            <a:custGeom>
              <a:avLst/>
              <a:gdLst/>
              <a:ahLst/>
              <a:cxnLst>
                <a:cxn ang="0">
                  <a:pos x="0" y="2428"/>
                </a:cxn>
                <a:cxn ang="0">
                  <a:pos x="1020" y="2428"/>
                </a:cxn>
                <a:cxn ang="0">
                  <a:pos x="2200" y="433"/>
                </a:cxn>
                <a:cxn ang="0">
                  <a:pos x="1440" y="0"/>
                </a:cxn>
                <a:cxn ang="0">
                  <a:pos x="0" y="2428"/>
                </a:cxn>
              </a:cxnLst>
              <a:rect l="0" t="0" r="r" b="b"/>
              <a:pathLst>
                <a:path w="2200" h="2428">
                  <a:moveTo>
                    <a:pt x="0" y="2428"/>
                  </a:moveTo>
                  <a:lnTo>
                    <a:pt x="1020" y="2428"/>
                  </a:lnTo>
                  <a:lnTo>
                    <a:pt x="2200" y="433"/>
                  </a:lnTo>
                  <a:lnTo>
                    <a:pt x="1440" y="0"/>
                  </a:lnTo>
                  <a:lnTo>
                    <a:pt x="0" y="2428"/>
                  </a:lnTo>
                  <a:close/>
                </a:path>
              </a:pathLst>
            </a:custGeom>
            <a:solidFill>
              <a:srgbClr val="FFCCCC">
                <a:alpha val="8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727066" name="AutoShape 26"/>
            <p:cNvSpPr>
              <a:spLocks noChangeArrowheads="1"/>
            </p:cNvSpPr>
            <p:nvPr/>
          </p:nvSpPr>
          <p:spPr bwMode="auto">
            <a:xfrm rot="-7163016">
              <a:off x="1525" y="1294"/>
              <a:ext cx="182" cy="998"/>
            </a:xfrm>
            <a:prstGeom prst="moon">
              <a:avLst>
                <a:gd name="adj" fmla="val 86810"/>
              </a:avLst>
            </a:prstGeom>
            <a:solidFill>
              <a:srgbClr val="99FF99">
                <a:alpha val="7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 sz="1350"/>
            </a:p>
          </p:txBody>
        </p:sp>
        <p:sp>
          <p:nvSpPr>
            <p:cNvPr id="727067" name="Freeform 27"/>
            <p:cNvSpPr>
              <a:spLocks/>
            </p:cNvSpPr>
            <p:nvPr/>
          </p:nvSpPr>
          <p:spPr bwMode="auto">
            <a:xfrm flipH="1">
              <a:off x="1213" y="1204"/>
              <a:ext cx="759" cy="732"/>
            </a:xfrm>
            <a:custGeom>
              <a:avLst/>
              <a:gdLst/>
              <a:ahLst/>
              <a:cxnLst>
                <a:cxn ang="0">
                  <a:pos x="0" y="289"/>
                </a:cxn>
                <a:cxn ang="0">
                  <a:pos x="720" y="0"/>
                </a:cxn>
                <a:cxn ang="0">
                  <a:pos x="759" y="732"/>
                </a:cxn>
                <a:cxn ang="0">
                  <a:pos x="355" y="513"/>
                </a:cxn>
                <a:cxn ang="0">
                  <a:pos x="0" y="289"/>
                </a:cxn>
              </a:cxnLst>
              <a:rect l="0" t="0" r="r" b="b"/>
              <a:pathLst>
                <a:path w="759" h="732">
                  <a:moveTo>
                    <a:pt x="0" y="289"/>
                  </a:moveTo>
                  <a:lnTo>
                    <a:pt x="720" y="0"/>
                  </a:lnTo>
                  <a:lnTo>
                    <a:pt x="759" y="732"/>
                  </a:lnTo>
                  <a:lnTo>
                    <a:pt x="355" y="513"/>
                  </a:lnTo>
                  <a:lnTo>
                    <a:pt x="0" y="289"/>
                  </a:lnTo>
                  <a:close/>
                </a:path>
              </a:pathLst>
            </a:cu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tint val="23922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350"/>
            </a:p>
          </p:txBody>
        </p: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3977880" y="3881586"/>
            <a:ext cx="1188244" cy="2106216"/>
            <a:chOff x="2381" y="2160"/>
            <a:chExt cx="998" cy="1769"/>
          </a:xfrm>
        </p:grpSpPr>
        <p:sp>
          <p:nvSpPr>
            <p:cNvPr id="727071" name="Line 31"/>
            <p:cNvSpPr>
              <a:spLocks noChangeShapeType="1"/>
            </p:cNvSpPr>
            <p:nvPr/>
          </p:nvSpPr>
          <p:spPr bwMode="auto">
            <a:xfrm flipH="1">
              <a:off x="2381" y="2160"/>
              <a:ext cx="499" cy="176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727072" name="Line 32"/>
            <p:cNvSpPr>
              <a:spLocks noChangeShapeType="1"/>
            </p:cNvSpPr>
            <p:nvPr/>
          </p:nvSpPr>
          <p:spPr bwMode="auto">
            <a:xfrm>
              <a:off x="2880" y="2160"/>
              <a:ext cx="499" cy="176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350"/>
            </a:p>
          </p:txBody>
        </p:sp>
      </p:grpSp>
      <p:grpSp>
        <p:nvGrpSpPr>
          <p:cNvPr id="7" name="Group 33"/>
          <p:cNvGrpSpPr>
            <a:grpSpLocks/>
          </p:cNvGrpSpPr>
          <p:nvPr/>
        </p:nvGrpSpPr>
        <p:grpSpPr bwMode="auto">
          <a:xfrm>
            <a:off x="4248150" y="2910036"/>
            <a:ext cx="647700" cy="1133475"/>
            <a:chOff x="2608" y="1344"/>
            <a:chExt cx="544" cy="952"/>
          </a:xfrm>
        </p:grpSpPr>
        <p:sp>
          <p:nvSpPr>
            <p:cNvPr id="727074" name="Rectangle 34"/>
            <p:cNvSpPr>
              <a:spLocks noChangeArrowheads="1"/>
            </p:cNvSpPr>
            <p:nvPr/>
          </p:nvSpPr>
          <p:spPr bwMode="auto">
            <a:xfrm>
              <a:off x="2608" y="1344"/>
              <a:ext cx="544" cy="68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 sz="1350"/>
            </a:p>
          </p:txBody>
        </p:sp>
        <p:sp>
          <p:nvSpPr>
            <p:cNvPr id="727075" name="Rectangle 35"/>
            <p:cNvSpPr>
              <a:spLocks noChangeArrowheads="1"/>
            </p:cNvSpPr>
            <p:nvPr/>
          </p:nvSpPr>
          <p:spPr bwMode="auto">
            <a:xfrm>
              <a:off x="2699" y="2024"/>
              <a:ext cx="362" cy="272"/>
            </a:xfrm>
            <a:prstGeom prst="rect">
              <a:avLst/>
            </a:prstGeom>
            <a:gradFill rotWithShape="1">
              <a:gsLst>
                <a:gs pos="0">
                  <a:srgbClr val="FFCC00">
                    <a:gamma/>
                    <a:shade val="46275"/>
                    <a:invGamma/>
                  </a:srgbClr>
                </a:gs>
                <a:gs pos="5000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 sz="1350"/>
            </a:p>
          </p:txBody>
        </p:sp>
      </p:grpSp>
      <p:sp>
        <p:nvSpPr>
          <p:cNvPr id="727078" name="Text Box 38"/>
          <p:cNvSpPr txBox="1">
            <a:spLocks noChangeArrowheads="1"/>
          </p:cNvSpPr>
          <p:nvPr/>
        </p:nvSpPr>
        <p:spPr bwMode="auto">
          <a:xfrm>
            <a:off x="4895850" y="1451521"/>
            <a:ext cx="129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Arial" charset="0"/>
              </a:rPr>
              <a:t>laser</a:t>
            </a:r>
          </a:p>
        </p:txBody>
      </p:sp>
      <p:sp>
        <p:nvSpPr>
          <p:cNvPr id="727079" name="Text Box 39"/>
          <p:cNvSpPr txBox="1">
            <a:spLocks noChangeArrowheads="1"/>
          </p:cNvSpPr>
          <p:nvPr/>
        </p:nvSpPr>
        <p:spPr bwMode="auto">
          <a:xfrm>
            <a:off x="3421856" y="6041380"/>
            <a:ext cx="25003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Arial" charset="0"/>
              </a:rPr>
              <a:t>Double Illumination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4149097" y="3148578"/>
            <a:ext cx="852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50" dirty="0" err="1"/>
              <a:t>camera</a:t>
            </a:r>
            <a:endParaRPr lang="pt-BR" sz="1350" dirty="0"/>
          </a:p>
        </p:txBody>
      </p:sp>
      <p:sp>
        <p:nvSpPr>
          <p:cNvPr id="45" name="Texto explicativo em forma de nuvem 44"/>
          <p:cNvSpPr/>
          <p:nvPr/>
        </p:nvSpPr>
        <p:spPr>
          <a:xfrm>
            <a:off x="1302892" y="5046894"/>
            <a:ext cx="2186751" cy="1261361"/>
          </a:xfrm>
          <a:prstGeom prst="cloudCallout">
            <a:avLst>
              <a:gd name="adj1" fmla="val 70669"/>
              <a:gd name="adj2" fmla="val -5647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 smtClean="0"/>
              <a:t>Better </a:t>
            </a:r>
            <a:r>
              <a:rPr lang="en-US" sz="1350" dirty="0"/>
              <a:t>for </a:t>
            </a:r>
          </a:p>
          <a:p>
            <a:pPr algn="ctr"/>
            <a:r>
              <a:rPr lang="en-US" sz="1350" dirty="0"/>
              <a:t>in-plane measurements</a:t>
            </a:r>
          </a:p>
        </p:txBody>
      </p:sp>
      <p:sp>
        <p:nvSpPr>
          <p:cNvPr id="39" name="Títu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dirty="0" smtClean="0"/>
              <a:t>Double illumination speckle interferometer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77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2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27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27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2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27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44" grpId="0" animBg="1"/>
      <p:bldP spid="727045" grpId="0" animBg="1"/>
      <p:bldP spid="727049" grpId="0" animBg="1"/>
      <p:bldP spid="727054" grpId="0" animBg="1"/>
      <p:bldP spid="727056" grpId="0" animBg="1"/>
      <p:bldP spid="727057" grpId="0" animBg="1"/>
      <p:bldP spid="727058" grpId="0" animBg="1"/>
      <p:bldP spid="727063" grpId="0" animBg="1"/>
      <p:bldP spid="727079" grpId="0"/>
      <p:bldP spid="44" grpId="0"/>
      <p:bldP spid="4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762125" y="476250"/>
            <a:ext cx="4321175" cy="2952750"/>
          </a:xfrm>
          <a:prstGeom prst="rect">
            <a:avLst/>
          </a:prstGeom>
          <a:solidFill>
            <a:srgbClr val="FFCCCC">
              <a:alpha val="89999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11" name="Rectangle 7" descr="Vertical clara"/>
          <p:cNvSpPr>
            <a:spLocks noChangeArrowheads="1"/>
          </p:cNvSpPr>
          <p:nvPr/>
        </p:nvSpPr>
        <p:spPr bwMode="auto">
          <a:xfrm>
            <a:off x="1762125" y="3429000"/>
            <a:ext cx="4321175" cy="215900"/>
          </a:xfrm>
          <a:prstGeom prst="rect">
            <a:avLst/>
          </a:prstGeom>
          <a:pattFill prst="ltVert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AutoShape 10"/>
          <p:cNvSpPr>
            <a:spLocks noChangeArrowheads="1"/>
          </p:cNvSpPr>
          <p:nvPr/>
        </p:nvSpPr>
        <p:spPr bwMode="auto">
          <a:xfrm>
            <a:off x="3201988" y="3644900"/>
            <a:ext cx="2881312" cy="1873250"/>
          </a:xfrm>
          <a:prstGeom prst="parallelogram">
            <a:avLst>
              <a:gd name="adj" fmla="val 75846"/>
            </a:avLst>
          </a:prstGeom>
          <a:solidFill>
            <a:srgbClr val="FFCCCC">
              <a:alpha val="60001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16" name="AutoShape 12"/>
          <p:cNvSpPr>
            <a:spLocks noChangeArrowheads="1"/>
          </p:cNvSpPr>
          <p:nvPr/>
        </p:nvSpPr>
        <p:spPr bwMode="auto">
          <a:xfrm flipH="1">
            <a:off x="1762125" y="3644900"/>
            <a:ext cx="2881313" cy="1873250"/>
          </a:xfrm>
          <a:prstGeom prst="parallelogram">
            <a:avLst>
              <a:gd name="adj" fmla="val 75846"/>
            </a:avLst>
          </a:prstGeom>
          <a:solidFill>
            <a:srgbClr val="FFCCCC">
              <a:alpha val="60001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20" name="Rectangle 16"/>
          <p:cNvSpPr>
            <a:spLocks noChangeArrowheads="1"/>
          </p:cNvSpPr>
          <p:nvPr/>
        </p:nvSpPr>
        <p:spPr bwMode="auto">
          <a:xfrm>
            <a:off x="3201988" y="2276475"/>
            <a:ext cx="1441450" cy="1152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3275013" y="2225675"/>
            <a:ext cx="1317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stop</a:t>
            </a: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3201988" y="1989138"/>
            <a:ext cx="1441450" cy="287337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250825" y="5516563"/>
            <a:ext cx="7343775" cy="620712"/>
          </a:xfrm>
          <a:prstGeom prst="rect">
            <a:avLst/>
          </a:prstGeom>
          <a:solidFill>
            <a:srgbClr val="33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22" name="AutoShape 18"/>
          <p:cNvSpPr>
            <a:spLocks noChangeArrowheads="1"/>
          </p:cNvSpPr>
          <p:nvPr/>
        </p:nvSpPr>
        <p:spPr bwMode="auto">
          <a:xfrm rot="2292364">
            <a:off x="4176713" y="4559300"/>
            <a:ext cx="144462" cy="1079500"/>
          </a:xfrm>
          <a:prstGeom prst="upArrow">
            <a:avLst>
              <a:gd name="adj1" fmla="val 50000"/>
              <a:gd name="adj2" fmla="val 186814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27" name="AutoShape 23"/>
          <p:cNvSpPr>
            <a:spLocks noChangeArrowheads="1"/>
          </p:cNvSpPr>
          <p:nvPr/>
        </p:nvSpPr>
        <p:spPr bwMode="auto">
          <a:xfrm rot="19307636" flipH="1">
            <a:off x="3506788" y="4552950"/>
            <a:ext cx="144462" cy="1079500"/>
          </a:xfrm>
          <a:prstGeom prst="upArrow">
            <a:avLst>
              <a:gd name="adj1" fmla="val 50000"/>
              <a:gd name="adj2" fmla="val 186814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490913" y="4456113"/>
            <a:ext cx="936625" cy="1062037"/>
            <a:chOff x="2199" y="2807"/>
            <a:chExt cx="590" cy="669"/>
          </a:xfrm>
        </p:grpSpPr>
        <p:sp>
          <p:nvSpPr>
            <p:cNvPr id="21524" name="Arc 20"/>
            <p:cNvSpPr>
              <a:spLocks/>
            </p:cNvSpPr>
            <p:nvPr/>
          </p:nvSpPr>
          <p:spPr bwMode="auto">
            <a:xfrm>
              <a:off x="2469" y="3113"/>
              <a:ext cx="205" cy="363"/>
            </a:xfrm>
            <a:custGeom>
              <a:avLst/>
              <a:gdLst>
                <a:gd name="G0" fmla="+- 133 0 0"/>
                <a:gd name="G1" fmla="+- 21600 0 0"/>
                <a:gd name="G2" fmla="+- 21600 0 0"/>
                <a:gd name="T0" fmla="*/ 0 w 12218"/>
                <a:gd name="T1" fmla="*/ 0 h 21600"/>
                <a:gd name="T2" fmla="*/ 12218 w 12218"/>
                <a:gd name="T3" fmla="*/ 3697 h 21600"/>
                <a:gd name="T4" fmla="*/ 133 w 1221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18" h="21600" fill="none" extrusionOk="0">
                  <a:moveTo>
                    <a:pt x="0" y="0"/>
                  </a:moveTo>
                  <a:cubicBezTo>
                    <a:pt x="44" y="0"/>
                    <a:pt x="88" y="-1"/>
                    <a:pt x="133" y="0"/>
                  </a:cubicBezTo>
                  <a:cubicBezTo>
                    <a:pt x="4439" y="0"/>
                    <a:pt x="8648" y="1287"/>
                    <a:pt x="12217" y="3697"/>
                  </a:cubicBezTo>
                </a:path>
                <a:path w="12218" h="21600" stroke="0" extrusionOk="0">
                  <a:moveTo>
                    <a:pt x="0" y="0"/>
                  </a:moveTo>
                  <a:cubicBezTo>
                    <a:pt x="44" y="0"/>
                    <a:pt x="88" y="-1"/>
                    <a:pt x="133" y="0"/>
                  </a:cubicBezTo>
                  <a:cubicBezTo>
                    <a:pt x="4439" y="0"/>
                    <a:pt x="8648" y="1287"/>
                    <a:pt x="12217" y="3697"/>
                  </a:cubicBezTo>
                  <a:lnTo>
                    <a:pt x="133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5" name="Text Box 21"/>
            <p:cNvSpPr txBox="1">
              <a:spLocks noChangeArrowheads="1"/>
            </p:cNvSpPr>
            <p:nvPr/>
          </p:nvSpPr>
          <p:spPr bwMode="auto">
            <a:xfrm>
              <a:off x="2472" y="2807"/>
              <a:ext cx="31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>
                  <a:solidFill>
                    <a:srgbClr val="000000"/>
                  </a:solidFill>
                  <a:sym typeface="Symbol" pitchFamily="18" charset="2"/>
                </a:rPr>
                <a:t></a:t>
              </a:r>
            </a:p>
          </p:txBody>
        </p:sp>
        <p:sp>
          <p:nvSpPr>
            <p:cNvPr id="21526" name="Line 22"/>
            <p:cNvSpPr>
              <a:spLocks noChangeShapeType="1"/>
            </p:cNvSpPr>
            <p:nvPr/>
          </p:nvSpPr>
          <p:spPr bwMode="auto">
            <a:xfrm flipV="1">
              <a:off x="2471" y="2840"/>
              <a:ext cx="0" cy="6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28" name="Arc 24"/>
            <p:cNvSpPr>
              <a:spLocks/>
            </p:cNvSpPr>
            <p:nvPr/>
          </p:nvSpPr>
          <p:spPr bwMode="auto">
            <a:xfrm flipH="1">
              <a:off x="2258" y="3113"/>
              <a:ext cx="205" cy="363"/>
            </a:xfrm>
            <a:custGeom>
              <a:avLst/>
              <a:gdLst>
                <a:gd name="G0" fmla="+- 133 0 0"/>
                <a:gd name="G1" fmla="+- 21600 0 0"/>
                <a:gd name="G2" fmla="+- 21600 0 0"/>
                <a:gd name="T0" fmla="*/ 0 w 12218"/>
                <a:gd name="T1" fmla="*/ 0 h 21600"/>
                <a:gd name="T2" fmla="*/ 12218 w 12218"/>
                <a:gd name="T3" fmla="*/ 3697 h 21600"/>
                <a:gd name="T4" fmla="*/ 133 w 1221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18" h="21600" fill="none" extrusionOk="0">
                  <a:moveTo>
                    <a:pt x="0" y="0"/>
                  </a:moveTo>
                  <a:cubicBezTo>
                    <a:pt x="44" y="0"/>
                    <a:pt x="88" y="-1"/>
                    <a:pt x="133" y="0"/>
                  </a:cubicBezTo>
                  <a:cubicBezTo>
                    <a:pt x="4439" y="0"/>
                    <a:pt x="8648" y="1287"/>
                    <a:pt x="12217" y="3697"/>
                  </a:cubicBezTo>
                </a:path>
                <a:path w="12218" h="21600" stroke="0" extrusionOk="0">
                  <a:moveTo>
                    <a:pt x="0" y="0"/>
                  </a:moveTo>
                  <a:cubicBezTo>
                    <a:pt x="44" y="0"/>
                    <a:pt x="88" y="-1"/>
                    <a:pt x="133" y="0"/>
                  </a:cubicBezTo>
                  <a:cubicBezTo>
                    <a:pt x="4439" y="0"/>
                    <a:pt x="8648" y="1287"/>
                    <a:pt x="12217" y="3697"/>
                  </a:cubicBezTo>
                  <a:lnTo>
                    <a:pt x="133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9" name="Text Box 25"/>
            <p:cNvSpPr txBox="1">
              <a:spLocks noChangeArrowheads="1"/>
            </p:cNvSpPr>
            <p:nvPr/>
          </p:nvSpPr>
          <p:spPr bwMode="auto">
            <a:xfrm>
              <a:off x="2199" y="2809"/>
              <a:ext cx="31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>
                  <a:solidFill>
                    <a:srgbClr val="000000"/>
                  </a:solidFill>
                  <a:sym typeface="Symbol" pitchFamily="18" charset="2"/>
                </a:rPr>
                <a:t></a:t>
              </a:r>
            </a:p>
          </p:txBody>
        </p:sp>
      </p:grpSp>
      <p:graphicFrame>
        <p:nvGraphicFramePr>
          <p:cNvPr id="21530" name="Object 26"/>
          <p:cNvGraphicFramePr>
            <a:graphicFrameLocks noChangeAspect="1"/>
          </p:cNvGraphicFramePr>
          <p:nvPr/>
        </p:nvGraphicFramePr>
        <p:xfrm>
          <a:off x="6762750" y="333375"/>
          <a:ext cx="1733550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4" name="Equation" r:id="rId3" imgW="622080" imgH="419040" progId="Equation.3">
                  <p:embed/>
                </p:oleObj>
              </mc:Choice>
              <mc:Fallback>
                <p:oleObj name="Equation" r:id="rId3" imgW="6220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0" y="333375"/>
                        <a:ext cx="1733550" cy="1166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31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3742023"/>
              </p:ext>
            </p:extLst>
          </p:nvPr>
        </p:nvGraphicFramePr>
        <p:xfrm>
          <a:off x="6486525" y="1428750"/>
          <a:ext cx="2441575" cy="116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5" name="Equação" r:id="rId5" imgW="876240" imgH="419040" progId="Equation.3">
                  <p:embed/>
                </p:oleObj>
              </mc:Choice>
              <mc:Fallback>
                <p:oleObj name="Equação" r:id="rId5" imgW="87624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6525" y="1428750"/>
                        <a:ext cx="2441575" cy="1163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32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0229236"/>
              </p:ext>
            </p:extLst>
          </p:nvPr>
        </p:nvGraphicFramePr>
        <p:xfrm>
          <a:off x="6931025" y="2595563"/>
          <a:ext cx="1946275" cy="169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6" name="Equação" r:id="rId7" imgW="698400" imgH="609480" progId="Equation.3">
                  <p:embed/>
                </p:oleObj>
              </mc:Choice>
              <mc:Fallback>
                <p:oleObj name="Equação" r:id="rId7" imgW="69840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1025" y="2595563"/>
                        <a:ext cx="1946275" cy="1690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8802275"/>
              </p:ext>
            </p:extLst>
          </p:nvPr>
        </p:nvGraphicFramePr>
        <p:xfrm>
          <a:off x="7305675" y="4286250"/>
          <a:ext cx="16637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7" name="Equação" r:id="rId9" imgW="596880" imgH="393480" progId="Equation.3">
                  <p:embed/>
                </p:oleObj>
              </mc:Choice>
              <mc:Fallback>
                <p:oleObj name="Equação" r:id="rId9" imgW="5968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5675" y="4286250"/>
                        <a:ext cx="1663700" cy="109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CaixaDeTexto 25"/>
          <p:cNvSpPr txBox="1"/>
          <p:nvPr/>
        </p:nvSpPr>
        <p:spPr>
          <a:xfrm>
            <a:off x="3714744" y="6286520"/>
            <a:ext cx="521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Does not depend on </a:t>
            </a:r>
            <a:r>
              <a:rPr lang="en-US" sz="2400" dirty="0" smtClean="0">
                <a:latin typeface="Calibri"/>
              </a:rPr>
              <a:t>λ =&gt; </a:t>
            </a:r>
            <a:r>
              <a:rPr lang="en-US" sz="2400" dirty="0" smtClean="0"/>
              <a:t>a</a:t>
            </a:r>
            <a:r>
              <a:rPr lang="en-US" sz="2400" dirty="0" smtClean="0">
                <a:solidFill>
                  <a:srgbClr val="0070C0"/>
                </a:solidFill>
              </a:rPr>
              <a:t>c</a:t>
            </a:r>
            <a:r>
              <a:rPr lang="en-US" sz="2400" dirty="0" smtClean="0">
                <a:solidFill>
                  <a:srgbClr val="FF0000"/>
                </a:solidFill>
              </a:rPr>
              <a:t>h</a:t>
            </a:r>
            <a:r>
              <a:rPr lang="en-US" sz="2400" dirty="0" smtClean="0">
                <a:solidFill>
                  <a:srgbClr val="00FF00"/>
                </a:solidFill>
              </a:rPr>
              <a:t>r</a:t>
            </a:r>
            <a:r>
              <a:rPr lang="en-US" sz="2400" dirty="0" smtClean="0">
                <a:solidFill>
                  <a:srgbClr val="0070C0"/>
                </a:solidFill>
              </a:rPr>
              <a:t>o</a:t>
            </a:r>
            <a:r>
              <a:rPr lang="en-US" sz="2400" dirty="0" smtClean="0">
                <a:solidFill>
                  <a:srgbClr val="FFC000"/>
                </a:solidFill>
              </a:rPr>
              <a:t>m</a:t>
            </a:r>
            <a:r>
              <a:rPr lang="en-US" sz="2400" dirty="0" smtClean="0">
                <a:solidFill>
                  <a:srgbClr val="7030A0"/>
                </a:solidFill>
              </a:rPr>
              <a:t>a</a:t>
            </a:r>
            <a:r>
              <a:rPr lang="en-US" sz="2400" dirty="0" smtClean="0">
                <a:solidFill>
                  <a:srgbClr val="FF3300"/>
                </a:solidFill>
              </a:rPr>
              <a:t>t</a:t>
            </a:r>
            <a:r>
              <a:rPr lang="en-US" sz="2400" dirty="0" smtClean="0">
                <a:solidFill>
                  <a:srgbClr val="00B050"/>
                </a:solidFill>
              </a:rPr>
              <a:t>i</a:t>
            </a: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7358082" y="4286256"/>
            <a:ext cx="1571636" cy="1143008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Conector reto 28"/>
          <p:cNvCxnSpPr/>
          <p:nvPr/>
        </p:nvCxnSpPr>
        <p:spPr>
          <a:xfrm rot="16200000" flipH="1">
            <a:off x="8026782" y="2786058"/>
            <a:ext cx="357190" cy="2143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 rot="16200000" flipH="1">
            <a:off x="8407534" y="3311882"/>
            <a:ext cx="357190" cy="2143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/>
          <p:cNvSpPr txBox="1"/>
          <p:nvPr/>
        </p:nvSpPr>
        <p:spPr>
          <a:xfrm>
            <a:off x="214282" y="2500306"/>
            <a:ext cx="1214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Diffraction grating</a:t>
            </a:r>
          </a:p>
          <a:p>
            <a:pPr algn="r"/>
            <a:r>
              <a:rPr lang="en-US" dirty="0" smtClean="0"/>
              <a:t>pitch = </a:t>
            </a:r>
            <a:r>
              <a:rPr lang="en-US" i="1" dirty="0" smtClean="0"/>
              <a:t>p</a:t>
            </a:r>
            <a:endParaRPr lang="en-US" i="1" dirty="0"/>
          </a:p>
        </p:txBody>
      </p:sp>
      <p:cxnSp>
        <p:nvCxnSpPr>
          <p:cNvPr id="33" name="Conector de seta reta 32"/>
          <p:cNvCxnSpPr/>
          <p:nvPr/>
        </p:nvCxnSpPr>
        <p:spPr>
          <a:xfrm>
            <a:off x="1285852" y="3143248"/>
            <a:ext cx="428628" cy="28575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o 6"/>
          <p:cNvGrpSpPr/>
          <p:nvPr/>
        </p:nvGrpSpPr>
        <p:grpSpPr>
          <a:xfrm>
            <a:off x="3984499" y="5056201"/>
            <a:ext cx="822551" cy="461031"/>
            <a:chOff x="3984499" y="5056201"/>
            <a:chExt cx="822551" cy="461031"/>
          </a:xfrm>
        </p:grpSpPr>
        <p:sp>
          <p:nvSpPr>
            <p:cNvPr id="3" name="CaixaDeTexto 2"/>
            <p:cNvSpPr txBox="1"/>
            <p:nvPr/>
          </p:nvSpPr>
          <p:spPr>
            <a:xfrm>
              <a:off x="4263927" y="5056201"/>
              <a:ext cx="5431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/>
                <a:t>d</a:t>
              </a:r>
              <a:r>
                <a:rPr lang="en-US" sz="2000" i="1" baseline="-25000" dirty="0" smtClean="0"/>
                <a:t>x</a:t>
              </a:r>
              <a:endParaRPr lang="en-US" sz="2000" i="1" baseline="-25000" dirty="0"/>
            </a:p>
          </p:txBody>
        </p:sp>
        <p:cxnSp>
          <p:nvCxnSpPr>
            <p:cNvPr id="5" name="Conector de seta reta 4"/>
            <p:cNvCxnSpPr/>
            <p:nvPr/>
          </p:nvCxnSpPr>
          <p:spPr>
            <a:xfrm flipV="1">
              <a:off x="3984499" y="5510061"/>
              <a:ext cx="762778" cy="717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Robust Optical Principle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62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  <p:bldP spid="21514" grpId="0" animBg="1"/>
      <p:bldP spid="21516" grpId="0" animBg="1"/>
      <p:bldP spid="21522" grpId="0" animBg="1"/>
      <p:bldP spid="21527" grpId="0" animBg="1"/>
      <p:bldP spid="2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In-plane radial </a:t>
            </a:r>
            <a:r>
              <a:rPr lang="pt-BR" dirty="0" err="1" smtClean="0"/>
              <a:t>sensitivity</a:t>
            </a:r>
            <a:endParaRPr lang="en-US" dirty="0"/>
          </a:p>
        </p:txBody>
      </p:sp>
      <p:sp>
        <p:nvSpPr>
          <p:cNvPr id="6" name="Elipse 5"/>
          <p:cNvSpPr/>
          <p:nvPr/>
        </p:nvSpPr>
        <p:spPr>
          <a:xfrm>
            <a:off x="2643174" y="4599840"/>
            <a:ext cx="1785950" cy="720646"/>
          </a:xfrm>
          <a:prstGeom prst="ellipse">
            <a:avLst/>
          </a:prstGeom>
          <a:solidFill>
            <a:srgbClr val="FF33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upo 55"/>
          <p:cNvGrpSpPr/>
          <p:nvPr/>
        </p:nvGrpSpPr>
        <p:grpSpPr>
          <a:xfrm>
            <a:off x="2787639" y="4979589"/>
            <a:ext cx="1498609" cy="1588"/>
            <a:chOff x="3143241" y="4802615"/>
            <a:chExt cx="1498609" cy="1588"/>
          </a:xfrm>
        </p:grpSpPr>
        <p:cxnSp>
          <p:nvCxnSpPr>
            <p:cNvPr id="29" name="Conector de seta reta 28"/>
            <p:cNvCxnSpPr/>
            <p:nvPr/>
          </p:nvCxnSpPr>
          <p:spPr>
            <a:xfrm>
              <a:off x="4284660" y="4802615"/>
              <a:ext cx="35719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de seta reta 29"/>
            <p:cNvCxnSpPr/>
            <p:nvPr/>
          </p:nvCxnSpPr>
          <p:spPr>
            <a:xfrm rot="10800000" flipV="1">
              <a:off x="3143241" y="4802615"/>
              <a:ext cx="35719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o 74"/>
          <p:cNvGrpSpPr/>
          <p:nvPr/>
        </p:nvGrpSpPr>
        <p:grpSpPr>
          <a:xfrm>
            <a:off x="857224" y="2122069"/>
            <a:ext cx="5357850" cy="2143140"/>
            <a:chOff x="1641454" y="2122069"/>
            <a:chExt cx="5357850" cy="2143140"/>
          </a:xfrm>
        </p:grpSpPr>
        <p:sp>
          <p:nvSpPr>
            <p:cNvPr id="5" name="Elipse 4"/>
            <p:cNvSpPr/>
            <p:nvPr/>
          </p:nvSpPr>
          <p:spPr>
            <a:xfrm>
              <a:off x="1641454" y="2122069"/>
              <a:ext cx="5357850" cy="2143140"/>
            </a:xfrm>
            <a:prstGeom prst="ellipse">
              <a:avLst/>
            </a:prstGeom>
            <a:solidFill>
              <a:srgbClr val="0070C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Elipse 35"/>
            <p:cNvSpPr/>
            <p:nvPr/>
          </p:nvSpPr>
          <p:spPr>
            <a:xfrm>
              <a:off x="3428992" y="2813890"/>
              <a:ext cx="1785950" cy="72064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upo 37"/>
          <p:cNvGrpSpPr/>
          <p:nvPr/>
        </p:nvGrpSpPr>
        <p:grpSpPr>
          <a:xfrm>
            <a:off x="857224" y="3193639"/>
            <a:ext cx="5359438" cy="1787538"/>
            <a:chOff x="1212826" y="3016665"/>
            <a:chExt cx="5359438" cy="1787538"/>
          </a:xfrm>
        </p:grpSpPr>
        <p:cxnSp>
          <p:nvCxnSpPr>
            <p:cNvPr id="33" name="Conector reto 32"/>
            <p:cNvCxnSpPr/>
            <p:nvPr/>
          </p:nvCxnSpPr>
          <p:spPr>
            <a:xfrm>
              <a:off x="2998776" y="4802615"/>
              <a:ext cx="178595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upo 36"/>
            <p:cNvGrpSpPr/>
            <p:nvPr/>
          </p:nvGrpSpPr>
          <p:grpSpPr>
            <a:xfrm>
              <a:off x="1212826" y="3016665"/>
              <a:ext cx="5359438" cy="1785950"/>
              <a:chOff x="1212826" y="3016665"/>
              <a:chExt cx="5359438" cy="1785950"/>
            </a:xfrm>
          </p:grpSpPr>
          <p:cxnSp>
            <p:nvCxnSpPr>
              <p:cNvPr id="9" name="Conector reto 8"/>
              <p:cNvCxnSpPr/>
              <p:nvPr/>
            </p:nvCxnSpPr>
            <p:spPr>
              <a:xfrm rot="10800000" flipV="1">
                <a:off x="4784726" y="3016665"/>
                <a:ext cx="1787538" cy="17859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ector reto 21"/>
              <p:cNvCxnSpPr/>
              <p:nvPr/>
            </p:nvCxnSpPr>
            <p:spPr>
              <a:xfrm rot="10800000" flipV="1">
                <a:off x="2998776" y="3016665"/>
                <a:ext cx="1787538" cy="17859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reto 22"/>
              <p:cNvCxnSpPr/>
              <p:nvPr/>
            </p:nvCxnSpPr>
            <p:spPr>
              <a:xfrm rot="16200000" flipH="1">
                <a:off x="2999570" y="3017459"/>
                <a:ext cx="1785950" cy="17843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ector reto 24"/>
              <p:cNvCxnSpPr/>
              <p:nvPr/>
            </p:nvCxnSpPr>
            <p:spPr>
              <a:xfrm rot="16200000" flipH="1">
                <a:off x="1212032" y="3017459"/>
                <a:ext cx="1785950" cy="17843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ctor reto 33"/>
              <p:cNvCxnSpPr/>
              <p:nvPr/>
            </p:nvCxnSpPr>
            <p:spPr>
              <a:xfrm>
                <a:off x="1212826" y="3016665"/>
                <a:ext cx="535785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upo 59"/>
          <p:cNvGrpSpPr/>
          <p:nvPr/>
        </p:nvGrpSpPr>
        <p:grpSpPr>
          <a:xfrm>
            <a:off x="1570426" y="2435924"/>
            <a:ext cx="3788570" cy="2779027"/>
            <a:chOff x="1935137" y="2282700"/>
            <a:chExt cx="3788570" cy="2779027"/>
          </a:xfrm>
        </p:grpSpPr>
        <p:cxnSp>
          <p:nvCxnSpPr>
            <p:cNvPr id="28" name="Conector reto 27"/>
            <p:cNvCxnSpPr>
              <a:stCxn id="5" idx="3"/>
              <a:endCxn id="5" idx="7"/>
            </p:cNvCxnSpPr>
            <p:nvPr/>
          </p:nvCxnSpPr>
          <p:spPr>
            <a:xfrm rot="5400000" flipH="1" flipV="1">
              <a:off x="3071707" y="1146130"/>
              <a:ext cx="1515430" cy="37885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/>
            <p:cNvCxnSpPr>
              <a:stCxn id="6" idx="3"/>
              <a:endCxn id="6" idx="7"/>
            </p:cNvCxnSpPr>
            <p:nvPr/>
          </p:nvCxnSpPr>
          <p:spPr>
            <a:xfrm rot="5400000" flipH="1" flipV="1">
              <a:off x="3574635" y="4175511"/>
              <a:ext cx="509574" cy="1262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/>
            <p:cNvCxnSpPr>
              <a:stCxn id="6" idx="7"/>
              <a:endCxn id="5" idx="7"/>
            </p:cNvCxnSpPr>
            <p:nvPr/>
          </p:nvCxnSpPr>
          <p:spPr>
            <a:xfrm rot="5400000" flipH="1" flipV="1">
              <a:off x="3957552" y="2785998"/>
              <a:ext cx="2269452" cy="12628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to 41"/>
            <p:cNvCxnSpPr/>
            <p:nvPr/>
          </p:nvCxnSpPr>
          <p:spPr>
            <a:xfrm rot="5400000" flipH="1" flipV="1">
              <a:off x="2718967" y="3255383"/>
              <a:ext cx="2306651" cy="12998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>
            <a:xfrm rot="16200000" flipV="1">
              <a:off x="3228587" y="3298723"/>
              <a:ext cx="1261123" cy="12237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>
              <a:stCxn id="6" idx="3"/>
              <a:endCxn id="5" idx="3"/>
            </p:cNvCxnSpPr>
            <p:nvPr/>
          </p:nvCxnSpPr>
          <p:spPr>
            <a:xfrm rot="5400000" flipH="1">
              <a:off x="1934768" y="3798500"/>
              <a:ext cx="1263596" cy="12628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o 72"/>
          <p:cNvGrpSpPr/>
          <p:nvPr/>
        </p:nvGrpSpPr>
        <p:grpSpPr>
          <a:xfrm>
            <a:off x="3000364" y="4714884"/>
            <a:ext cx="1078253" cy="438316"/>
            <a:chOff x="3799085" y="4770340"/>
            <a:chExt cx="1078253" cy="438316"/>
          </a:xfrm>
        </p:grpSpPr>
        <p:cxnSp>
          <p:nvCxnSpPr>
            <p:cNvPr id="53" name="Conector de seta reta 52"/>
            <p:cNvCxnSpPr/>
            <p:nvPr/>
          </p:nvCxnSpPr>
          <p:spPr>
            <a:xfrm flipV="1">
              <a:off x="4616083" y="4770340"/>
              <a:ext cx="261255" cy="10529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de seta reta 53"/>
            <p:cNvCxnSpPr/>
            <p:nvPr/>
          </p:nvCxnSpPr>
          <p:spPr>
            <a:xfrm rot="10800000" flipV="1">
              <a:off x="3799085" y="5108777"/>
              <a:ext cx="238811" cy="9987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o 60"/>
          <p:cNvGrpSpPr/>
          <p:nvPr/>
        </p:nvGrpSpPr>
        <p:grpSpPr>
          <a:xfrm flipH="1">
            <a:off x="1644628" y="2458145"/>
            <a:ext cx="3788570" cy="2779027"/>
            <a:chOff x="1997466" y="2258950"/>
            <a:chExt cx="3788570" cy="2779027"/>
          </a:xfrm>
        </p:grpSpPr>
        <p:cxnSp>
          <p:nvCxnSpPr>
            <p:cNvPr id="62" name="Conector reto 61"/>
            <p:cNvCxnSpPr/>
            <p:nvPr/>
          </p:nvCxnSpPr>
          <p:spPr>
            <a:xfrm rot="5400000" flipH="1" flipV="1">
              <a:off x="3134036" y="1122380"/>
              <a:ext cx="1515430" cy="37885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to 62"/>
            <p:cNvCxnSpPr/>
            <p:nvPr/>
          </p:nvCxnSpPr>
          <p:spPr>
            <a:xfrm rot="5400000" flipH="1" flipV="1">
              <a:off x="3636964" y="4151761"/>
              <a:ext cx="509574" cy="1262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to 63"/>
            <p:cNvCxnSpPr/>
            <p:nvPr/>
          </p:nvCxnSpPr>
          <p:spPr>
            <a:xfrm rot="5400000" flipH="1" flipV="1">
              <a:off x="4019881" y="2762248"/>
              <a:ext cx="2269452" cy="12628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to 64"/>
            <p:cNvCxnSpPr/>
            <p:nvPr/>
          </p:nvCxnSpPr>
          <p:spPr>
            <a:xfrm rot="5400000" flipH="1" flipV="1">
              <a:off x="2756899" y="3234748"/>
              <a:ext cx="2306651" cy="12998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to 65"/>
            <p:cNvCxnSpPr/>
            <p:nvPr/>
          </p:nvCxnSpPr>
          <p:spPr>
            <a:xfrm rot="16200000" flipV="1">
              <a:off x="3274896" y="3280122"/>
              <a:ext cx="1280753" cy="12158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to 66"/>
            <p:cNvCxnSpPr/>
            <p:nvPr/>
          </p:nvCxnSpPr>
          <p:spPr>
            <a:xfrm rot="5400000" flipH="1">
              <a:off x="1997097" y="3774750"/>
              <a:ext cx="1263596" cy="12628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o 73"/>
          <p:cNvGrpSpPr/>
          <p:nvPr/>
        </p:nvGrpSpPr>
        <p:grpSpPr>
          <a:xfrm>
            <a:off x="2965950" y="4759327"/>
            <a:ext cx="1078253" cy="438316"/>
            <a:chOff x="3750180" y="4759327"/>
            <a:chExt cx="1078253" cy="438316"/>
          </a:xfrm>
        </p:grpSpPr>
        <p:cxnSp>
          <p:nvCxnSpPr>
            <p:cNvPr id="68" name="Conector de seta reta 67"/>
            <p:cNvCxnSpPr/>
            <p:nvPr/>
          </p:nvCxnSpPr>
          <p:spPr>
            <a:xfrm flipH="1" flipV="1">
              <a:off x="3750180" y="4759327"/>
              <a:ext cx="261255" cy="10529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de seta reta 68"/>
            <p:cNvCxnSpPr/>
            <p:nvPr/>
          </p:nvCxnSpPr>
          <p:spPr>
            <a:xfrm rot="10800000" flipH="1" flipV="1">
              <a:off x="4589622" y="5097764"/>
              <a:ext cx="238811" cy="9987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94"/>
          <p:cNvGrpSpPr>
            <a:grpSpLocks/>
          </p:cNvGrpSpPr>
          <p:nvPr/>
        </p:nvGrpSpPr>
        <p:grpSpPr bwMode="auto">
          <a:xfrm>
            <a:off x="5882268" y="3608452"/>
            <a:ext cx="2971800" cy="2971800"/>
            <a:chOff x="1920" y="1680"/>
            <a:chExt cx="1872" cy="1872"/>
          </a:xfrm>
        </p:grpSpPr>
        <p:sp>
          <p:nvSpPr>
            <p:cNvPr id="78" name="Oval 15"/>
            <p:cNvSpPr>
              <a:spLocks noChangeArrowheads="1"/>
            </p:cNvSpPr>
            <p:nvPr/>
          </p:nvSpPr>
          <p:spPr bwMode="auto">
            <a:xfrm>
              <a:off x="1920" y="1680"/>
              <a:ext cx="1872" cy="1872"/>
            </a:xfrm>
            <a:prstGeom prst="ellipse">
              <a:avLst/>
            </a:prstGeom>
            <a:gradFill rotWithShape="1">
              <a:gsLst>
                <a:gs pos="0">
                  <a:srgbClr val="FFCCCC">
                    <a:alpha val="60001"/>
                  </a:srgbClr>
                </a:gs>
                <a:gs pos="100000">
                  <a:srgbClr val="FFCCCC">
                    <a:gamma/>
                    <a:tint val="93725"/>
                    <a:invGamma/>
                    <a:alpha val="60001"/>
                  </a:srgbClr>
                </a:gs>
              </a:gsLst>
              <a:lin ang="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45"/>
            <p:cNvGrpSpPr>
              <a:grpSpLocks/>
            </p:cNvGrpSpPr>
            <p:nvPr/>
          </p:nvGrpSpPr>
          <p:grpSpPr bwMode="auto">
            <a:xfrm>
              <a:off x="1968" y="1728"/>
              <a:ext cx="1776" cy="1776"/>
              <a:chOff x="1968" y="1728"/>
              <a:chExt cx="1776" cy="1776"/>
            </a:xfrm>
          </p:grpSpPr>
          <p:sp>
            <p:nvSpPr>
              <p:cNvPr id="106" name="Line 24"/>
              <p:cNvSpPr>
                <a:spLocks noChangeShapeType="1"/>
              </p:cNvSpPr>
              <p:nvPr/>
            </p:nvSpPr>
            <p:spPr bwMode="auto">
              <a:xfrm rot="5400000">
                <a:off x="2590" y="3239"/>
                <a:ext cx="528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Line 29"/>
              <p:cNvSpPr>
                <a:spLocks noChangeShapeType="1"/>
              </p:cNvSpPr>
              <p:nvPr/>
            </p:nvSpPr>
            <p:spPr bwMode="auto">
              <a:xfrm rot="5400000" flipH="1">
                <a:off x="2596" y="1991"/>
                <a:ext cx="528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Line 30"/>
              <p:cNvSpPr>
                <a:spLocks noChangeShapeType="1"/>
              </p:cNvSpPr>
              <p:nvPr/>
            </p:nvSpPr>
            <p:spPr bwMode="auto">
              <a:xfrm rot="10800000">
                <a:off x="1968" y="2610"/>
                <a:ext cx="528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Line 31"/>
              <p:cNvSpPr>
                <a:spLocks noChangeShapeType="1"/>
              </p:cNvSpPr>
              <p:nvPr/>
            </p:nvSpPr>
            <p:spPr bwMode="auto">
              <a:xfrm rot="10800000" flipH="1">
                <a:off x="3216" y="2610"/>
                <a:ext cx="528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46"/>
            <p:cNvGrpSpPr>
              <a:grpSpLocks/>
            </p:cNvGrpSpPr>
            <p:nvPr/>
          </p:nvGrpSpPr>
          <p:grpSpPr bwMode="auto">
            <a:xfrm rot="2946698">
              <a:off x="1968" y="1728"/>
              <a:ext cx="1776" cy="1776"/>
              <a:chOff x="1968" y="1728"/>
              <a:chExt cx="1776" cy="1776"/>
            </a:xfrm>
          </p:grpSpPr>
          <p:sp>
            <p:nvSpPr>
              <p:cNvPr id="102" name="Line 47"/>
              <p:cNvSpPr>
                <a:spLocks noChangeShapeType="1"/>
              </p:cNvSpPr>
              <p:nvPr/>
            </p:nvSpPr>
            <p:spPr bwMode="auto">
              <a:xfrm rot="5400000">
                <a:off x="2590" y="3239"/>
                <a:ext cx="528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Line 48"/>
              <p:cNvSpPr>
                <a:spLocks noChangeShapeType="1"/>
              </p:cNvSpPr>
              <p:nvPr/>
            </p:nvSpPr>
            <p:spPr bwMode="auto">
              <a:xfrm rot="5400000" flipH="1">
                <a:off x="2596" y="1991"/>
                <a:ext cx="528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Line 49"/>
              <p:cNvSpPr>
                <a:spLocks noChangeShapeType="1"/>
              </p:cNvSpPr>
              <p:nvPr/>
            </p:nvSpPr>
            <p:spPr bwMode="auto">
              <a:xfrm rot="10800000">
                <a:off x="1968" y="2610"/>
                <a:ext cx="528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Line 50"/>
              <p:cNvSpPr>
                <a:spLocks noChangeShapeType="1"/>
              </p:cNvSpPr>
              <p:nvPr/>
            </p:nvSpPr>
            <p:spPr bwMode="auto">
              <a:xfrm rot="10800000" flipH="1">
                <a:off x="3216" y="2610"/>
                <a:ext cx="528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51"/>
            <p:cNvGrpSpPr>
              <a:grpSpLocks/>
            </p:cNvGrpSpPr>
            <p:nvPr/>
          </p:nvGrpSpPr>
          <p:grpSpPr bwMode="auto">
            <a:xfrm>
              <a:off x="1968" y="1728"/>
              <a:ext cx="1776" cy="1776"/>
              <a:chOff x="1968" y="1728"/>
              <a:chExt cx="1776" cy="1776"/>
            </a:xfrm>
          </p:grpSpPr>
          <p:sp>
            <p:nvSpPr>
              <p:cNvPr id="98" name="Line 52"/>
              <p:cNvSpPr>
                <a:spLocks noChangeShapeType="1"/>
              </p:cNvSpPr>
              <p:nvPr/>
            </p:nvSpPr>
            <p:spPr bwMode="auto">
              <a:xfrm rot="5400000">
                <a:off x="2590" y="3239"/>
                <a:ext cx="528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Line 53"/>
              <p:cNvSpPr>
                <a:spLocks noChangeShapeType="1"/>
              </p:cNvSpPr>
              <p:nvPr/>
            </p:nvSpPr>
            <p:spPr bwMode="auto">
              <a:xfrm rot="5400000" flipH="1">
                <a:off x="2596" y="1991"/>
                <a:ext cx="528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Line 54"/>
              <p:cNvSpPr>
                <a:spLocks noChangeShapeType="1"/>
              </p:cNvSpPr>
              <p:nvPr/>
            </p:nvSpPr>
            <p:spPr bwMode="auto">
              <a:xfrm rot="10800000">
                <a:off x="1968" y="2610"/>
                <a:ext cx="528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Line 55"/>
              <p:cNvSpPr>
                <a:spLocks noChangeShapeType="1"/>
              </p:cNvSpPr>
              <p:nvPr/>
            </p:nvSpPr>
            <p:spPr bwMode="auto">
              <a:xfrm rot="10800000" flipH="1">
                <a:off x="3216" y="2610"/>
                <a:ext cx="528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56"/>
            <p:cNvGrpSpPr>
              <a:grpSpLocks/>
            </p:cNvGrpSpPr>
            <p:nvPr/>
          </p:nvGrpSpPr>
          <p:grpSpPr bwMode="auto">
            <a:xfrm rot="2946698">
              <a:off x="1968" y="1728"/>
              <a:ext cx="1776" cy="1776"/>
              <a:chOff x="1968" y="1728"/>
              <a:chExt cx="1776" cy="1776"/>
            </a:xfrm>
          </p:grpSpPr>
          <p:sp>
            <p:nvSpPr>
              <p:cNvPr id="94" name="Line 57"/>
              <p:cNvSpPr>
                <a:spLocks noChangeShapeType="1"/>
              </p:cNvSpPr>
              <p:nvPr/>
            </p:nvSpPr>
            <p:spPr bwMode="auto">
              <a:xfrm rot="5400000">
                <a:off x="2590" y="3239"/>
                <a:ext cx="528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Line 58"/>
              <p:cNvSpPr>
                <a:spLocks noChangeShapeType="1"/>
              </p:cNvSpPr>
              <p:nvPr/>
            </p:nvSpPr>
            <p:spPr bwMode="auto">
              <a:xfrm rot="5400000" flipH="1">
                <a:off x="2596" y="1991"/>
                <a:ext cx="528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Line 59"/>
              <p:cNvSpPr>
                <a:spLocks noChangeShapeType="1"/>
              </p:cNvSpPr>
              <p:nvPr/>
            </p:nvSpPr>
            <p:spPr bwMode="auto">
              <a:xfrm rot="10800000">
                <a:off x="1968" y="2610"/>
                <a:ext cx="528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Line 60"/>
              <p:cNvSpPr>
                <a:spLocks noChangeShapeType="1"/>
              </p:cNvSpPr>
              <p:nvPr/>
            </p:nvSpPr>
            <p:spPr bwMode="auto">
              <a:xfrm rot="10800000" flipH="1">
                <a:off x="3216" y="2610"/>
                <a:ext cx="528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81"/>
            <p:cNvGrpSpPr>
              <a:grpSpLocks/>
            </p:cNvGrpSpPr>
            <p:nvPr/>
          </p:nvGrpSpPr>
          <p:grpSpPr bwMode="auto">
            <a:xfrm rot="1394460">
              <a:off x="1968" y="1726"/>
              <a:ext cx="1776" cy="1776"/>
              <a:chOff x="1968" y="1728"/>
              <a:chExt cx="1776" cy="1776"/>
            </a:xfrm>
          </p:grpSpPr>
          <p:sp>
            <p:nvSpPr>
              <p:cNvPr id="90" name="Line 82"/>
              <p:cNvSpPr>
                <a:spLocks noChangeShapeType="1"/>
              </p:cNvSpPr>
              <p:nvPr/>
            </p:nvSpPr>
            <p:spPr bwMode="auto">
              <a:xfrm rot="5400000">
                <a:off x="2590" y="3239"/>
                <a:ext cx="528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83"/>
              <p:cNvSpPr>
                <a:spLocks noChangeShapeType="1"/>
              </p:cNvSpPr>
              <p:nvPr/>
            </p:nvSpPr>
            <p:spPr bwMode="auto">
              <a:xfrm rot="5400000" flipH="1">
                <a:off x="2596" y="1991"/>
                <a:ext cx="528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Line 84"/>
              <p:cNvSpPr>
                <a:spLocks noChangeShapeType="1"/>
              </p:cNvSpPr>
              <p:nvPr/>
            </p:nvSpPr>
            <p:spPr bwMode="auto">
              <a:xfrm rot="10800000">
                <a:off x="1968" y="2610"/>
                <a:ext cx="528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Line 85"/>
              <p:cNvSpPr>
                <a:spLocks noChangeShapeType="1"/>
              </p:cNvSpPr>
              <p:nvPr/>
            </p:nvSpPr>
            <p:spPr bwMode="auto">
              <a:xfrm rot="10800000" flipH="1">
                <a:off x="3216" y="2610"/>
                <a:ext cx="528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86"/>
            <p:cNvGrpSpPr>
              <a:grpSpLocks/>
            </p:cNvGrpSpPr>
            <p:nvPr/>
          </p:nvGrpSpPr>
          <p:grpSpPr bwMode="auto">
            <a:xfrm rot="4341158">
              <a:off x="1968" y="1728"/>
              <a:ext cx="1776" cy="1776"/>
              <a:chOff x="1968" y="1728"/>
              <a:chExt cx="1776" cy="1776"/>
            </a:xfrm>
          </p:grpSpPr>
          <p:sp>
            <p:nvSpPr>
              <p:cNvPr id="86" name="Line 87"/>
              <p:cNvSpPr>
                <a:spLocks noChangeShapeType="1"/>
              </p:cNvSpPr>
              <p:nvPr/>
            </p:nvSpPr>
            <p:spPr bwMode="auto">
              <a:xfrm rot="5400000">
                <a:off x="2590" y="3239"/>
                <a:ext cx="528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Line 88"/>
              <p:cNvSpPr>
                <a:spLocks noChangeShapeType="1"/>
              </p:cNvSpPr>
              <p:nvPr/>
            </p:nvSpPr>
            <p:spPr bwMode="auto">
              <a:xfrm rot="5400000" flipH="1">
                <a:off x="2596" y="1991"/>
                <a:ext cx="528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Line 89"/>
              <p:cNvSpPr>
                <a:spLocks noChangeShapeType="1"/>
              </p:cNvSpPr>
              <p:nvPr/>
            </p:nvSpPr>
            <p:spPr bwMode="auto">
              <a:xfrm rot="10800000">
                <a:off x="1968" y="2610"/>
                <a:ext cx="528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Line 90"/>
              <p:cNvSpPr>
                <a:spLocks noChangeShapeType="1"/>
              </p:cNvSpPr>
              <p:nvPr/>
            </p:nvSpPr>
            <p:spPr bwMode="auto">
              <a:xfrm rot="10800000" flipH="1">
                <a:off x="3216" y="2610"/>
                <a:ext cx="528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5" name="Oval 91"/>
            <p:cNvSpPr>
              <a:spLocks noChangeArrowheads="1"/>
            </p:cNvSpPr>
            <p:nvPr/>
          </p:nvSpPr>
          <p:spPr bwMode="auto">
            <a:xfrm>
              <a:off x="2796" y="2571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" name="Group 95"/>
          <p:cNvGrpSpPr>
            <a:grpSpLocks/>
          </p:cNvGrpSpPr>
          <p:nvPr/>
        </p:nvGrpSpPr>
        <p:grpSpPr bwMode="auto">
          <a:xfrm>
            <a:off x="6572259" y="2571744"/>
            <a:ext cx="2286000" cy="2441575"/>
            <a:chOff x="2364" y="1030"/>
            <a:chExt cx="1440" cy="1538"/>
          </a:xfrm>
        </p:grpSpPr>
        <p:sp>
          <p:nvSpPr>
            <p:cNvPr id="111" name="Text Box 92"/>
            <p:cNvSpPr txBox="1">
              <a:spLocks noChangeArrowheads="1"/>
            </p:cNvSpPr>
            <p:nvPr/>
          </p:nvSpPr>
          <p:spPr bwMode="auto">
            <a:xfrm>
              <a:off x="2364" y="1030"/>
              <a:ext cx="14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dirty="0" smtClean="0"/>
                <a:t>singular </a:t>
              </a:r>
              <a:r>
                <a:rPr lang="pt-BR" dirty="0" err="1" smtClean="0"/>
                <a:t>point</a:t>
              </a:r>
              <a:endParaRPr lang="en-US" dirty="0"/>
            </a:p>
          </p:txBody>
        </p:sp>
        <p:sp>
          <p:nvSpPr>
            <p:cNvPr id="112" name="Line 93"/>
            <p:cNvSpPr>
              <a:spLocks noChangeShapeType="1"/>
            </p:cNvSpPr>
            <p:nvPr/>
          </p:nvSpPr>
          <p:spPr bwMode="auto">
            <a:xfrm flipH="1">
              <a:off x="2859" y="1263"/>
              <a:ext cx="180" cy="13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4" name="Seta circular 113"/>
          <p:cNvSpPr/>
          <p:nvPr/>
        </p:nvSpPr>
        <p:spPr>
          <a:xfrm rot="16200000" flipH="1">
            <a:off x="4143372" y="4857760"/>
            <a:ext cx="1500198" cy="1500198"/>
          </a:xfrm>
          <a:prstGeom prst="circularArrow">
            <a:avLst>
              <a:gd name="adj1" fmla="val 8625"/>
              <a:gd name="adj2" fmla="val 2009570"/>
              <a:gd name="adj3" fmla="val 20357450"/>
              <a:gd name="adj4" fmla="val 16164630"/>
              <a:gd name="adj5" fmla="val 16021"/>
            </a:avLst>
          </a:prstGeom>
          <a:solidFill>
            <a:srgbClr val="0000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108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1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t="4221" r="13298" b="6667"/>
          <a:stretch>
            <a:fillRect/>
          </a:stretch>
        </p:blipFill>
        <p:spPr bwMode="auto">
          <a:xfrm>
            <a:off x="611188" y="0"/>
            <a:ext cx="7920037" cy="681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017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Stiff clamping</a:t>
            </a:r>
            <a:endParaRPr lang="en-US" dirty="0"/>
          </a:p>
        </p:txBody>
      </p:sp>
      <p:grpSp>
        <p:nvGrpSpPr>
          <p:cNvPr id="9" name="Grupo 8"/>
          <p:cNvGrpSpPr/>
          <p:nvPr/>
        </p:nvGrpSpPr>
        <p:grpSpPr>
          <a:xfrm>
            <a:off x="1835696" y="2924682"/>
            <a:ext cx="500066" cy="2571768"/>
            <a:chOff x="2071670" y="2125801"/>
            <a:chExt cx="500066" cy="2571768"/>
          </a:xfrm>
        </p:grpSpPr>
        <p:sp>
          <p:nvSpPr>
            <p:cNvPr id="5" name="Retângulo 4"/>
            <p:cNvSpPr/>
            <p:nvPr/>
          </p:nvSpPr>
          <p:spPr>
            <a:xfrm>
              <a:off x="2071670" y="2125801"/>
              <a:ext cx="500066" cy="2000264"/>
            </a:xfrm>
            <a:prstGeom prst="rect">
              <a:avLst/>
            </a:prstGeom>
            <a:gradFill>
              <a:gsLst>
                <a:gs pos="0">
                  <a:schemeClr val="tx1">
                    <a:lumMod val="65000"/>
                    <a:lumOff val="3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ângulo isósceles 6"/>
            <p:cNvSpPr/>
            <p:nvPr/>
          </p:nvSpPr>
          <p:spPr>
            <a:xfrm rot="10800000">
              <a:off x="2071670" y="4126065"/>
              <a:ext cx="500066" cy="571504"/>
            </a:xfrm>
            <a:prstGeom prst="triangle">
              <a:avLst/>
            </a:prstGeom>
            <a:gradFill>
              <a:gsLst>
                <a:gs pos="0">
                  <a:schemeClr val="tx1">
                    <a:lumMod val="65000"/>
                    <a:lumOff val="3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6516216" y="2947008"/>
            <a:ext cx="500066" cy="2571768"/>
            <a:chOff x="3424815" y="2148127"/>
            <a:chExt cx="500066" cy="2571768"/>
          </a:xfrm>
        </p:grpSpPr>
        <p:sp>
          <p:nvSpPr>
            <p:cNvPr id="6" name="Retângulo 5"/>
            <p:cNvSpPr/>
            <p:nvPr/>
          </p:nvSpPr>
          <p:spPr>
            <a:xfrm>
              <a:off x="3424815" y="2148127"/>
              <a:ext cx="500066" cy="2000264"/>
            </a:xfrm>
            <a:prstGeom prst="rect">
              <a:avLst/>
            </a:prstGeom>
            <a:gradFill>
              <a:gsLst>
                <a:gs pos="0">
                  <a:schemeClr val="tx1">
                    <a:lumMod val="65000"/>
                    <a:lumOff val="3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riângulo isósceles 7"/>
            <p:cNvSpPr/>
            <p:nvPr/>
          </p:nvSpPr>
          <p:spPr>
            <a:xfrm rot="10800000">
              <a:off x="3424815" y="4148391"/>
              <a:ext cx="500066" cy="571504"/>
            </a:xfrm>
            <a:prstGeom prst="triangle">
              <a:avLst/>
            </a:prstGeom>
            <a:gradFill>
              <a:gsLst>
                <a:gs pos="0">
                  <a:schemeClr val="tx1">
                    <a:lumMod val="65000"/>
                    <a:lumOff val="3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Corda 15"/>
          <p:cNvSpPr/>
          <p:nvPr/>
        </p:nvSpPr>
        <p:spPr>
          <a:xfrm>
            <a:off x="-642974" y="5214950"/>
            <a:ext cx="10001320" cy="5143536"/>
          </a:xfrm>
          <a:prstGeom prst="chord">
            <a:avLst>
              <a:gd name="adj1" fmla="val 12522219"/>
              <a:gd name="adj2" fmla="val 1989218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1253603" y="3727815"/>
            <a:ext cx="6286544" cy="571504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70000"/>
                </a:schemeClr>
              </a:gs>
              <a:gs pos="80000">
                <a:schemeClr val="accent1">
                  <a:shade val="93000"/>
                  <a:satMod val="130000"/>
                  <a:alpha val="70000"/>
                </a:schemeClr>
              </a:gs>
              <a:gs pos="100000">
                <a:schemeClr val="accent1">
                  <a:shade val="94000"/>
                  <a:satMod val="135000"/>
                  <a:alpha val="7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upo 31"/>
          <p:cNvGrpSpPr/>
          <p:nvPr/>
        </p:nvGrpSpPr>
        <p:grpSpPr>
          <a:xfrm>
            <a:off x="6337476" y="3370625"/>
            <a:ext cx="857256" cy="357190"/>
            <a:chOff x="6929454" y="2714620"/>
            <a:chExt cx="571504" cy="214314"/>
          </a:xfrm>
        </p:grpSpPr>
        <p:sp>
          <p:nvSpPr>
            <p:cNvPr id="33" name="Retângulo de cantos arredondados 32"/>
            <p:cNvSpPr/>
            <p:nvPr/>
          </p:nvSpPr>
          <p:spPr>
            <a:xfrm>
              <a:off x="6929454" y="2714620"/>
              <a:ext cx="142876" cy="214314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tângulo de cantos arredondados 33"/>
            <p:cNvSpPr/>
            <p:nvPr/>
          </p:nvSpPr>
          <p:spPr>
            <a:xfrm>
              <a:off x="7072330" y="2714620"/>
              <a:ext cx="285752" cy="21431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tângulo de cantos arredondados 34"/>
            <p:cNvSpPr/>
            <p:nvPr/>
          </p:nvSpPr>
          <p:spPr>
            <a:xfrm>
              <a:off x="7358082" y="2714620"/>
              <a:ext cx="142876" cy="214314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1640454" y="3370625"/>
            <a:ext cx="857256" cy="357190"/>
            <a:chOff x="6929454" y="2714620"/>
            <a:chExt cx="571504" cy="214314"/>
          </a:xfrm>
        </p:grpSpPr>
        <p:sp>
          <p:nvSpPr>
            <p:cNvPr id="37" name="Retângulo de cantos arredondados 36"/>
            <p:cNvSpPr/>
            <p:nvPr/>
          </p:nvSpPr>
          <p:spPr>
            <a:xfrm>
              <a:off x="6929454" y="2714620"/>
              <a:ext cx="142876" cy="214314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tângulo de cantos arredondados 37"/>
            <p:cNvSpPr/>
            <p:nvPr/>
          </p:nvSpPr>
          <p:spPr>
            <a:xfrm>
              <a:off x="7072330" y="2714620"/>
              <a:ext cx="285752" cy="21431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tângulo de cantos arredondados 38"/>
            <p:cNvSpPr/>
            <p:nvPr/>
          </p:nvSpPr>
          <p:spPr>
            <a:xfrm>
              <a:off x="7358082" y="2714620"/>
              <a:ext cx="142876" cy="214314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CaixaDeTexto 53"/>
          <p:cNvSpPr txBox="1"/>
          <p:nvPr/>
        </p:nvSpPr>
        <p:spPr>
          <a:xfrm>
            <a:off x="3383835" y="4622004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Rare earth magnets</a:t>
            </a:r>
            <a:endParaRPr lang="en-US" dirty="0"/>
          </a:p>
        </p:txBody>
      </p:sp>
      <p:grpSp>
        <p:nvGrpSpPr>
          <p:cNvPr id="62" name="Grupo 61"/>
          <p:cNvGrpSpPr/>
          <p:nvPr/>
        </p:nvGrpSpPr>
        <p:grpSpPr>
          <a:xfrm>
            <a:off x="338065" y="5047722"/>
            <a:ext cx="8050359" cy="646332"/>
            <a:chOff x="338065" y="5047722"/>
            <a:chExt cx="8050359" cy="646332"/>
          </a:xfrm>
        </p:grpSpPr>
        <p:sp>
          <p:nvSpPr>
            <p:cNvPr id="53" name="CaixaDeTexto 52"/>
            <p:cNvSpPr txBox="1"/>
            <p:nvPr/>
          </p:nvSpPr>
          <p:spPr>
            <a:xfrm>
              <a:off x="7019506" y="5047723"/>
              <a:ext cx="13689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Sharp conical tips</a:t>
              </a:r>
              <a:endParaRPr lang="en-US" dirty="0"/>
            </a:p>
          </p:txBody>
        </p:sp>
        <p:sp>
          <p:nvSpPr>
            <p:cNvPr id="55" name="CaixaDeTexto 54"/>
            <p:cNvSpPr txBox="1"/>
            <p:nvPr/>
          </p:nvSpPr>
          <p:spPr>
            <a:xfrm>
              <a:off x="338065" y="5047722"/>
              <a:ext cx="1409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Sharp conical tips</a:t>
              </a:r>
              <a:endParaRPr lang="en-US" dirty="0"/>
            </a:p>
          </p:txBody>
        </p:sp>
      </p:grpSp>
      <p:grpSp>
        <p:nvGrpSpPr>
          <p:cNvPr id="3" name="Grupo 2"/>
          <p:cNvGrpSpPr/>
          <p:nvPr/>
        </p:nvGrpSpPr>
        <p:grpSpPr>
          <a:xfrm rot="427117">
            <a:off x="2602037" y="2681743"/>
            <a:ext cx="740857" cy="2256573"/>
            <a:chOff x="2558198" y="2681755"/>
            <a:chExt cx="740857" cy="2256573"/>
          </a:xfrm>
        </p:grpSpPr>
        <p:grpSp>
          <p:nvGrpSpPr>
            <p:cNvPr id="20" name="Grupo 19"/>
            <p:cNvGrpSpPr/>
            <p:nvPr/>
          </p:nvGrpSpPr>
          <p:grpSpPr>
            <a:xfrm>
              <a:off x="2558198" y="2681755"/>
              <a:ext cx="740857" cy="2256573"/>
              <a:chOff x="2558198" y="2681755"/>
              <a:chExt cx="740857" cy="2256573"/>
            </a:xfrm>
          </p:grpSpPr>
          <p:sp>
            <p:nvSpPr>
              <p:cNvPr id="17" name="Retângulo 16"/>
              <p:cNvSpPr/>
              <p:nvPr/>
            </p:nvSpPr>
            <p:spPr>
              <a:xfrm rot="21172258" flipH="1">
                <a:off x="2727551" y="4677879"/>
                <a:ext cx="571504" cy="260449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50000">
                    <a:schemeClr val="bg1">
                      <a:lumMod val="8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tângulo 22"/>
              <p:cNvSpPr/>
              <p:nvPr/>
            </p:nvSpPr>
            <p:spPr>
              <a:xfrm rot="21172258">
                <a:off x="2774993" y="2681755"/>
                <a:ext cx="214314" cy="2000264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50000">
                    <a:schemeClr val="bg1">
                      <a:lumMod val="8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Corda 3"/>
              <p:cNvSpPr/>
              <p:nvPr/>
            </p:nvSpPr>
            <p:spPr>
              <a:xfrm rot="21172258">
                <a:off x="2558198" y="3392477"/>
                <a:ext cx="664240" cy="664240"/>
              </a:xfrm>
              <a:prstGeom prst="chord">
                <a:avLst>
                  <a:gd name="adj1" fmla="val 70867"/>
                  <a:gd name="adj2" fmla="val 10725674"/>
                </a:avLst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40" name="Grupo 39"/>
            <p:cNvGrpSpPr/>
            <p:nvPr/>
          </p:nvGrpSpPr>
          <p:grpSpPr>
            <a:xfrm rot="21172258">
              <a:off x="2582011" y="3517596"/>
              <a:ext cx="571504" cy="214314"/>
              <a:chOff x="7732131" y="2714620"/>
              <a:chExt cx="571504" cy="214314"/>
            </a:xfrm>
          </p:grpSpPr>
          <p:sp>
            <p:nvSpPr>
              <p:cNvPr id="41" name="Retângulo de cantos arredondados 40"/>
              <p:cNvSpPr/>
              <p:nvPr/>
            </p:nvSpPr>
            <p:spPr>
              <a:xfrm>
                <a:off x="7732131" y="2714620"/>
                <a:ext cx="142876" cy="214314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tângulo de cantos arredondados 41"/>
              <p:cNvSpPr/>
              <p:nvPr/>
            </p:nvSpPr>
            <p:spPr>
              <a:xfrm>
                <a:off x="7875007" y="2714620"/>
                <a:ext cx="285752" cy="21431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tângulo de cantos arredondados 42"/>
              <p:cNvSpPr/>
              <p:nvPr/>
            </p:nvSpPr>
            <p:spPr>
              <a:xfrm>
                <a:off x="8160759" y="2714620"/>
                <a:ext cx="142876" cy="214314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2" name="Grupo 51"/>
          <p:cNvGrpSpPr/>
          <p:nvPr/>
        </p:nvGrpSpPr>
        <p:grpSpPr>
          <a:xfrm rot="427117">
            <a:off x="5543155" y="2696464"/>
            <a:ext cx="740857" cy="2256573"/>
            <a:chOff x="2558198" y="2681755"/>
            <a:chExt cx="740857" cy="2256573"/>
          </a:xfrm>
        </p:grpSpPr>
        <p:grpSp>
          <p:nvGrpSpPr>
            <p:cNvPr id="57" name="Grupo 56"/>
            <p:cNvGrpSpPr/>
            <p:nvPr/>
          </p:nvGrpSpPr>
          <p:grpSpPr>
            <a:xfrm>
              <a:off x="2558198" y="2681755"/>
              <a:ext cx="740857" cy="2256573"/>
              <a:chOff x="2558198" y="2681755"/>
              <a:chExt cx="740857" cy="2256573"/>
            </a:xfrm>
          </p:grpSpPr>
          <p:sp>
            <p:nvSpPr>
              <p:cNvPr id="72" name="Retângulo 71"/>
              <p:cNvSpPr/>
              <p:nvPr/>
            </p:nvSpPr>
            <p:spPr>
              <a:xfrm rot="21172258" flipH="1">
                <a:off x="2727551" y="4677879"/>
                <a:ext cx="571504" cy="260449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50000">
                    <a:schemeClr val="bg1">
                      <a:lumMod val="8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tângulo 72"/>
              <p:cNvSpPr/>
              <p:nvPr/>
            </p:nvSpPr>
            <p:spPr>
              <a:xfrm rot="21172258">
                <a:off x="2774993" y="2681755"/>
                <a:ext cx="214314" cy="2000264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50000">
                    <a:schemeClr val="bg1">
                      <a:lumMod val="8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Corda 73"/>
              <p:cNvSpPr/>
              <p:nvPr/>
            </p:nvSpPr>
            <p:spPr>
              <a:xfrm rot="21172258">
                <a:off x="2558198" y="3392477"/>
                <a:ext cx="664240" cy="664240"/>
              </a:xfrm>
              <a:prstGeom prst="chord">
                <a:avLst>
                  <a:gd name="adj1" fmla="val 70867"/>
                  <a:gd name="adj2" fmla="val 10725674"/>
                </a:avLst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61" name="Grupo 60"/>
            <p:cNvGrpSpPr/>
            <p:nvPr/>
          </p:nvGrpSpPr>
          <p:grpSpPr>
            <a:xfrm rot="21172258">
              <a:off x="2582011" y="3517596"/>
              <a:ext cx="571504" cy="214314"/>
              <a:chOff x="7732131" y="2714620"/>
              <a:chExt cx="571504" cy="214314"/>
            </a:xfrm>
          </p:grpSpPr>
          <p:sp>
            <p:nvSpPr>
              <p:cNvPr id="69" name="Retângulo de cantos arredondados 68"/>
              <p:cNvSpPr/>
              <p:nvPr/>
            </p:nvSpPr>
            <p:spPr>
              <a:xfrm>
                <a:off x="7732131" y="2714620"/>
                <a:ext cx="142876" cy="214314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tângulo de cantos arredondados 69"/>
              <p:cNvSpPr/>
              <p:nvPr/>
            </p:nvSpPr>
            <p:spPr>
              <a:xfrm>
                <a:off x="7875007" y="2714620"/>
                <a:ext cx="285752" cy="21431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tângulo de cantos arredondados 70"/>
              <p:cNvSpPr/>
              <p:nvPr/>
            </p:nvSpPr>
            <p:spPr>
              <a:xfrm>
                <a:off x="8160759" y="2714620"/>
                <a:ext cx="142876" cy="214314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" name="Grupo 17"/>
          <p:cNvGrpSpPr/>
          <p:nvPr/>
        </p:nvGrpSpPr>
        <p:grpSpPr>
          <a:xfrm>
            <a:off x="3277222" y="2852936"/>
            <a:ext cx="2276756" cy="867294"/>
            <a:chOff x="3277222" y="2852936"/>
            <a:chExt cx="2276756" cy="867294"/>
          </a:xfrm>
        </p:grpSpPr>
        <p:sp>
          <p:nvSpPr>
            <p:cNvPr id="75" name="CaixaDeTexto 74"/>
            <p:cNvSpPr txBox="1"/>
            <p:nvPr/>
          </p:nvSpPr>
          <p:spPr>
            <a:xfrm>
              <a:off x="3363665" y="2852936"/>
              <a:ext cx="20717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Hemispheres</a:t>
              </a:r>
              <a:endParaRPr lang="en-US" dirty="0"/>
            </a:p>
          </p:txBody>
        </p:sp>
        <p:cxnSp>
          <p:nvCxnSpPr>
            <p:cNvPr id="15" name="Conector de seta reta 14"/>
            <p:cNvCxnSpPr/>
            <p:nvPr/>
          </p:nvCxnSpPr>
          <p:spPr>
            <a:xfrm flipH="1">
              <a:off x="3277222" y="3140968"/>
              <a:ext cx="718714" cy="5508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de seta reta 75"/>
            <p:cNvCxnSpPr/>
            <p:nvPr/>
          </p:nvCxnSpPr>
          <p:spPr>
            <a:xfrm>
              <a:off x="4835264" y="3169374"/>
              <a:ext cx="718714" cy="5508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upo 76"/>
          <p:cNvGrpSpPr/>
          <p:nvPr/>
        </p:nvGrpSpPr>
        <p:grpSpPr>
          <a:xfrm>
            <a:off x="1111247" y="2417331"/>
            <a:ext cx="6428900" cy="369332"/>
            <a:chOff x="1416213" y="5325820"/>
            <a:chExt cx="6428900" cy="369332"/>
          </a:xfrm>
        </p:grpSpPr>
        <p:sp>
          <p:nvSpPr>
            <p:cNvPr id="78" name="CaixaDeTexto 77"/>
            <p:cNvSpPr txBox="1"/>
            <p:nvPr/>
          </p:nvSpPr>
          <p:spPr>
            <a:xfrm>
              <a:off x="6568208" y="5325820"/>
              <a:ext cx="12769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Leveling</a:t>
              </a:r>
              <a:endParaRPr lang="en-US" dirty="0"/>
            </a:p>
          </p:txBody>
        </p:sp>
        <p:sp>
          <p:nvSpPr>
            <p:cNvPr id="79" name="CaixaDeTexto 78"/>
            <p:cNvSpPr txBox="1"/>
            <p:nvPr/>
          </p:nvSpPr>
          <p:spPr>
            <a:xfrm>
              <a:off x="1416213" y="5325820"/>
              <a:ext cx="14095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Leveling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71800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Stiff clamping</a:t>
            </a:r>
            <a:endParaRPr lang="en-US" dirty="0"/>
          </a:p>
        </p:txBody>
      </p:sp>
      <p:grpSp>
        <p:nvGrpSpPr>
          <p:cNvPr id="9" name="Grupo 8"/>
          <p:cNvGrpSpPr/>
          <p:nvPr/>
        </p:nvGrpSpPr>
        <p:grpSpPr>
          <a:xfrm>
            <a:off x="1835696" y="2924682"/>
            <a:ext cx="500066" cy="2571768"/>
            <a:chOff x="2071670" y="2125801"/>
            <a:chExt cx="500066" cy="2571768"/>
          </a:xfrm>
        </p:grpSpPr>
        <p:sp>
          <p:nvSpPr>
            <p:cNvPr id="5" name="Retângulo 4"/>
            <p:cNvSpPr/>
            <p:nvPr/>
          </p:nvSpPr>
          <p:spPr>
            <a:xfrm>
              <a:off x="2071670" y="2125801"/>
              <a:ext cx="500066" cy="2000264"/>
            </a:xfrm>
            <a:prstGeom prst="rect">
              <a:avLst/>
            </a:prstGeom>
            <a:gradFill>
              <a:gsLst>
                <a:gs pos="0">
                  <a:schemeClr val="tx1">
                    <a:lumMod val="65000"/>
                    <a:lumOff val="3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ângulo isósceles 6"/>
            <p:cNvSpPr/>
            <p:nvPr/>
          </p:nvSpPr>
          <p:spPr>
            <a:xfrm rot="10800000">
              <a:off x="2071670" y="4126065"/>
              <a:ext cx="500066" cy="571504"/>
            </a:xfrm>
            <a:prstGeom prst="triangle">
              <a:avLst/>
            </a:prstGeom>
            <a:gradFill>
              <a:gsLst>
                <a:gs pos="0">
                  <a:schemeClr val="tx1">
                    <a:lumMod val="65000"/>
                    <a:lumOff val="3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6516216" y="2947008"/>
            <a:ext cx="500066" cy="2571768"/>
            <a:chOff x="3424815" y="2148127"/>
            <a:chExt cx="500066" cy="2571768"/>
          </a:xfrm>
        </p:grpSpPr>
        <p:sp>
          <p:nvSpPr>
            <p:cNvPr id="6" name="Retângulo 5"/>
            <p:cNvSpPr/>
            <p:nvPr/>
          </p:nvSpPr>
          <p:spPr>
            <a:xfrm>
              <a:off x="3424815" y="2148127"/>
              <a:ext cx="500066" cy="2000264"/>
            </a:xfrm>
            <a:prstGeom prst="rect">
              <a:avLst/>
            </a:prstGeom>
            <a:gradFill>
              <a:gsLst>
                <a:gs pos="0">
                  <a:schemeClr val="tx1">
                    <a:lumMod val="65000"/>
                    <a:lumOff val="3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riângulo isósceles 7"/>
            <p:cNvSpPr/>
            <p:nvPr/>
          </p:nvSpPr>
          <p:spPr>
            <a:xfrm rot="10800000">
              <a:off x="3424815" y="4148391"/>
              <a:ext cx="500066" cy="571504"/>
            </a:xfrm>
            <a:prstGeom prst="triangle">
              <a:avLst/>
            </a:prstGeom>
            <a:gradFill>
              <a:gsLst>
                <a:gs pos="0">
                  <a:schemeClr val="tx1">
                    <a:lumMod val="65000"/>
                    <a:lumOff val="3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Corda 15"/>
          <p:cNvSpPr/>
          <p:nvPr/>
        </p:nvSpPr>
        <p:spPr>
          <a:xfrm>
            <a:off x="-642974" y="5214950"/>
            <a:ext cx="10001320" cy="5143536"/>
          </a:xfrm>
          <a:prstGeom prst="chord">
            <a:avLst>
              <a:gd name="adj1" fmla="val 12522219"/>
              <a:gd name="adj2" fmla="val 1989218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1253603" y="3727815"/>
            <a:ext cx="6286544" cy="571504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70000"/>
                </a:schemeClr>
              </a:gs>
              <a:gs pos="80000">
                <a:schemeClr val="accent1">
                  <a:shade val="93000"/>
                  <a:satMod val="130000"/>
                  <a:alpha val="70000"/>
                </a:schemeClr>
              </a:gs>
              <a:gs pos="100000">
                <a:schemeClr val="accent1">
                  <a:shade val="94000"/>
                  <a:satMod val="135000"/>
                  <a:alpha val="7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upo 31"/>
          <p:cNvGrpSpPr/>
          <p:nvPr/>
        </p:nvGrpSpPr>
        <p:grpSpPr>
          <a:xfrm>
            <a:off x="6337476" y="3370625"/>
            <a:ext cx="857256" cy="357190"/>
            <a:chOff x="6929454" y="2714620"/>
            <a:chExt cx="571504" cy="214314"/>
          </a:xfrm>
        </p:grpSpPr>
        <p:sp>
          <p:nvSpPr>
            <p:cNvPr id="33" name="Retângulo de cantos arredondados 32"/>
            <p:cNvSpPr/>
            <p:nvPr/>
          </p:nvSpPr>
          <p:spPr>
            <a:xfrm>
              <a:off x="6929454" y="2714620"/>
              <a:ext cx="142876" cy="214314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tângulo de cantos arredondados 33"/>
            <p:cNvSpPr/>
            <p:nvPr/>
          </p:nvSpPr>
          <p:spPr>
            <a:xfrm>
              <a:off x="7072330" y="2714620"/>
              <a:ext cx="285752" cy="21431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tângulo de cantos arredondados 34"/>
            <p:cNvSpPr/>
            <p:nvPr/>
          </p:nvSpPr>
          <p:spPr>
            <a:xfrm>
              <a:off x="7358082" y="2714620"/>
              <a:ext cx="142876" cy="214314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1640454" y="3370625"/>
            <a:ext cx="857256" cy="357190"/>
            <a:chOff x="6929454" y="2714620"/>
            <a:chExt cx="571504" cy="214314"/>
          </a:xfrm>
        </p:grpSpPr>
        <p:sp>
          <p:nvSpPr>
            <p:cNvPr id="37" name="Retângulo de cantos arredondados 36"/>
            <p:cNvSpPr/>
            <p:nvPr/>
          </p:nvSpPr>
          <p:spPr>
            <a:xfrm>
              <a:off x="6929454" y="2714620"/>
              <a:ext cx="142876" cy="214314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tângulo de cantos arredondados 37"/>
            <p:cNvSpPr/>
            <p:nvPr/>
          </p:nvSpPr>
          <p:spPr>
            <a:xfrm>
              <a:off x="7072330" y="2714620"/>
              <a:ext cx="285752" cy="21431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tângulo de cantos arredondados 38"/>
            <p:cNvSpPr/>
            <p:nvPr/>
          </p:nvSpPr>
          <p:spPr>
            <a:xfrm>
              <a:off x="7358082" y="2714620"/>
              <a:ext cx="142876" cy="214314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Seta para baixo 47"/>
          <p:cNvSpPr/>
          <p:nvPr/>
        </p:nvSpPr>
        <p:spPr>
          <a:xfrm>
            <a:off x="1790525" y="2135052"/>
            <a:ext cx="642942" cy="78581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eta para baixo 48"/>
          <p:cNvSpPr/>
          <p:nvPr/>
        </p:nvSpPr>
        <p:spPr>
          <a:xfrm>
            <a:off x="6440600" y="2156179"/>
            <a:ext cx="642942" cy="78581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Seta para baixo 49"/>
          <p:cNvSpPr/>
          <p:nvPr/>
        </p:nvSpPr>
        <p:spPr>
          <a:xfrm rot="10800000">
            <a:off x="2497710" y="2100734"/>
            <a:ext cx="642942" cy="785818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eta para baixo 50"/>
          <p:cNvSpPr/>
          <p:nvPr/>
        </p:nvSpPr>
        <p:spPr>
          <a:xfrm rot="10800000">
            <a:off x="5566062" y="2061292"/>
            <a:ext cx="642942" cy="785818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aixaDeTexto 55"/>
          <p:cNvSpPr txBox="1"/>
          <p:nvPr/>
        </p:nvSpPr>
        <p:spPr>
          <a:xfrm>
            <a:off x="2857488" y="6072206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Both in-plane and out-of-plane clamping stiffness</a:t>
            </a:r>
            <a:endParaRPr lang="en-US" dirty="0"/>
          </a:p>
        </p:txBody>
      </p:sp>
      <p:cxnSp>
        <p:nvCxnSpPr>
          <p:cNvPr id="58" name="Conector de seta reta 57"/>
          <p:cNvCxnSpPr>
            <a:stCxn id="56" idx="0"/>
          </p:cNvCxnSpPr>
          <p:nvPr/>
        </p:nvCxnSpPr>
        <p:spPr>
          <a:xfrm flipV="1">
            <a:off x="4464843" y="5559136"/>
            <a:ext cx="2247687" cy="51307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de seta reta 58"/>
          <p:cNvCxnSpPr>
            <a:stCxn id="56" idx="0"/>
          </p:cNvCxnSpPr>
          <p:nvPr/>
        </p:nvCxnSpPr>
        <p:spPr>
          <a:xfrm flipH="1" flipV="1">
            <a:off x="2123728" y="5504091"/>
            <a:ext cx="2341115" cy="56811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upo 28"/>
          <p:cNvGrpSpPr/>
          <p:nvPr/>
        </p:nvGrpSpPr>
        <p:grpSpPr>
          <a:xfrm>
            <a:off x="2558198" y="3034144"/>
            <a:ext cx="3614271" cy="2258909"/>
            <a:chOff x="2558198" y="3034144"/>
            <a:chExt cx="3614271" cy="2258909"/>
          </a:xfrm>
        </p:grpSpPr>
        <p:grpSp>
          <p:nvGrpSpPr>
            <p:cNvPr id="20" name="Grupo 19"/>
            <p:cNvGrpSpPr/>
            <p:nvPr/>
          </p:nvGrpSpPr>
          <p:grpSpPr>
            <a:xfrm>
              <a:off x="2558198" y="3034144"/>
              <a:ext cx="784866" cy="2256575"/>
              <a:chOff x="2558198" y="3034144"/>
              <a:chExt cx="784866" cy="2256575"/>
            </a:xfrm>
          </p:grpSpPr>
          <p:sp>
            <p:nvSpPr>
              <p:cNvPr id="17" name="Retângulo 16"/>
              <p:cNvSpPr/>
              <p:nvPr/>
            </p:nvSpPr>
            <p:spPr>
              <a:xfrm rot="21172258" flipH="1">
                <a:off x="2771560" y="5030270"/>
                <a:ext cx="571504" cy="260449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50000">
                    <a:schemeClr val="bg1">
                      <a:lumMod val="8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tângulo 22"/>
              <p:cNvSpPr/>
              <p:nvPr/>
            </p:nvSpPr>
            <p:spPr>
              <a:xfrm rot="21172258">
                <a:off x="2819002" y="3034144"/>
                <a:ext cx="214314" cy="2000264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50000">
                    <a:schemeClr val="bg1">
                      <a:lumMod val="8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Corda 3"/>
              <p:cNvSpPr/>
              <p:nvPr/>
            </p:nvSpPr>
            <p:spPr>
              <a:xfrm rot="21172258">
                <a:off x="2558198" y="3392477"/>
                <a:ext cx="664240" cy="664240"/>
              </a:xfrm>
              <a:prstGeom prst="chord">
                <a:avLst>
                  <a:gd name="adj1" fmla="val 70867"/>
                  <a:gd name="adj2" fmla="val 10725674"/>
                </a:avLst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28" name="Grupo 27"/>
            <p:cNvGrpSpPr/>
            <p:nvPr/>
          </p:nvGrpSpPr>
          <p:grpSpPr>
            <a:xfrm>
              <a:off x="5387603" y="3036478"/>
              <a:ext cx="784866" cy="2256575"/>
              <a:chOff x="5387603" y="3036478"/>
              <a:chExt cx="784866" cy="2256575"/>
            </a:xfrm>
          </p:grpSpPr>
          <p:sp>
            <p:nvSpPr>
              <p:cNvPr id="60" name="Retângulo 59"/>
              <p:cNvSpPr/>
              <p:nvPr/>
            </p:nvSpPr>
            <p:spPr>
              <a:xfrm rot="427742">
                <a:off x="5387603" y="5032604"/>
                <a:ext cx="571504" cy="260449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50000">
                    <a:schemeClr val="bg1">
                      <a:lumMod val="8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tângulo 62"/>
              <p:cNvSpPr/>
              <p:nvPr/>
            </p:nvSpPr>
            <p:spPr>
              <a:xfrm rot="427742" flipH="1">
                <a:off x="5697351" y="3036478"/>
                <a:ext cx="214314" cy="2000264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50000">
                    <a:schemeClr val="bg1">
                      <a:lumMod val="8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Corda 64"/>
              <p:cNvSpPr/>
              <p:nvPr/>
            </p:nvSpPr>
            <p:spPr>
              <a:xfrm rot="427742" flipH="1">
                <a:off x="5508229" y="3394811"/>
                <a:ext cx="664240" cy="664240"/>
              </a:xfrm>
              <a:prstGeom prst="chord">
                <a:avLst>
                  <a:gd name="adj1" fmla="val 70867"/>
                  <a:gd name="adj2" fmla="val 10725674"/>
                </a:avLst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30" name="Grupo 29"/>
          <p:cNvGrpSpPr/>
          <p:nvPr/>
        </p:nvGrpSpPr>
        <p:grpSpPr>
          <a:xfrm>
            <a:off x="2582011" y="3517596"/>
            <a:ext cx="3566645" cy="216648"/>
            <a:chOff x="2582011" y="3517596"/>
            <a:chExt cx="3566645" cy="216648"/>
          </a:xfrm>
        </p:grpSpPr>
        <p:grpSp>
          <p:nvGrpSpPr>
            <p:cNvPr id="40" name="Grupo 39"/>
            <p:cNvGrpSpPr/>
            <p:nvPr/>
          </p:nvGrpSpPr>
          <p:grpSpPr>
            <a:xfrm rot="21172258">
              <a:off x="2582011" y="3517596"/>
              <a:ext cx="571504" cy="214314"/>
              <a:chOff x="7732131" y="2714620"/>
              <a:chExt cx="571504" cy="214314"/>
            </a:xfrm>
          </p:grpSpPr>
          <p:sp>
            <p:nvSpPr>
              <p:cNvPr id="41" name="Retângulo de cantos arredondados 40"/>
              <p:cNvSpPr/>
              <p:nvPr/>
            </p:nvSpPr>
            <p:spPr>
              <a:xfrm>
                <a:off x="7732131" y="2714620"/>
                <a:ext cx="142876" cy="214314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tângulo de cantos arredondados 41"/>
              <p:cNvSpPr/>
              <p:nvPr/>
            </p:nvSpPr>
            <p:spPr>
              <a:xfrm>
                <a:off x="7875007" y="2714620"/>
                <a:ext cx="285752" cy="21431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tângulo de cantos arredondados 42"/>
              <p:cNvSpPr/>
              <p:nvPr/>
            </p:nvSpPr>
            <p:spPr>
              <a:xfrm>
                <a:off x="8160759" y="2714620"/>
                <a:ext cx="142876" cy="214314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upo 63"/>
            <p:cNvGrpSpPr/>
            <p:nvPr/>
          </p:nvGrpSpPr>
          <p:grpSpPr>
            <a:xfrm rot="427742" flipH="1">
              <a:off x="5577152" y="3519930"/>
              <a:ext cx="571504" cy="214314"/>
              <a:chOff x="7732131" y="2714620"/>
              <a:chExt cx="571504" cy="214314"/>
            </a:xfrm>
          </p:grpSpPr>
          <p:sp>
            <p:nvSpPr>
              <p:cNvPr id="66" name="Retângulo de cantos arredondados 65"/>
              <p:cNvSpPr/>
              <p:nvPr/>
            </p:nvSpPr>
            <p:spPr>
              <a:xfrm>
                <a:off x="7732131" y="2714620"/>
                <a:ext cx="142876" cy="214314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tângulo de cantos arredondados 66"/>
              <p:cNvSpPr/>
              <p:nvPr/>
            </p:nvSpPr>
            <p:spPr>
              <a:xfrm>
                <a:off x="7875007" y="2714620"/>
                <a:ext cx="285752" cy="21431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tângulo de cantos arredondados 67"/>
              <p:cNvSpPr/>
              <p:nvPr/>
            </p:nvSpPr>
            <p:spPr>
              <a:xfrm>
                <a:off x="8160759" y="2714620"/>
                <a:ext cx="142876" cy="214314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0" name="Grupo 69"/>
          <p:cNvGrpSpPr/>
          <p:nvPr/>
        </p:nvGrpSpPr>
        <p:grpSpPr>
          <a:xfrm>
            <a:off x="338065" y="5047722"/>
            <a:ext cx="7958346" cy="646332"/>
            <a:chOff x="338065" y="5047722"/>
            <a:chExt cx="7958346" cy="646332"/>
          </a:xfrm>
        </p:grpSpPr>
        <p:sp>
          <p:nvSpPr>
            <p:cNvPr id="71" name="CaixaDeTexto 70"/>
            <p:cNvSpPr txBox="1"/>
            <p:nvPr/>
          </p:nvSpPr>
          <p:spPr>
            <a:xfrm>
              <a:off x="7019506" y="5047723"/>
              <a:ext cx="12769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Sharp conical tips</a:t>
              </a:r>
              <a:endParaRPr lang="en-US" dirty="0"/>
            </a:p>
          </p:txBody>
        </p:sp>
        <p:sp>
          <p:nvSpPr>
            <p:cNvPr id="72" name="CaixaDeTexto 71"/>
            <p:cNvSpPr txBox="1"/>
            <p:nvPr/>
          </p:nvSpPr>
          <p:spPr>
            <a:xfrm>
              <a:off x="338065" y="5047722"/>
              <a:ext cx="1409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Sharp conical tips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26018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answer: mixing waves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562" y="1988840"/>
            <a:ext cx="6036876" cy="331237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771800" y="5549246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Interference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1214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6512" y="0"/>
            <a:ext cx="9145016" cy="6858000"/>
          </a:xfrm>
          <a:prstGeom prst="rect">
            <a:avLst/>
          </a:prstGeom>
          <a:noFill/>
        </p:spPr>
      </p:pic>
      <p:sp>
        <p:nvSpPr>
          <p:cNvPr id="5" name="Texto explicativo retangular 4"/>
          <p:cNvSpPr/>
          <p:nvPr/>
        </p:nvSpPr>
        <p:spPr>
          <a:xfrm>
            <a:off x="539552" y="5584335"/>
            <a:ext cx="1728192" cy="463755"/>
          </a:xfrm>
          <a:prstGeom prst="wedgeRectCallout">
            <a:avLst>
              <a:gd name="adj1" fmla="val 118138"/>
              <a:gd name="adj2" fmla="val -6201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Conical tip 1</a:t>
            </a:r>
            <a:endParaRPr lang="en-US" dirty="0"/>
          </a:p>
        </p:txBody>
      </p:sp>
      <p:sp>
        <p:nvSpPr>
          <p:cNvPr id="6" name="Texto explicativo retangular 5"/>
          <p:cNvSpPr/>
          <p:nvPr/>
        </p:nvSpPr>
        <p:spPr>
          <a:xfrm>
            <a:off x="2483768" y="6309320"/>
            <a:ext cx="1728192" cy="463755"/>
          </a:xfrm>
          <a:prstGeom prst="wedgeRectCallout">
            <a:avLst>
              <a:gd name="adj1" fmla="val 32158"/>
              <a:gd name="adj2" fmla="val -12923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Magnet 1</a:t>
            </a:r>
            <a:endParaRPr lang="en-US" dirty="0"/>
          </a:p>
        </p:txBody>
      </p:sp>
      <p:sp>
        <p:nvSpPr>
          <p:cNvPr id="7" name="Texto explicativo retangular 6"/>
          <p:cNvSpPr/>
          <p:nvPr/>
        </p:nvSpPr>
        <p:spPr>
          <a:xfrm>
            <a:off x="755576" y="1185760"/>
            <a:ext cx="1728192" cy="463755"/>
          </a:xfrm>
          <a:prstGeom prst="wedgeRectCallout">
            <a:avLst>
              <a:gd name="adj1" fmla="val 71841"/>
              <a:gd name="adj2" fmla="val 28079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Conical tip 2</a:t>
            </a:r>
            <a:endParaRPr lang="en-US" dirty="0"/>
          </a:p>
        </p:txBody>
      </p:sp>
      <p:sp>
        <p:nvSpPr>
          <p:cNvPr id="8" name="Texto explicativo retangular 7"/>
          <p:cNvSpPr/>
          <p:nvPr/>
        </p:nvSpPr>
        <p:spPr>
          <a:xfrm>
            <a:off x="7236296" y="2132856"/>
            <a:ext cx="1728192" cy="463755"/>
          </a:xfrm>
          <a:prstGeom prst="wedgeRectCallout">
            <a:avLst>
              <a:gd name="adj1" fmla="val -71860"/>
              <a:gd name="adj2" fmla="val 21357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Conical tip 3</a:t>
            </a:r>
            <a:endParaRPr lang="en-US" dirty="0"/>
          </a:p>
        </p:txBody>
      </p:sp>
      <p:sp>
        <p:nvSpPr>
          <p:cNvPr id="9" name="Texto explicativo retangular 8"/>
          <p:cNvSpPr/>
          <p:nvPr/>
        </p:nvSpPr>
        <p:spPr>
          <a:xfrm>
            <a:off x="-36513" y="4320480"/>
            <a:ext cx="1596899" cy="463755"/>
          </a:xfrm>
          <a:prstGeom prst="wedgeRectCallout">
            <a:avLst>
              <a:gd name="adj1" fmla="val 51448"/>
              <a:gd name="adj2" fmla="val -12699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Magnet 2</a:t>
            </a:r>
            <a:endParaRPr lang="en-US" dirty="0"/>
          </a:p>
        </p:txBody>
      </p:sp>
      <p:sp>
        <p:nvSpPr>
          <p:cNvPr id="10" name="Texto explicativo retangular 9"/>
          <p:cNvSpPr/>
          <p:nvPr/>
        </p:nvSpPr>
        <p:spPr>
          <a:xfrm>
            <a:off x="7359336" y="3856725"/>
            <a:ext cx="1728192" cy="463755"/>
          </a:xfrm>
          <a:prstGeom prst="wedgeRectCallout">
            <a:avLst>
              <a:gd name="adj1" fmla="val -81480"/>
              <a:gd name="adj2" fmla="val 1127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Hemesphere</a:t>
            </a:r>
            <a:r>
              <a:rPr lang="en-US" dirty="0" smtClean="0"/>
              <a:t> 4</a:t>
            </a:r>
            <a:endParaRPr lang="en-US" dirty="0"/>
          </a:p>
        </p:txBody>
      </p:sp>
      <p:sp>
        <p:nvSpPr>
          <p:cNvPr id="12" name="Texto explicativo retangular 11"/>
          <p:cNvSpPr/>
          <p:nvPr/>
        </p:nvSpPr>
        <p:spPr>
          <a:xfrm>
            <a:off x="5004048" y="5661248"/>
            <a:ext cx="1728192" cy="463755"/>
          </a:xfrm>
          <a:prstGeom prst="wedgeRectCallout">
            <a:avLst>
              <a:gd name="adj1" fmla="val -94708"/>
              <a:gd name="adj2" fmla="val -18749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Hemesphere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13" name="Texto explicativo retangular 12"/>
          <p:cNvSpPr/>
          <p:nvPr/>
        </p:nvSpPr>
        <p:spPr>
          <a:xfrm>
            <a:off x="-25734" y="2150458"/>
            <a:ext cx="1728192" cy="463755"/>
          </a:xfrm>
          <a:prstGeom prst="wedgeRectCallout">
            <a:avLst>
              <a:gd name="adj1" fmla="val 50797"/>
              <a:gd name="adj2" fmla="val 17548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Hemesphere</a:t>
            </a:r>
            <a:r>
              <a:rPr lang="en-US" dirty="0" smtClean="0"/>
              <a:t>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08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2"/>
          <a:stretch>
            <a:fillRect/>
          </a:stretch>
        </p:blipFill>
        <p:spPr bwMode="auto">
          <a:xfrm rot="10800000">
            <a:off x="3643306" y="1214422"/>
            <a:ext cx="285752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48" y="3500440"/>
            <a:ext cx="5367352" cy="3383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9500" y="44624"/>
            <a:ext cx="9250012" cy="1139825"/>
          </a:xfrm>
        </p:spPr>
        <p:txBody>
          <a:bodyPr>
            <a:normAutofit/>
          </a:bodyPr>
          <a:lstStyle/>
          <a:p>
            <a:r>
              <a:rPr lang="pt-BR" sz="4000" dirty="0" err="1" smtClean="0"/>
              <a:t>In-field</a:t>
            </a:r>
            <a:r>
              <a:rPr lang="pt-BR" sz="4000" dirty="0" smtClean="0"/>
              <a:t> </a:t>
            </a:r>
            <a:r>
              <a:rPr lang="pt-BR" sz="4000" dirty="0" err="1" smtClean="0"/>
              <a:t>applications</a:t>
            </a:r>
            <a:endParaRPr lang="pt-BR" sz="4000" dirty="0"/>
          </a:p>
        </p:txBody>
      </p:sp>
      <p:pic>
        <p:nvPicPr>
          <p:cNvPr id="5" name="Imagem 4" descr="IMG_6587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4788"/>
            <a:ext cx="3793197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IMG_6578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24"/>
            <a:ext cx="3793197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13" descr="IMG_6514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496" y="1214422"/>
            <a:ext cx="273250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56992"/>
            <a:ext cx="658336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49666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-0.21423 -0.27986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2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DSPI for in-field residual stress measurement</a:t>
            </a:r>
            <a:endParaRPr lang="en-US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09" y="1404957"/>
            <a:ext cx="658336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Elipse 4"/>
          <p:cNvSpPr/>
          <p:nvPr/>
        </p:nvSpPr>
        <p:spPr>
          <a:xfrm>
            <a:off x="3168292" y="5072074"/>
            <a:ext cx="500066" cy="50006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ipse 5"/>
          <p:cNvSpPr/>
          <p:nvPr/>
        </p:nvSpPr>
        <p:spPr>
          <a:xfrm>
            <a:off x="5072066" y="4929198"/>
            <a:ext cx="1214446" cy="121444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9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tângulo 49"/>
          <p:cNvSpPr/>
          <p:nvPr/>
        </p:nvSpPr>
        <p:spPr>
          <a:xfrm>
            <a:off x="5868144" y="1484784"/>
            <a:ext cx="504000" cy="504000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</a:t>
            </a:r>
            <a:endParaRPr lang="en-US" sz="4000" b="1" dirty="0"/>
          </a:p>
        </p:txBody>
      </p:sp>
      <p:sp>
        <p:nvSpPr>
          <p:cNvPr id="49" name="Retângulo 48"/>
          <p:cNvSpPr/>
          <p:nvPr/>
        </p:nvSpPr>
        <p:spPr>
          <a:xfrm>
            <a:off x="5868144" y="2060848"/>
            <a:ext cx="504000" cy="504000"/>
          </a:xfrm>
          <a:prstGeom prst="rect">
            <a:avLst/>
          </a:prstGeom>
          <a:solidFill>
            <a:srgbClr val="66FFFF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</a:t>
            </a:r>
            <a:endParaRPr lang="en-US" sz="4000" b="1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Robustness features</a:t>
            </a:r>
            <a:endParaRPr lang="en-US" dirty="0"/>
          </a:p>
        </p:txBody>
      </p:sp>
      <p:sp>
        <p:nvSpPr>
          <p:cNvPr id="34" name="Retângulo de cantos arredondados 33"/>
          <p:cNvSpPr/>
          <p:nvPr/>
        </p:nvSpPr>
        <p:spPr>
          <a:xfrm>
            <a:off x="611560" y="4709677"/>
            <a:ext cx="1317334" cy="70207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Robust principle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7" name="Retângulo de cantos arredondados 36"/>
          <p:cNvSpPr/>
          <p:nvPr/>
        </p:nvSpPr>
        <p:spPr>
          <a:xfrm>
            <a:off x="2786614" y="4149120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q</a:t>
            </a:r>
            <a:r>
              <a:rPr lang="en-US" sz="1350" dirty="0" smtClean="0">
                <a:solidFill>
                  <a:schemeClr val="tx1"/>
                </a:solidFill>
              </a:rPr>
              <a:t>uasi-equal path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38" name="Conector reto 37"/>
          <p:cNvCxnSpPr>
            <a:stCxn id="34" idx="3"/>
            <a:endCxn id="37" idx="1"/>
          </p:cNvCxnSpPr>
          <p:nvPr/>
        </p:nvCxnSpPr>
        <p:spPr>
          <a:xfrm flipV="1">
            <a:off x="1928894" y="4329120"/>
            <a:ext cx="857720" cy="7315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de cantos arredondados 40"/>
          <p:cNvSpPr/>
          <p:nvPr/>
        </p:nvSpPr>
        <p:spPr>
          <a:xfrm>
            <a:off x="2786614" y="4725184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o</a:t>
            </a:r>
            <a:r>
              <a:rPr lang="en-US" sz="1350" dirty="0" smtClean="0">
                <a:solidFill>
                  <a:schemeClr val="tx1"/>
                </a:solidFill>
              </a:rPr>
              <a:t>ne-shot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42" name="Conector reto 41"/>
          <p:cNvCxnSpPr>
            <a:stCxn id="34" idx="3"/>
            <a:endCxn id="41" idx="1"/>
          </p:cNvCxnSpPr>
          <p:nvPr/>
        </p:nvCxnSpPr>
        <p:spPr>
          <a:xfrm flipV="1">
            <a:off x="1928894" y="4905184"/>
            <a:ext cx="857720" cy="155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ângulo de cantos arredondados 43"/>
          <p:cNvSpPr/>
          <p:nvPr/>
        </p:nvSpPr>
        <p:spPr>
          <a:xfrm>
            <a:off x="2786614" y="5301248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achromatic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45" name="Conector reto 44"/>
          <p:cNvCxnSpPr>
            <a:stCxn id="34" idx="3"/>
            <a:endCxn id="44" idx="1"/>
          </p:cNvCxnSpPr>
          <p:nvPr/>
        </p:nvCxnSpPr>
        <p:spPr>
          <a:xfrm>
            <a:off x="1928894" y="5060716"/>
            <a:ext cx="857720" cy="420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tângulo de cantos arredondados 52"/>
          <p:cNvSpPr/>
          <p:nvPr/>
        </p:nvSpPr>
        <p:spPr>
          <a:xfrm>
            <a:off x="2786614" y="5877312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robust algorithm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61" name="Conector reto 60"/>
          <p:cNvCxnSpPr>
            <a:stCxn id="34" idx="3"/>
            <a:endCxn id="53" idx="1"/>
          </p:cNvCxnSpPr>
          <p:nvPr/>
        </p:nvCxnSpPr>
        <p:spPr>
          <a:xfrm>
            <a:off x="1928894" y="5060716"/>
            <a:ext cx="857720" cy="9965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ângulo de cantos arredondados 61"/>
          <p:cNvSpPr/>
          <p:nvPr/>
        </p:nvSpPr>
        <p:spPr>
          <a:xfrm>
            <a:off x="611560" y="2222867"/>
            <a:ext cx="1317334" cy="70207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Robust </a:t>
            </a:r>
            <a:r>
              <a:rPr lang="en-US" sz="1350" dirty="0" smtClean="0">
                <a:solidFill>
                  <a:schemeClr val="tx1"/>
                </a:solidFill>
              </a:rPr>
              <a:t>construction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65" name="Retângulo de cantos arredondados 64"/>
          <p:cNvSpPr/>
          <p:nvPr/>
        </p:nvSpPr>
        <p:spPr>
          <a:xfrm>
            <a:off x="2786614" y="1556832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compact and lightweight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66" name="Conector reto 65"/>
          <p:cNvCxnSpPr>
            <a:stCxn id="62" idx="3"/>
            <a:endCxn id="65" idx="1"/>
          </p:cNvCxnSpPr>
          <p:nvPr/>
        </p:nvCxnSpPr>
        <p:spPr>
          <a:xfrm flipV="1">
            <a:off x="1928894" y="1736832"/>
            <a:ext cx="857720" cy="837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tângulo de cantos arredondados 67"/>
          <p:cNvSpPr/>
          <p:nvPr/>
        </p:nvSpPr>
        <p:spPr>
          <a:xfrm>
            <a:off x="2786614" y="2132896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rigid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69" name="Conector reto 68"/>
          <p:cNvCxnSpPr>
            <a:stCxn id="62" idx="3"/>
            <a:endCxn id="68" idx="1"/>
          </p:cNvCxnSpPr>
          <p:nvPr/>
        </p:nvCxnSpPr>
        <p:spPr>
          <a:xfrm flipV="1">
            <a:off x="1928894" y="2312896"/>
            <a:ext cx="857720" cy="261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tângulo de cantos arredondados 70"/>
          <p:cNvSpPr/>
          <p:nvPr/>
        </p:nvSpPr>
        <p:spPr>
          <a:xfrm>
            <a:off x="2786614" y="2708960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s</a:t>
            </a:r>
            <a:r>
              <a:rPr lang="en-US" sz="1350" dirty="0" smtClean="0">
                <a:solidFill>
                  <a:schemeClr val="tx1"/>
                </a:solidFill>
              </a:rPr>
              <a:t>tiff clamping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72" name="Conector reto 71"/>
          <p:cNvCxnSpPr>
            <a:stCxn id="62" idx="3"/>
            <a:endCxn id="71" idx="1"/>
          </p:cNvCxnSpPr>
          <p:nvPr/>
        </p:nvCxnSpPr>
        <p:spPr>
          <a:xfrm>
            <a:off x="1928894" y="2573906"/>
            <a:ext cx="857720" cy="3150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tângulo de cantos arredondados 73"/>
          <p:cNvSpPr/>
          <p:nvPr/>
        </p:nvSpPr>
        <p:spPr>
          <a:xfrm>
            <a:off x="2786614" y="3285024"/>
            <a:ext cx="2160000" cy="360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5FFD5"/>
              </a:gs>
              <a:gs pos="100000">
                <a:srgbClr val="A7F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n</a:t>
            </a:r>
            <a:r>
              <a:rPr lang="en-US" sz="1350" dirty="0" smtClean="0">
                <a:solidFill>
                  <a:schemeClr val="tx1"/>
                </a:solidFill>
              </a:rPr>
              <a:t>o movable parts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75" name="Conector reto 74"/>
          <p:cNvCxnSpPr>
            <a:stCxn id="62" idx="3"/>
            <a:endCxn id="74" idx="1"/>
          </p:cNvCxnSpPr>
          <p:nvPr/>
        </p:nvCxnSpPr>
        <p:spPr>
          <a:xfrm>
            <a:off x="1928894" y="2573906"/>
            <a:ext cx="857720" cy="8911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tângulo 95"/>
          <p:cNvSpPr/>
          <p:nvPr/>
        </p:nvSpPr>
        <p:spPr>
          <a:xfrm>
            <a:off x="5868200" y="2636912"/>
            <a:ext cx="504000" cy="504000"/>
          </a:xfrm>
          <a:prstGeom prst="rect">
            <a:avLst/>
          </a:prstGeom>
          <a:solidFill>
            <a:srgbClr val="66FFFF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</a:t>
            </a:r>
            <a:endParaRPr lang="en-US" sz="4000" b="1" dirty="0"/>
          </a:p>
        </p:txBody>
      </p:sp>
      <p:sp>
        <p:nvSpPr>
          <p:cNvPr id="40" name="Retângulo 39"/>
          <p:cNvSpPr/>
          <p:nvPr/>
        </p:nvSpPr>
        <p:spPr>
          <a:xfrm>
            <a:off x="5868144" y="3213032"/>
            <a:ext cx="504000" cy="504000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</a:t>
            </a:r>
            <a:endParaRPr lang="en-US" sz="4000" b="1" dirty="0"/>
          </a:p>
        </p:txBody>
      </p:sp>
      <p:grpSp>
        <p:nvGrpSpPr>
          <p:cNvPr id="4" name="Grupo 3"/>
          <p:cNvGrpSpPr/>
          <p:nvPr/>
        </p:nvGrpSpPr>
        <p:grpSpPr>
          <a:xfrm>
            <a:off x="4946614" y="1484784"/>
            <a:ext cx="1425586" cy="2232248"/>
            <a:chOff x="4946614" y="1484784"/>
            <a:chExt cx="1425586" cy="2232248"/>
          </a:xfrm>
        </p:grpSpPr>
        <p:sp>
          <p:nvSpPr>
            <p:cNvPr id="98" name="Retângulo 97"/>
            <p:cNvSpPr/>
            <p:nvPr/>
          </p:nvSpPr>
          <p:spPr>
            <a:xfrm>
              <a:off x="5868200" y="1484784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tângulo 98"/>
            <p:cNvSpPr/>
            <p:nvPr/>
          </p:nvSpPr>
          <p:spPr>
            <a:xfrm>
              <a:off x="5868200" y="2060904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tângulo 99"/>
            <p:cNvSpPr/>
            <p:nvPr/>
          </p:nvSpPr>
          <p:spPr>
            <a:xfrm>
              <a:off x="5868200" y="2636968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tângulo 100"/>
            <p:cNvSpPr/>
            <p:nvPr/>
          </p:nvSpPr>
          <p:spPr>
            <a:xfrm>
              <a:off x="5868200" y="3213032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Conector reto 106"/>
            <p:cNvCxnSpPr>
              <a:stCxn id="65" idx="3"/>
              <a:endCxn id="98" idx="1"/>
            </p:cNvCxnSpPr>
            <p:nvPr/>
          </p:nvCxnSpPr>
          <p:spPr>
            <a:xfrm flipV="1">
              <a:off x="4946614" y="1736784"/>
              <a:ext cx="921586" cy="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/>
            <p:cNvCxnSpPr>
              <a:stCxn id="68" idx="3"/>
              <a:endCxn id="99" idx="1"/>
            </p:cNvCxnSpPr>
            <p:nvPr/>
          </p:nvCxnSpPr>
          <p:spPr>
            <a:xfrm>
              <a:off x="4946614" y="2312896"/>
              <a:ext cx="921586" cy="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to 109"/>
            <p:cNvCxnSpPr>
              <a:stCxn id="71" idx="3"/>
              <a:endCxn id="100" idx="1"/>
            </p:cNvCxnSpPr>
            <p:nvPr/>
          </p:nvCxnSpPr>
          <p:spPr>
            <a:xfrm>
              <a:off x="4946614" y="2888960"/>
              <a:ext cx="921586" cy="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to 110"/>
            <p:cNvCxnSpPr>
              <a:stCxn id="74" idx="3"/>
              <a:endCxn id="101" idx="1"/>
            </p:cNvCxnSpPr>
            <p:nvPr/>
          </p:nvCxnSpPr>
          <p:spPr>
            <a:xfrm>
              <a:off x="4946614" y="3465024"/>
              <a:ext cx="921586" cy="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CaixaDeTexto 42"/>
          <p:cNvSpPr txBox="1"/>
          <p:nvPr/>
        </p:nvSpPr>
        <p:spPr>
          <a:xfrm>
            <a:off x="5868144" y="4077128"/>
            <a:ext cx="504000" cy="504000"/>
          </a:xfrm>
          <a:prstGeom prst="rect">
            <a:avLst/>
          </a:prstGeom>
          <a:solidFill>
            <a:srgbClr val="FF0000"/>
          </a:solidFill>
        </p:spPr>
        <p:txBody>
          <a:bodyPr wrap="square" lIns="0" tIns="36000" rIns="0" bIns="0" rtlCol="0" anchor="ctr" anchorCtr="1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</a:t>
            </a:r>
            <a:endParaRPr lang="en-US" sz="4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sp>
        <p:nvSpPr>
          <p:cNvPr id="46" name="Retângulo 45"/>
          <p:cNvSpPr/>
          <p:nvPr/>
        </p:nvSpPr>
        <p:spPr>
          <a:xfrm>
            <a:off x="5868144" y="5229256"/>
            <a:ext cx="504000" cy="504000"/>
          </a:xfrm>
          <a:prstGeom prst="rect">
            <a:avLst/>
          </a:prstGeom>
          <a:solidFill>
            <a:srgbClr val="66FFFF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</a:t>
            </a:r>
            <a:endParaRPr lang="en-US" sz="4000" b="1" dirty="0"/>
          </a:p>
        </p:txBody>
      </p:sp>
      <p:sp>
        <p:nvSpPr>
          <p:cNvPr id="47" name="Retângulo 46"/>
          <p:cNvSpPr/>
          <p:nvPr/>
        </p:nvSpPr>
        <p:spPr>
          <a:xfrm>
            <a:off x="5868144" y="5805320"/>
            <a:ext cx="504000" cy="504000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4000" b="1" dirty="0">
                <a:sym typeface="Wingdings"/>
              </a:rPr>
              <a:t></a:t>
            </a:r>
            <a:endParaRPr lang="en-US" sz="4000" b="1" dirty="0"/>
          </a:p>
        </p:txBody>
      </p:sp>
      <p:sp>
        <p:nvSpPr>
          <p:cNvPr id="48" name="CaixaDeTexto 47"/>
          <p:cNvSpPr txBox="1"/>
          <p:nvPr/>
        </p:nvSpPr>
        <p:spPr>
          <a:xfrm>
            <a:off x="5868144" y="4653136"/>
            <a:ext cx="504000" cy="504000"/>
          </a:xfrm>
          <a:prstGeom prst="rect">
            <a:avLst/>
          </a:prstGeom>
          <a:solidFill>
            <a:srgbClr val="FF0000"/>
          </a:solidFill>
        </p:spPr>
        <p:txBody>
          <a:bodyPr wrap="square" lIns="0" tIns="36000" rIns="0" bIns="0" rtlCol="0" anchor="ctr" anchorCtr="1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</a:t>
            </a:r>
            <a:endParaRPr lang="en-US" sz="4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4946614" y="4077128"/>
            <a:ext cx="1425586" cy="2232024"/>
            <a:chOff x="4946614" y="4077128"/>
            <a:chExt cx="1425586" cy="2232024"/>
          </a:xfrm>
        </p:grpSpPr>
        <p:sp>
          <p:nvSpPr>
            <p:cNvPr id="102" name="Retângulo 101"/>
            <p:cNvSpPr/>
            <p:nvPr/>
          </p:nvSpPr>
          <p:spPr>
            <a:xfrm>
              <a:off x="5868200" y="4077128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tângulo 102"/>
            <p:cNvSpPr/>
            <p:nvPr/>
          </p:nvSpPr>
          <p:spPr>
            <a:xfrm>
              <a:off x="5868200" y="4653136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tângulo 103"/>
            <p:cNvSpPr/>
            <p:nvPr/>
          </p:nvSpPr>
          <p:spPr>
            <a:xfrm>
              <a:off x="5868200" y="5229144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tângulo 104"/>
            <p:cNvSpPr/>
            <p:nvPr/>
          </p:nvSpPr>
          <p:spPr>
            <a:xfrm>
              <a:off x="5868200" y="5805152"/>
              <a:ext cx="504000" cy="5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2" name="Conector reto 111"/>
            <p:cNvCxnSpPr>
              <a:stCxn id="37" idx="3"/>
              <a:endCxn id="102" idx="1"/>
            </p:cNvCxnSpPr>
            <p:nvPr/>
          </p:nvCxnSpPr>
          <p:spPr>
            <a:xfrm>
              <a:off x="4946614" y="4329120"/>
              <a:ext cx="921586" cy="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to 112"/>
            <p:cNvCxnSpPr>
              <a:stCxn id="41" idx="3"/>
              <a:endCxn id="103" idx="1"/>
            </p:cNvCxnSpPr>
            <p:nvPr/>
          </p:nvCxnSpPr>
          <p:spPr>
            <a:xfrm flipV="1">
              <a:off x="4946614" y="4905136"/>
              <a:ext cx="921586" cy="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to 113"/>
            <p:cNvCxnSpPr>
              <a:stCxn id="44" idx="3"/>
              <a:endCxn id="104" idx="1"/>
            </p:cNvCxnSpPr>
            <p:nvPr/>
          </p:nvCxnSpPr>
          <p:spPr>
            <a:xfrm flipV="1">
              <a:off x="4946614" y="5481144"/>
              <a:ext cx="921586" cy="1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to 114"/>
            <p:cNvCxnSpPr>
              <a:stCxn id="53" idx="3"/>
              <a:endCxn id="105" idx="1"/>
            </p:cNvCxnSpPr>
            <p:nvPr/>
          </p:nvCxnSpPr>
          <p:spPr>
            <a:xfrm flipV="1">
              <a:off x="4946614" y="6057152"/>
              <a:ext cx="921586" cy="1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upo 50"/>
          <p:cNvGrpSpPr/>
          <p:nvPr/>
        </p:nvGrpSpPr>
        <p:grpSpPr>
          <a:xfrm>
            <a:off x="7308304" y="1224136"/>
            <a:ext cx="1296144" cy="5373216"/>
            <a:chOff x="7308304" y="1224136"/>
            <a:chExt cx="1296144" cy="5373216"/>
          </a:xfrm>
        </p:grpSpPr>
        <p:sp>
          <p:nvSpPr>
            <p:cNvPr id="52" name="Retângulo 51"/>
            <p:cNvSpPr/>
            <p:nvPr/>
          </p:nvSpPr>
          <p:spPr>
            <a:xfrm>
              <a:off x="7704376" y="1224136"/>
              <a:ext cx="504000" cy="504000"/>
            </a:xfrm>
            <a:prstGeom prst="rect">
              <a:avLst/>
            </a:prstGeom>
            <a:solidFill>
              <a:srgbClr val="66FFFF"/>
            </a:solidFill>
          </p:spPr>
          <p:txBody>
            <a:bodyPr wrap="none" lIns="0" tIns="0" rIns="0" bIns="0" anchor="ctr" anchorCtr="1">
              <a:spAutoFit/>
            </a:bodyPr>
            <a:lstStyle/>
            <a:p>
              <a:pPr algn="ctr"/>
              <a:r>
                <a:rPr lang="en-US" sz="4000" b="1" dirty="0">
                  <a:sym typeface="Wingdings"/>
                </a:rPr>
                <a:t></a:t>
              </a:r>
              <a:endParaRPr lang="en-US" sz="4000" b="1" dirty="0"/>
            </a:p>
          </p:txBody>
        </p:sp>
        <p:sp>
          <p:nvSpPr>
            <p:cNvPr id="54" name="Retângulo 53"/>
            <p:cNvSpPr/>
            <p:nvPr/>
          </p:nvSpPr>
          <p:spPr>
            <a:xfrm>
              <a:off x="7704376" y="2664352"/>
              <a:ext cx="504000" cy="50400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lIns="0" tIns="0" rIns="0" bIns="0" anchor="ctr" anchorCtr="1">
              <a:spAutoFit/>
            </a:bodyPr>
            <a:lstStyle/>
            <a:p>
              <a:pPr algn="ctr"/>
              <a:r>
                <a:rPr lang="en-US" sz="4000" b="1" dirty="0">
                  <a:sym typeface="Wingdings"/>
                </a:rPr>
                <a:t></a:t>
              </a:r>
              <a:endParaRPr lang="en-US" sz="4000" b="1" dirty="0"/>
            </a:p>
          </p:txBody>
        </p:sp>
        <p:sp>
          <p:nvSpPr>
            <p:cNvPr id="55" name="CaixaDeTexto 54"/>
            <p:cNvSpPr txBox="1"/>
            <p:nvPr/>
          </p:nvSpPr>
          <p:spPr>
            <a:xfrm>
              <a:off x="7704376" y="4104456"/>
              <a:ext cx="504000" cy="50400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lIns="0" tIns="36000" rIns="0" bIns="0" rtlCol="0" anchor="ctr" anchorCtr="1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  <a:latin typeface="Wingdings" panose="05000000000000000000" pitchFamily="2" charset="2"/>
                  <a:sym typeface="Wingdings" panose="05000000000000000000" pitchFamily="2" charset="2"/>
                </a:rPr>
                <a:t></a:t>
              </a:r>
              <a:endParaRPr lang="en-US" sz="4000" dirty="0">
                <a:solidFill>
                  <a:schemeClr val="bg1"/>
                </a:solidFill>
                <a:latin typeface="Wingdings" panose="05000000000000000000" pitchFamily="2" charset="2"/>
              </a:endParaRPr>
            </a:p>
          </p:txBody>
        </p:sp>
        <p:sp>
          <p:nvSpPr>
            <p:cNvPr id="56" name="Retângulo 55"/>
            <p:cNvSpPr/>
            <p:nvPr/>
          </p:nvSpPr>
          <p:spPr>
            <a:xfrm>
              <a:off x="7671683" y="1728192"/>
              <a:ext cx="5693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3</a:t>
              </a:r>
              <a:endParaRPr lang="pt-BR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57" name="Retângulo 56"/>
            <p:cNvSpPr/>
            <p:nvPr/>
          </p:nvSpPr>
          <p:spPr>
            <a:xfrm>
              <a:off x="7671683" y="3168352"/>
              <a:ext cx="5693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3</a:t>
              </a:r>
              <a:endParaRPr lang="pt-BR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58" name="Retângulo 57"/>
            <p:cNvSpPr/>
            <p:nvPr/>
          </p:nvSpPr>
          <p:spPr>
            <a:xfrm>
              <a:off x="7671683" y="4608512"/>
              <a:ext cx="5693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2</a:t>
              </a:r>
              <a:endParaRPr lang="pt-BR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59" name="Retângulo 58"/>
            <p:cNvSpPr/>
            <p:nvPr/>
          </p:nvSpPr>
          <p:spPr>
            <a:xfrm>
              <a:off x="7308304" y="5472496"/>
              <a:ext cx="1296144" cy="7200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/>
          </p:nvSpPr>
          <p:spPr>
            <a:xfrm>
              <a:off x="7671682" y="5674022"/>
              <a:ext cx="5693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9</a:t>
              </a:r>
              <a:endPara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398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 err="1" smtClean="0"/>
              <a:t>Shearography</a:t>
            </a:r>
            <a:r>
              <a:rPr lang="en-US" sz="4400" dirty="0" smtClean="0"/>
              <a:t> interferometry</a:t>
            </a:r>
            <a:endParaRPr lang="en-US" sz="4400" dirty="0"/>
          </a:p>
        </p:txBody>
      </p:sp>
      <p:sp>
        <p:nvSpPr>
          <p:cNvPr id="6" name="Retângulo 5"/>
          <p:cNvSpPr/>
          <p:nvPr/>
        </p:nvSpPr>
        <p:spPr>
          <a:xfrm>
            <a:off x="3851920" y="1532399"/>
            <a:ext cx="1253869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15000" b="1" dirty="0" smtClean="0">
                <a:ln/>
                <a:solidFill>
                  <a:schemeClr val="accent4"/>
                </a:solidFill>
              </a:rPr>
              <a:t>3</a:t>
            </a:r>
            <a:endParaRPr lang="pt-BR" sz="15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4338" name="Picture 2" descr="Ver a imagem de orige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845" y="434274"/>
            <a:ext cx="13716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er a imagem de orige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1895475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Ver a imagem de orige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472" y="197290"/>
            <a:ext cx="1901957" cy="142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Ver a imagem de orige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34274"/>
            <a:ext cx="1545361" cy="101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77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971550" y="2285845"/>
            <a:ext cx="4752975" cy="1287121"/>
            <a:chOff x="971550" y="2285845"/>
            <a:chExt cx="4752975" cy="1287121"/>
          </a:xfrm>
        </p:grpSpPr>
        <p:cxnSp>
          <p:nvCxnSpPr>
            <p:cNvPr id="10" name="Conector reto 9"/>
            <p:cNvCxnSpPr>
              <a:stCxn id="49187" idx="0"/>
            </p:cNvCxnSpPr>
            <p:nvPr/>
          </p:nvCxnSpPr>
          <p:spPr>
            <a:xfrm>
              <a:off x="971550" y="2708275"/>
              <a:ext cx="4741862" cy="864691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50" name="Conector reto 49"/>
            <p:cNvCxnSpPr/>
            <p:nvPr/>
          </p:nvCxnSpPr>
          <p:spPr>
            <a:xfrm>
              <a:off x="971550" y="2708275"/>
              <a:ext cx="4752975" cy="438221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55" name="Conector reto 54"/>
            <p:cNvCxnSpPr/>
            <p:nvPr/>
          </p:nvCxnSpPr>
          <p:spPr>
            <a:xfrm>
              <a:off x="971550" y="2708275"/>
              <a:ext cx="4752975" cy="5557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56" name="Conector reto 55"/>
            <p:cNvCxnSpPr>
              <a:stCxn id="49187" idx="0"/>
            </p:cNvCxnSpPr>
            <p:nvPr/>
          </p:nvCxnSpPr>
          <p:spPr>
            <a:xfrm flipV="1">
              <a:off x="971550" y="2285845"/>
              <a:ext cx="4752975" cy="42243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</p:cxnSp>
      </p:grpSp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extLst/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Single image formation</a:t>
            </a:r>
            <a:endParaRPr lang="en-US" sz="4000" dirty="0"/>
          </a:p>
        </p:txBody>
      </p:sp>
      <p:sp>
        <p:nvSpPr>
          <p:cNvPr id="49155" name="Line 2"/>
          <p:cNvSpPr>
            <a:spLocks noChangeShapeType="1"/>
          </p:cNvSpPr>
          <p:nvPr/>
        </p:nvSpPr>
        <p:spPr bwMode="auto">
          <a:xfrm>
            <a:off x="968375" y="1989138"/>
            <a:ext cx="0" cy="4319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9156" name="Line 3"/>
          <p:cNvSpPr>
            <a:spLocks noChangeShapeType="1"/>
          </p:cNvSpPr>
          <p:nvPr/>
        </p:nvSpPr>
        <p:spPr bwMode="auto">
          <a:xfrm>
            <a:off x="8147050" y="1989138"/>
            <a:ext cx="0" cy="4319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>
            <a:off x="971550" y="4149725"/>
            <a:ext cx="7200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0" name="Oval 6"/>
          <p:cNvSpPr>
            <a:spLocks noChangeArrowheads="1"/>
          </p:cNvSpPr>
          <p:nvPr/>
        </p:nvSpPr>
        <p:spPr bwMode="auto">
          <a:xfrm flipV="1">
            <a:off x="931863" y="2665413"/>
            <a:ext cx="69850" cy="698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1" name="Oval 7"/>
          <p:cNvSpPr>
            <a:spLocks noChangeArrowheads="1"/>
          </p:cNvSpPr>
          <p:nvPr/>
        </p:nvSpPr>
        <p:spPr bwMode="auto">
          <a:xfrm flipV="1">
            <a:off x="8105775" y="4830763"/>
            <a:ext cx="69850" cy="698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692775" y="2276773"/>
            <a:ext cx="2447925" cy="2592387"/>
            <a:chOff x="3586" y="1434"/>
            <a:chExt cx="1542" cy="1633"/>
          </a:xfrm>
        </p:grpSpPr>
        <p:sp>
          <p:nvSpPr>
            <p:cNvPr id="49188" name="Line 14"/>
            <p:cNvSpPr>
              <a:spLocks noChangeShapeType="1"/>
            </p:cNvSpPr>
            <p:nvPr/>
          </p:nvSpPr>
          <p:spPr bwMode="auto">
            <a:xfrm>
              <a:off x="3606" y="1706"/>
              <a:ext cx="1522" cy="1361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189" name="Line 15"/>
            <p:cNvSpPr>
              <a:spLocks noChangeShapeType="1"/>
            </p:cNvSpPr>
            <p:nvPr/>
          </p:nvSpPr>
          <p:spPr bwMode="auto">
            <a:xfrm>
              <a:off x="3606" y="1434"/>
              <a:ext cx="1522" cy="1633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190" name="Line 16"/>
            <p:cNvSpPr>
              <a:spLocks noChangeShapeType="1"/>
            </p:cNvSpPr>
            <p:nvPr/>
          </p:nvSpPr>
          <p:spPr bwMode="auto">
            <a:xfrm>
              <a:off x="3606" y="1979"/>
              <a:ext cx="1522" cy="10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191" name="Line 17"/>
            <p:cNvSpPr>
              <a:spLocks noChangeShapeType="1"/>
            </p:cNvSpPr>
            <p:nvPr/>
          </p:nvSpPr>
          <p:spPr bwMode="auto">
            <a:xfrm>
              <a:off x="3586" y="2251"/>
              <a:ext cx="1542" cy="813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971550" y="2708275"/>
            <a:ext cx="4752975" cy="3241675"/>
            <a:chOff x="612" y="1706"/>
            <a:chExt cx="2994" cy="2042"/>
          </a:xfrm>
        </p:grpSpPr>
        <p:sp>
          <p:nvSpPr>
            <p:cNvPr id="49184" name="Line 19"/>
            <p:cNvSpPr>
              <a:spLocks noChangeShapeType="1"/>
            </p:cNvSpPr>
            <p:nvPr/>
          </p:nvSpPr>
          <p:spPr bwMode="auto">
            <a:xfrm>
              <a:off x="612" y="1706"/>
              <a:ext cx="2994" cy="1497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185" name="Line 20"/>
            <p:cNvSpPr>
              <a:spLocks noChangeShapeType="1"/>
            </p:cNvSpPr>
            <p:nvPr/>
          </p:nvSpPr>
          <p:spPr bwMode="auto">
            <a:xfrm>
              <a:off x="612" y="1706"/>
              <a:ext cx="2994" cy="1769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186" name="Line 21"/>
            <p:cNvSpPr>
              <a:spLocks noChangeShapeType="1"/>
            </p:cNvSpPr>
            <p:nvPr/>
          </p:nvSpPr>
          <p:spPr bwMode="auto">
            <a:xfrm>
              <a:off x="612" y="1706"/>
              <a:ext cx="2994" cy="204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187" name="Line 22"/>
            <p:cNvSpPr>
              <a:spLocks noChangeShapeType="1"/>
            </p:cNvSpPr>
            <p:nvPr/>
          </p:nvSpPr>
          <p:spPr bwMode="auto">
            <a:xfrm>
              <a:off x="612" y="1706"/>
              <a:ext cx="2994" cy="122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5724525" y="4652963"/>
            <a:ext cx="2416175" cy="1296987"/>
            <a:chOff x="3606" y="2931"/>
            <a:chExt cx="1522" cy="817"/>
          </a:xfrm>
        </p:grpSpPr>
        <p:sp>
          <p:nvSpPr>
            <p:cNvPr id="49180" name="Line 24"/>
            <p:cNvSpPr>
              <a:spLocks noChangeShapeType="1"/>
            </p:cNvSpPr>
            <p:nvPr/>
          </p:nvSpPr>
          <p:spPr bwMode="auto">
            <a:xfrm flipV="1">
              <a:off x="3606" y="3067"/>
              <a:ext cx="1522" cy="13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181" name="Line 25"/>
            <p:cNvSpPr>
              <a:spLocks noChangeShapeType="1"/>
            </p:cNvSpPr>
            <p:nvPr/>
          </p:nvSpPr>
          <p:spPr bwMode="auto">
            <a:xfrm flipV="1">
              <a:off x="3606" y="3067"/>
              <a:ext cx="1522" cy="40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182" name="Line 26"/>
            <p:cNvSpPr>
              <a:spLocks noChangeShapeType="1"/>
            </p:cNvSpPr>
            <p:nvPr/>
          </p:nvSpPr>
          <p:spPr bwMode="auto">
            <a:xfrm flipV="1">
              <a:off x="3606" y="3067"/>
              <a:ext cx="1522" cy="681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183" name="Line 27"/>
            <p:cNvSpPr>
              <a:spLocks noChangeShapeType="1"/>
            </p:cNvSpPr>
            <p:nvPr/>
          </p:nvSpPr>
          <p:spPr bwMode="auto">
            <a:xfrm>
              <a:off x="3606" y="2931"/>
              <a:ext cx="1522" cy="13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12" name="Text Box 28"/>
          <p:cNvSpPr txBox="1">
            <a:spLocks noChangeArrowheads="1"/>
          </p:cNvSpPr>
          <p:nvPr/>
        </p:nvSpPr>
        <p:spPr bwMode="auto">
          <a:xfrm>
            <a:off x="539750" y="2492375"/>
            <a:ext cx="431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P</a:t>
            </a:r>
            <a:endParaRPr lang="en-US" baseline="-25000" dirty="0"/>
          </a:p>
        </p:txBody>
      </p:sp>
      <p:sp>
        <p:nvSpPr>
          <p:cNvPr id="113" name="Text Box 29"/>
          <p:cNvSpPr txBox="1">
            <a:spLocks noChangeArrowheads="1"/>
          </p:cNvSpPr>
          <p:nvPr/>
        </p:nvSpPr>
        <p:spPr bwMode="auto">
          <a:xfrm>
            <a:off x="8105775" y="4688395"/>
            <a:ext cx="5810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P’</a:t>
            </a:r>
            <a:endParaRPr lang="en-US" baseline="-25000" dirty="0"/>
          </a:p>
        </p:txBody>
      </p:sp>
      <p:sp>
        <p:nvSpPr>
          <p:cNvPr id="49166" name="Text Box 30"/>
          <p:cNvSpPr txBox="1">
            <a:spLocks noChangeArrowheads="1"/>
          </p:cNvSpPr>
          <p:nvPr/>
        </p:nvSpPr>
        <p:spPr bwMode="auto">
          <a:xfrm>
            <a:off x="971550" y="5661025"/>
            <a:ext cx="2808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Part to be inspected</a:t>
            </a:r>
            <a:endParaRPr lang="en-US" dirty="0"/>
          </a:p>
        </p:txBody>
      </p:sp>
      <p:sp>
        <p:nvSpPr>
          <p:cNvPr id="49167" name="Text Box 31"/>
          <p:cNvSpPr txBox="1">
            <a:spLocks noChangeArrowheads="1"/>
          </p:cNvSpPr>
          <p:nvPr/>
        </p:nvSpPr>
        <p:spPr bwMode="auto">
          <a:xfrm>
            <a:off x="5364163" y="6021388"/>
            <a:ext cx="2808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/>
              <a:t>Image plane</a:t>
            </a:r>
            <a:endParaRPr lang="en-US" dirty="0"/>
          </a:p>
        </p:txBody>
      </p:sp>
      <p:sp>
        <p:nvSpPr>
          <p:cNvPr id="49168" name="Text Box 32"/>
          <p:cNvSpPr txBox="1">
            <a:spLocks noChangeArrowheads="1"/>
          </p:cNvSpPr>
          <p:nvPr/>
        </p:nvSpPr>
        <p:spPr bwMode="auto">
          <a:xfrm>
            <a:off x="4138613" y="6015038"/>
            <a:ext cx="15128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/>
              <a:t>Lens</a:t>
            </a:r>
            <a:endParaRPr lang="en-US" dirty="0"/>
          </a:p>
        </p:txBody>
      </p:sp>
      <p:sp>
        <p:nvSpPr>
          <p:cNvPr id="49170" name="Freeform 38"/>
          <p:cNvSpPr>
            <a:spLocks/>
          </p:cNvSpPr>
          <p:nvPr/>
        </p:nvSpPr>
        <p:spPr bwMode="auto">
          <a:xfrm>
            <a:off x="5486400" y="1989138"/>
            <a:ext cx="454025" cy="4318000"/>
          </a:xfrm>
          <a:custGeom>
            <a:avLst/>
            <a:gdLst>
              <a:gd name="T0" fmla="*/ 378023375 w 286"/>
              <a:gd name="T1" fmla="*/ 0 h 1905"/>
              <a:gd name="T2" fmla="*/ 720764578 w 286"/>
              <a:gd name="T3" fmla="*/ 2147483647 h 1905"/>
              <a:gd name="T4" fmla="*/ 378023375 w 286"/>
              <a:gd name="T5" fmla="*/ 2147483647 h 1905"/>
              <a:gd name="T6" fmla="*/ 0 w 286"/>
              <a:gd name="T7" fmla="*/ 2147483647 h 1905"/>
              <a:gd name="T8" fmla="*/ 378023375 w 286"/>
              <a:gd name="T9" fmla="*/ 0 h 19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6"/>
              <a:gd name="T16" fmla="*/ 0 h 1905"/>
              <a:gd name="T17" fmla="*/ 286 w 286"/>
              <a:gd name="T18" fmla="*/ 1905 h 19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6" h="1905">
                <a:moveTo>
                  <a:pt x="150" y="0"/>
                </a:moveTo>
                <a:cubicBezTo>
                  <a:pt x="236" y="191"/>
                  <a:pt x="286" y="636"/>
                  <a:pt x="286" y="953"/>
                </a:cubicBezTo>
                <a:cubicBezTo>
                  <a:pt x="286" y="1270"/>
                  <a:pt x="224" y="1739"/>
                  <a:pt x="150" y="1905"/>
                </a:cubicBezTo>
                <a:cubicBezTo>
                  <a:pt x="60" y="1755"/>
                  <a:pt x="0" y="1272"/>
                  <a:pt x="0" y="955"/>
                </a:cubicBezTo>
                <a:cubicBezTo>
                  <a:pt x="0" y="638"/>
                  <a:pt x="36" y="195"/>
                  <a:pt x="150" y="0"/>
                </a:cubicBezTo>
                <a:close/>
              </a:path>
            </a:pathLst>
          </a:custGeom>
          <a:solidFill>
            <a:srgbClr val="0099FF">
              <a:alpha val="7999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97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112" grpId="0"/>
      <p:bldP spid="11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o 36"/>
          <p:cNvGrpSpPr/>
          <p:nvPr/>
        </p:nvGrpSpPr>
        <p:grpSpPr>
          <a:xfrm>
            <a:off x="984249" y="2369964"/>
            <a:ext cx="3841289" cy="1042411"/>
            <a:chOff x="971550" y="1937866"/>
            <a:chExt cx="3841289" cy="1042411"/>
          </a:xfrm>
        </p:grpSpPr>
        <p:cxnSp>
          <p:nvCxnSpPr>
            <p:cNvPr id="38" name="Conector reto 37"/>
            <p:cNvCxnSpPr/>
            <p:nvPr/>
          </p:nvCxnSpPr>
          <p:spPr>
            <a:xfrm>
              <a:off x="971550" y="2708275"/>
              <a:ext cx="3841289" cy="27200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39" name="Conector reto 38"/>
            <p:cNvCxnSpPr/>
            <p:nvPr/>
          </p:nvCxnSpPr>
          <p:spPr>
            <a:xfrm flipV="1">
              <a:off x="971550" y="2630911"/>
              <a:ext cx="3834769" cy="7736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40" name="Conector reto 39"/>
            <p:cNvCxnSpPr/>
            <p:nvPr/>
          </p:nvCxnSpPr>
          <p:spPr>
            <a:xfrm flipV="1">
              <a:off x="971550" y="2281338"/>
              <a:ext cx="3834769" cy="426937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41" name="Conector reto 40"/>
            <p:cNvCxnSpPr/>
            <p:nvPr/>
          </p:nvCxnSpPr>
          <p:spPr>
            <a:xfrm flipV="1">
              <a:off x="971550" y="1937866"/>
              <a:ext cx="3828264" cy="770409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</p:cxnSp>
      </p:grpSp>
      <p:grpSp>
        <p:nvGrpSpPr>
          <p:cNvPr id="17" name="Grupo 16"/>
          <p:cNvGrpSpPr/>
          <p:nvPr/>
        </p:nvGrpSpPr>
        <p:grpSpPr>
          <a:xfrm>
            <a:off x="4819018" y="2285845"/>
            <a:ext cx="905507" cy="1287121"/>
            <a:chOff x="4819018" y="2285845"/>
            <a:chExt cx="905507" cy="1287121"/>
          </a:xfrm>
        </p:grpSpPr>
        <p:cxnSp>
          <p:nvCxnSpPr>
            <p:cNvPr id="10" name="Conector reto 9"/>
            <p:cNvCxnSpPr/>
            <p:nvPr/>
          </p:nvCxnSpPr>
          <p:spPr>
            <a:xfrm>
              <a:off x="4832750" y="3412375"/>
              <a:ext cx="880662" cy="160591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50" name="Conector reto 49"/>
            <p:cNvCxnSpPr/>
            <p:nvPr/>
          </p:nvCxnSpPr>
          <p:spPr>
            <a:xfrm>
              <a:off x="4819018" y="3063009"/>
              <a:ext cx="905507" cy="83487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55" name="Conector reto 54"/>
            <p:cNvCxnSpPr/>
            <p:nvPr/>
          </p:nvCxnSpPr>
          <p:spPr>
            <a:xfrm>
              <a:off x="4823352" y="2713832"/>
              <a:ext cx="901173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56" name="Conector reto 55"/>
            <p:cNvCxnSpPr/>
            <p:nvPr/>
          </p:nvCxnSpPr>
          <p:spPr>
            <a:xfrm flipV="1">
              <a:off x="4823352" y="2285845"/>
              <a:ext cx="901173" cy="8009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</p:cxnSp>
      </p:grpSp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extLst/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Double image formation</a:t>
            </a:r>
            <a:endParaRPr lang="en-US" sz="4000" dirty="0"/>
          </a:p>
        </p:txBody>
      </p:sp>
      <p:sp>
        <p:nvSpPr>
          <p:cNvPr id="49155" name="Line 2"/>
          <p:cNvSpPr>
            <a:spLocks noChangeShapeType="1"/>
          </p:cNvSpPr>
          <p:nvPr/>
        </p:nvSpPr>
        <p:spPr bwMode="auto">
          <a:xfrm>
            <a:off x="968375" y="1989138"/>
            <a:ext cx="0" cy="4319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9156" name="Line 3"/>
          <p:cNvSpPr>
            <a:spLocks noChangeShapeType="1"/>
          </p:cNvSpPr>
          <p:nvPr/>
        </p:nvSpPr>
        <p:spPr bwMode="auto">
          <a:xfrm>
            <a:off x="8147050" y="1989138"/>
            <a:ext cx="0" cy="4319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>
            <a:off x="971550" y="4149725"/>
            <a:ext cx="7200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0" name="Oval 6"/>
          <p:cNvSpPr>
            <a:spLocks noChangeArrowheads="1"/>
          </p:cNvSpPr>
          <p:nvPr/>
        </p:nvSpPr>
        <p:spPr bwMode="auto">
          <a:xfrm flipV="1">
            <a:off x="931863" y="2665413"/>
            <a:ext cx="69850" cy="698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1" name="Oval 7"/>
          <p:cNvSpPr>
            <a:spLocks noChangeArrowheads="1"/>
          </p:cNvSpPr>
          <p:nvPr/>
        </p:nvSpPr>
        <p:spPr bwMode="auto">
          <a:xfrm flipV="1">
            <a:off x="8105775" y="4830763"/>
            <a:ext cx="69850" cy="698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692775" y="2276773"/>
            <a:ext cx="2447925" cy="2592387"/>
            <a:chOff x="3586" y="1434"/>
            <a:chExt cx="1542" cy="1633"/>
          </a:xfrm>
        </p:grpSpPr>
        <p:sp>
          <p:nvSpPr>
            <p:cNvPr id="49188" name="Line 14"/>
            <p:cNvSpPr>
              <a:spLocks noChangeShapeType="1"/>
            </p:cNvSpPr>
            <p:nvPr/>
          </p:nvSpPr>
          <p:spPr bwMode="auto">
            <a:xfrm>
              <a:off x="3606" y="1706"/>
              <a:ext cx="1522" cy="1361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189" name="Line 15"/>
            <p:cNvSpPr>
              <a:spLocks noChangeShapeType="1"/>
            </p:cNvSpPr>
            <p:nvPr/>
          </p:nvSpPr>
          <p:spPr bwMode="auto">
            <a:xfrm>
              <a:off x="3606" y="1434"/>
              <a:ext cx="1522" cy="1633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190" name="Line 16"/>
            <p:cNvSpPr>
              <a:spLocks noChangeShapeType="1"/>
            </p:cNvSpPr>
            <p:nvPr/>
          </p:nvSpPr>
          <p:spPr bwMode="auto">
            <a:xfrm>
              <a:off x="3606" y="1979"/>
              <a:ext cx="1522" cy="10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191" name="Line 17"/>
            <p:cNvSpPr>
              <a:spLocks noChangeShapeType="1"/>
            </p:cNvSpPr>
            <p:nvPr/>
          </p:nvSpPr>
          <p:spPr bwMode="auto">
            <a:xfrm>
              <a:off x="3586" y="2251"/>
              <a:ext cx="1542" cy="813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971550" y="2708275"/>
            <a:ext cx="4752975" cy="3241675"/>
            <a:chOff x="612" y="1706"/>
            <a:chExt cx="2994" cy="2042"/>
          </a:xfrm>
        </p:grpSpPr>
        <p:sp>
          <p:nvSpPr>
            <p:cNvPr id="49184" name="Line 19"/>
            <p:cNvSpPr>
              <a:spLocks noChangeShapeType="1"/>
            </p:cNvSpPr>
            <p:nvPr/>
          </p:nvSpPr>
          <p:spPr bwMode="auto">
            <a:xfrm>
              <a:off x="612" y="1706"/>
              <a:ext cx="2994" cy="1497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185" name="Line 20"/>
            <p:cNvSpPr>
              <a:spLocks noChangeShapeType="1"/>
            </p:cNvSpPr>
            <p:nvPr/>
          </p:nvSpPr>
          <p:spPr bwMode="auto">
            <a:xfrm>
              <a:off x="612" y="1706"/>
              <a:ext cx="2994" cy="1769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186" name="Line 21"/>
            <p:cNvSpPr>
              <a:spLocks noChangeShapeType="1"/>
            </p:cNvSpPr>
            <p:nvPr/>
          </p:nvSpPr>
          <p:spPr bwMode="auto">
            <a:xfrm>
              <a:off x="612" y="1706"/>
              <a:ext cx="2994" cy="204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187" name="Line 22"/>
            <p:cNvSpPr>
              <a:spLocks noChangeShapeType="1"/>
            </p:cNvSpPr>
            <p:nvPr/>
          </p:nvSpPr>
          <p:spPr bwMode="auto">
            <a:xfrm>
              <a:off x="612" y="1706"/>
              <a:ext cx="2994" cy="122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5724525" y="4652963"/>
            <a:ext cx="2416175" cy="1296987"/>
            <a:chOff x="3606" y="2931"/>
            <a:chExt cx="1522" cy="817"/>
          </a:xfrm>
        </p:grpSpPr>
        <p:sp>
          <p:nvSpPr>
            <p:cNvPr id="49180" name="Line 24"/>
            <p:cNvSpPr>
              <a:spLocks noChangeShapeType="1"/>
            </p:cNvSpPr>
            <p:nvPr/>
          </p:nvSpPr>
          <p:spPr bwMode="auto">
            <a:xfrm flipV="1">
              <a:off x="3606" y="3067"/>
              <a:ext cx="1522" cy="13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181" name="Line 25"/>
            <p:cNvSpPr>
              <a:spLocks noChangeShapeType="1"/>
            </p:cNvSpPr>
            <p:nvPr/>
          </p:nvSpPr>
          <p:spPr bwMode="auto">
            <a:xfrm flipV="1">
              <a:off x="3606" y="3067"/>
              <a:ext cx="1522" cy="40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182" name="Line 26"/>
            <p:cNvSpPr>
              <a:spLocks noChangeShapeType="1"/>
            </p:cNvSpPr>
            <p:nvPr/>
          </p:nvSpPr>
          <p:spPr bwMode="auto">
            <a:xfrm flipV="1">
              <a:off x="3606" y="3067"/>
              <a:ext cx="1522" cy="681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183" name="Line 27"/>
            <p:cNvSpPr>
              <a:spLocks noChangeShapeType="1"/>
            </p:cNvSpPr>
            <p:nvPr/>
          </p:nvSpPr>
          <p:spPr bwMode="auto">
            <a:xfrm>
              <a:off x="3606" y="2931"/>
              <a:ext cx="1522" cy="13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12" name="Text Box 28"/>
          <p:cNvSpPr txBox="1">
            <a:spLocks noChangeArrowheads="1"/>
          </p:cNvSpPr>
          <p:nvPr/>
        </p:nvSpPr>
        <p:spPr bwMode="auto">
          <a:xfrm>
            <a:off x="539750" y="2492375"/>
            <a:ext cx="431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P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49166" name="Text Box 30"/>
          <p:cNvSpPr txBox="1">
            <a:spLocks noChangeArrowheads="1"/>
          </p:cNvSpPr>
          <p:nvPr/>
        </p:nvSpPr>
        <p:spPr bwMode="auto">
          <a:xfrm>
            <a:off x="971550" y="5661025"/>
            <a:ext cx="2808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Part to be inspected</a:t>
            </a:r>
            <a:endParaRPr lang="en-US" dirty="0"/>
          </a:p>
        </p:txBody>
      </p:sp>
      <p:sp>
        <p:nvSpPr>
          <p:cNvPr id="49167" name="Text Box 31"/>
          <p:cNvSpPr txBox="1">
            <a:spLocks noChangeArrowheads="1"/>
          </p:cNvSpPr>
          <p:nvPr/>
        </p:nvSpPr>
        <p:spPr bwMode="auto">
          <a:xfrm>
            <a:off x="5364163" y="6021388"/>
            <a:ext cx="2808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/>
              <a:t>Image plane</a:t>
            </a:r>
            <a:endParaRPr lang="en-US" dirty="0"/>
          </a:p>
        </p:txBody>
      </p:sp>
      <p:sp>
        <p:nvSpPr>
          <p:cNvPr id="49168" name="Text Box 32"/>
          <p:cNvSpPr txBox="1">
            <a:spLocks noChangeArrowheads="1"/>
          </p:cNvSpPr>
          <p:nvPr/>
        </p:nvSpPr>
        <p:spPr bwMode="auto">
          <a:xfrm>
            <a:off x="4138613" y="6015038"/>
            <a:ext cx="15128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/>
              <a:t>Lens</a:t>
            </a:r>
            <a:endParaRPr lang="en-US" dirty="0"/>
          </a:p>
        </p:txBody>
      </p:sp>
      <p:sp>
        <p:nvSpPr>
          <p:cNvPr id="49170" name="Freeform 38"/>
          <p:cNvSpPr>
            <a:spLocks/>
          </p:cNvSpPr>
          <p:nvPr/>
        </p:nvSpPr>
        <p:spPr bwMode="auto">
          <a:xfrm>
            <a:off x="5486400" y="1989138"/>
            <a:ext cx="454025" cy="4318000"/>
          </a:xfrm>
          <a:custGeom>
            <a:avLst/>
            <a:gdLst>
              <a:gd name="T0" fmla="*/ 378023375 w 286"/>
              <a:gd name="T1" fmla="*/ 0 h 1905"/>
              <a:gd name="T2" fmla="*/ 720764578 w 286"/>
              <a:gd name="T3" fmla="*/ 2147483647 h 1905"/>
              <a:gd name="T4" fmla="*/ 378023375 w 286"/>
              <a:gd name="T5" fmla="*/ 2147483647 h 1905"/>
              <a:gd name="T6" fmla="*/ 0 w 286"/>
              <a:gd name="T7" fmla="*/ 2147483647 h 1905"/>
              <a:gd name="T8" fmla="*/ 378023375 w 286"/>
              <a:gd name="T9" fmla="*/ 0 h 19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6"/>
              <a:gd name="T16" fmla="*/ 0 h 1905"/>
              <a:gd name="T17" fmla="*/ 286 w 286"/>
              <a:gd name="T18" fmla="*/ 1905 h 19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6" h="1905">
                <a:moveTo>
                  <a:pt x="150" y="0"/>
                </a:moveTo>
                <a:cubicBezTo>
                  <a:pt x="236" y="191"/>
                  <a:pt x="286" y="636"/>
                  <a:pt x="286" y="953"/>
                </a:cubicBezTo>
                <a:cubicBezTo>
                  <a:pt x="286" y="1270"/>
                  <a:pt x="224" y="1739"/>
                  <a:pt x="150" y="1905"/>
                </a:cubicBezTo>
                <a:cubicBezTo>
                  <a:pt x="60" y="1755"/>
                  <a:pt x="0" y="1272"/>
                  <a:pt x="0" y="955"/>
                </a:cubicBezTo>
                <a:cubicBezTo>
                  <a:pt x="0" y="638"/>
                  <a:pt x="36" y="195"/>
                  <a:pt x="150" y="0"/>
                </a:cubicBezTo>
                <a:close/>
              </a:path>
            </a:pathLst>
          </a:custGeom>
          <a:solidFill>
            <a:srgbClr val="0099FF">
              <a:alpha val="7999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34" name="Group 41"/>
          <p:cNvGrpSpPr>
            <a:grpSpLocks/>
          </p:cNvGrpSpPr>
          <p:nvPr/>
        </p:nvGrpSpPr>
        <p:grpSpPr bwMode="auto">
          <a:xfrm>
            <a:off x="4056069" y="1268785"/>
            <a:ext cx="1512888" cy="2808287"/>
            <a:chOff x="2578" y="845"/>
            <a:chExt cx="953" cy="1769"/>
          </a:xfrm>
        </p:grpSpPr>
        <p:sp>
          <p:nvSpPr>
            <p:cNvPr id="35" name="AutoShape 42"/>
            <p:cNvSpPr>
              <a:spLocks noChangeArrowheads="1"/>
            </p:cNvSpPr>
            <p:nvPr/>
          </p:nvSpPr>
          <p:spPr bwMode="auto">
            <a:xfrm>
              <a:off x="2971" y="1117"/>
              <a:ext cx="181" cy="1497"/>
            </a:xfrm>
            <a:prstGeom prst="triangle">
              <a:avLst>
                <a:gd name="adj" fmla="val 50000"/>
              </a:avLst>
            </a:prstGeom>
            <a:solidFill>
              <a:srgbClr val="0099FF">
                <a:alpha val="79999"/>
              </a:srgb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Text Box 43"/>
            <p:cNvSpPr txBox="1">
              <a:spLocks noChangeArrowheads="1"/>
            </p:cNvSpPr>
            <p:nvPr/>
          </p:nvSpPr>
          <p:spPr bwMode="auto">
            <a:xfrm>
              <a:off x="2578" y="845"/>
              <a:ext cx="95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 smtClean="0"/>
                <a:t>Wedge</a:t>
              </a:r>
              <a:endParaRPr lang="en-US" dirty="0"/>
            </a:p>
          </p:txBody>
        </p:sp>
      </p:grpSp>
      <p:sp>
        <p:nvSpPr>
          <p:cNvPr id="51" name="Oval 39"/>
          <p:cNvSpPr>
            <a:spLocks noChangeArrowheads="1"/>
          </p:cNvSpPr>
          <p:nvPr/>
        </p:nvSpPr>
        <p:spPr bwMode="auto">
          <a:xfrm flipV="1">
            <a:off x="938133" y="3095395"/>
            <a:ext cx="69850" cy="698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2" name="Text Box 40"/>
          <p:cNvSpPr txBox="1">
            <a:spLocks noChangeArrowheads="1"/>
          </p:cNvSpPr>
          <p:nvPr/>
        </p:nvSpPr>
        <p:spPr bwMode="auto">
          <a:xfrm>
            <a:off x="575870" y="2968410"/>
            <a:ext cx="431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P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53" name="Oval 7"/>
          <p:cNvSpPr>
            <a:spLocks noChangeArrowheads="1"/>
          </p:cNvSpPr>
          <p:nvPr/>
        </p:nvSpPr>
        <p:spPr bwMode="auto">
          <a:xfrm flipV="1">
            <a:off x="8105775" y="4851654"/>
            <a:ext cx="69850" cy="698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4" name="Text Box 29"/>
          <p:cNvSpPr txBox="1">
            <a:spLocks noChangeArrowheads="1"/>
          </p:cNvSpPr>
          <p:nvPr/>
        </p:nvSpPr>
        <p:spPr bwMode="auto">
          <a:xfrm>
            <a:off x="8105775" y="4701913"/>
            <a:ext cx="5810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P’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57" name="Text Box 29"/>
          <p:cNvSpPr txBox="1">
            <a:spLocks noChangeArrowheads="1"/>
          </p:cNvSpPr>
          <p:nvPr/>
        </p:nvSpPr>
        <p:spPr bwMode="auto">
          <a:xfrm>
            <a:off x="8378825" y="4701913"/>
            <a:ext cx="8772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= P’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94473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 animBg="1"/>
      <p:bldP spid="57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2442625" y="1877177"/>
            <a:ext cx="3763724" cy="2801279"/>
            <a:chOff x="1732834" y="1359901"/>
            <a:chExt cx="5018298" cy="3735039"/>
          </a:xfrm>
        </p:grpSpPr>
        <p:grpSp>
          <p:nvGrpSpPr>
            <p:cNvPr id="49" name="Grupo 48"/>
            <p:cNvGrpSpPr/>
            <p:nvPr/>
          </p:nvGrpSpPr>
          <p:grpSpPr>
            <a:xfrm rot="3558124">
              <a:off x="5806569" y="990014"/>
              <a:ext cx="574675" cy="1314450"/>
              <a:chOff x="4271963" y="98425"/>
              <a:chExt cx="574675" cy="1314450"/>
            </a:xfrm>
          </p:grpSpPr>
          <p:sp>
            <p:nvSpPr>
              <p:cNvPr id="46" name="Rectangle 3"/>
              <p:cNvSpPr>
                <a:spLocks noChangeArrowheads="1"/>
              </p:cNvSpPr>
              <p:nvPr/>
            </p:nvSpPr>
            <p:spPr bwMode="auto">
              <a:xfrm rot="5400000">
                <a:off x="4451351" y="223837"/>
                <a:ext cx="215900" cy="288925"/>
              </a:xfrm>
              <a:prstGeom prst="rect">
                <a:avLst/>
              </a:prstGeom>
              <a:gradFill rotWithShape="1">
                <a:gsLst>
                  <a:gs pos="0">
                    <a:srgbClr val="FFCC00">
                      <a:gamma/>
                      <a:shade val="46275"/>
                      <a:invGamma/>
                    </a:srgbClr>
                  </a:gs>
                  <a:gs pos="5000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1350"/>
              </a:p>
            </p:txBody>
          </p:sp>
          <p:sp>
            <p:nvSpPr>
              <p:cNvPr id="47" name="Line 5"/>
              <p:cNvSpPr>
                <a:spLocks noChangeShapeType="1"/>
              </p:cNvSpPr>
              <p:nvPr/>
            </p:nvSpPr>
            <p:spPr bwMode="auto">
              <a:xfrm>
                <a:off x="4572000" y="476250"/>
                <a:ext cx="0" cy="93662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 sz="1350"/>
              </a:p>
            </p:txBody>
          </p:sp>
          <p:sp>
            <p:nvSpPr>
              <p:cNvPr id="48" name="Rectangle 15"/>
              <p:cNvSpPr>
                <a:spLocks noChangeArrowheads="1"/>
              </p:cNvSpPr>
              <p:nvPr/>
            </p:nvSpPr>
            <p:spPr bwMode="auto">
              <a:xfrm rot="5400000">
                <a:off x="4478338" y="-107950"/>
                <a:ext cx="161925" cy="574675"/>
              </a:xfrm>
              <a:prstGeom prst="rect">
                <a:avLst/>
              </a:prstGeom>
              <a:gradFill rotWithShape="1">
                <a:gsLst>
                  <a:gs pos="0">
                    <a:srgbClr val="FFCC00">
                      <a:gamma/>
                      <a:shade val="46275"/>
                      <a:invGamma/>
                    </a:srgbClr>
                  </a:gs>
                  <a:gs pos="5000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1350"/>
              </a:p>
            </p:txBody>
          </p:sp>
        </p:grpSp>
        <p:grpSp>
          <p:nvGrpSpPr>
            <p:cNvPr id="3" name="Group 19"/>
            <p:cNvGrpSpPr>
              <a:grpSpLocks/>
            </p:cNvGrpSpPr>
            <p:nvPr/>
          </p:nvGrpSpPr>
          <p:grpSpPr bwMode="auto">
            <a:xfrm rot="16200000" flipV="1">
              <a:off x="2073353" y="1117458"/>
              <a:ext cx="3636963" cy="4318001"/>
              <a:chOff x="2358" y="1208"/>
              <a:chExt cx="2291" cy="2720"/>
            </a:xfrm>
          </p:grpSpPr>
          <p:sp>
            <p:nvSpPr>
              <p:cNvPr id="4" name="Freeform 20"/>
              <p:cNvSpPr>
                <a:spLocks/>
              </p:cNvSpPr>
              <p:nvPr/>
            </p:nvSpPr>
            <p:spPr bwMode="auto">
              <a:xfrm>
                <a:off x="2358" y="1500"/>
                <a:ext cx="2200" cy="2428"/>
              </a:xfrm>
              <a:custGeom>
                <a:avLst/>
                <a:gdLst/>
                <a:ahLst/>
                <a:cxnLst>
                  <a:cxn ang="0">
                    <a:pos x="0" y="2428"/>
                  </a:cxn>
                  <a:cxn ang="0">
                    <a:pos x="1020" y="2428"/>
                  </a:cxn>
                  <a:cxn ang="0">
                    <a:pos x="2200" y="433"/>
                  </a:cxn>
                  <a:cxn ang="0">
                    <a:pos x="1440" y="0"/>
                  </a:cxn>
                  <a:cxn ang="0">
                    <a:pos x="0" y="2428"/>
                  </a:cxn>
                </a:cxnLst>
                <a:rect l="0" t="0" r="r" b="b"/>
                <a:pathLst>
                  <a:path w="2200" h="2428">
                    <a:moveTo>
                      <a:pt x="0" y="2428"/>
                    </a:moveTo>
                    <a:lnTo>
                      <a:pt x="1020" y="2428"/>
                    </a:lnTo>
                    <a:lnTo>
                      <a:pt x="2200" y="433"/>
                    </a:lnTo>
                    <a:lnTo>
                      <a:pt x="1440" y="0"/>
                    </a:lnTo>
                    <a:lnTo>
                      <a:pt x="0" y="2428"/>
                    </a:lnTo>
                    <a:close/>
                  </a:path>
                </a:pathLst>
              </a:custGeom>
              <a:solidFill>
                <a:srgbClr val="FFCCCC">
                  <a:alpha val="8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 sz="1350"/>
              </a:p>
            </p:txBody>
          </p:sp>
          <p:sp>
            <p:nvSpPr>
              <p:cNvPr id="5" name="AutoShape 21"/>
              <p:cNvSpPr>
                <a:spLocks noChangeArrowheads="1"/>
              </p:cNvSpPr>
              <p:nvPr/>
            </p:nvSpPr>
            <p:spPr bwMode="auto">
              <a:xfrm rot="7163016" flipH="1">
                <a:off x="4059" y="1298"/>
                <a:ext cx="182" cy="998"/>
              </a:xfrm>
              <a:prstGeom prst="moon">
                <a:avLst>
                  <a:gd name="adj" fmla="val 86810"/>
                </a:avLst>
              </a:prstGeom>
              <a:solidFill>
                <a:srgbClr val="99FF99">
                  <a:alpha val="7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1350"/>
              </a:p>
            </p:txBody>
          </p:sp>
          <p:sp>
            <p:nvSpPr>
              <p:cNvPr id="6" name="Freeform 22"/>
              <p:cNvSpPr>
                <a:spLocks/>
              </p:cNvSpPr>
              <p:nvPr/>
            </p:nvSpPr>
            <p:spPr bwMode="auto">
              <a:xfrm>
                <a:off x="3794" y="1208"/>
                <a:ext cx="759" cy="732"/>
              </a:xfrm>
              <a:custGeom>
                <a:avLst/>
                <a:gdLst/>
                <a:ahLst/>
                <a:cxnLst>
                  <a:cxn ang="0">
                    <a:pos x="0" y="289"/>
                  </a:cxn>
                  <a:cxn ang="0">
                    <a:pos x="720" y="0"/>
                  </a:cxn>
                  <a:cxn ang="0">
                    <a:pos x="759" y="732"/>
                  </a:cxn>
                  <a:cxn ang="0">
                    <a:pos x="355" y="513"/>
                  </a:cxn>
                  <a:cxn ang="0">
                    <a:pos x="0" y="289"/>
                  </a:cxn>
                </a:cxnLst>
                <a:rect l="0" t="0" r="r" b="b"/>
                <a:pathLst>
                  <a:path w="759" h="732">
                    <a:moveTo>
                      <a:pt x="0" y="289"/>
                    </a:moveTo>
                    <a:lnTo>
                      <a:pt x="720" y="0"/>
                    </a:lnTo>
                    <a:lnTo>
                      <a:pt x="759" y="732"/>
                    </a:lnTo>
                    <a:lnTo>
                      <a:pt x="355" y="513"/>
                    </a:lnTo>
                    <a:lnTo>
                      <a:pt x="0" y="28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7C80"/>
                  </a:gs>
                  <a:gs pos="100000">
                    <a:srgbClr val="FF7C80">
                      <a:gamma/>
                      <a:tint val="23922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 sz="1350"/>
              </a:p>
            </p:txBody>
          </p:sp>
        </p:grpSp>
        <p:sp>
          <p:nvSpPr>
            <p:cNvPr id="50" name="Oval 18"/>
            <p:cNvSpPr>
              <a:spLocks noChangeArrowheads="1"/>
            </p:cNvSpPr>
            <p:nvPr/>
          </p:nvSpPr>
          <p:spPr bwMode="auto">
            <a:xfrm rot="-1800000">
              <a:off x="6010208" y="1536122"/>
              <a:ext cx="71438" cy="288925"/>
            </a:xfrm>
            <a:prstGeom prst="ellipse">
              <a:avLst/>
            </a:prstGeom>
            <a:solidFill>
              <a:srgbClr val="99FF99">
                <a:alpha val="7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r"/>
              <a:endParaRPr lang="pt-BR" sz="1350">
                <a:latin typeface="Arial" charset="0"/>
              </a:endParaRPr>
            </a:p>
          </p:txBody>
        </p:sp>
      </p:grpSp>
      <p:sp>
        <p:nvSpPr>
          <p:cNvPr id="7" name="Retângulo 6"/>
          <p:cNvSpPr/>
          <p:nvPr/>
        </p:nvSpPr>
        <p:spPr>
          <a:xfrm rot="10800000">
            <a:off x="2335469" y="3195407"/>
            <a:ext cx="107157" cy="1768091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" name="Forma livre 9"/>
          <p:cNvSpPr/>
          <p:nvPr/>
        </p:nvSpPr>
        <p:spPr>
          <a:xfrm>
            <a:off x="4979848" y="3485815"/>
            <a:ext cx="318479" cy="1182263"/>
          </a:xfrm>
          <a:custGeom>
            <a:avLst/>
            <a:gdLst>
              <a:gd name="connsiteX0" fmla="*/ 339505 w 851026"/>
              <a:gd name="connsiteY0" fmla="*/ 0 h 2444436"/>
              <a:gd name="connsiteX1" fmla="*/ 529628 w 851026"/>
              <a:gd name="connsiteY1" fmla="*/ 4527 h 2444436"/>
              <a:gd name="connsiteX2" fmla="*/ 851026 w 851026"/>
              <a:gd name="connsiteY2" fmla="*/ 1335386 h 2444436"/>
              <a:gd name="connsiteX3" fmla="*/ 520574 w 851026"/>
              <a:gd name="connsiteY3" fmla="*/ 2444436 h 2444436"/>
              <a:gd name="connsiteX4" fmla="*/ 334978 w 851026"/>
              <a:gd name="connsiteY4" fmla="*/ 2444436 h 2444436"/>
              <a:gd name="connsiteX5" fmla="*/ 0 w 851026"/>
              <a:gd name="connsiteY5" fmla="*/ 1240325 h 2444436"/>
              <a:gd name="connsiteX6" fmla="*/ 339505 w 851026"/>
              <a:gd name="connsiteY6" fmla="*/ 0 h 2444436"/>
              <a:gd name="connsiteX0" fmla="*/ 339505 w 852535"/>
              <a:gd name="connsiteY0" fmla="*/ 0 h 2444436"/>
              <a:gd name="connsiteX1" fmla="*/ 529628 w 852535"/>
              <a:gd name="connsiteY1" fmla="*/ 4527 h 2444436"/>
              <a:gd name="connsiteX2" fmla="*/ 851026 w 852535"/>
              <a:gd name="connsiteY2" fmla="*/ 1335386 h 2444436"/>
              <a:gd name="connsiteX3" fmla="*/ 520574 w 852535"/>
              <a:gd name="connsiteY3" fmla="*/ 2444436 h 2444436"/>
              <a:gd name="connsiteX4" fmla="*/ 334978 w 852535"/>
              <a:gd name="connsiteY4" fmla="*/ 2444436 h 2444436"/>
              <a:gd name="connsiteX5" fmla="*/ 0 w 852535"/>
              <a:gd name="connsiteY5" fmla="*/ 1240325 h 2444436"/>
              <a:gd name="connsiteX6" fmla="*/ 339505 w 852535"/>
              <a:gd name="connsiteY6" fmla="*/ 0 h 2444436"/>
              <a:gd name="connsiteX0" fmla="*/ 339505 w 852535"/>
              <a:gd name="connsiteY0" fmla="*/ 0 h 2444436"/>
              <a:gd name="connsiteX1" fmla="*/ 529628 w 852535"/>
              <a:gd name="connsiteY1" fmla="*/ 4527 h 2444436"/>
              <a:gd name="connsiteX2" fmla="*/ 851026 w 852535"/>
              <a:gd name="connsiteY2" fmla="*/ 1192486 h 2444436"/>
              <a:gd name="connsiteX3" fmla="*/ 520574 w 852535"/>
              <a:gd name="connsiteY3" fmla="*/ 2444436 h 2444436"/>
              <a:gd name="connsiteX4" fmla="*/ 334978 w 852535"/>
              <a:gd name="connsiteY4" fmla="*/ 2444436 h 2444436"/>
              <a:gd name="connsiteX5" fmla="*/ 0 w 852535"/>
              <a:gd name="connsiteY5" fmla="*/ 1240325 h 2444436"/>
              <a:gd name="connsiteX6" fmla="*/ 339505 w 852535"/>
              <a:gd name="connsiteY6" fmla="*/ 0 h 2444436"/>
              <a:gd name="connsiteX0" fmla="*/ 339505 w 882194"/>
              <a:gd name="connsiteY0" fmla="*/ 0 h 2444436"/>
              <a:gd name="connsiteX1" fmla="*/ 529628 w 882194"/>
              <a:gd name="connsiteY1" fmla="*/ 4527 h 2444436"/>
              <a:gd name="connsiteX2" fmla="*/ 851026 w 882194"/>
              <a:gd name="connsiteY2" fmla="*/ 1192486 h 2444436"/>
              <a:gd name="connsiteX3" fmla="*/ 520574 w 882194"/>
              <a:gd name="connsiteY3" fmla="*/ 2444436 h 2444436"/>
              <a:gd name="connsiteX4" fmla="*/ 334978 w 882194"/>
              <a:gd name="connsiteY4" fmla="*/ 2444436 h 2444436"/>
              <a:gd name="connsiteX5" fmla="*/ 0 w 882194"/>
              <a:gd name="connsiteY5" fmla="*/ 1240325 h 2444436"/>
              <a:gd name="connsiteX6" fmla="*/ 339505 w 882194"/>
              <a:gd name="connsiteY6" fmla="*/ 0 h 2444436"/>
              <a:gd name="connsiteX0" fmla="*/ 339505 w 882194"/>
              <a:gd name="connsiteY0" fmla="*/ 0 h 2444436"/>
              <a:gd name="connsiteX1" fmla="*/ 529628 w 882194"/>
              <a:gd name="connsiteY1" fmla="*/ 4527 h 2444436"/>
              <a:gd name="connsiteX2" fmla="*/ 851026 w 882194"/>
              <a:gd name="connsiteY2" fmla="*/ 1192486 h 2444436"/>
              <a:gd name="connsiteX3" fmla="*/ 520574 w 882194"/>
              <a:gd name="connsiteY3" fmla="*/ 2444436 h 2444436"/>
              <a:gd name="connsiteX4" fmla="*/ 334978 w 882194"/>
              <a:gd name="connsiteY4" fmla="*/ 2444436 h 2444436"/>
              <a:gd name="connsiteX5" fmla="*/ 0 w 882194"/>
              <a:gd name="connsiteY5" fmla="*/ 1240325 h 2444436"/>
              <a:gd name="connsiteX6" fmla="*/ 339505 w 882194"/>
              <a:gd name="connsiteY6" fmla="*/ 0 h 2444436"/>
              <a:gd name="connsiteX0" fmla="*/ 339505 w 882194"/>
              <a:gd name="connsiteY0" fmla="*/ 0 h 2444436"/>
              <a:gd name="connsiteX1" fmla="*/ 529628 w 882194"/>
              <a:gd name="connsiteY1" fmla="*/ 4527 h 2444436"/>
              <a:gd name="connsiteX2" fmla="*/ 851026 w 882194"/>
              <a:gd name="connsiteY2" fmla="*/ 1192486 h 2444436"/>
              <a:gd name="connsiteX3" fmla="*/ 520574 w 882194"/>
              <a:gd name="connsiteY3" fmla="*/ 2444436 h 2444436"/>
              <a:gd name="connsiteX4" fmla="*/ 334978 w 882194"/>
              <a:gd name="connsiteY4" fmla="*/ 2444436 h 2444436"/>
              <a:gd name="connsiteX5" fmla="*/ 0 w 882194"/>
              <a:gd name="connsiteY5" fmla="*/ 1240325 h 2444436"/>
              <a:gd name="connsiteX6" fmla="*/ 339505 w 882194"/>
              <a:gd name="connsiteY6" fmla="*/ 0 h 2444436"/>
              <a:gd name="connsiteX0" fmla="*/ 340260 w 882949"/>
              <a:gd name="connsiteY0" fmla="*/ 0 h 2444436"/>
              <a:gd name="connsiteX1" fmla="*/ 530383 w 882949"/>
              <a:gd name="connsiteY1" fmla="*/ 4527 h 2444436"/>
              <a:gd name="connsiteX2" fmla="*/ 851781 w 882949"/>
              <a:gd name="connsiteY2" fmla="*/ 1192486 h 2444436"/>
              <a:gd name="connsiteX3" fmla="*/ 521329 w 882949"/>
              <a:gd name="connsiteY3" fmla="*/ 2444436 h 2444436"/>
              <a:gd name="connsiteX4" fmla="*/ 335733 w 882949"/>
              <a:gd name="connsiteY4" fmla="*/ 2444436 h 2444436"/>
              <a:gd name="connsiteX5" fmla="*/ 755 w 882949"/>
              <a:gd name="connsiteY5" fmla="*/ 1240325 h 2444436"/>
              <a:gd name="connsiteX6" fmla="*/ 340260 w 882949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  <a:gd name="connsiteX0" fmla="*/ 340583 w 883272"/>
              <a:gd name="connsiteY0" fmla="*/ 0 h 2444436"/>
              <a:gd name="connsiteX1" fmla="*/ 530706 w 883272"/>
              <a:gd name="connsiteY1" fmla="*/ 4527 h 2444436"/>
              <a:gd name="connsiteX2" fmla="*/ 852104 w 883272"/>
              <a:gd name="connsiteY2" fmla="*/ 1192486 h 2444436"/>
              <a:gd name="connsiteX3" fmla="*/ 521652 w 883272"/>
              <a:gd name="connsiteY3" fmla="*/ 2444436 h 2444436"/>
              <a:gd name="connsiteX4" fmla="*/ 336056 w 883272"/>
              <a:gd name="connsiteY4" fmla="*/ 2444436 h 2444436"/>
              <a:gd name="connsiteX5" fmla="*/ 1078 w 883272"/>
              <a:gd name="connsiteY5" fmla="*/ 1240325 h 2444436"/>
              <a:gd name="connsiteX6" fmla="*/ 340583 w 883272"/>
              <a:gd name="connsiteY6" fmla="*/ 0 h 244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3272" h="2444436">
                <a:moveTo>
                  <a:pt x="340583" y="0"/>
                </a:moveTo>
                <a:lnTo>
                  <a:pt x="530706" y="4527"/>
                </a:lnTo>
                <a:cubicBezTo>
                  <a:pt x="615959" y="227091"/>
                  <a:pt x="836496" y="651453"/>
                  <a:pt x="852104" y="1192486"/>
                </a:cubicBezTo>
                <a:cubicBezTo>
                  <a:pt x="883272" y="1757290"/>
                  <a:pt x="607660" y="2259594"/>
                  <a:pt x="521652" y="2444436"/>
                </a:cubicBezTo>
                <a:lnTo>
                  <a:pt x="336056" y="2444436"/>
                </a:lnTo>
                <a:cubicBezTo>
                  <a:pt x="249294" y="2243751"/>
                  <a:pt x="338" y="1890187"/>
                  <a:pt x="1078" y="1240325"/>
                </a:cubicBezTo>
                <a:cubicBezTo>
                  <a:pt x="0" y="604465"/>
                  <a:pt x="252312" y="205966"/>
                  <a:pt x="340583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" name="Triângulo isósceles 10"/>
          <p:cNvSpPr/>
          <p:nvPr/>
        </p:nvSpPr>
        <p:spPr>
          <a:xfrm>
            <a:off x="4670459" y="3497876"/>
            <a:ext cx="116752" cy="572831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3" name="Conector reto 12"/>
          <p:cNvCxnSpPr/>
          <p:nvPr/>
        </p:nvCxnSpPr>
        <p:spPr>
          <a:xfrm>
            <a:off x="2442626" y="4079453"/>
            <a:ext cx="4506492" cy="0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upo 31"/>
          <p:cNvGrpSpPr/>
          <p:nvPr/>
        </p:nvGrpSpPr>
        <p:grpSpPr>
          <a:xfrm>
            <a:off x="2442625" y="4076947"/>
            <a:ext cx="4177715" cy="491557"/>
            <a:chOff x="1947719" y="3455641"/>
            <a:chExt cx="5570286" cy="655409"/>
          </a:xfrm>
        </p:grpSpPr>
        <p:cxnSp>
          <p:nvCxnSpPr>
            <p:cNvPr id="15" name="Conector reto 14"/>
            <p:cNvCxnSpPr/>
            <p:nvPr/>
          </p:nvCxnSpPr>
          <p:spPr>
            <a:xfrm>
              <a:off x="1947719" y="3457905"/>
              <a:ext cx="3488376" cy="6505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 flipH="1">
              <a:off x="5436096" y="4111050"/>
              <a:ext cx="18728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 flipV="1">
              <a:off x="5623379" y="3455641"/>
              <a:ext cx="1894626" cy="6544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o 40"/>
          <p:cNvGrpSpPr/>
          <p:nvPr/>
        </p:nvGrpSpPr>
        <p:grpSpPr>
          <a:xfrm>
            <a:off x="2442625" y="3584218"/>
            <a:ext cx="4177715" cy="682917"/>
            <a:chOff x="1947719" y="2798670"/>
            <a:chExt cx="5570286" cy="910556"/>
          </a:xfrm>
        </p:grpSpPr>
        <p:grpSp>
          <p:nvGrpSpPr>
            <p:cNvPr id="31" name="Grupo 30"/>
            <p:cNvGrpSpPr/>
            <p:nvPr/>
          </p:nvGrpSpPr>
          <p:grpSpPr>
            <a:xfrm flipV="1">
              <a:off x="5436096" y="2798670"/>
              <a:ext cx="2081909" cy="655409"/>
              <a:chOff x="5588496" y="3608041"/>
              <a:chExt cx="2081909" cy="655409"/>
            </a:xfrm>
          </p:grpSpPr>
          <p:cxnSp>
            <p:nvCxnSpPr>
              <p:cNvPr id="29" name="Conector reto 28"/>
              <p:cNvCxnSpPr/>
              <p:nvPr/>
            </p:nvCxnSpPr>
            <p:spPr>
              <a:xfrm flipH="1">
                <a:off x="5588496" y="4263450"/>
                <a:ext cx="18728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/>
              <p:cNvCxnSpPr/>
              <p:nvPr/>
            </p:nvCxnSpPr>
            <p:spPr>
              <a:xfrm flipV="1">
                <a:off x="5775779" y="3608041"/>
                <a:ext cx="1894626" cy="6544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Conector reto 33"/>
            <p:cNvCxnSpPr/>
            <p:nvPr/>
          </p:nvCxnSpPr>
          <p:spPr>
            <a:xfrm flipH="1">
              <a:off x="4952048" y="2802362"/>
              <a:ext cx="484049" cy="905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/>
            <p:cNvCxnSpPr/>
            <p:nvPr/>
          </p:nvCxnSpPr>
          <p:spPr>
            <a:xfrm flipH="1">
              <a:off x="1947719" y="2892884"/>
              <a:ext cx="3004329" cy="8163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tângulo 41"/>
          <p:cNvSpPr/>
          <p:nvPr/>
        </p:nvSpPr>
        <p:spPr>
          <a:xfrm>
            <a:off x="6620341" y="3830341"/>
            <a:ext cx="58748" cy="492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CaixaDeTexto 42"/>
          <p:cNvSpPr txBox="1"/>
          <p:nvPr/>
        </p:nvSpPr>
        <p:spPr>
          <a:xfrm>
            <a:off x="6193890" y="4321209"/>
            <a:ext cx="970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sensor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4695872" y="4702273"/>
            <a:ext cx="866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lens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5233145" y="1551361"/>
            <a:ext cx="706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laser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957427" y="3831466"/>
            <a:ext cx="516505" cy="369332"/>
            <a:chOff x="1085901" y="3965616"/>
            <a:chExt cx="688673" cy="492442"/>
          </a:xfrm>
        </p:grpSpPr>
        <p:sp>
          <p:nvSpPr>
            <p:cNvPr id="52" name="Elipse 51"/>
            <p:cNvSpPr/>
            <p:nvPr/>
          </p:nvSpPr>
          <p:spPr>
            <a:xfrm>
              <a:off x="1702566" y="4262940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aixaDeTexto 53"/>
            <p:cNvSpPr txBox="1"/>
            <p:nvPr/>
          </p:nvSpPr>
          <p:spPr>
            <a:xfrm>
              <a:off x="1085901" y="3965616"/>
              <a:ext cx="651962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baseline="-25000" dirty="0"/>
                <a:t>1</a:t>
              </a: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1957427" y="4093037"/>
            <a:ext cx="516505" cy="369332"/>
            <a:chOff x="1085901" y="4314378"/>
            <a:chExt cx="688673" cy="492441"/>
          </a:xfrm>
        </p:grpSpPr>
        <p:sp>
          <p:nvSpPr>
            <p:cNvPr id="53" name="Elipse 52"/>
            <p:cNvSpPr/>
            <p:nvPr/>
          </p:nvSpPr>
          <p:spPr>
            <a:xfrm>
              <a:off x="1702566" y="4509120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CaixaDeTexto 54"/>
            <p:cNvSpPr txBox="1"/>
            <p:nvPr/>
          </p:nvSpPr>
          <p:spPr>
            <a:xfrm>
              <a:off x="1085901" y="4314378"/>
              <a:ext cx="651962" cy="492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baseline="-25000" dirty="0"/>
                <a:t>2</a:t>
              </a:r>
            </a:p>
          </p:txBody>
        </p:sp>
      </p:grpSp>
      <p:sp>
        <p:nvSpPr>
          <p:cNvPr id="45" name="CaixaDeTexto 44"/>
          <p:cNvSpPr txBox="1"/>
          <p:nvPr/>
        </p:nvSpPr>
        <p:spPr>
          <a:xfrm>
            <a:off x="4097301" y="3250162"/>
            <a:ext cx="119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prism</a:t>
            </a:r>
          </a:p>
        </p:txBody>
      </p:sp>
      <p:sp>
        <p:nvSpPr>
          <p:cNvPr id="37" name="Título 1"/>
          <p:cNvSpPr txBox="1">
            <a:spLocks/>
          </p:cNvSpPr>
          <p:nvPr/>
        </p:nvSpPr>
        <p:spPr>
          <a:xfrm>
            <a:off x="1485900" y="476672"/>
            <a:ext cx="6172200" cy="8572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 err="1"/>
              <a:t>Shearography</a:t>
            </a:r>
            <a:endParaRPr lang="en-US" sz="3300" dirty="0"/>
          </a:p>
        </p:txBody>
      </p:sp>
      <p:sp>
        <p:nvSpPr>
          <p:cNvPr id="12" name="Retângulo 11"/>
          <p:cNvSpPr/>
          <p:nvPr/>
        </p:nvSpPr>
        <p:spPr>
          <a:xfrm>
            <a:off x="6738772" y="1916832"/>
            <a:ext cx="2153708" cy="15953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Elipse 15"/>
          <p:cNvSpPr/>
          <p:nvPr/>
        </p:nvSpPr>
        <p:spPr>
          <a:xfrm>
            <a:off x="7111349" y="2043319"/>
            <a:ext cx="1408554" cy="1007056"/>
          </a:xfrm>
          <a:prstGeom prst="ellipse">
            <a:avLst/>
          </a:prstGeom>
          <a:solidFill>
            <a:srgbClr val="FF0000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Elipse 55"/>
          <p:cNvSpPr/>
          <p:nvPr/>
        </p:nvSpPr>
        <p:spPr>
          <a:xfrm>
            <a:off x="7118023" y="2361100"/>
            <a:ext cx="1408554" cy="1007056"/>
          </a:xfrm>
          <a:prstGeom prst="ellipse">
            <a:avLst/>
          </a:prstGeom>
          <a:solidFill>
            <a:srgbClr val="FF0000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Texto explicativo em forma de nuvem 56"/>
          <p:cNvSpPr/>
          <p:nvPr/>
        </p:nvSpPr>
        <p:spPr>
          <a:xfrm>
            <a:off x="5984701" y="4884812"/>
            <a:ext cx="2413282" cy="1728098"/>
          </a:xfrm>
          <a:prstGeom prst="cloudCallout">
            <a:avLst>
              <a:gd name="adj1" fmla="val 31960"/>
              <a:gd name="adj2" fmla="val -3194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Good for </a:t>
            </a:r>
          </a:p>
          <a:p>
            <a:pPr algn="ctr"/>
            <a:r>
              <a:rPr lang="en-US" sz="1600" dirty="0" smtClean="0"/>
              <a:t>non-destructive tests</a:t>
            </a:r>
            <a:endParaRPr lang="en-US" sz="1600" dirty="0"/>
          </a:p>
        </p:txBody>
      </p:sp>
      <p:sp>
        <p:nvSpPr>
          <p:cNvPr id="18" name="Seta dobrada para cima 17"/>
          <p:cNvSpPr/>
          <p:nvPr/>
        </p:nvSpPr>
        <p:spPr>
          <a:xfrm>
            <a:off x="7091428" y="3611266"/>
            <a:ext cx="648072" cy="529313"/>
          </a:xfrm>
          <a:prstGeom prst="bentUp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ixaDeTexto 18"/>
          <p:cNvSpPr txBox="1"/>
          <p:nvPr/>
        </p:nvSpPr>
        <p:spPr>
          <a:xfrm>
            <a:off x="1998356" y="5491906"/>
            <a:ext cx="386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Quasi-equal path 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40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12" grpId="0" animBg="1"/>
      <p:bldP spid="16" grpId="0" animBg="1"/>
      <p:bldP spid="56" grpId="0" animBg="1"/>
      <p:bldP spid="57" grpId="0" animBg="1"/>
      <p:bldP spid="18" grpId="0" animBg="1"/>
      <p:bldP spid="19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292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Commercial </a:t>
            </a:r>
            <a:r>
              <a:rPr lang="en-US" dirty="0" err="1" smtClean="0"/>
              <a:t>shearography</a:t>
            </a:r>
            <a:r>
              <a:rPr lang="en-US" dirty="0" smtClean="0"/>
              <a:t> systems</a:t>
            </a:r>
            <a:endParaRPr lang="en-US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489" y="992374"/>
            <a:ext cx="3319032" cy="260055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655" y="3660011"/>
            <a:ext cx="2954866" cy="301698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776" y="3660011"/>
            <a:ext cx="3472720" cy="301002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776" y="992374"/>
            <a:ext cx="3454921" cy="260055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01" y="3660011"/>
            <a:ext cx="2254699" cy="301002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580" y="1196752"/>
            <a:ext cx="1897654" cy="239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1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400" dirty="0" err="1" smtClean="0"/>
              <a:t>Shearography</a:t>
            </a:r>
            <a:r>
              <a:rPr lang="en-US" sz="4400" dirty="0" smtClean="0"/>
              <a:t> interferometer with diffraction grid</a:t>
            </a:r>
            <a:endParaRPr lang="en-US" sz="4400" dirty="0"/>
          </a:p>
        </p:txBody>
      </p:sp>
      <p:sp>
        <p:nvSpPr>
          <p:cNvPr id="6" name="Retângulo 5"/>
          <p:cNvSpPr/>
          <p:nvPr/>
        </p:nvSpPr>
        <p:spPr>
          <a:xfrm>
            <a:off x="3050419" y="1532399"/>
            <a:ext cx="2856872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15000" b="1" dirty="0" smtClean="0">
                <a:ln/>
                <a:solidFill>
                  <a:schemeClr val="accent4"/>
                </a:solidFill>
              </a:rPr>
              <a:t>3.1</a:t>
            </a:r>
            <a:endParaRPr lang="pt-BR" sz="15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4338" name="Picture 2" descr="Ver a imagem de orige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845" y="434274"/>
            <a:ext cx="13716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53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3.7|7|10.6|7.5|5.3|4.5|2.8|4.3|11.7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5.7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8133</TotalTime>
  <Words>2422</Words>
  <Application>Microsoft Office PowerPoint</Application>
  <PresentationFormat>Apresentação na tela (4:3)</PresentationFormat>
  <Paragraphs>925</Paragraphs>
  <Slides>132</Slides>
  <Notes>23</Notes>
  <HiddenSlides>31</HiddenSlides>
  <MMClips>0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5</vt:i4>
      </vt:variant>
      <vt:variant>
        <vt:lpstr>Títulos de slides</vt:lpstr>
      </vt:variant>
      <vt:variant>
        <vt:i4>132</vt:i4>
      </vt:variant>
    </vt:vector>
  </HeadingPairs>
  <TitlesOfParts>
    <vt:vector size="148" baseType="lpstr">
      <vt:lpstr>ＭＳ Ｐゴシック</vt:lpstr>
      <vt:lpstr>Arial</vt:lpstr>
      <vt:lpstr>Arial Narrow</vt:lpstr>
      <vt:lpstr>Calibri</vt:lpstr>
      <vt:lpstr>Cambria Math</vt:lpstr>
      <vt:lpstr>Comic Sans MS</vt:lpstr>
      <vt:lpstr>Courier New</vt:lpstr>
      <vt:lpstr>Symbol</vt:lpstr>
      <vt:lpstr>Times New Roman</vt:lpstr>
      <vt:lpstr>Wingdings</vt:lpstr>
      <vt:lpstr>Tema do Office</vt:lpstr>
      <vt:lpstr>think-cell Folie</vt:lpstr>
      <vt:lpstr>Mathcad</vt:lpstr>
      <vt:lpstr>Equação</vt:lpstr>
      <vt:lpstr>Equation</vt:lpstr>
      <vt:lpstr>Microsoft Equation 3.0</vt:lpstr>
      <vt:lpstr>Interferometry in harsh environments:  from a dream to reality</vt:lpstr>
      <vt:lpstr>Apresentação do PowerPoint</vt:lpstr>
      <vt:lpstr>Apresentação do PowerPoint</vt:lpstr>
      <vt:lpstr>Light properties</vt:lpstr>
      <vt:lpstr>Light as an electromagnetic wave</vt:lpstr>
      <vt:lpstr>The meter definition from 1960 to 1983</vt:lpstr>
      <vt:lpstr>A human hair</vt:lpstr>
      <vt:lpstr>Practical problem</vt:lpstr>
      <vt:lpstr>One answer: mixing waves</vt:lpstr>
      <vt:lpstr>Interferometer: single ray</vt:lpstr>
      <vt:lpstr>Interferometer: single ray</vt:lpstr>
      <vt:lpstr>Length – phase relationship</vt:lpstr>
      <vt:lpstr>Interferometer: multi rays</vt:lpstr>
      <vt:lpstr>Interferometer: multi rays</vt:lpstr>
      <vt:lpstr>Michelson Interferometer</vt:lpstr>
      <vt:lpstr>Michelson Interferometer</vt:lpstr>
      <vt:lpstr>Digital Fringe Processing</vt:lpstr>
      <vt:lpstr>Fringes can be like contour lines</vt:lpstr>
      <vt:lpstr>Fringe processing by phase shifting</vt:lpstr>
      <vt:lpstr>Phase calculation using phase shifting</vt:lpstr>
      <vt:lpstr>Phase calculation using phase shifting</vt:lpstr>
      <vt:lpstr>Wrapped phase map</vt:lpstr>
      <vt:lpstr>Unwrapped phase map</vt:lpstr>
      <vt:lpstr>Surface topography</vt:lpstr>
      <vt:lpstr>Length – phase relationship</vt:lpstr>
      <vt:lpstr>Fringe processing by carrier fringes</vt:lpstr>
      <vt:lpstr>Fringe processing by carrier fringes</vt:lpstr>
      <vt:lpstr>Apresentação do PowerPoint</vt:lpstr>
      <vt:lpstr>It is not always possible to move the part to be measured to your lab</vt:lpstr>
      <vt:lpstr>Apresentação do PowerPoint</vt:lpstr>
      <vt:lpstr>Apresentação do PowerPoint</vt:lpstr>
      <vt:lpstr>Apresentação do PowerPoint</vt:lpstr>
      <vt:lpstr>Apresentação do PowerPoint</vt:lpstr>
      <vt:lpstr>Interferometers</vt:lpstr>
      <vt:lpstr>Interferometry in harsh environments:  from a dream to reality</vt:lpstr>
      <vt:lpstr>A war approach</vt:lpstr>
      <vt:lpstr>Apresentação do PowerPoint</vt:lpstr>
      <vt:lpstr>What is a harsh environment?</vt:lpstr>
      <vt:lpstr>What is a harsh environment?</vt:lpstr>
      <vt:lpstr>Harsh Environment Examples</vt:lpstr>
      <vt:lpstr>Apresentação do PowerPoint</vt:lpstr>
      <vt:lpstr>Disturbing agents in interferometry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1 - Isolation</vt:lpstr>
      <vt:lpstr>Isolation Solutions</vt:lpstr>
      <vt:lpstr>Apresentação do PowerPoint</vt:lpstr>
      <vt:lpstr>Isolation Solutions</vt:lpstr>
      <vt:lpstr>Isolation Solutions</vt:lpstr>
      <vt:lpstr>Isolation Solutions</vt:lpstr>
      <vt:lpstr>Active Stabilization</vt:lpstr>
      <vt:lpstr>Apresentação do PowerPoint</vt:lpstr>
      <vt:lpstr>2 - Robustness</vt:lpstr>
      <vt:lpstr>Robust</vt:lpstr>
      <vt:lpstr>Robust Mechanical Design</vt:lpstr>
      <vt:lpstr>Stopping Relative Motions</vt:lpstr>
      <vt:lpstr>Stopping Relative Motions</vt:lpstr>
      <vt:lpstr>Robust Optical Principles</vt:lpstr>
      <vt:lpstr>Quasi-equal path interferometer</vt:lpstr>
      <vt:lpstr>Robust Optical Principles</vt:lpstr>
      <vt:lpstr>Freezing Motion – short expousure</vt:lpstr>
      <vt:lpstr>Robust Optical Principles</vt:lpstr>
      <vt:lpstr>Robust Optical Principles</vt:lpstr>
      <vt:lpstr>Apresentação do PowerPoint</vt:lpstr>
      <vt:lpstr>3 - Robustness and Isolation</vt:lpstr>
      <vt:lpstr>Apresentação do PowerPoint</vt:lpstr>
      <vt:lpstr>Robustness features</vt:lpstr>
      <vt:lpstr>Apresentação do PowerPoint</vt:lpstr>
      <vt:lpstr>PhaseCam</vt:lpstr>
      <vt:lpstr>PhaseCam</vt:lpstr>
      <vt:lpstr>Large Optics Measurement</vt:lpstr>
      <vt:lpstr>Robustness features</vt:lpstr>
      <vt:lpstr>Apresentação do PowerPoint</vt:lpstr>
      <vt:lpstr>Lyncée  Reflection Digital Holographic Microscope R1001</vt:lpstr>
      <vt:lpstr>Application examples</vt:lpstr>
      <vt:lpstr>Robustness features</vt:lpstr>
      <vt:lpstr>Apresentação do PowerPoint</vt:lpstr>
      <vt:lpstr>Apresentação do PowerPoint</vt:lpstr>
      <vt:lpstr>Speckle interferometer</vt:lpstr>
      <vt:lpstr>Double illumination speckle interferometer</vt:lpstr>
      <vt:lpstr>Robust Optical Principle</vt:lpstr>
      <vt:lpstr>In-plane radial sensitivity</vt:lpstr>
      <vt:lpstr>Apresentação do PowerPoint</vt:lpstr>
      <vt:lpstr>Stiff clamping</vt:lpstr>
      <vt:lpstr>Stiff clamping</vt:lpstr>
      <vt:lpstr>Apresentação do PowerPoint</vt:lpstr>
      <vt:lpstr>In-field applications</vt:lpstr>
      <vt:lpstr>DSPI for in-field residual stress measurement</vt:lpstr>
      <vt:lpstr>Robustness features</vt:lpstr>
      <vt:lpstr>Apresentação do PowerPoint</vt:lpstr>
      <vt:lpstr>Single image formation</vt:lpstr>
      <vt:lpstr>Double image formation</vt:lpstr>
      <vt:lpstr>Apresentação do PowerPoint</vt:lpstr>
      <vt:lpstr>Commercial shearography systems</vt:lpstr>
      <vt:lpstr>Apresentação do PowerPoint</vt:lpstr>
      <vt:lpstr>Apresentação do PowerPoint</vt:lpstr>
      <vt:lpstr>Apresentação do PowerPoint</vt:lpstr>
      <vt:lpstr>Apresentação do PowerPoint</vt:lpstr>
      <vt:lpstr>Shearography device with a diffractive grating</vt:lpstr>
      <vt:lpstr>Phase shifting devices</vt:lpstr>
      <vt:lpstr>Opto-mechanical design</vt:lpstr>
      <vt:lpstr>Opto-mechanical design</vt:lpstr>
      <vt:lpstr>Apresentação do PowerPoint</vt:lpstr>
      <vt:lpstr>Good clamping example</vt:lpstr>
      <vt:lpstr>Robustness features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X Two images and 3 results</vt:lpstr>
      <vt:lpstr>Robustness features</vt:lpstr>
      <vt:lpstr>Apresentação do PowerPoint</vt:lpstr>
      <vt:lpstr>Bragg grating optical fiber sensor</vt:lpstr>
      <vt:lpstr>Bragg grating optical fiber sensor</vt:lpstr>
      <vt:lpstr>Fabri-Perot optical fiber pressure sensor </vt:lpstr>
      <vt:lpstr>Apresentação do PowerPoint</vt:lpstr>
      <vt:lpstr>Combined Bragg and Fabri-Perot optical fiber sensor (pressure and temperature)</vt:lpstr>
      <vt:lpstr>Apresentação do PowerPoint</vt:lpstr>
      <vt:lpstr>Robustness features</vt:lpstr>
      <vt:lpstr>Apresentação do PowerPoint</vt:lpstr>
      <vt:lpstr>Conclusions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Robust optical metrology for harsh environment</dc:title>
  <dc:creator>Armando Albertazzi</dc:creator>
  <cp:lastModifiedBy>Armando</cp:lastModifiedBy>
  <cp:revision>567</cp:revision>
  <dcterms:created xsi:type="dcterms:W3CDTF">2010-06-03T13:10:01Z</dcterms:created>
  <dcterms:modified xsi:type="dcterms:W3CDTF">2019-11-27T01:24:24Z</dcterms:modified>
</cp:coreProperties>
</file>