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35"/>
  </p:notesMasterIdLst>
  <p:sldIdLst>
    <p:sldId id="257" r:id="rId2"/>
    <p:sldId id="258" r:id="rId3"/>
    <p:sldId id="326" r:id="rId4"/>
    <p:sldId id="261" r:id="rId5"/>
    <p:sldId id="263" r:id="rId6"/>
    <p:sldId id="321" r:id="rId7"/>
    <p:sldId id="320" r:id="rId8"/>
    <p:sldId id="267" r:id="rId9"/>
    <p:sldId id="318" r:id="rId10"/>
    <p:sldId id="315" r:id="rId11"/>
    <p:sldId id="317" r:id="rId12"/>
    <p:sldId id="319" r:id="rId13"/>
    <p:sldId id="333" r:id="rId14"/>
    <p:sldId id="334" r:id="rId15"/>
    <p:sldId id="335" r:id="rId16"/>
    <p:sldId id="337" r:id="rId17"/>
    <p:sldId id="336" r:id="rId18"/>
    <p:sldId id="338" r:id="rId19"/>
    <p:sldId id="340" r:id="rId20"/>
    <p:sldId id="341" r:id="rId21"/>
    <p:sldId id="339" r:id="rId22"/>
    <p:sldId id="342" r:id="rId23"/>
    <p:sldId id="358" r:id="rId24"/>
    <p:sldId id="360" r:id="rId25"/>
    <p:sldId id="361" r:id="rId26"/>
    <p:sldId id="362" r:id="rId27"/>
    <p:sldId id="363" r:id="rId28"/>
    <p:sldId id="364" r:id="rId29"/>
    <p:sldId id="366" r:id="rId30"/>
    <p:sldId id="367" r:id="rId31"/>
    <p:sldId id="368" r:id="rId32"/>
    <p:sldId id="313" r:id="rId33"/>
    <p:sldId id="266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45C"/>
    <a:srgbClr val="10335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vento%20Remesp%20Outubro_2019\Apresenta&#231;&#227;o\Outros\Gr&#225;ficos_Apresenta&#231;&#227;o\rbmlq-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vento%20Remesp%20Outubro_2019\Apresenta&#231;&#227;o\Outros\Gr&#225;ficos_Apresenta&#231;&#227;o\PESSOAL%20DIMEL%202015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710145186432951E-2"/>
          <c:y val="0.13994545847268233"/>
          <c:w val="0.89981705636754827"/>
          <c:h val="0.63746292114139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Finalístico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Plan1!$F$1:$J$1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Plan1!$F$2:$J$2</c:f>
              <c:numCache>
                <c:formatCode>General</c:formatCode>
                <c:ptCount val="5"/>
                <c:pt idx="0">
                  <c:v>2142</c:v>
                </c:pt>
                <c:pt idx="1">
                  <c:v>2361</c:v>
                </c:pt>
                <c:pt idx="2">
                  <c:v>2536</c:v>
                </c:pt>
                <c:pt idx="3">
                  <c:v>2645</c:v>
                </c:pt>
                <c:pt idx="4">
                  <c:v>2153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CA-4D0C-BDBE-242B2A34E59C}"/>
            </c:ext>
          </c:extLst>
        </c:ser>
        <c:ser>
          <c:idx val="1"/>
          <c:order val="1"/>
          <c:tx>
            <c:strRef>
              <c:f>Plan1!$A$4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Plan1!$F$1:$J$1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Plan1!$F$4:$J$4</c:f>
              <c:numCache>
                <c:formatCode>General</c:formatCode>
                <c:ptCount val="5"/>
                <c:pt idx="0">
                  <c:v>4786</c:v>
                </c:pt>
                <c:pt idx="1">
                  <c:v>4955</c:v>
                </c:pt>
                <c:pt idx="2">
                  <c:v>5358</c:v>
                </c:pt>
                <c:pt idx="3">
                  <c:v>5568</c:v>
                </c:pt>
                <c:pt idx="4">
                  <c:v>5183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CA-4D0C-BDBE-242B2A34E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53688256"/>
        <c:axId val="153688648"/>
      </c:barChart>
      <c:catAx>
        <c:axId val="1536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688648"/>
        <c:crosses val="autoZero"/>
        <c:auto val="1"/>
        <c:lblAlgn val="ctr"/>
        <c:lblOffset val="100"/>
        <c:noMultiLvlLbl val="0"/>
      </c:catAx>
      <c:valAx>
        <c:axId val="15368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68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11643749569412"/>
          <c:y val="0.8911257802630983"/>
          <c:w val="0.49908759088304655"/>
          <c:h val="8.27454356923304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96483185975127E-2"/>
          <c:y val="0.16305426976874945"/>
          <c:w val="0.89981705636754827"/>
          <c:h val="0.63746292114139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Servidor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Plan1!$B$2:$F$2</c:f>
              <c:numCache>
                <c:formatCode>General</c:formatCode>
                <c:ptCount val="5"/>
                <c:pt idx="0">
                  <c:v>108</c:v>
                </c:pt>
                <c:pt idx="1">
                  <c:v>105</c:v>
                </c:pt>
                <c:pt idx="2">
                  <c:v>106</c:v>
                </c:pt>
                <c:pt idx="3">
                  <c:v>83</c:v>
                </c:pt>
                <c:pt idx="4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DF-45EC-BF3F-794D3BCFAB75}"/>
            </c:ext>
          </c:extLst>
        </c:ser>
        <c:ser>
          <c:idx val="1"/>
          <c:order val="1"/>
          <c:tx>
            <c:strRef>
              <c:f>Plan1!$A$6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Plan1!$B$6:$F$6</c:f>
              <c:numCache>
                <c:formatCode>General</c:formatCode>
                <c:ptCount val="5"/>
                <c:pt idx="0">
                  <c:v>161</c:v>
                </c:pt>
                <c:pt idx="1">
                  <c:v>136</c:v>
                </c:pt>
                <c:pt idx="2">
                  <c:v>132</c:v>
                </c:pt>
                <c:pt idx="3">
                  <c:v>114</c:v>
                </c:pt>
                <c:pt idx="4">
                  <c:v>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DF-45EC-BF3F-794D3BCFAB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53689432"/>
        <c:axId val="153689824"/>
      </c:barChart>
      <c:catAx>
        <c:axId val="15368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689824"/>
        <c:crosses val="autoZero"/>
        <c:auto val="1"/>
        <c:lblAlgn val="ctr"/>
        <c:lblOffset val="100"/>
        <c:noMultiLvlLbl val="0"/>
      </c:catAx>
      <c:valAx>
        <c:axId val="15368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368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t-BR" dirty="0"/>
              <a:t>Processos </a:t>
            </a:r>
            <a:r>
              <a:rPr lang="pt-BR" dirty="0" smtClean="0"/>
              <a:t>de Aprovação</a:t>
            </a:r>
            <a:r>
              <a:rPr lang="pt-BR" baseline="0" dirty="0" smtClean="0"/>
              <a:t> de Modelo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150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93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24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Plan1!$A$1:$A$3</c:f>
              <c:strCache>
                <c:ptCount val="3"/>
                <c:pt idx="0">
                  <c:v>Aprovação de Modelo </c:v>
                </c:pt>
                <c:pt idx="1">
                  <c:v>Modificação de Modelo</c:v>
                </c:pt>
                <c:pt idx="2">
                  <c:v>Alteração Administrativa</c:v>
                </c:pt>
              </c:strCache>
            </c:strRef>
          </c:cat>
          <c:val>
            <c:numRef>
              <c:f>Plan1!$B$1:$B$3</c:f>
              <c:numCache>
                <c:formatCode>General</c:formatCode>
                <c:ptCount val="3"/>
                <c:pt idx="0">
                  <c:v>150</c:v>
                </c:pt>
                <c:pt idx="1">
                  <c:v>93</c:v>
                </c:pt>
                <c:pt idx="2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D1ECC8-7EAE-418E-B913-42A292ED5C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BD36B2E-62CB-4049-9581-A392130214F0}">
      <dgm:prSet phldrT="[Texto]" custT="1"/>
      <dgm:spPr>
        <a:solidFill>
          <a:srgbClr val="10335A"/>
        </a:solidFill>
      </dgm:spPr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Desregulamentação</a:t>
          </a:r>
          <a:endParaRPr lang="pt-BR" sz="1800" dirty="0">
            <a:solidFill>
              <a:schemeClr val="bg1"/>
            </a:solidFill>
          </a:endParaRPr>
        </a:p>
      </dgm:t>
    </dgm:pt>
    <dgm:pt modelId="{B937BA8E-0A74-4443-AC72-C69B264402C6}" type="parTrans" cxnId="{8C75849F-D910-40BD-B032-51845985A32F}">
      <dgm:prSet/>
      <dgm:spPr/>
      <dgm:t>
        <a:bodyPr/>
        <a:lstStyle/>
        <a:p>
          <a:endParaRPr lang="pt-BR"/>
        </a:p>
      </dgm:t>
    </dgm:pt>
    <dgm:pt modelId="{2FDB1970-018D-48DB-8AF8-7326E1D87AF9}" type="sibTrans" cxnId="{8C75849F-D910-40BD-B032-51845985A32F}">
      <dgm:prSet/>
      <dgm:spPr/>
      <dgm:t>
        <a:bodyPr/>
        <a:lstStyle/>
        <a:p>
          <a:endParaRPr lang="pt-BR"/>
        </a:p>
      </dgm:t>
    </dgm:pt>
    <dgm:pt modelId="{833B37C4-2230-4D75-8A69-E72433E4887E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>
              <a:solidFill>
                <a:schemeClr val="bg1"/>
              </a:solidFill>
            </a:rPr>
            <a:t>Desburocratização</a:t>
          </a:r>
          <a:endParaRPr lang="pt-BR" sz="1800" dirty="0">
            <a:solidFill>
              <a:schemeClr val="bg1"/>
            </a:solidFill>
          </a:endParaRPr>
        </a:p>
      </dgm:t>
    </dgm:pt>
    <dgm:pt modelId="{3911C102-95EE-4E2C-AEB1-B4577544A8AB}" type="parTrans" cxnId="{4D1405CE-C749-46F3-A8B5-C3FD2A1957F2}">
      <dgm:prSet/>
      <dgm:spPr/>
      <dgm:t>
        <a:bodyPr/>
        <a:lstStyle/>
        <a:p>
          <a:endParaRPr lang="pt-BR"/>
        </a:p>
      </dgm:t>
    </dgm:pt>
    <dgm:pt modelId="{690DDF5F-6352-44CF-9993-91DF9F3730EE}" type="sibTrans" cxnId="{4D1405CE-C749-46F3-A8B5-C3FD2A1957F2}">
      <dgm:prSet/>
      <dgm:spPr/>
      <dgm:t>
        <a:bodyPr/>
        <a:lstStyle/>
        <a:p>
          <a:endParaRPr lang="pt-BR"/>
        </a:p>
      </dgm:t>
    </dgm:pt>
    <dgm:pt modelId="{C985D2FE-CDEE-4E1A-A8D9-BC6C484A1479}">
      <dgm:prSet phldrT="[Texto]" custT="1"/>
      <dgm:spPr>
        <a:solidFill>
          <a:srgbClr val="10335A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>
              <a:solidFill>
                <a:schemeClr val="bg1"/>
              </a:solidFill>
            </a:rPr>
            <a:t>Inovação Tecnológica</a:t>
          </a:r>
          <a:endParaRPr lang="pt-BR" sz="1800" dirty="0">
            <a:solidFill>
              <a:schemeClr val="bg1"/>
            </a:solidFill>
          </a:endParaRPr>
        </a:p>
      </dgm:t>
    </dgm:pt>
    <dgm:pt modelId="{18B3C71F-70EE-4B73-BC01-255E462229F7}" type="parTrans" cxnId="{DDD3A955-AF27-4F15-A9CE-96E218BF5CAB}">
      <dgm:prSet/>
      <dgm:spPr/>
      <dgm:t>
        <a:bodyPr/>
        <a:lstStyle/>
        <a:p>
          <a:endParaRPr lang="pt-BR"/>
        </a:p>
      </dgm:t>
    </dgm:pt>
    <dgm:pt modelId="{DF1AB81D-0853-4C7F-A185-173C95D3B746}" type="sibTrans" cxnId="{DDD3A955-AF27-4F15-A9CE-96E218BF5CAB}">
      <dgm:prSet/>
      <dgm:spPr/>
      <dgm:t>
        <a:bodyPr/>
        <a:lstStyle/>
        <a:p>
          <a:endParaRPr lang="pt-BR"/>
        </a:p>
      </dgm:t>
    </dgm:pt>
    <dgm:pt modelId="{C328A4FC-BAA2-4572-A2B8-ECE15561B885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>
              <a:solidFill>
                <a:schemeClr val="bg1"/>
              </a:solidFill>
            </a:rPr>
            <a:t>Acreditação e Certificação</a:t>
          </a:r>
          <a:endParaRPr lang="pt-BR" sz="1800" dirty="0">
            <a:solidFill>
              <a:schemeClr val="bg1"/>
            </a:solidFill>
          </a:endParaRPr>
        </a:p>
      </dgm:t>
    </dgm:pt>
    <dgm:pt modelId="{0721C551-47C0-4A7B-A13E-B4857617CCAC}" type="parTrans" cxnId="{0917BC14-497B-43A2-BB6C-55F53BEF7799}">
      <dgm:prSet/>
      <dgm:spPr/>
      <dgm:t>
        <a:bodyPr/>
        <a:lstStyle/>
        <a:p>
          <a:endParaRPr lang="pt-BR"/>
        </a:p>
      </dgm:t>
    </dgm:pt>
    <dgm:pt modelId="{C5108E3E-6EFC-4A33-93F1-8AAEB0E24462}" type="sibTrans" cxnId="{0917BC14-497B-43A2-BB6C-55F53BEF7799}">
      <dgm:prSet/>
      <dgm:spPr/>
      <dgm:t>
        <a:bodyPr/>
        <a:lstStyle/>
        <a:p>
          <a:endParaRPr lang="pt-BR"/>
        </a:p>
      </dgm:t>
    </dgm:pt>
    <dgm:pt modelId="{8F7E9CA7-C23D-4137-A4E4-62CACC445FE2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>
              <a:solidFill>
                <a:schemeClr val="bg1"/>
              </a:solidFill>
            </a:rPr>
            <a:t>Gerenciamento e Especialização Técnica</a:t>
          </a:r>
          <a:endParaRPr lang="pt-BR" sz="1800" dirty="0">
            <a:solidFill>
              <a:schemeClr val="bg1"/>
            </a:solidFill>
          </a:endParaRPr>
        </a:p>
      </dgm:t>
    </dgm:pt>
    <dgm:pt modelId="{1090EA33-05B4-453E-BADD-D7FDC453B8B0}" type="parTrans" cxnId="{5D383BF2-AE5B-49DE-B82D-A517A86B8D73}">
      <dgm:prSet/>
      <dgm:spPr/>
      <dgm:t>
        <a:bodyPr/>
        <a:lstStyle/>
        <a:p>
          <a:endParaRPr lang="pt-BR"/>
        </a:p>
      </dgm:t>
    </dgm:pt>
    <dgm:pt modelId="{5510E1B7-62FA-413C-A67B-0F49E2D94537}" type="sibTrans" cxnId="{5D383BF2-AE5B-49DE-B82D-A517A86B8D73}">
      <dgm:prSet/>
      <dgm:spPr/>
      <dgm:t>
        <a:bodyPr/>
        <a:lstStyle/>
        <a:p>
          <a:endParaRPr lang="pt-BR"/>
        </a:p>
      </dgm:t>
    </dgm:pt>
    <dgm:pt modelId="{F54CEA4D-746A-42C0-B020-5195E03429B2}">
      <dgm:prSet custT="1"/>
      <dgm:spPr>
        <a:solidFill>
          <a:srgbClr val="10335A"/>
        </a:solidFill>
      </dgm:spPr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Ações Transversais</a:t>
          </a:r>
          <a:endParaRPr lang="pt-BR" sz="1800" dirty="0">
            <a:solidFill>
              <a:schemeClr val="bg1"/>
            </a:solidFill>
          </a:endParaRPr>
        </a:p>
      </dgm:t>
    </dgm:pt>
    <dgm:pt modelId="{5CFDB94F-9A5E-4E9C-8A9B-5083EBDA9C64}" type="parTrans" cxnId="{51C9E1B0-8B58-425E-81D3-97AF0E97B210}">
      <dgm:prSet/>
      <dgm:spPr/>
      <dgm:t>
        <a:bodyPr/>
        <a:lstStyle/>
        <a:p>
          <a:endParaRPr lang="pt-BR"/>
        </a:p>
      </dgm:t>
    </dgm:pt>
    <dgm:pt modelId="{D6D9D864-80E8-430D-AE0D-BCC3BCDB2B74}" type="sibTrans" cxnId="{51C9E1B0-8B58-425E-81D3-97AF0E97B210}">
      <dgm:prSet/>
      <dgm:spPr/>
      <dgm:t>
        <a:bodyPr/>
        <a:lstStyle/>
        <a:p>
          <a:endParaRPr lang="pt-BR"/>
        </a:p>
      </dgm:t>
    </dgm:pt>
    <dgm:pt modelId="{CCC94542-F6E9-4582-9097-130CCE0F9934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 sz="1800" b="1">
              <a:solidFill>
                <a:schemeClr val="bg1"/>
              </a:solidFill>
            </a:rPr>
            <a:t>Eficiência</a:t>
          </a:r>
          <a:endParaRPr lang="pt-BR" sz="1800" b="1" dirty="0">
            <a:solidFill>
              <a:schemeClr val="bg1"/>
            </a:solidFill>
          </a:endParaRPr>
        </a:p>
      </dgm:t>
    </dgm:pt>
    <dgm:pt modelId="{D9ED6E24-90E1-4EBF-BC99-C4FAB3F7B0BA}" type="parTrans" cxnId="{9C9184E8-B35B-47E8-B874-76380B8583DD}">
      <dgm:prSet/>
      <dgm:spPr/>
      <dgm:t>
        <a:bodyPr/>
        <a:lstStyle/>
        <a:p>
          <a:endParaRPr lang="pt-BR"/>
        </a:p>
      </dgm:t>
    </dgm:pt>
    <dgm:pt modelId="{7D4FC029-8F67-4FF8-A3E4-ACD96CEA6D95}" type="sibTrans" cxnId="{9C9184E8-B35B-47E8-B874-76380B8583DD}">
      <dgm:prSet/>
      <dgm:spPr/>
      <dgm:t>
        <a:bodyPr/>
        <a:lstStyle/>
        <a:p>
          <a:endParaRPr lang="pt-BR"/>
        </a:p>
      </dgm:t>
    </dgm:pt>
    <dgm:pt modelId="{7E5F35C4-D997-4C5F-AA04-A0A059173F05}">
      <dgm:prSet custT="1"/>
      <dgm:spPr>
        <a:solidFill>
          <a:srgbClr val="10335A"/>
        </a:solidFill>
      </dgm:spPr>
      <dgm:t>
        <a:bodyPr/>
        <a:lstStyle/>
        <a:p>
          <a:r>
            <a:rPr lang="pt-BR" sz="1800" b="1" dirty="0">
              <a:solidFill>
                <a:schemeClr val="bg1"/>
              </a:solidFill>
            </a:rPr>
            <a:t>Alinhamento Internacional</a:t>
          </a:r>
        </a:p>
      </dgm:t>
    </dgm:pt>
    <dgm:pt modelId="{2B06F78A-52A6-4324-BDD7-BD7AC08715B0}" type="parTrans" cxnId="{614A86CC-87AE-4D51-A044-5C4BEB8E5D06}">
      <dgm:prSet/>
      <dgm:spPr/>
      <dgm:t>
        <a:bodyPr/>
        <a:lstStyle/>
        <a:p>
          <a:endParaRPr lang="pt-BR"/>
        </a:p>
      </dgm:t>
    </dgm:pt>
    <dgm:pt modelId="{336870DF-6184-4816-AB45-AD02C5DAE56F}" type="sibTrans" cxnId="{614A86CC-87AE-4D51-A044-5C4BEB8E5D06}">
      <dgm:prSet/>
      <dgm:spPr/>
      <dgm:t>
        <a:bodyPr/>
        <a:lstStyle/>
        <a:p>
          <a:endParaRPr lang="pt-BR"/>
        </a:p>
      </dgm:t>
    </dgm:pt>
    <dgm:pt modelId="{18C1CE33-E2C6-45AB-B700-099722F3BFD2}" type="pres">
      <dgm:prSet presAssocID="{76D1ECC8-7EAE-418E-B913-42A292ED5C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7AC246D-3FCC-4F91-9EB2-D8A2DCFB97A9}" type="pres">
      <dgm:prSet presAssocID="{1BD36B2E-62CB-4049-9581-A392130214F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C61BE2-E2BD-4785-9F1D-E7C26BE6D87B}" type="pres">
      <dgm:prSet presAssocID="{2FDB1970-018D-48DB-8AF8-7326E1D87AF9}" presName="sibTrans" presStyleCnt="0"/>
      <dgm:spPr/>
    </dgm:pt>
    <dgm:pt modelId="{3972080C-A12F-4566-8FFF-E269416DEC18}" type="pres">
      <dgm:prSet presAssocID="{833B37C4-2230-4D75-8A69-E72433E4887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AB9E7D-F77D-4622-83BE-378D55C8FD81}" type="pres">
      <dgm:prSet presAssocID="{690DDF5F-6352-44CF-9993-91DF9F3730EE}" presName="sibTrans" presStyleCnt="0"/>
      <dgm:spPr/>
    </dgm:pt>
    <dgm:pt modelId="{93044DED-6AE4-492C-A77C-832C4BD76F05}" type="pres">
      <dgm:prSet presAssocID="{C985D2FE-CDEE-4E1A-A8D9-BC6C484A147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03A857-DBF5-409E-B181-C85C5D003938}" type="pres">
      <dgm:prSet presAssocID="{DF1AB81D-0853-4C7F-A185-173C95D3B746}" presName="sibTrans" presStyleCnt="0"/>
      <dgm:spPr/>
    </dgm:pt>
    <dgm:pt modelId="{80E751EA-519C-4172-8781-9CF25AA86381}" type="pres">
      <dgm:prSet presAssocID="{C328A4FC-BAA2-4572-A2B8-ECE15561B88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F30E2-ADED-4066-97FE-1A4957824732}" type="pres">
      <dgm:prSet presAssocID="{C5108E3E-6EFC-4A33-93F1-8AAEB0E24462}" presName="sibTrans" presStyleCnt="0"/>
      <dgm:spPr/>
    </dgm:pt>
    <dgm:pt modelId="{F7D0A33B-73C2-4DA8-9FEC-87AB09693524}" type="pres">
      <dgm:prSet presAssocID="{8F7E9CA7-C23D-4137-A4E4-62CACC445FE2}" presName="node" presStyleLbl="node1" presStyleIdx="4" presStyleCnt="8" custLinFactNeighborY="-10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061F5B-7603-40D7-A650-012D1384D817}" type="pres">
      <dgm:prSet presAssocID="{5510E1B7-62FA-413C-A67B-0F49E2D94537}" presName="sibTrans" presStyleCnt="0"/>
      <dgm:spPr/>
    </dgm:pt>
    <dgm:pt modelId="{F64E4B9A-C132-4B85-9F37-D75AC1069175}" type="pres">
      <dgm:prSet presAssocID="{F54CEA4D-746A-42C0-B020-5195E03429B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788D82-35D5-4647-9EC1-B11EAE094D61}" type="pres">
      <dgm:prSet presAssocID="{D6D9D864-80E8-430D-AE0D-BCC3BCDB2B74}" presName="sibTrans" presStyleCnt="0"/>
      <dgm:spPr/>
    </dgm:pt>
    <dgm:pt modelId="{F68A681A-3A4D-4D12-9997-C17AFA53D4B9}" type="pres">
      <dgm:prSet presAssocID="{CCC94542-F6E9-4582-9097-130CCE0F993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C0DC39-57F1-47A3-A0DA-89394BD4474B}" type="pres">
      <dgm:prSet presAssocID="{7D4FC029-8F67-4FF8-A3E4-ACD96CEA6D95}" presName="sibTrans" presStyleCnt="0"/>
      <dgm:spPr/>
    </dgm:pt>
    <dgm:pt modelId="{B7A491F3-C863-4B8E-97F8-D082000027FC}" type="pres">
      <dgm:prSet presAssocID="{7E5F35C4-D997-4C5F-AA04-A0A059173F0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D1405CE-C749-46F3-A8B5-C3FD2A1957F2}" srcId="{76D1ECC8-7EAE-418E-B913-42A292ED5C2C}" destId="{833B37C4-2230-4D75-8A69-E72433E4887E}" srcOrd="1" destOrd="0" parTransId="{3911C102-95EE-4E2C-AEB1-B4577544A8AB}" sibTransId="{690DDF5F-6352-44CF-9993-91DF9F3730EE}"/>
    <dgm:cxn modelId="{47C205C3-A14C-422D-916E-2FCF4C720C6B}" type="presOf" srcId="{C985D2FE-CDEE-4E1A-A8D9-BC6C484A1479}" destId="{93044DED-6AE4-492C-A77C-832C4BD76F05}" srcOrd="0" destOrd="0" presId="urn:microsoft.com/office/officeart/2005/8/layout/default"/>
    <dgm:cxn modelId="{040FD640-6997-43EB-AC43-68FF1863B452}" type="presOf" srcId="{C328A4FC-BAA2-4572-A2B8-ECE15561B885}" destId="{80E751EA-519C-4172-8781-9CF25AA86381}" srcOrd="0" destOrd="0" presId="urn:microsoft.com/office/officeart/2005/8/layout/default"/>
    <dgm:cxn modelId="{0917BC14-497B-43A2-BB6C-55F53BEF7799}" srcId="{76D1ECC8-7EAE-418E-B913-42A292ED5C2C}" destId="{C328A4FC-BAA2-4572-A2B8-ECE15561B885}" srcOrd="3" destOrd="0" parTransId="{0721C551-47C0-4A7B-A13E-B4857617CCAC}" sibTransId="{C5108E3E-6EFC-4A33-93F1-8AAEB0E24462}"/>
    <dgm:cxn modelId="{51C9E1B0-8B58-425E-81D3-97AF0E97B210}" srcId="{76D1ECC8-7EAE-418E-B913-42A292ED5C2C}" destId="{F54CEA4D-746A-42C0-B020-5195E03429B2}" srcOrd="5" destOrd="0" parTransId="{5CFDB94F-9A5E-4E9C-8A9B-5083EBDA9C64}" sibTransId="{D6D9D864-80E8-430D-AE0D-BCC3BCDB2B74}"/>
    <dgm:cxn modelId="{614A86CC-87AE-4D51-A044-5C4BEB8E5D06}" srcId="{76D1ECC8-7EAE-418E-B913-42A292ED5C2C}" destId="{7E5F35C4-D997-4C5F-AA04-A0A059173F05}" srcOrd="7" destOrd="0" parTransId="{2B06F78A-52A6-4324-BDD7-BD7AC08715B0}" sibTransId="{336870DF-6184-4816-AB45-AD02C5DAE56F}"/>
    <dgm:cxn modelId="{8C75849F-D910-40BD-B032-51845985A32F}" srcId="{76D1ECC8-7EAE-418E-B913-42A292ED5C2C}" destId="{1BD36B2E-62CB-4049-9581-A392130214F0}" srcOrd="0" destOrd="0" parTransId="{B937BA8E-0A74-4443-AC72-C69B264402C6}" sibTransId="{2FDB1970-018D-48DB-8AF8-7326E1D87AF9}"/>
    <dgm:cxn modelId="{B7CB9FAE-38B4-42A7-AA05-7C28CA65E98C}" type="presOf" srcId="{7E5F35C4-D997-4C5F-AA04-A0A059173F05}" destId="{B7A491F3-C863-4B8E-97F8-D082000027FC}" srcOrd="0" destOrd="0" presId="urn:microsoft.com/office/officeart/2005/8/layout/default"/>
    <dgm:cxn modelId="{09DE05A2-415A-47FD-B7E6-729E889D3EDE}" type="presOf" srcId="{833B37C4-2230-4D75-8A69-E72433E4887E}" destId="{3972080C-A12F-4566-8FFF-E269416DEC18}" srcOrd="0" destOrd="0" presId="urn:microsoft.com/office/officeart/2005/8/layout/default"/>
    <dgm:cxn modelId="{DDD3A955-AF27-4F15-A9CE-96E218BF5CAB}" srcId="{76D1ECC8-7EAE-418E-B913-42A292ED5C2C}" destId="{C985D2FE-CDEE-4E1A-A8D9-BC6C484A1479}" srcOrd="2" destOrd="0" parTransId="{18B3C71F-70EE-4B73-BC01-255E462229F7}" sibTransId="{DF1AB81D-0853-4C7F-A185-173C95D3B746}"/>
    <dgm:cxn modelId="{1EAC5C41-F2C1-4180-9AF6-7D6CE890D355}" type="presOf" srcId="{76D1ECC8-7EAE-418E-B913-42A292ED5C2C}" destId="{18C1CE33-E2C6-45AB-B700-099722F3BFD2}" srcOrd="0" destOrd="0" presId="urn:microsoft.com/office/officeart/2005/8/layout/default"/>
    <dgm:cxn modelId="{A7385BCE-C91C-4801-A30F-1C9E3F82440A}" type="presOf" srcId="{8F7E9CA7-C23D-4137-A4E4-62CACC445FE2}" destId="{F7D0A33B-73C2-4DA8-9FEC-87AB09693524}" srcOrd="0" destOrd="0" presId="urn:microsoft.com/office/officeart/2005/8/layout/default"/>
    <dgm:cxn modelId="{9C9184E8-B35B-47E8-B874-76380B8583DD}" srcId="{76D1ECC8-7EAE-418E-B913-42A292ED5C2C}" destId="{CCC94542-F6E9-4582-9097-130CCE0F9934}" srcOrd="6" destOrd="0" parTransId="{D9ED6E24-90E1-4EBF-BC99-C4FAB3F7B0BA}" sibTransId="{7D4FC029-8F67-4FF8-A3E4-ACD96CEA6D95}"/>
    <dgm:cxn modelId="{57D49689-AAA4-4878-9C8F-3A5AD33FDDC7}" type="presOf" srcId="{CCC94542-F6E9-4582-9097-130CCE0F9934}" destId="{F68A681A-3A4D-4D12-9997-C17AFA53D4B9}" srcOrd="0" destOrd="0" presId="urn:microsoft.com/office/officeart/2005/8/layout/default"/>
    <dgm:cxn modelId="{5D383BF2-AE5B-49DE-B82D-A517A86B8D73}" srcId="{76D1ECC8-7EAE-418E-B913-42A292ED5C2C}" destId="{8F7E9CA7-C23D-4137-A4E4-62CACC445FE2}" srcOrd="4" destOrd="0" parTransId="{1090EA33-05B4-453E-BADD-D7FDC453B8B0}" sibTransId="{5510E1B7-62FA-413C-A67B-0F49E2D94537}"/>
    <dgm:cxn modelId="{D54783FF-A9D4-4C90-9A48-3EF9ABC2278E}" type="presOf" srcId="{1BD36B2E-62CB-4049-9581-A392130214F0}" destId="{C7AC246D-3FCC-4F91-9EB2-D8A2DCFB97A9}" srcOrd="0" destOrd="0" presId="urn:microsoft.com/office/officeart/2005/8/layout/default"/>
    <dgm:cxn modelId="{6E31F157-E835-41E8-AFEE-367ED557BFBD}" type="presOf" srcId="{F54CEA4D-746A-42C0-B020-5195E03429B2}" destId="{F64E4B9A-C132-4B85-9F37-D75AC1069175}" srcOrd="0" destOrd="0" presId="urn:microsoft.com/office/officeart/2005/8/layout/default"/>
    <dgm:cxn modelId="{F3E9B0B9-DF8E-44EB-9900-797DD78D304A}" type="presParOf" srcId="{18C1CE33-E2C6-45AB-B700-099722F3BFD2}" destId="{C7AC246D-3FCC-4F91-9EB2-D8A2DCFB97A9}" srcOrd="0" destOrd="0" presId="urn:microsoft.com/office/officeart/2005/8/layout/default"/>
    <dgm:cxn modelId="{1FA6EF75-2166-4BC3-A944-282F72AE2ED1}" type="presParOf" srcId="{18C1CE33-E2C6-45AB-B700-099722F3BFD2}" destId="{0AC61BE2-E2BD-4785-9F1D-E7C26BE6D87B}" srcOrd="1" destOrd="0" presId="urn:microsoft.com/office/officeart/2005/8/layout/default"/>
    <dgm:cxn modelId="{DBD0BDD7-EEC1-4916-942A-A21AE544B199}" type="presParOf" srcId="{18C1CE33-E2C6-45AB-B700-099722F3BFD2}" destId="{3972080C-A12F-4566-8FFF-E269416DEC18}" srcOrd="2" destOrd="0" presId="urn:microsoft.com/office/officeart/2005/8/layout/default"/>
    <dgm:cxn modelId="{3F6BA25B-092D-45BB-B69C-7866E4A023FF}" type="presParOf" srcId="{18C1CE33-E2C6-45AB-B700-099722F3BFD2}" destId="{8AAB9E7D-F77D-4622-83BE-378D55C8FD81}" srcOrd="3" destOrd="0" presId="urn:microsoft.com/office/officeart/2005/8/layout/default"/>
    <dgm:cxn modelId="{F526C84F-720C-4FC6-9E5C-68318BA1FAA0}" type="presParOf" srcId="{18C1CE33-E2C6-45AB-B700-099722F3BFD2}" destId="{93044DED-6AE4-492C-A77C-832C4BD76F05}" srcOrd="4" destOrd="0" presId="urn:microsoft.com/office/officeart/2005/8/layout/default"/>
    <dgm:cxn modelId="{7DAFBCAF-D3F5-4F26-B918-E92F9B5BCE03}" type="presParOf" srcId="{18C1CE33-E2C6-45AB-B700-099722F3BFD2}" destId="{B503A857-DBF5-409E-B181-C85C5D003938}" srcOrd="5" destOrd="0" presId="urn:microsoft.com/office/officeart/2005/8/layout/default"/>
    <dgm:cxn modelId="{DC8F6E98-2549-4FCA-A497-259CE6F3181F}" type="presParOf" srcId="{18C1CE33-E2C6-45AB-B700-099722F3BFD2}" destId="{80E751EA-519C-4172-8781-9CF25AA86381}" srcOrd="6" destOrd="0" presId="urn:microsoft.com/office/officeart/2005/8/layout/default"/>
    <dgm:cxn modelId="{F55E6571-DFC6-4A9F-B634-8AEBC788D94B}" type="presParOf" srcId="{18C1CE33-E2C6-45AB-B700-099722F3BFD2}" destId="{954F30E2-ADED-4066-97FE-1A4957824732}" srcOrd="7" destOrd="0" presId="urn:microsoft.com/office/officeart/2005/8/layout/default"/>
    <dgm:cxn modelId="{D4799AC1-8637-4EA2-9E02-F35C1587F0F9}" type="presParOf" srcId="{18C1CE33-E2C6-45AB-B700-099722F3BFD2}" destId="{F7D0A33B-73C2-4DA8-9FEC-87AB09693524}" srcOrd="8" destOrd="0" presId="urn:microsoft.com/office/officeart/2005/8/layout/default"/>
    <dgm:cxn modelId="{B357EF34-A016-49A1-9714-696E8DF8389E}" type="presParOf" srcId="{18C1CE33-E2C6-45AB-B700-099722F3BFD2}" destId="{E5061F5B-7603-40D7-A650-012D1384D817}" srcOrd="9" destOrd="0" presId="urn:microsoft.com/office/officeart/2005/8/layout/default"/>
    <dgm:cxn modelId="{33BB80CF-F346-478F-9E59-5FDAD7CAFACD}" type="presParOf" srcId="{18C1CE33-E2C6-45AB-B700-099722F3BFD2}" destId="{F64E4B9A-C132-4B85-9F37-D75AC1069175}" srcOrd="10" destOrd="0" presId="urn:microsoft.com/office/officeart/2005/8/layout/default"/>
    <dgm:cxn modelId="{44F8EAB5-D5C4-41F2-A6D2-840702839633}" type="presParOf" srcId="{18C1CE33-E2C6-45AB-B700-099722F3BFD2}" destId="{2C788D82-35D5-4647-9EC1-B11EAE094D61}" srcOrd="11" destOrd="0" presId="urn:microsoft.com/office/officeart/2005/8/layout/default"/>
    <dgm:cxn modelId="{682C3C43-F671-4172-A2B9-2714F7A2DEF5}" type="presParOf" srcId="{18C1CE33-E2C6-45AB-B700-099722F3BFD2}" destId="{F68A681A-3A4D-4D12-9997-C17AFA53D4B9}" srcOrd="12" destOrd="0" presId="urn:microsoft.com/office/officeart/2005/8/layout/default"/>
    <dgm:cxn modelId="{D18F20D3-8A74-4A9A-B767-FFBC5CC50627}" type="presParOf" srcId="{18C1CE33-E2C6-45AB-B700-099722F3BFD2}" destId="{83C0DC39-57F1-47A3-A0DA-89394BD4474B}" srcOrd="13" destOrd="0" presId="urn:microsoft.com/office/officeart/2005/8/layout/default"/>
    <dgm:cxn modelId="{6340F5E3-84E6-412F-905F-5B23D2B4D965}" type="presParOf" srcId="{18C1CE33-E2C6-45AB-B700-099722F3BFD2}" destId="{B7A491F3-C863-4B8E-97F8-D082000027F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D1ECC8-7EAE-418E-B913-42A292ED5C2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BD36B2E-62CB-4049-9581-A392130214F0}">
      <dgm:prSet phldrT="[Texto]" custT="1"/>
      <dgm:spPr>
        <a:solidFill>
          <a:srgbClr val="10335A"/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Internet das Coisas</a:t>
          </a:r>
          <a:endParaRPr lang="pt-BR" sz="1800" b="1" dirty="0">
            <a:solidFill>
              <a:schemeClr val="bg1"/>
            </a:solidFill>
          </a:endParaRPr>
        </a:p>
      </dgm:t>
    </dgm:pt>
    <dgm:pt modelId="{B937BA8E-0A74-4443-AC72-C69B264402C6}" type="parTrans" cxnId="{8C75849F-D910-40BD-B032-51845985A32F}">
      <dgm:prSet/>
      <dgm:spPr/>
      <dgm:t>
        <a:bodyPr/>
        <a:lstStyle/>
        <a:p>
          <a:endParaRPr lang="pt-BR"/>
        </a:p>
      </dgm:t>
    </dgm:pt>
    <dgm:pt modelId="{2FDB1970-018D-48DB-8AF8-7326E1D87AF9}" type="sibTrans" cxnId="{8C75849F-D910-40BD-B032-51845985A32F}">
      <dgm:prSet/>
      <dgm:spPr/>
      <dgm:t>
        <a:bodyPr/>
        <a:lstStyle/>
        <a:p>
          <a:endParaRPr lang="pt-BR"/>
        </a:p>
      </dgm:t>
    </dgm:pt>
    <dgm:pt modelId="{833B37C4-2230-4D75-8A69-E72433E4887E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 smtClean="0">
              <a:solidFill>
                <a:schemeClr val="bg1"/>
              </a:solidFill>
            </a:rPr>
            <a:t>Big Data</a:t>
          </a:r>
          <a:endParaRPr lang="pt-BR" sz="1800" b="1" dirty="0">
            <a:solidFill>
              <a:schemeClr val="bg1"/>
            </a:solidFill>
          </a:endParaRPr>
        </a:p>
      </dgm:t>
    </dgm:pt>
    <dgm:pt modelId="{3911C102-95EE-4E2C-AEB1-B4577544A8AB}" type="parTrans" cxnId="{4D1405CE-C749-46F3-A8B5-C3FD2A1957F2}">
      <dgm:prSet/>
      <dgm:spPr/>
      <dgm:t>
        <a:bodyPr/>
        <a:lstStyle/>
        <a:p>
          <a:endParaRPr lang="pt-BR"/>
        </a:p>
      </dgm:t>
    </dgm:pt>
    <dgm:pt modelId="{690DDF5F-6352-44CF-9993-91DF9F3730EE}" type="sibTrans" cxnId="{4D1405CE-C749-46F3-A8B5-C3FD2A1957F2}">
      <dgm:prSet/>
      <dgm:spPr/>
      <dgm:t>
        <a:bodyPr/>
        <a:lstStyle/>
        <a:p>
          <a:endParaRPr lang="pt-BR"/>
        </a:p>
      </dgm:t>
    </dgm:pt>
    <dgm:pt modelId="{C985D2FE-CDEE-4E1A-A8D9-BC6C484A1479}">
      <dgm:prSet phldrT="[Texto]" custT="1"/>
      <dgm:spPr>
        <a:solidFill>
          <a:srgbClr val="10335A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 smtClean="0">
              <a:solidFill>
                <a:schemeClr val="bg1"/>
              </a:solidFill>
            </a:rPr>
            <a:t>Inteligência Artificial</a:t>
          </a:r>
          <a:endParaRPr lang="pt-BR" sz="1800" dirty="0">
            <a:solidFill>
              <a:schemeClr val="bg1"/>
            </a:solidFill>
          </a:endParaRPr>
        </a:p>
      </dgm:t>
    </dgm:pt>
    <dgm:pt modelId="{18B3C71F-70EE-4B73-BC01-255E462229F7}" type="parTrans" cxnId="{DDD3A955-AF27-4F15-A9CE-96E218BF5CAB}">
      <dgm:prSet/>
      <dgm:spPr/>
      <dgm:t>
        <a:bodyPr/>
        <a:lstStyle/>
        <a:p>
          <a:endParaRPr lang="pt-BR"/>
        </a:p>
      </dgm:t>
    </dgm:pt>
    <dgm:pt modelId="{DF1AB81D-0853-4C7F-A185-173C95D3B746}" type="sibTrans" cxnId="{DDD3A955-AF27-4F15-A9CE-96E218BF5CAB}">
      <dgm:prSet/>
      <dgm:spPr/>
      <dgm:t>
        <a:bodyPr/>
        <a:lstStyle/>
        <a:p>
          <a:endParaRPr lang="pt-BR"/>
        </a:p>
      </dgm:t>
    </dgm:pt>
    <dgm:pt modelId="{C328A4FC-BAA2-4572-A2B8-ECE15561B885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 smtClean="0">
              <a:solidFill>
                <a:schemeClr val="bg1"/>
              </a:solidFill>
            </a:rPr>
            <a:t>Segurança da Informação</a:t>
          </a:r>
          <a:endParaRPr lang="pt-BR" sz="1800" dirty="0">
            <a:solidFill>
              <a:schemeClr val="bg1"/>
            </a:solidFill>
          </a:endParaRPr>
        </a:p>
      </dgm:t>
    </dgm:pt>
    <dgm:pt modelId="{0721C551-47C0-4A7B-A13E-B4857617CCAC}" type="parTrans" cxnId="{0917BC14-497B-43A2-BB6C-55F53BEF7799}">
      <dgm:prSet/>
      <dgm:spPr/>
      <dgm:t>
        <a:bodyPr/>
        <a:lstStyle/>
        <a:p>
          <a:endParaRPr lang="pt-BR"/>
        </a:p>
      </dgm:t>
    </dgm:pt>
    <dgm:pt modelId="{C5108E3E-6EFC-4A33-93F1-8AAEB0E24462}" type="sibTrans" cxnId="{0917BC14-497B-43A2-BB6C-55F53BEF7799}">
      <dgm:prSet/>
      <dgm:spPr/>
      <dgm:t>
        <a:bodyPr/>
        <a:lstStyle/>
        <a:p>
          <a:endParaRPr lang="pt-BR"/>
        </a:p>
      </dgm:t>
    </dgm:pt>
    <dgm:pt modelId="{8F7E9CA7-C23D-4137-A4E4-62CACC445FE2}">
      <dgm:prSet phldrT="[Texto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t-BR" sz="1800" b="1" dirty="0" smtClean="0">
              <a:solidFill>
                <a:schemeClr val="bg1"/>
              </a:solidFill>
            </a:rPr>
            <a:t>Operação em tempo real</a:t>
          </a:r>
          <a:endParaRPr lang="pt-BR" sz="1800" dirty="0">
            <a:solidFill>
              <a:schemeClr val="bg1"/>
            </a:solidFill>
          </a:endParaRPr>
        </a:p>
      </dgm:t>
    </dgm:pt>
    <dgm:pt modelId="{1090EA33-05B4-453E-BADD-D7FDC453B8B0}" type="parTrans" cxnId="{5D383BF2-AE5B-49DE-B82D-A517A86B8D73}">
      <dgm:prSet/>
      <dgm:spPr/>
      <dgm:t>
        <a:bodyPr/>
        <a:lstStyle/>
        <a:p>
          <a:endParaRPr lang="pt-BR"/>
        </a:p>
      </dgm:t>
    </dgm:pt>
    <dgm:pt modelId="{5510E1B7-62FA-413C-A67B-0F49E2D94537}" type="sibTrans" cxnId="{5D383BF2-AE5B-49DE-B82D-A517A86B8D73}">
      <dgm:prSet/>
      <dgm:spPr/>
      <dgm:t>
        <a:bodyPr/>
        <a:lstStyle/>
        <a:p>
          <a:endParaRPr lang="pt-BR"/>
        </a:p>
      </dgm:t>
    </dgm:pt>
    <dgm:pt modelId="{F54CEA4D-746A-42C0-B020-5195E03429B2}">
      <dgm:prSet custT="1"/>
      <dgm:spPr>
        <a:solidFill>
          <a:srgbClr val="10335A"/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Descentralização</a:t>
          </a:r>
          <a:endParaRPr lang="pt-BR" sz="1800" dirty="0">
            <a:solidFill>
              <a:schemeClr val="bg1"/>
            </a:solidFill>
          </a:endParaRPr>
        </a:p>
      </dgm:t>
    </dgm:pt>
    <dgm:pt modelId="{5CFDB94F-9A5E-4E9C-8A9B-5083EBDA9C64}" type="parTrans" cxnId="{51C9E1B0-8B58-425E-81D3-97AF0E97B210}">
      <dgm:prSet/>
      <dgm:spPr/>
      <dgm:t>
        <a:bodyPr/>
        <a:lstStyle/>
        <a:p>
          <a:endParaRPr lang="pt-BR"/>
        </a:p>
      </dgm:t>
    </dgm:pt>
    <dgm:pt modelId="{D6D9D864-80E8-430D-AE0D-BCC3BCDB2B74}" type="sibTrans" cxnId="{51C9E1B0-8B58-425E-81D3-97AF0E97B210}">
      <dgm:prSet/>
      <dgm:spPr/>
      <dgm:t>
        <a:bodyPr/>
        <a:lstStyle/>
        <a:p>
          <a:endParaRPr lang="pt-BR"/>
        </a:p>
      </dgm:t>
    </dgm:pt>
    <dgm:pt modelId="{CCC94542-F6E9-4582-9097-130CCE0F9934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Otimização dos processos</a:t>
          </a:r>
          <a:endParaRPr lang="pt-BR" sz="1800" b="1" dirty="0">
            <a:solidFill>
              <a:schemeClr val="bg1"/>
            </a:solidFill>
          </a:endParaRPr>
        </a:p>
      </dgm:t>
    </dgm:pt>
    <dgm:pt modelId="{D9ED6E24-90E1-4EBF-BC99-C4FAB3F7B0BA}" type="parTrans" cxnId="{9C9184E8-B35B-47E8-B874-76380B8583DD}">
      <dgm:prSet/>
      <dgm:spPr/>
      <dgm:t>
        <a:bodyPr/>
        <a:lstStyle/>
        <a:p>
          <a:endParaRPr lang="pt-BR"/>
        </a:p>
      </dgm:t>
    </dgm:pt>
    <dgm:pt modelId="{7D4FC029-8F67-4FF8-A3E4-ACD96CEA6D95}" type="sibTrans" cxnId="{9C9184E8-B35B-47E8-B874-76380B8583DD}">
      <dgm:prSet/>
      <dgm:spPr/>
      <dgm:t>
        <a:bodyPr/>
        <a:lstStyle/>
        <a:p>
          <a:endParaRPr lang="pt-BR"/>
        </a:p>
      </dgm:t>
    </dgm:pt>
    <dgm:pt modelId="{7E5F35C4-D997-4C5F-AA04-A0A059173F05}">
      <dgm:prSet custT="1"/>
      <dgm:spPr>
        <a:solidFill>
          <a:srgbClr val="10335A"/>
        </a:solidFill>
      </dgm:spPr>
      <dgm:t>
        <a:bodyPr/>
        <a:lstStyle/>
        <a:p>
          <a:r>
            <a:rPr lang="pt-BR" sz="1800" b="1" dirty="0" smtClean="0">
              <a:solidFill>
                <a:schemeClr val="bg1"/>
              </a:solidFill>
            </a:rPr>
            <a:t>Computação em Nuvem</a:t>
          </a:r>
          <a:endParaRPr lang="pt-BR" sz="1800" b="1" dirty="0">
            <a:solidFill>
              <a:schemeClr val="bg1"/>
            </a:solidFill>
          </a:endParaRPr>
        </a:p>
      </dgm:t>
    </dgm:pt>
    <dgm:pt modelId="{2B06F78A-52A6-4324-BDD7-BD7AC08715B0}" type="parTrans" cxnId="{614A86CC-87AE-4D51-A044-5C4BEB8E5D06}">
      <dgm:prSet/>
      <dgm:spPr/>
      <dgm:t>
        <a:bodyPr/>
        <a:lstStyle/>
        <a:p>
          <a:endParaRPr lang="pt-BR"/>
        </a:p>
      </dgm:t>
    </dgm:pt>
    <dgm:pt modelId="{336870DF-6184-4816-AB45-AD02C5DAE56F}" type="sibTrans" cxnId="{614A86CC-87AE-4D51-A044-5C4BEB8E5D06}">
      <dgm:prSet/>
      <dgm:spPr/>
      <dgm:t>
        <a:bodyPr/>
        <a:lstStyle/>
        <a:p>
          <a:endParaRPr lang="pt-BR"/>
        </a:p>
      </dgm:t>
    </dgm:pt>
    <dgm:pt modelId="{18C1CE33-E2C6-45AB-B700-099722F3BFD2}" type="pres">
      <dgm:prSet presAssocID="{76D1ECC8-7EAE-418E-B913-42A292ED5C2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7AC246D-3FCC-4F91-9EB2-D8A2DCFB97A9}" type="pres">
      <dgm:prSet presAssocID="{1BD36B2E-62CB-4049-9581-A392130214F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C61BE2-E2BD-4785-9F1D-E7C26BE6D87B}" type="pres">
      <dgm:prSet presAssocID="{2FDB1970-018D-48DB-8AF8-7326E1D87AF9}" presName="sibTrans" presStyleCnt="0"/>
      <dgm:spPr/>
    </dgm:pt>
    <dgm:pt modelId="{3972080C-A12F-4566-8FFF-E269416DEC18}" type="pres">
      <dgm:prSet presAssocID="{833B37C4-2230-4D75-8A69-E72433E4887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AB9E7D-F77D-4622-83BE-378D55C8FD81}" type="pres">
      <dgm:prSet presAssocID="{690DDF5F-6352-44CF-9993-91DF9F3730EE}" presName="sibTrans" presStyleCnt="0"/>
      <dgm:spPr/>
    </dgm:pt>
    <dgm:pt modelId="{93044DED-6AE4-492C-A77C-832C4BD76F05}" type="pres">
      <dgm:prSet presAssocID="{C985D2FE-CDEE-4E1A-A8D9-BC6C484A1479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03A857-DBF5-409E-B181-C85C5D003938}" type="pres">
      <dgm:prSet presAssocID="{DF1AB81D-0853-4C7F-A185-173C95D3B746}" presName="sibTrans" presStyleCnt="0"/>
      <dgm:spPr/>
    </dgm:pt>
    <dgm:pt modelId="{80E751EA-519C-4172-8781-9CF25AA86381}" type="pres">
      <dgm:prSet presAssocID="{C328A4FC-BAA2-4572-A2B8-ECE15561B885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F30E2-ADED-4066-97FE-1A4957824732}" type="pres">
      <dgm:prSet presAssocID="{C5108E3E-6EFC-4A33-93F1-8AAEB0E24462}" presName="sibTrans" presStyleCnt="0"/>
      <dgm:spPr/>
    </dgm:pt>
    <dgm:pt modelId="{F7D0A33B-73C2-4DA8-9FEC-87AB09693524}" type="pres">
      <dgm:prSet presAssocID="{8F7E9CA7-C23D-4137-A4E4-62CACC445FE2}" presName="node" presStyleLbl="node1" presStyleIdx="4" presStyleCnt="8" custLinFactNeighborY="-10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061F5B-7603-40D7-A650-012D1384D817}" type="pres">
      <dgm:prSet presAssocID="{5510E1B7-62FA-413C-A67B-0F49E2D94537}" presName="sibTrans" presStyleCnt="0"/>
      <dgm:spPr/>
    </dgm:pt>
    <dgm:pt modelId="{F64E4B9A-C132-4B85-9F37-D75AC1069175}" type="pres">
      <dgm:prSet presAssocID="{F54CEA4D-746A-42C0-B020-5195E03429B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788D82-35D5-4647-9EC1-B11EAE094D61}" type="pres">
      <dgm:prSet presAssocID="{D6D9D864-80E8-430D-AE0D-BCC3BCDB2B74}" presName="sibTrans" presStyleCnt="0"/>
      <dgm:spPr/>
    </dgm:pt>
    <dgm:pt modelId="{F68A681A-3A4D-4D12-9997-C17AFA53D4B9}" type="pres">
      <dgm:prSet presAssocID="{CCC94542-F6E9-4582-9097-130CCE0F993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C0DC39-57F1-47A3-A0DA-89394BD4474B}" type="pres">
      <dgm:prSet presAssocID="{7D4FC029-8F67-4FF8-A3E4-ACD96CEA6D95}" presName="sibTrans" presStyleCnt="0"/>
      <dgm:spPr/>
    </dgm:pt>
    <dgm:pt modelId="{B7A491F3-C863-4B8E-97F8-D082000027FC}" type="pres">
      <dgm:prSet presAssocID="{7E5F35C4-D997-4C5F-AA04-A0A059173F0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AE51362-6684-4A0B-A37A-75434AAA044C}" type="presOf" srcId="{F54CEA4D-746A-42C0-B020-5195E03429B2}" destId="{F64E4B9A-C132-4B85-9F37-D75AC1069175}" srcOrd="0" destOrd="0" presId="urn:microsoft.com/office/officeart/2005/8/layout/default"/>
    <dgm:cxn modelId="{4D1405CE-C749-46F3-A8B5-C3FD2A1957F2}" srcId="{76D1ECC8-7EAE-418E-B913-42A292ED5C2C}" destId="{833B37C4-2230-4D75-8A69-E72433E4887E}" srcOrd="1" destOrd="0" parTransId="{3911C102-95EE-4E2C-AEB1-B4577544A8AB}" sibTransId="{690DDF5F-6352-44CF-9993-91DF9F3730EE}"/>
    <dgm:cxn modelId="{7173FFB9-2C3D-48AC-B34A-F6BF16C452FE}" type="presOf" srcId="{833B37C4-2230-4D75-8A69-E72433E4887E}" destId="{3972080C-A12F-4566-8FFF-E269416DEC18}" srcOrd="0" destOrd="0" presId="urn:microsoft.com/office/officeart/2005/8/layout/default"/>
    <dgm:cxn modelId="{0917BC14-497B-43A2-BB6C-55F53BEF7799}" srcId="{76D1ECC8-7EAE-418E-B913-42A292ED5C2C}" destId="{C328A4FC-BAA2-4572-A2B8-ECE15561B885}" srcOrd="3" destOrd="0" parTransId="{0721C551-47C0-4A7B-A13E-B4857617CCAC}" sibTransId="{C5108E3E-6EFC-4A33-93F1-8AAEB0E24462}"/>
    <dgm:cxn modelId="{51C9E1B0-8B58-425E-81D3-97AF0E97B210}" srcId="{76D1ECC8-7EAE-418E-B913-42A292ED5C2C}" destId="{F54CEA4D-746A-42C0-B020-5195E03429B2}" srcOrd="5" destOrd="0" parTransId="{5CFDB94F-9A5E-4E9C-8A9B-5083EBDA9C64}" sibTransId="{D6D9D864-80E8-430D-AE0D-BCC3BCDB2B74}"/>
    <dgm:cxn modelId="{5F91ECE9-0EE0-48E4-8B7B-83B6A0909256}" type="presOf" srcId="{CCC94542-F6E9-4582-9097-130CCE0F9934}" destId="{F68A681A-3A4D-4D12-9997-C17AFA53D4B9}" srcOrd="0" destOrd="0" presId="urn:microsoft.com/office/officeart/2005/8/layout/default"/>
    <dgm:cxn modelId="{D9350932-8F76-4CC6-82E3-F1458A6872D8}" type="presOf" srcId="{C985D2FE-CDEE-4E1A-A8D9-BC6C484A1479}" destId="{93044DED-6AE4-492C-A77C-832C4BD76F05}" srcOrd="0" destOrd="0" presId="urn:microsoft.com/office/officeart/2005/8/layout/default"/>
    <dgm:cxn modelId="{614A86CC-87AE-4D51-A044-5C4BEB8E5D06}" srcId="{76D1ECC8-7EAE-418E-B913-42A292ED5C2C}" destId="{7E5F35C4-D997-4C5F-AA04-A0A059173F05}" srcOrd="7" destOrd="0" parTransId="{2B06F78A-52A6-4324-BDD7-BD7AC08715B0}" sibTransId="{336870DF-6184-4816-AB45-AD02C5DAE56F}"/>
    <dgm:cxn modelId="{1E798FE6-05B9-4695-BB38-9C176850387C}" type="presOf" srcId="{1BD36B2E-62CB-4049-9581-A392130214F0}" destId="{C7AC246D-3FCC-4F91-9EB2-D8A2DCFB97A9}" srcOrd="0" destOrd="0" presId="urn:microsoft.com/office/officeart/2005/8/layout/default"/>
    <dgm:cxn modelId="{8C75849F-D910-40BD-B032-51845985A32F}" srcId="{76D1ECC8-7EAE-418E-B913-42A292ED5C2C}" destId="{1BD36B2E-62CB-4049-9581-A392130214F0}" srcOrd="0" destOrd="0" parTransId="{B937BA8E-0A74-4443-AC72-C69B264402C6}" sibTransId="{2FDB1970-018D-48DB-8AF8-7326E1D87AF9}"/>
    <dgm:cxn modelId="{8A7448CC-EFB2-405A-ABB8-CC74EC0A0BF2}" type="presOf" srcId="{7E5F35C4-D997-4C5F-AA04-A0A059173F05}" destId="{B7A491F3-C863-4B8E-97F8-D082000027FC}" srcOrd="0" destOrd="0" presId="urn:microsoft.com/office/officeart/2005/8/layout/default"/>
    <dgm:cxn modelId="{DDD3A955-AF27-4F15-A9CE-96E218BF5CAB}" srcId="{76D1ECC8-7EAE-418E-B913-42A292ED5C2C}" destId="{C985D2FE-CDEE-4E1A-A8D9-BC6C484A1479}" srcOrd="2" destOrd="0" parTransId="{18B3C71F-70EE-4B73-BC01-255E462229F7}" sibTransId="{DF1AB81D-0853-4C7F-A185-173C95D3B746}"/>
    <dgm:cxn modelId="{073D217A-5CE5-47EB-ACB6-8B1DE601B022}" type="presOf" srcId="{C328A4FC-BAA2-4572-A2B8-ECE15561B885}" destId="{80E751EA-519C-4172-8781-9CF25AA86381}" srcOrd="0" destOrd="0" presId="urn:microsoft.com/office/officeart/2005/8/layout/default"/>
    <dgm:cxn modelId="{9C9184E8-B35B-47E8-B874-76380B8583DD}" srcId="{76D1ECC8-7EAE-418E-B913-42A292ED5C2C}" destId="{CCC94542-F6E9-4582-9097-130CCE0F9934}" srcOrd="6" destOrd="0" parTransId="{D9ED6E24-90E1-4EBF-BC99-C4FAB3F7B0BA}" sibTransId="{7D4FC029-8F67-4FF8-A3E4-ACD96CEA6D95}"/>
    <dgm:cxn modelId="{5D383BF2-AE5B-49DE-B82D-A517A86B8D73}" srcId="{76D1ECC8-7EAE-418E-B913-42A292ED5C2C}" destId="{8F7E9CA7-C23D-4137-A4E4-62CACC445FE2}" srcOrd="4" destOrd="0" parTransId="{1090EA33-05B4-453E-BADD-D7FDC453B8B0}" sibTransId="{5510E1B7-62FA-413C-A67B-0F49E2D94537}"/>
    <dgm:cxn modelId="{3F2B133F-B02C-4C38-90DD-D5CC37F08655}" type="presOf" srcId="{76D1ECC8-7EAE-418E-B913-42A292ED5C2C}" destId="{18C1CE33-E2C6-45AB-B700-099722F3BFD2}" srcOrd="0" destOrd="0" presId="urn:microsoft.com/office/officeart/2005/8/layout/default"/>
    <dgm:cxn modelId="{B8F662A7-5BB4-474A-BECA-CC62F3EA92D7}" type="presOf" srcId="{8F7E9CA7-C23D-4137-A4E4-62CACC445FE2}" destId="{F7D0A33B-73C2-4DA8-9FEC-87AB09693524}" srcOrd="0" destOrd="0" presId="urn:microsoft.com/office/officeart/2005/8/layout/default"/>
    <dgm:cxn modelId="{04E31B4B-BC3B-4870-AC54-D8EAAB306D25}" type="presParOf" srcId="{18C1CE33-E2C6-45AB-B700-099722F3BFD2}" destId="{C7AC246D-3FCC-4F91-9EB2-D8A2DCFB97A9}" srcOrd="0" destOrd="0" presId="urn:microsoft.com/office/officeart/2005/8/layout/default"/>
    <dgm:cxn modelId="{B8E28E09-E9BB-4C0B-872F-89D03657757F}" type="presParOf" srcId="{18C1CE33-E2C6-45AB-B700-099722F3BFD2}" destId="{0AC61BE2-E2BD-4785-9F1D-E7C26BE6D87B}" srcOrd="1" destOrd="0" presId="urn:microsoft.com/office/officeart/2005/8/layout/default"/>
    <dgm:cxn modelId="{F68B8FA7-8E19-4143-AE12-F964FABAE929}" type="presParOf" srcId="{18C1CE33-E2C6-45AB-B700-099722F3BFD2}" destId="{3972080C-A12F-4566-8FFF-E269416DEC18}" srcOrd="2" destOrd="0" presId="urn:microsoft.com/office/officeart/2005/8/layout/default"/>
    <dgm:cxn modelId="{4EE1F862-A1B2-4E9D-A400-4D671F0DC0CD}" type="presParOf" srcId="{18C1CE33-E2C6-45AB-B700-099722F3BFD2}" destId="{8AAB9E7D-F77D-4622-83BE-378D55C8FD81}" srcOrd="3" destOrd="0" presId="urn:microsoft.com/office/officeart/2005/8/layout/default"/>
    <dgm:cxn modelId="{86C3032E-FE99-45E5-8E2A-AE3BE035F8A7}" type="presParOf" srcId="{18C1CE33-E2C6-45AB-B700-099722F3BFD2}" destId="{93044DED-6AE4-492C-A77C-832C4BD76F05}" srcOrd="4" destOrd="0" presId="urn:microsoft.com/office/officeart/2005/8/layout/default"/>
    <dgm:cxn modelId="{7D88B003-42C5-4075-8CA8-9E6BE6C68876}" type="presParOf" srcId="{18C1CE33-E2C6-45AB-B700-099722F3BFD2}" destId="{B503A857-DBF5-409E-B181-C85C5D003938}" srcOrd="5" destOrd="0" presId="urn:microsoft.com/office/officeart/2005/8/layout/default"/>
    <dgm:cxn modelId="{4AABD30F-6E67-487A-A511-C58CABDD65D1}" type="presParOf" srcId="{18C1CE33-E2C6-45AB-B700-099722F3BFD2}" destId="{80E751EA-519C-4172-8781-9CF25AA86381}" srcOrd="6" destOrd="0" presId="urn:microsoft.com/office/officeart/2005/8/layout/default"/>
    <dgm:cxn modelId="{BFE60386-68EF-46EF-819A-66BE37A64DAA}" type="presParOf" srcId="{18C1CE33-E2C6-45AB-B700-099722F3BFD2}" destId="{954F30E2-ADED-4066-97FE-1A4957824732}" srcOrd="7" destOrd="0" presId="urn:microsoft.com/office/officeart/2005/8/layout/default"/>
    <dgm:cxn modelId="{9A0A13DA-6857-4EF4-9B66-8EE34A10B1BC}" type="presParOf" srcId="{18C1CE33-E2C6-45AB-B700-099722F3BFD2}" destId="{F7D0A33B-73C2-4DA8-9FEC-87AB09693524}" srcOrd="8" destOrd="0" presId="urn:microsoft.com/office/officeart/2005/8/layout/default"/>
    <dgm:cxn modelId="{4F887B62-DA73-4F23-8F9F-F1FF0EE5BC1A}" type="presParOf" srcId="{18C1CE33-E2C6-45AB-B700-099722F3BFD2}" destId="{E5061F5B-7603-40D7-A650-012D1384D817}" srcOrd="9" destOrd="0" presId="urn:microsoft.com/office/officeart/2005/8/layout/default"/>
    <dgm:cxn modelId="{C60DA4ED-4D7A-4B29-96E3-5371FE18E493}" type="presParOf" srcId="{18C1CE33-E2C6-45AB-B700-099722F3BFD2}" destId="{F64E4B9A-C132-4B85-9F37-D75AC1069175}" srcOrd="10" destOrd="0" presId="urn:microsoft.com/office/officeart/2005/8/layout/default"/>
    <dgm:cxn modelId="{30238FD3-6309-47A8-89DA-A6C0401924EE}" type="presParOf" srcId="{18C1CE33-E2C6-45AB-B700-099722F3BFD2}" destId="{2C788D82-35D5-4647-9EC1-B11EAE094D61}" srcOrd="11" destOrd="0" presId="urn:microsoft.com/office/officeart/2005/8/layout/default"/>
    <dgm:cxn modelId="{01F665B7-F053-4E69-8AD5-4A23A6EEC83A}" type="presParOf" srcId="{18C1CE33-E2C6-45AB-B700-099722F3BFD2}" destId="{F68A681A-3A4D-4D12-9997-C17AFA53D4B9}" srcOrd="12" destOrd="0" presId="urn:microsoft.com/office/officeart/2005/8/layout/default"/>
    <dgm:cxn modelId="{A07A991C-9053-4C9A-A86A-6C60261E7A96}" type="presParOf" srcId="{18C1CE33-E2C6-45AB-B700-099722F3BFD2}" destId="{83C0DC39-57F1-47A3-A0DA-89394BD4474B}" srcOrd="13" destOrd="0" presId="urn:microsoft.com/office/officeart/2005/8/layout/default"/>
    <dgm:cxn modelId="{72B3A8A2-1D33-4CA4-945C-0C0929A5517A}" type="presParOf" srcId="{18C1CE33-E2C6-45AB-B700-099722F3BFD2}" destId="{B7A491F3-C863-4B8E-97F8-D082000027F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C246D-3FCC-4F91-9EB2-D8A2DCFB97A9}">
      <dsp:nvSpPr>
        <dsp:cNvPr id="0" name=""/>
        <dsp:cNvSpPr/>
      </dsp:nvSpPr>
      <dsp:spPr>
        <a:xfrm>
          <a:off x="2576" y="608235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chemeClr val="bg1"/>
              </a:solidFill>
            </a:rPr>
            <a:t>Desregulamentação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576" y="608235"/>
        <a:ext cx="2044132" cy="1226479"/>
      </dsp:txXfrm>
    </dsp:sp>
    <dsp:sp modelId="{3972080C-A12F-4566-8FFF-E269416DEC18}">
      <dsp:nvSpPr>
        <dsp:cNvPr id="0" name=""/>
        <dsp:cNvSpPr/>
      </dsp:nvSpPr>
      <dsp:spPr>
        <a:xfrm>
          <a:off x="2251121" y="608235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>
              <a:solidFill>
                <a:schemeClr val="bg1"/>
              </a:solidFill>
            </a:rPr>
            <a:t>Desburocratização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251121" y="608235"/>
        <a:ext cx="2044132" cy="1226479"/>
      </dsp:txXfrm>
    </dsp:sp>
    <dsp:sp modelId="{93044DED-6AE4-492C-A77C-832C4BD76F05}">
      <dsp:nvSpPr>
        <dsp:cNvPr id="0" name=""/>
        <dsp:cNvSpPr/>
      </dsp:nvSpPr>
      <dsp:spPr>
        <a:xfrm>
          <a:off x="4499667" y="608235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>
              <a:solidFill>
                <a:schemeClr val="bg1"/>
              </a:solidFill>
            </a:rPr>
            <a:t>Inovação Tecnológica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4499667" y="608235"/>
        <a:ext cx="2044132" cy="1226479"/>
      </dsp:txXfrm>
    </dsp:sp>
    <dsp:sp modelId="{80E751EA-519C-4172-8781-9CF25AA86381}">
      <dsp:nvSpPr>
        <dsp:cNvPr id="0" name=""/>
        <dsp:cNvSpPr/>
      </dsp:nvSpPr>
      <dsp:spPr>
        <a:xfrm>
          <a:off x="6748212" y="608235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>
              <a:solidFill>
                <a:schemeClr val="bg1"/>
              </a:solidFill>
            </a:rPr>
            <a:t>Acreditação e Certificação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6748212" y="608235"/>
        <a:ext cx="2044132" cy="1226479"/>
      </dsp:txXfrm>
    </dsp:sp>
    <dsp:sp modelId="{F7D0A33B-73C2-4DA8-9FEC-87AB09693524}">
      <dsp:nvSpPr>
        <dsp:cNvPr id="0" name=""/>
        <dsp:cNvSpPr/>
      </dsp:nvSpPr>
      <dsp:spPr>
        <a:xfrm>
          <a:off x="2576" y="2026679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>
              <a:solidFill>
                <a:schemeClr val="bg1"/>
              </a:solidFill>
            </a:rPr>
            <a:t>Gerenciamento e Especialização Técnica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576" y="2026679"/>
        <a:ext cx="2044132" cy="1226479"/>
      </dsp:txXfrm>
    </dsp:sp>
    <dsp:sp modelId="{F64E4B9A-C132-4B85-9F37-D75AC1069175}">
      <dsp:nvSpPr>
        <dsp:cNvPr id="0" name=""/>
        <dsp:cNvSpPr/>
      </dsp:nvSpPr>
      <dsp:spPr>
        <a:xfrm>
          <a:off x="2251121" y="2039128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chemeClr val="bg1"/>
              </a:solidFill>
            </a:rPr>
            <a:t>Ações Transversais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251121" y="2039128"/>
        <a:ext cx="2044132" cy="1226479"/>
      </dsp:txXfrm>
    </dsp:sp>
    <dsp:sp modelId="{F68A681A-3A4D-4D12-9997-C17AFA53D4B9}">
      <dsp:nvSpPr>
        <dsp:cNvPr id="0" name=""/>
        <dsp:cNvSpPr/>
      </dsp:nvSpPr>
      <dsp:spPr>
        <a:xfrm>
          <a:off x="4499667" y="2039128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>
              <a:solidFill>
                <a:schemeClr val="bg1"/>
              </a:solidFill>
            </a:rPr>
            <a:t>Eficiência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4499667" y="2039128"/>
        <a:ext cx="2044132" cy="1226479"/>
      </dsp:txXfrm>
    </dsp:sp>
    <dsp:sp modelId="{B7A491F3-C863-4B8E-97F8-D082000027FC}">
      <dsp:nvSpPr>
        <dsp:cNvPr id="0" name=""/>
        <dsp:cNvSpPr/>
      </dsp:nvSpPr>
      <dsp:spPr>
        <a:xfrm>
          <a:off x="6748212" y="2039128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chemeClr val="bg1"/>
              </a:solidFill>
            </a:rPr>
            <a:t>Alinhamento Internacional</a:t>
          </a:r>
        </a:p>
      </dsp:txBody>
      <dsp:txXfrm>
        <a:off x="6748212" y="2039128"/>
        <a:ext cx="2044132" cy="1226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C246D-3FCC-4F91-9EB2-D8A2DCFB97A9}">
      <dsp:nvSpPr>
        <dsp:cNvPr id="0" name=""/>
        <dsp:cNvSpPr/>
      </dsp:nvSpPr>
      <dsp:spPr>
        <a:xfrm>
          <a:off x="2576" y="608235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Internet das Coisas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2576" y="608235"/>
        <a:ext cx="2044132" cy="1226479"/>
      </dsp:txXfrm>
    </dsp:sp>
    <dsp:sp modelId="{3972080C-A12F-4566-8FFF-E269416DEC18}">
      <dsp:nvSpPr>
        <dsp:cNvPr id="0" name=""/>
        <dsp:cNvSpPr/>
      </dsp:nvSpPr>
      <dsp:spPr>
        <a:xfrm>
          <a:off x="2251121" y="608235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 smtClean="0">
              <a:solidFill>
                <a:schemeClr val="bg1"/>
              </a:solidFill>
            </a:rPr>
            <a:t>Big Data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2251121" y="608235"/>
        <a:ext cx="2044132" cy="1226479"/>
      </dsp:txXfrm>
    </dsp:sp>
    <dsp:sp modelId="{93044DED-6AE4-492C-A77C-832C4BD76F05}">
      <dsp:nvSpPr>
        <dsp:cNvPr id="0" name=""/>
        <dsp:cNvSpPr/>
      </dsp:nvSpPr>
      <dsp:spPr>
        <a:xfrm>
          <a:off x="4499667" y="608235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 smtClean="0">
              <a:solidFill>
                <a:schemeClr val="bg1"/>
              </a:solidFill>
            </a:rPr>
            <a:t>Inteligência Artificial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4499667" y="608235"/>
        <a:ext cx="2044132" cy="1226479"/>
      </dsp:txXfrm>
    </dsp:sp>
    <dsp:sp modelId="{80E751EA-519C-4172-8781-9CF25AA86381}">
      <dsp:nvSpPr>
        <dsp:cNvPr id="0" name=""/>
        <dsp:cNvSpPr/>
      </dsp:nvSpPr>
      <dsp:spPr>
        <a:xfrm>
          <a:off x="6748212" y="608235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 smtClean="0">
              <a:solidFill>
                <a:schemeClr val="bg1"/>
              </a:solidFill>
            </a:rPr>
            <a:t>Segurança da Informação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6748212" y="608235"/>
        <a:ext cx="2044132" cy="1226479"/>
      </dsp:txXfrm>
    </dsp:sp>
    <dsp:sp modelId="{F7D0A33B-73C2-4DA8-9FEC-87AB09693524}">
      <dsp:nvSpPr>
        <dsp:cNvPr id="0" name=""/>
        <dsp:cNvSpPr/>
      </dsp:nvSpPr>
      <dsp:spPr>
        <a:xfrm>
          <a:off x="2576" y="2026679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1800" b="1" kern="1200" dirty="0" smtClean="0">
              <a:solidFill>
                <a:schemeClr val="bg1"/>
              </a:solidFill>
            </a:rPr>
            <a:t>Operação em tempo real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576" y="2026679"/>
        <a:ext cx="2044132" cy="1226479"/>
      </dsp:txXfrm>
    </dsp:sp>
    <dsp:sp modelId="{F64E4B9A-C132-4B85-9F37-D75AC1069175}">
      <dsp:nvSpPr>
        <dsp:cNvPr id="0" name=""/>
        <dsp:cNvSpPr/>
      </dsp:nvSpPr>
      <dsp:spPr>
        <a:xfrm>
          <a:off x="2251121" y="2039128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Descentralização</a:t>
          </a:r>
          <a:endParaRPr lang="pt-BR" sz="1800" kern="1200" dirty="0">
            <a:solidFill>
              <a:schemeClr val="bg1"/>
            </a:solidFill>
          </a:endParaRPr>
        </a:p>
      </dsp:txBody>
      <dsp:txXfrm>
        <a:off x="2251121" y="2039128"/>
        <a:ext cx="2044132" cy="1226479"/>
      </dsp:txXfrm>
    </dsp:sp>
    <dsp:sp modelId="{F68A681A-3A4D-4D12-9997-C17AFA53D4B9}">
      <dsp:nvSpPr>
        <dsp:cNvPr id="0" name=""/>
        <dsp:cNvSpPr/>
      </dsp:nvSpPr>
      <dsp:spPr>
        <a:xfrm>
          <a:off x="4499667" y="2039128"/>
          <a:ext cx="2044132" cy="122647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Otimização dos processos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4499667" y="2039128"/>
        <a:ext cx="2044132" cy="1226479"/>
      </dsp:txXfrm>
    </dsp:sp>
    <dsp:sp modelId="{B7A491F3-C863-4B8E-97F8-D082000027FC}">
      <dsp:nvSpPr>
        <dsp:cNvPr id="0" name=""/>
        <dsp:cNvSpPr/>
      </dsp:nvSpPr>
      <dsp:spPr>
        <a:xfrm>
          <a:off x="6748212" y="2039128"/>
          <a:ext cx="2044132" cy="1226479"/>
        </a:xfrm>
        <a:prstGeom prst="rect">
          <a:avLst/>
        </a:prstGeom>
        <a:solidFill>
          <a:srgbClr val="10335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solidFill>
                <a:schemeClr val="bg1"/>
              </a:solidFill>
            </a:rPr>
            <a:t>Computação em Nuvem</a:t>
          </a:r>
          <a:endParaRPr lang="pt-BR" sz="1800" b="1" kern="1200" dirty="0">
            <a:solidFill>
              <a:schemeClr val="bg1"/>
            </a:solidFill>
          </a:endParaRPr>
        </a:p>
      </dsp:txBody>
      <dsp:txXfrm>
        <a:off x="6748212" y="2039128"/>
        <a:ext cx="2044132" cy="1226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B13C4-63A7-433C-B799-1BBD24339C20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EFAB8-B8B4-4B0B-99F3-85A595334C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25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78DE-3D18-42BF-A534-5B25A504320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6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A78DE-3D18-42BF-A534-5B25A504320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653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Apresentar Inmetro</a:t>
            </a:r>
            <a:r>
              <a:rPr lang="pt-BR" baseline="0" dirty="0" smtClean="0"/>
              <a:t> / Missão / Projetos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D45A-FD43-4228-838C-909A7B9C0994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199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Conclusão</a:t>
            </a:r>
            <a:r>
              <a:rPr lang="pt-BR" baseline="0" dirty="0" smtClean="0"/>
              <a:t> daquilo que precisamos 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D45A-FD43-4228-838C-909A7B9C0994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34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Principais fomentos do BI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D45A-FD43-4228-838C-909A7B9C0994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7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75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623F-A991-47D8-8D68-AC6187E3486A}" type="datetimeFigureOut">
              <a:rPr lang="pt-BR" smtClean="0"/>
              <a:pPr/>
              <a:t>27/11/2019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84488-DE16-4F11-95EC-A8C565184FC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97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18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2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78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0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53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2" r="25270"/>
          <a:stretch/>
        </p:blipFill>
        <p:spPr>
          <a:xfrm>
            <a:off x="0" y="0"/>
            <a:ext cx="1227909" cy="6858000"/>
          </a:xfrm>
          <a:prstGeom prst="rect">
            <a:avLst/>
          </a:prstGeom>
        </p:spPr>
      </p:pic>
      <p:pic>
        <p:nvPicPr>
          <p:cNvPr id="8" name="Imagem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2" y="563318"/>
            <a:ext cx="882990" cy="74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7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9CDA-5F30-4899-9D1C-AED9CD5DD9A1}" type="datetimeFigureOut">
              <a:rPr lang="pt-BR" smtClean="0"/>
              <a:pPr/>
              <a:t>27/11/2019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DBF8-E08A-4D34-B129-0D994FDD4C7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96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9CDA-5F30-4899-9D1C-AED9CD5DD9A1}" type="datetimeFigureOut">
              <a:rPr lang="pt-BR" smtClean="0"/>
              <a:pPr/>
              <a:t>27/11/2019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DDBF8-E08A-4D34-B129-0D994FDD4C7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06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62E0A-1E25-4647-BE5A-05045A59CF22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EE6DD-CA79-4909-988C-903EAD4DDD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44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4" r:id="rId3"/>
    <p:sldLayoutId id="2147483735" r:id="rId4"/>
    <p:sldLayoutId id="2147483736" r:id="rId5"/>
    <p:sldLayoutId id="2147483738" r:id="rId6"/>
    <p:sldLayoutId id="2147483740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ervicos.rbmlq.gov.br/Oficina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20.sv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image" Target="../media/image110.svg"/><Relationship Id="rId21" Type="http://schemas.openxmlformats.org/officeDocument/2006/relationships/image" Target="../media/image128.svg"/><Relationship Id="rId7" Type="http://schemas.openxmlformats.org/officeDocument/2006/relationships/image" Target="../media/image114.svg"/><Relationship Id="rId12" Type="http://schemas.openxmlformats.org/officeDocument/2006/relationships/image" Target="../media/image45.png"/><Relationship Id="rId17" Type="http://schemas.openxmlformats.org/officeDocument/2006/relationships/image" Target="../media/image124.svg"/><Relationship Id="rId25" Type="http://schemas.openxmlformats.org/officeDocument/2006/relationships/image" Target="../media/image132.svg"/><Relationship Id="rId33" Type="http://schemas.openxmlformats.org/officeDocument/2006/relationships/image" Target="../media/image56.pn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118.svg"/><Relationship Id="rId24" Type="http://schemas.openxmlformats.org/officeDocument/2006/relationships/image" Target="../media/image51.png"/><Relationship Id="rId32" Type="http://schemas.openxmlformats.org/officeDocument/2006/relationships/image" Target="../media/image139.svg"/><Relationship Id="rId5" Type="http://schemas.openxmlformats.org/officeDocument/2006/relationships/image" Target="../media/image112.svg"/><Relationship Id="rId15" Type="http://schemas.openxmlformats.org/officeDocument/2006/relationships/image" Target="../media/image122.svg"/><Relationship Id="rId23" Type="http://schemas.openxmlformats.org/officeDocument/2006/relationships/image" Target="../media/image130.svg"/><Relationship Id="rId28" Type="http://schemas.openxmlformats.org/officeDocument/2006/relationships/image" Target="../media/image135.svg"/><Relationship Id="rId10" Type="http://schemas.openxmlformats.org/officeDocument/2006/relationships/image" Target="../media/image44.png"/><Relationship Id="rId19" Type="http://schemas.openxmlformats.org/officeDocument/2006/relationships/image" Target="../media/image126.svg"/><Relationship Id="rId31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116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53.png"/><Relationship Id="rId30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scondessa@inmetro.gov.br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tvasconcellos@inmetro.gov.b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4" y="2825969"/>
            <a:ext cx="1528929" cy="1289860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 flipH="1">
            <a:off x="3017072" y="2392822"/>
            <a:ext cx="45719" cy="2142602"/>
            <a:chOff x="4215384" y="2212848"/>
            <a:chExt cx="45719" cy="1444752"/>
          </a:xfrm>
        </p:grpSpPr>
        <p:sp>
          <p:nvSpPr>
            <p:cNvPr id="6" name="Retângulo 5"/>
            <p:cNvSpPr/>
            <p:nvPr/>
          </p:nvSpPr>
          <p:spPr>
            <a:xfrm>
              <a:off x="4215384" y="2212848"/>
              <a:ext cx="45719" cy="72237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215384" y="2935224"/>
              <a:ext cx="45719" cy="722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363071" y="4722881"/>
            <a:ext cx="5526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8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Mauricio Santos Condessa</a:t>
            </a:r>
            <a:endParaRPr lang="pt-BR" altLang="pt-BR" sz="1200" b="0" u="none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pt-BR" altLang="pt-BR" sz="1800" b="0" u="none" dirty="0">
                <a:solidFill>
                  <a:schemeClr val="bg1"/>
                </a:solidFill>
                <a:latin typeface="Calibri" panose="020F0502020204030204" pitchFamily="34" charset="0"/>
              </a:rPr>
              <a:t>Diretor da Diretoria de Metrologia </a:t>
            </a:r>
            <a:r>
              <a:rPr lang="pt-BR" altLang="pt-BR" sz="1800" b="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Legal, Substituto</a:t>
            </a:r>
            <a:endParaRPr lang="pt-BR" altLang="pt-BR" sz="1200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3078714" y="2879347"/>
            <a:ext cx="563925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sz="2600" u="none" dirty="0">
                <a:solidFill>
                  <a:schemeClr val="bg1"/>
                </a:solidFill>
                <a:latin typeface="Calibri" panose="020F0502020204030204" pitchFamily="34" charset="0"/>
              </a:rPr>
              <a:t>Digitalização de Serviços de Metrologia Legal</a:t>
            </a:r>
            <a:endParaRPr lang="pt-BR" altLang="pt-BR" sz="1800" u="none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t-BR" altLang="pt-BR" sz="18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Congresso Brasileiro de </a:t>
            </a:r>
            <a:r>
              <a:rPr lang="pt-BR" altLang="pt-BR" sz="18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Metrologia 2019</a:t>
            </a:r>
            <a:endParaRPr lang="pt-BR" altLang="pt-BR" sz="18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363070" y="5446604"/>
            <a:ext cx="5526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18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27 </a:t>
            </a:r>
            <a:r>
              <a:rPr lang="pt-BR" altLang="pt-BR" sz="1800" u="none" dirty="0">
                <a:solidFill>
                  <a:schemeClr val="bg1"/>
                </a:solidFill>
                <a:latin typeface="Calibri" panose="020F0502020204030204" pitchFamily="34" charset="0"/>
              </a:rPr>
              <a:t>de </a:t>
            </a:r>
            <a:r>
              <a:rPr lang="pt-BR" altLang="pt-BR" sz="1800" u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novembro </a:t>
            </a:r>
            <a:r>
              <a:rPr lang="pt-BR" altLang="pt-BR" sz="1800" u="none" dirty="0">
                <a:solidFill>
                  <a:schemeClr val="bg1"/>
                </a:solidFill>
                <a:latin typeface="Calibri" panose="020F0502020204030204" pitchFamily="34" charset="0"/>
              </a:rPr>
              <a:t>de 2019</a:t>
            </a:r>
            <a:endParaRPr lang="pt-BR" altLang="pt-BR" sz="1200" u="none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3465576" y="5369213"/>
            <a:ext cx="1499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1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93518" y="-30708"/>
            <a:ext cx="9237518" cy="6888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77" y="500182"/>
            <a:ext cx="8863445" cy="6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5417" y="1721127"/>
            <a:ext cx="5258583" cy="4639098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316478" y="756015"/>
          <a:ext cx="2571781" cy="3284661"/>
        </p:xfrm>
        <a:graphic>
          <a:graphicData uri="http://schemas.openxmlformats.org/drawingml/2006/table">
            <a:tbl>
              <a:tblPr/>
              <a:tblGrid>
                <a:gridCol w="742981"/>
                <a:gridCol w="889687"/>
                <a:gridCol w="939113"/>
              </a:tblGrid>
              <a:tr h="253405">
                <a:tc gridSpan="3"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Empresas</a:t>
                      </a:r>
                      <a:r>
                        <a:rPr lang="pt-BR" sz="16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Autorizadas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UF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Inst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Novo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Inst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Reparado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 </a:t>
                      </a: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 </a:t>
                      </a: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MG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RJ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SC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RS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34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TOTAL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24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pt-BR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1419396" y="4112408"/>
          <a:ext cx="2363103" cy="2375638"/>
        </p:xfrm>
        <a:graphic>
          <a:graphicData uri="http://schemas.openxmlformats.org/drawingml/2006/table">
            <a:tbl>
              <a:tblPr/>
              <a:tblGrid>
                <a:gridCol w="1737028"/>
                <a:gridCol w="626075"/>
              </a:tblGrid>
              <a:tr h="465554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Autorizações por Instrumentos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pt-BR" sz="2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3723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+mn-cs"/>
                        </a:rPr>
                        <a:t>Cronotacógrafo</a:t>
                      </a:r>
                      <a:endParaRPr lang="pt-BR" sz="1600" b="1" i="0" u="none" strike="noStrike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23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Esfigmomanômetro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723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Hidrômetro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723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Medidor de Gás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6555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Medidor de Energia Elétrica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7762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316478" y="6488046"/>
            <a:ext cx="4164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Planilha de Controle da </a:t>
            </a:r>
            <a:r>
              <a:rPr lang="pt-BR" sz="1200" b="1" dirty="0" err="1" smtClean="0"/>
              <a:t>Dimel</a:t>
            </a:r>
            <a:endParaRPr lang="pt-BR" sz="1200" b="1" dirty="0"/>
          </a:p>
        </p:txBody>
      </p:sp>
      <p:sp>
        <p:nvSpPr>
          <p:cNvPr id="7" name="Retângulo 6"/>
          <p:cNvSpPr/>
          <p:nvPr/>
        </p:nvSpPr>
        <p:spPr>
          <a:xfrm>
            <a:off x="1316478" y="197994"/>
            <a:ext cx="7562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 smtClean="0">
                <a:solidFill>
                  <a:srgbClr val="002060"/>
                </a:solidFill>
              </a:rPr>
              <a:t>Empresas Autorizadas – Portaria Inmetro 400/2013</a:t>
            </a:r>
            <a:endParaRPr lang="pt-B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42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116937" y="237047"/>
            <a:ext cx="63272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Oficinas de Reparo Autorizadas – Portaria Inmetro 065/2015 – Total: 2974</a:t>
            </a:r>
            <a:endParaRPr lang="pt-BR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3072837" y="1231106"/>
          <a:ext cx="4415481" cy="5250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42"/>
                <a:gridCol w="983426"/>
                <a:gridCol w="650789"/>
                <a:gridCol w="939114"/>
                <a:gridCol w="873210"/>
              </a:tblGrid>
              <a:tr h="49568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QTDE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UF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QTDE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AC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PB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39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275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AP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86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AM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21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BA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174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RJ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213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CE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27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186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GO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23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MA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MT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162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MS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SP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851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 smtClean="0">
                          <a:effectLst/>
                        </a:rPr>
                        <a:t>MG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19</a:t>
                      </a:r>
                      <a:endParaRPr lang="pt-BR" dirty="0"/>
                    </a:p>
                  </a:txBody>
                  <a:tcPr/>
                </a:tc>
              </a:tr>
              <a:tr h="362240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22" marR="4222" marT="4222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2990336" y="6460065"/>
            <a:ext cx="4860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b="1" dirty="0">
                <a:hlinkClick r:id="rId2"/>
              </a:rPr>
              <a:t>https://</a:t>
            </a:r>
            <a:r>
              <a:rPr lang="pt-BR" sz="1200" b="1" dirty="0" smtClean="0">
                <a:hlinkClick r:id="rId2"/>
              </a:rPr>
              <a:t>servicos.rbmlq.gov.br/Oficina</a:t>
            </a:r>
            <a:r>
              <a:rPr lang="pt-BR" sz="1200" b="1" dirty="0" smtClean="0"/>
              <a:t> em 08/08/2019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898906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CA31008-28DF-444F-A22E-E00D568EE6F6}"/>
              </a:ext>
            </a:extLst>
          </p:cNvPr>
          <p:cNvSpPr/>
          <p:nvPr/>
        </p:nvSpPr>
        <p:spPr>
          <a:xfrm>
            <a:off x="0" y="0"/>
            <a:ext cx="9144000" cy="704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CA31008-28DF-444F-A22E-E00D568EE6F6}"/>
              </a:ext>
            </a:extLst>
          </p:cNvPr>
          <p:cNvSpPr/>
          <p:nvPr/>
        </p:nvSpPr>
        <p:spPr>
          <a:xfrm>
            <a:off x="0" y="0"/>
            <a:ext cx="9144000" cy="704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0" y="307484"/>
            <a:ext cx="6400800" cy="64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7CA31008-28DF-444F-A22E-E00D568EE6F6}"/>
              </a:ext>
            </a:extLst>
          </p:cNvPr>
          <p:cNvSpPr/>
          <p:nvPr/>
        </p:nvSpPr>
        <p:spPr>
          <a:xfrm>
            <a:off x="0" y="0"/>
            <a:ext cx="9144000" cy="704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1" y="1275637"/>
            <a:ext cx="8323117" cy="46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517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15" y="680398"/>
            <a:ext cx="6438628" cy="60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517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4084"/>
            <a:ext cx="9144000" cy="338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517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5" y="1148357"/>
            <a:ext cx="7304808" cy="471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8"/>
            <a:ext cx="7166690" cy="56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9456" y="4275798"/>
            <a:ext cx="3995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b="1" dirty="0">
                <a:solidFill>
                  <a:schemeClr val="bg1"/>
                </a:solidFill>
              </a:rPr>
              <a:t>medida certa</a:t>
            </a:r>
            <a:r>
              <a:rPr lang="pt-BR" sz="2400" dirty="0">
                <a:solidFill>
                  <a:schemeClr val="bg1"/>
                </a:solidFill>
              </a:rPr>
              <a:t> para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promover confiança à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sociedade e competitividade </a:t>
            </a:r>
          </a:p>
          <a:p>
            <a:pPr algn="r"/>
            <a:r>
              <a:rPr lang="pt-BR" sz="2400" dirty="0">
                <a:solidFill>
                  <a:schemeClr val="bg1"/>
                </a:solidFill>
              </a:rPr>
              <a:t>ao setor produtivo.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0500" y="3649652"/>
            <a:ext cx="3584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MISSÃO DO INMETRO</a:t>
            </a:r>
          </a:p>
        </p:txBody>
      </p:sp>
    </p:spTree>
    <p:extLst>
      <p:ext uri="{BB962C8B-B14F-4D97-AF65-F5344CB8AC3E}">
        <p14:creationId xmlns:p14="http://schemas.microsoft.com/office/powerpoint/2010/main" val="8261591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5171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C60768-D86A-AD49-B1CB-A6691E86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57" y="2828835"/>
            <a:ext cx="84969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3600" b="1" dirty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Está havendo credibilidade dos resultados de medição em metrologia legal? </a:t>
            </a:r>
          </a:p>
        </p:txBody>
      </p:sp>
    </p:spTree>
    <p:extLst>
      <p:ext uri="{BB962C8B-B14F-4D97-AF65-F5344CB8AC3E}">
        <p14:creationId xmlns:p14="http://schemas.microsoft.com/office/powerpoint/2010/main" val="29586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457B0D0-A212-4B4A-9A3A-C1EA82353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F02D393E-3EAB-4B91-AD74-29D3FFA51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002425"/>
              </p:ext>
            </p:extLst>
          </p:nvPr>
        </p:nvGraphicFramePr>
        <p:xfrm>
          <a:off x="174538" y="1143000"/>
          <a:ext cx="8794921" cy="387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53E5C96-9EC0-42EC-B4F4-11903700C5E1}"/>
              </a:ext>
            </a:extLst>
          </p:cNvPr>
          <p:cNvSpPr/>
          <p:nvPr/>
        </p:nvSpPr>
        <p:spPr>
          <a:xfrm>
            <a:off x="-2" y="5016843"/>
            <a:ext cx="8902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10345C"/>
                </a:solidFill>
              </a:rPr>
              <a:t>Como a digitalização dos serviços de Metrologia </a:t>
            </a:r>
            <a:r>
              <a:rPr lang="pt-BR" sz="2800" b="1" dirty="0">
                <a:solidFill>
                  <a:srgbClr val="10345C"/>
                </a:solidFill>
              </a:rPr>
              <a:t>L</a:t>
            </a:r>
            <a:r>
              <a:rPr lang="pt-BR" sz="2800" b="1" dirty="0" smtClean="0">
                <a:solidFill>
                  <a:srgbClr val="10345C"/>
                </a:solidFill>
              </a:rPr>
              <a:t>egal pode auxiliar na credibilidade dos resultados de medição?</a:t>
            </a:r>
            <a:endParaRPr lang="pt-BR" sz="2800" b="1" dirty="0">
              <a:solidFill>
                <a:srgbClr val="10345C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B649E65-6704-4B5E-BABC-8933166F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55" y="525848"/>
            <a:ext cx="739016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3200" u="none" dirty="0" smtClean="0">
                <a:solidFill>
                  <a:srgbClr val="10335A"/>
                </a:solidFill>
                <a:latin typeface="Calibri" panose="020F0502020204030204" pitchFamily="34" charset="0"/>
              </a:rPr>
              <a:t>Metrologia para um mundo 4.0:</a:t>
            </a:r>
            <a:endParaRPr lang="pt-BR" altLang="pt-BR" sz="3200" u="none" dirty="0">
              <a:solidFill>
                <a:srgbClr val="10335A"/>
              </a:solidFill>
              <a:latin typeface="Calibri" panose="020F0502020204030204" pitchFamily="34" charset="0"/>
            </a:endParaRPr>
          </a:p>
          <a:p>
            <a:endParaRPr lang="pt-BR" altLang="pt-BR" sz="1400" u="none" dirty="0">
              <a:solidFill>
                <a:srgbClr val="10345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1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3917248" y="3929804"/>
            <a:ext cx="1353990" cy="435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em curva 7"/>
          <p:cNvCxnSpPr/>
          <p:nvPr/>
        </p:nvCxnSpPr>
        <p:spPr>
          <a:xfrm rot="16200000" flipV="1">
            <a:off x="2959754" y="1058569"/>
            <a:ext cx="1280281" cy="1988699"/>
          </a:xfrm>
          <a:prstGeom prst="curvedConnector2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em curva 11"/>
          <p:cNvCxnSpPr/>
          <p:nvPr/>
        </p:nvCxnSpPr>
        <p:spPr>
          <a:xfrm rot="5400000" flipH="1" flipV="1">
            <a:off x="4926211" y="1080810"/>
            <a:ext cx="1280281" cy="1944216"/>
          </a:xfrm>
          <a:prstGeom prst="curvedConnector2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3917248" y="2348881"/>
            <a:ext cx="1353990" cy="591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5737" y="3369766"/>
            <a:ext cx="475252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sz="1800" b="0" u="none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 </a:t>
            </a:r>
            <a:r>
              <a:rPr lang="pt-BR" sz="1800" u="none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medida certa</a:t>
            </a:r>
            <a:r>
              <a:rPr lang="pt-BR" sz="1800" b="0" u="none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 para </a:t>
            </a:r>
          </a:p>
          <a:p>
            <a:pPr algn="ctr"/>
            <a:r>
              <a:rPr lang="pt-BR" sz="1800" b="0" u="none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promover confiança à sociedade e competitividade ao setor produtivo.</a:t>
            </a:r>
            <a:endParaRPr lang="pt-BR" altLang="pt-BR" sz="1200" u="none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5" y="993733"/>
            <a:ext cx="2118370" cy="21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121924" cy="21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https://previews.dropbox.com/p/thumb/AAmhiS8aE3seeGsF4AQVyhUGy9Z6XcrgzRkIL0t0kh17vw8Hk4uTdbrWciS2kgyZassaU2LlfBD1ix-xkMl0_olvAlTKCISL2VCgWJmsHLgZtIGT8V-CoXS9PJwgL_S30QK21HBiXrtaUpBH-17IVi5viXAEldTlznLcK1uE31QUEoWr_2-EQNA2ouE9S1qiG7oX8_pHYMjKL7FkVz2iHEoDWFe1nojJf1N3kmaoIk0Bt2na4kSM4hYwqp3qbO25vb3uAn1Tlkp5A3-U6uFQSNGpYGVxrp7RS71SCCgDxUw0ZsdNDAa85XCX5FJGB_k-IdmyIMDCjo_0rRQAqaR07K3a0xb-tjen_q74M62JNWC7kf_CRymkpMizcTt-sW1FBcteS9Xcjy_ZU6sA54t1TO93FOnNKobrMOtKcWS5_GaZVGwoS3rCKJTXOf7BcIizbX8/p.png?fv_content=true&amp;size_mode=5"/>
          <p:cNvSpPr>
            <a:spLocks noChangeAspect="1" noChangeArrowheads="1"/>
          </p:cNvSpPr>
          <p:nvPr/>
        </p:nvSpPr>
        <p:spPr bwMode="auto">
          <a:xfrm>
            <a:off x="155575" y="4270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9" descr="https://previews.dropbox.com/p/thumb/AAmhiS8aE3seeGsF4AQVyhUGy9Z6XcrgzRkIL0t0kh17vw8Hk4uTdbrWciS2kgyZassaU2LlfBD1ix-xkMl0_olvAlTKCISL2VCgWJmsHLgZtIGT8V-CoXS9PJwgL_S30QK21HBiXrtaUpBH-17IVi5viXAEldTlznLcK1uE31QUEoWr_2-EQNA2ouE9S1qiG7oX8_pHYMjKL7FkVz2iHEoDWFe1nojJf1N3kmaoIk0Bt2na4kSM4hYwqp3qbO25vb3uAn1Tlkp5A3-U6uFQSNGpYGVxrp7RS71SCCgDxUw0ZsdNDAa85XCX5FJGB_k-IdmyIMDCjo_0rRQAqaR07K3a0xb-tjen_q74M62JNWC7kf_CRymkpMizcTt-sW1FBcteS9Xcjy_ZU6sA54t1TO93FOnNKobrMOtKcWS5_GaZVGwoS3rCKJTXOf7BcIizbX8/p.png?fv_content=true&amp;size_mode=5"/>
          <p:cNvSpPr>
            <a:spLocks noChangeAspect="1" noChangeArrowheads="1"/>
          </p:cNvSpPr>
          <p:nvPr/>
        </p:nvSpPr>
        <p:spPr bwMode="auto">
          <a:xfrm>
            <a:off x="307975" y="5794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" name="Picture 10" descr="C:\Users\hrsilva\Downloads\mar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41" y="2432718"/>
            <a:ext cx="931518" cy="93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hrsilva\Downloads\marc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01" y="2715804"/>
            <a:ext cx="1426398" cy="142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6353986" y="1201324"/>
            <a:ext cx="2394479" cy="1219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Regulamentação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Incentivo ao comércio justo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 de bens de </a:t>
            </a:r>
            <a:b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e consumo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121924" cy="21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406500" y="1276583"/>
            <a:ext cx="2394479" cy="155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Rastreabilidade metrológica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Apoio à inovação e competitividade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Incentivo ao comércio justo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400" b="1" dirty="0">
                <a:solidFill>
                  <a:srgbClr val="25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Proteção ao consumidor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5" y="993733"/>
            <a:ext cx="2118370" cy="21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1" grpId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0681"/>
          <a:stretch/>
        </p:blipFill>
        <p:spPr>
          <a:xfrm>
            <a:off x="-36512" y="571500"/>
            <a:ext cx="9217024" cy="5715000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-36512" y="571500"/>
            <a:ext cx="9217024" cy="5715000"/>
          </a:xfrm>
          <a:prstGeom prst="rect">
            <a:avLst/>
          </a:prstGeom>
          <a:solidFill>
            <a:schemeClr val="accent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4067944" y="571500"/>
            <a:ext cx="5112568" cy="30015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4654875" y="2484185"/>
            <a:ext cx="3960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1800" b="0" u="none" dirty="0">
                <a:solidFill>
                  <a:schemeClr val="bg1"/>
                </a:solidFill>
                <a:latin typeface="+mn-lt"/>
              </a:rPr>
              <a:t>IMPLANTAR E EMITIR</a:t>
            </a:r>
          </a:p>
          <a:p>
            <a:pPr algn="ctr"/>
            <a:r>
              <a:rPr lang="pt-BR" altLang="pt-BR" sz="1800" b="0" u="none" dirty="0">
                <a:solidFill>
                  <a:schemeClr val="bg1"/>
                </a:solidFill>
                <a:latin typeface="+mn-lt"/>
              </a:rPr>
              <a:t>CERTIFICADOS DIGITAIS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067944" y="3563368"/>
            <a:ext cx="5112568" cy="272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5508402" y="3176193"/>
            <a:ext cx="2253386" cy="1057300"/>
            <a:chOff x="2447764" y="3721596"/>
            <a:chExt cx="4248472" cy="1993404"/>
          </a:xfrm>
        </p:grpSpPr>
        <p:cxnSp>
          <p:nvCxnSpPr>
            <p:cNvPr id="10" name="Conector reto 9"/>
            <p:cNvCxnSpPr/>
            <p:nvPr/>
          </p:nvCxnSpPr>
          <p:spPr>
            <a:xfrm>
              <a:off x="2447764" y="3721596"/>
              <a:ext cx="42484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4572000" y="3721596"/>
              <a:ext cx="0" cy="19934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2"/>
          <p:cNvSpPr/>
          <p:nvPr/>
        </p:nvSpPr>
        <p:spPr>
          <a:xfrm>
            <a:off x="4582867" y="4385637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>
                <a:solidFill>
                  <a:schemeClr val="accent1">
                    <a:lumMod val="50000"/>
                  </a:schemeClr>
                </a:solidFill>
              </a:rPr>
              <a:t>PARA EQUIPAMENTOS</a:t>
            </a:r>
          </a:p>
          <a:p>
            <a:pPr algn="ctr"/>
            <a:r>
              <a:rPr lang="pt-BR" altLang="pt-BR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pt-BR" altLang="pt-BR" dirty="0" err="1">
                <a:solidFill>
                  <a:schemeClr val="accent1">
                    <a:lumMod val="50000"/>
                  </a:schemeClr>
                </a:solidFill>
              </a:rPr>
              <a:t>IoT</a:t>
            </a:r>
            <a:r>
              <a:rPr lang="pt-BR" altLang="pt-BR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19023"/>
            <a:ext cx="1512000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1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5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71500"/>
            <a:ext cx="9144000" cy="5715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331640" y="125252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"/>
              </a:spcBef>
            </a:pPr>
            <a:r>
              <a:rPr lang="pt-BR" dirty="0">
                <a:solidFill>
                  <a:schemeClr val="bg1"/>
                </a:solidFill>
              </a:rPr>
              <a:t>Inmetro será </a:t>
            </a:r>
            <a:r>
              <a:rPr lang="pt-BR" b="1" dirty="0">
                <a:solidFill>
                  <a:srgbClr val="558ED5"/>
                </a:solidFill>
              </a:rPr>
              <a:t>Autoridade Certificadora</a:t>
            </a:r>
            <a:r>
              <a:rPr lang="pt-BR" dirty="0">
                <a:solidFill>
                  <a:schemeClr val="bg1"/>
                </a:solidFill>
              </a:rPr>
              <a:t> normativa junto ao ICP-BR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3528" y="2118205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"/>
              </a:spcBef>
            </a:pPr>
            <a:r>
              <a:rPr lang="pt-BR" dirty="0">
                <a:solidFill>
                  <a:schemeClr val="bg1"/>
                </a:solidFill>
              </a:rPr>
              <a:t>O uso de </a:t>
            </a:r>
            <a:r>
              <a:rPr lang="pt-BR" b="1" dirty="0">
                <a:solidFill>
                  <a:srgbClr val="558ED5"/>
                </a:solidFill>
              </a:rPr>
              <a:t>certificados digitais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possibilitará o nascimento de serviços inovadores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683568" y="500833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"/>
              </a:spcBef>
            </a:pPr>
            <a:r>
              <a:rPr lang="pt-BR" dirty="0">
                <a:solidFill>
                  <a:schemeClr val="bg1"/>
                </a:solidFill>
              </a:rPr>
              <a:t>Emissão em nuvem de papéis legais assinados digitalmente, </a:t>
            </a:r>
            <a:r>
              <a:rPr lang="pt-BR" b="1" dirty="0">
                <a:solidFill>
                  <a:srgbClr val="558ED5"/>
                </a:solidFill>
              </a:rPr>
              <a:t>acabando com falsificações de certificados</a:t>
            </a:r>
            <a:r>
              <a:rPr lang="pt-BR" dirty="0">
                <a:solidFill>
                  <a:schemeClr val="bg1"/>
                </a:solidFill>
              </a:rPr>
              <a:t> de verificação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4067779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"/>
              </a:spcBef>
            </a:pPr>
            <a:r>
              <a:rPr lang="pt-BR" dirty="0">
                <a:solidFill>
                  <a:schemeClr val="bg1"/>
                </a:solidFill>
              </a:rPr>
              <a:t>Utilização de </a:t>
            </a:r>
            <a:r>
              <a:rPr lang="pt-BR" b="1" dirty="0">
                <a:solidFill>
                  <a:srgbClr val="558ED5"/>
                </a:solidFill>
              </a:rPr>
              <a:t>certificados de atributo para validação de produtos</a:t>
            </a:r>
            <a:r>
              <a:rPr lang="pt-BR" dirty="0">
                <a:solidFill>
                  <a:schemeClr val="bg1"/>
                </a:solidFill>
              </a:rPr>
              <a:t> em sites de e-commerce</a:t>
            </a:r>
          </a:p>
        </p:txBody>
      </p:sp>
      <p:sp>
        <p:nvSpPr>
          <p:cNvPr id="9" name="Retângulo 8"/>
          <p:cNvSpPr/>
          <p:nvPr/>
        </p:nvSpPr>
        <p:spPr>
          <a:xfrm>
            <a:off x="1835696" y="3092992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"/>
              </a:spcBef>
            </a:pPr>
            <a:r>
              <a:rPr lang="pt-BR" b="1" dirty="0">
                <a:solidFill>
                  <a:srgbClr val="558ED5"/>
                </a:solidFill>
              </a:rPr>
              <a:t>Capacitação de agentes </a:t>
            </a:r>
            <a:r>
              <a:rPr lang="pt-BR" dirty="0">
                <a:solidFill>
                  <a:schemeClr val="bg1"/>
                </a:solidFill>
              </a:rPr>
              <a:t>metrológicos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683568" y="1844824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683568" y="2780928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683568" y="3717032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683568" y="4725144"/>
            <a:ext cx="7776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 descr="Código de Barras">
            <a:extLst>
              <a:ext uri="{FF2B5EF4-FFF2-40B4-BE49-F238E27FC236}">
                <a16:creationId xmlns="" xmlns:a16="http://schemas.microsoft.com/office/drawing/2014/main" id="{7E389AA6-5C43-46CE-9EF4-0E3AAE8058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761" y="4358141"/>
            <a:ext cx="762000" cy="762000"/>
          </a:xfrm>
          <a:prstGeom prst="rect">
            <a:avLst/>
          </a:prstGeom>
        </p:spPr>
      </p:pic>
      <p:pic>
        <p:nvPicPr>
          <p:cNvPr id="13" name="Gráfico 12" descr="Cartão de crédito">
            <a:extLst>
              <a:ext uri="{FF2B5EF4-FFF2-40B4-BE49-F238E27FC236}">
                <a16:creationId xmlns="" xmlns:a16="http://schemas.microsoft.com/office/drawing/2014/main" id="{5DF33370-729C-4361-98EE-274532438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2883" y="3815295"/>
            <a:ext cx="762000" cy="762000"/>
          </a:xfrm>
          <a:prstGeom prst="rect">
            <a:avLst/>
          </a:prstGeom>
        </p:spPr>
      </p:pic>
      <p:pic>
        <p:nvPicPr>
          <p:cNvPr id="23" name="Gráfico 22" descr="Américas no globo terrestre">
            <a:extLst>
              <a:ext uri="{FF2B5EF4-FFF2-40B4-BE49-F238E27FC236}">
                <a16:creationId xmlns="" xmlns:a16="http://schemas.microsoft.com/office/drawing/2014/main" id="{20543FD0-1219-4D06-A9F5-12C48C403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7097" y="5025241"/>
            <a:ext cx="762000" cy="762000"/>
          </a:xfrm>
          <a:prstGeom prst="rect">
            <a:avLst/>
          </a:prstGeom>
        </p:spPr>
      </p:pic>
      <p:pic>
        <p:nvPicPr>
          <p:cNvPr id="25" name="Gráfico 24" descr="Tecla">
            <a:extLst>
              <a:ext uri="{FF2B5EF4-FFF2-40B4-BE49-F238E27FC236}">
                <a16:creationId xmlns="" xmlns:a16="http://schemas.microsoft.com/office/drawing/2014/main" id="{F7A1E202-EE88-4FC2-BB4B-17658880E6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69083" y="2201342"/>
            <a:ext cx="762000" cy="762000"/>
          </a:xfrm>
          <a:prstGeom prst="rect">
            <a:avLst/>
          </a:prstGeom>
        </p:spPr>
      </p:pic>
      <p:pic>
        <p:nvPicPr>
          <p:cNvPr id="27" name="Gráfico 26" descr="Trancar">
            <a:extLst>
              <a:ext uri="{FF2B5EF4-FFF2-40B4-BE49-F238E27FC236}">
                <a16:creationId xmlns="" xmlns:a16="http://schemas.microsoft.com/office/drawing/2014/main" id="{A5EF87CC-2E9F-454B-8DCD-A18390BB11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5951" y="3200287"/>
            <a:ext cx="762000" cy="762000"/>
          </a:xfrm>
          <a:prstGeom prst="rect">
            <a:avLst/>
          </a:prstGeom>
        </p:spPr>
      </p:pic>
      <p:pic>
        <p:nvPicPr>
          <p:cNvPr id="31" name="Gráfico 30" descr="Cofre">
            <a:extLst>
              <a:ext uri="{FF2B5EF4-FFF2-40B4-BE49-F238E27FC236}">
                <a16:creationId xmlns="" xmlns:a16="http://schemas.microsoft.com/office/drawing/2014/main" id="{8D94C5FA-9797-4001-89FE-0CA8048CBD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9428" y="914814"/>
            <a:ext cx="762000" cy="762000"/>
          </a:xfrm>
          <a:prstGeom prst="rect">
            <a:avLst/>
          </a:prstGeom>
        </p:spPr>
      </p:pic>
      <p:pic>
        <p:nvPicPr>
          <p:cNvPr id="33" name="Gráfico 32" descr="Ladrão">
            <a:extLst>
              <a:ext uri="{FF2B5EF4-FFF2-40B4-BE49-F238E27FC236}">
                <a16:creationId xmlns="" xmlns:a16="http://schemas.microsoft.com/office/drawing/2014/main" id="{BC903F2D-F6ED-42ED-BA65-5DBA09FDE1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52833" y="5320020"/>
            <a:ext cx="762000" cy="762000"/>
          </a:xfrm>
          <a:prstGeom prst="rect">
            <a:avLst/>
          </a:prstGeom>
        </p:spPr>
      </p:pic>
      <p:pic>
        <p:nvPicPr>
          <p:cNvPr id="43" name="Gráfico 42" descr="Smartphone">
            <a:extLst>
              <a:ext uri="{FF2B5EF4-FFF2-40B4-BE49-F238E27FC236}">
                <a16:creationId xmlns="" xmlns:a16="http://schemas.microsoft.com/office/drawing/2014/main" id="{256EC6A7-8DF5-4219-A7FB-1CA431B246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47043" y="2239016"/>
            <a:ext cx="762000" cy="762000"/>
          </a:xfrm>
          <a:prstGeom prst="rect">
            <a:avLst/>
          </a:prstGeom>
        </p:spPr>
      </p:pic>
      <p:pic>
        <p:nvPicPr>
          <p:cNvPr id="47" name="Gráfico 46" descr="Servidor">
            <a:extLst>
              <a:ext uri="{FF2B5EF4-FFF2-40B4-BE49-F238E27FC236}">
                <a16:creationId xmlns="" xmlns:a16="http://schemas.microsoft.com/office/drawing/2014/main" id="{6E450BF6-28C5-4E65-BA26-FA7C6BAB80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538260" y="1609244"/>
            <a:ext cx="762000" cy="762000"/>
          </a:xfrm>
          <a:prstGeom prst="rect">
            <a:avLst/>
          </a:prstGeom>
        </p:spPr>
      </p:pic>
      <p:pic>
        <p:nvPicPr>
          <p:cNvPr id="49" name="Gráfico 48" descr="Processador">
            <a:extLst>
              <a:ext uri="{FF2B5EF4-FFF2-40B4-BE49-F238E27FC236}">
                <a16:creationId xmlns="" xmlns:a16="http://schemas.microsoft.com/office/drawing/2014/main" id="{D68926C8-8362-4CF2-84B6-9C89D1ADC2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36196" y="3778412"/>
            <a:ext cx="762000" cy="762000"/>
          </a:xfrm>
          <a:prstGeom prst="rect">
            <a:avLst/>
          </a:prstGeom>
        </p:spPr>
      </p:pic>
      <p:pic>
        <p:nvPicPr>
          <p:cNvPr id="53" name="Gráfico 52" descr="Bluetooth">
            <a:extLst>
              <a:ext uri="{FF2B5EF4-FFF2-40B4-BE49-F238E27FC236}">
                <a16:creationId xmlns="" xmlns:a16="http://schemas.microsoft.com/office/drawing/2014/main" id="{BA8EC828-A26F-45CB-A058-8FB5DABD634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176602" y="3555598"/>
            <a:ext cx="762000" cy="762000"/>
          </a:xfrm>
          <a:prstGeom prst="rect">
            <a:avLst/>
          </a:prstGeom>
        </p:spPr>
      </p:pic>
      <p:pic>
        <p:nvPicPr>
          <p:cNvPr id="55" name="Gráfico 54" descr="Carro">
            <a:extLst>
              <a:ext uri="{FF2B5EF4-FFF2-40B4-BE49-F238E27FC236}">
                <a16:creationId xmlns="" xmlns:a16="http://schemas.microsoft.com/office/drawing/2014/main" id="{40869E53-CCA5-4E71-939A-7FC68241AA0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464908" y="5313203"/>
            <a:ext cx="762000" cy="762000"/>
          </a:xfrm>
          <a:prstGeom prst="rect">
            <a:avLst/>
          </a:prstGeom>
        </p:spPr>
      </p:pic>
      <p:pic>
        <p:nvPicPr>
          <p:cNvPr id="1026" name="Picture 2" descr="Resultado de imagem para icone bomba de combustível">
            <a:extLst>
              <a:ext uri="{FF2B5EF4-FFF2-40B4-BE49-F238E27FC236}">
                <a16:creationId xmlns="" xmlns:a16="http://schemas.microsoft.com/office/drawing/2014/main" id="{9779FC11-B7F2-4AAA-B04F-C655E5A6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08" y="443780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áfico 60" descr="Tecla">
            <a:extLst>
              <a:ext uri="{FF2B5EF4-FFF2-40B4-BE49-F238E27FC236}">
                <a16:creationId xmlns="" xmlns:a16="http://schemas.microsoft.com/office/drawing/2014/main" id="{E94EA510-158D-4C1D-9540-61E55257EF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93268" y="4329323"/>
            <a:ext cx="762000" cy="762000"/>
          </a:xfrm>
          <a:prstGeom prst="rect">
            <a:avLst/>
          </a:prstGeom>
        </p:spPr>
      </p:pic>
      <p:pic>
        <p:nvPicPr>
          <p:cNvPr id="62" name="Gráfico 61" descr="Diploma">
            <a:extLst>
              <a:ext uri="{FF2B5EF4-FFF2-40B4-BE49-F238E27FC236}">
                <a16:creationId xmlns="" xmlns:a16="http://schemas.microsoft.com/office/drawing/2014/main" id="{B0109BBD-5F9F-4ED2-8699-C397EBF7EDC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70988" y="2649376"/>
            <a:ext cx="762000" cy="762000"/>
          </a:xfrm>
          <a:prstGeom prst="rect">
            <a:avLst/>
          </a:prstGeom>
        </p:spPr>
      </p:pic>
      <p:pic>
        <p:nvPicPr>
          <p:cNvPr id="64" name="Gráfico 63" descr="Diploma">
            <a:extLst>
              <a:ext uri="{FF2B5EF4-FFF2-40B4-BE49-F238E27FC236}">
                <a16:creationId xmlns="" xmlns:a16="http://schemas.microsoft.com/office/drawing/2014/main" id="{F9F32A46-9D78-4B84-9F43-0CF6122B5CD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561237" y="3842504"/>
            <a:ext cx="762000" cy="762000"/>
          </a:xfrm>
          <a:prstGeom prst="rect">
            <a:avLst/>
          </a:prstGeom>
        </p:spPr>
      </p:pic>
      <p:pic>
        <p:nvPicPr>
          <p:cNvPr id="65" name="Gráfico 64" descr="Polícia">
            <a:extLst>
              <a:ext uri="{FF2B5EF4-FFF2-40B4-BE49-F238E27FC236}">
                <a16:creationId xmlns="" xmlns:a16="http://schemas.microsoft.com/office/drawing/2014/main" id="{32A33BF9-2226-42D8-8653-D5DE4494832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042472" y="5313203"/>
            <a:ext cx="762000" cy="762000"/>
          </a:xfrm>
          <a:prstGeom prst="rect">
            <a:avLst/>
          </a:prstGeom>
        </p:spPr>
      </p:pic>
      <p:sp>
        <p:nvSpPr>
          <p:cNvPr id="66" name="CaixaDeTexto 65">
            <a:extLst>
              <a:ext uri="{FF2B5EF4-FFF2-40B4-BE49-F238E27FC236}">
                <a16:creationId xmlns="" xmlns:a16="http://schemas.microsoft.com/office/drawing/2014/main" id="{B317002C-A95F-4788-BABE-140853DEBEA0}"/>
              </a:ext>
            </a:extLst>
          </p:cNvPr>
          <p:cNvSpPr txBox="1"/>
          <p:nvPr/>
        </p:nvSpPr>
        <p:spPr>
          <a:xfrm>
            <a:off x="2602662" y="1108142"/>
            <a:ext cx="9621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Sala cofre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="" xmlns:a16="http://schemas.microsoft.com/office/drawing/2014/main" id="{66401778-4301-4334-85F4-4B4D5266456B}"/>
              </a:ext>
            </a:extLst>
          </p:cNvPr>
          <p:cNvSpPr txBox="1"/>
          <p:nvPr/>
        </p:nvSpPr>
        <p:spPr>
          <a:xfrm>
            <a:off x="2112911" y="1757947"/>
            <a:ext cx="489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TI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="" xmlns:a16="http://schemas.microsoft.com/office/drawing/2014/main" id="{98F37ED8-D988-4483-B2FA-C7DDA9995B92}"/>
              </a:ext>
            </a:extLst>
          </p:cNvPr>
          <p:cNvSpPr txBox="1"/>
          <p:nvPr/>
        </p:nvSpPr>
        <p:spPr>
          <a:xfrm>
            <a:off x="3375098" y="2119390"/>
            <a:ext cx="882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ICP-BR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="" xmlns:a16="http://schemas.microsoft.com/office/drawing/2014/main" id="{660424A6-5005-476D-8FD1-3DA02F353269}"/>
              </a:ext>
            </a:extLst>
          </p:cNvPr>
          <p:cNvSpPr txBox="1"/>
          <p:nvPr/>
        </p:nvSpPr>
        <p:spPr>
          <a:xfrm>
            <a:off x="2195737" y="2780929"/>
            <a:ext cx="1689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Certificado digital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="" xmlns:a16="http://schemas.microsoft.com/office/drawing/2014/main" id="{921D6D1C-5473-4B3D-BC58-6CC814D63489}"/>
              </a:ext>
            </a:extLst>
          </p:cNvPr>
          <p:cNvSpPr txBox="1"/>
          <p:nvPr/>
        </p:nvSpPr>
        <p:spPr>
          <a:xfrm>
            <a:off x="3275857" y="3573017"/>
            <a:ext cx="11509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 err="1">
                <a:solidFill>
                  <a:srgbClr val="002060"/>
                </a:solidFill>
              </a:rPr>
              <a:t>Segurança</a:t>
            </a:r>
            <a:endParaRPr lang="es-419" sz="1500" b="1" dirty="0">
              <a:solidFill>
                <a:srgbClr val="002060"/>
              </a:solidFill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="" xmlns:a16="http://schemas.microsoft.com/office/drawing/2014/main" id="{EDBC241A-E0B9-4EAF-8F01-12196425DC65}"/>
              </a:ext>
            </a:extLst>
          </p:cNvPr>
          <p:cNvSpPr txBox="1"/>
          <p:nvPr/>
        </p:nvSpPr>
        <p:spPr>
          <a:xfrm>
            <a:off x="2358688" y="4023825"/>
            <a:ext cx="1133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" b="1" dirty="0">
                <a:solidFill>
                  <a:srgbClr val="002060"/>
                </a:solidFill>
              </a:rPr>
              <a:t>Uso em </a:t>
            </a:r>
          </a:p>
          <a:p>
            <a:pPr algn="ctr"/>
            <a:r>
              <a:rPr lang="es-419" sz="1500" b="1" dirty="0" err="1">
                <a:solidFill>
                  <a:srgbClr val="002060"/>
                </a:solidFill>
              </a:rPr>
              <a:t>produtos</a:t>
            </a:r>
            <a:endParaRPr lang="es-419" sz="1500" b="1" dirty="0">
              <a:solidFill>
                <a:srgbClr val="002060"/>
              </a:solidFill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="" xmlns:a16="http://schemas.microsoft.com/office/drawing/2014/main" id="{6C823DA7-1E4F-428C-8355-8C456515DFCF}"/>
              </a:ext>
            </a:extLst>
          </p:cNvPr>
          <p:cNvSpPr txBox="1"/>
          <p:nvPr/>
        </p:nvSpPr>
        <p:spPr>
          <a:xfrm>
            <a:off x="2483769" y="5770132"/>
            <a:ext cx="17121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 err="1">
                <a:solidFill>
                  <a:srgbClr val="002060"/>
                </a:solidFill>
              </a:rPr>
              <a:t>Integração</a:t>
            </a:r>
            <a:r>
              <a:rPr lang="es-419" sz="1500" b="1" dirty="0">
                <a:solidFill>
                  <a:srgbClr val="002060"/>
                </a:solidFill>
              </a:rPr>
              <a:t> global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="" xmlns:a16="http://schemas.microsoft.com/office/drawing/2014/main" id="{C9733462-2346-46AB-B3D9-C2FC48EC6D70}"/>
              </a:ext>
            </a:extLst>
          </p:cNvPr>
          <p:cNvSpPr txBox="1"/>
          <p:nvPr/>
        </p:nvSpPr>
        <p:spPr>
          <a:xfrm>
            <a:off x="4734812" y="3361638"/>
            <a:ext cx="917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" b="1" dirty="0">
                <a:solidFill>
                  <a:srgbClr val="002060"/>
                </a:solidFill>
              </a:rPr>
              <a:t>Módulo </a:t>
            </a:r>
          </a:p>
          <a:p>
            <a:pPr algn="ctr"/>
            <a:r>
              <a:rPr lang="es-419" sz="1500" b="1" dirty="0">
                <a:solidFill>
                  <a:srgbClr val="002060"/>
                </a:solidFill>
              </a:rPr>
              <a:t>seguro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="" xmlns:a16="http://schemas.microsoft.com/office/drawing/2014/main" id="{C3A81AC1-00AE-43D8-8EDA-39959BE41B6F}"/>
              </a:ext>
            </a:extLst>
          </p:cNvPr>
          <p:cNvSpPr txBox="1"/>
          <p:nvPr/>
        </p:nvSpPr>
        <p:spPr>
          <a:xfrm>
            <a:off x="4051350" y="4794808"/>
            <a:ext cx="1657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" b="1" dirty="0" err="1">
                <a:solidFill>
                  <a:srgbClr val="002060"/>
                </a:solidFill>
              </a:rPr>
              <a:t>Armazenamento</a:t>
            </a:r>
            <a:r>
              <a:rPr lang="es-419" sz="15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419" sz="1500" b="1" dirty="0">
                <a:solidFill>
                  <a:srgbClr val="002060"/>
                </a:solidFill>
              </a:rPr>
              <a:t>de chaves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="" xmlns:a16="http://schemas.microsoft.com/office/drawing/2014/main" id="{E8BD2504-C90A-486C-B0F8-D3F106FD6634}"/>
              </a:ext>
            </a:extLst>
          </p:cNvPr>
          <p:cNvSpPr txBox="1"/>
          <p:nvPr/>
        </p:nvSpPr>
        <p:spPr>
          <a:xfrm>
            <a:off x="6338635" y="4581128"/>
            <a:ext cx="795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Bomba </a:t>
            </a:r>
          </a:p>
          <a:p>
            <a:r>
              <a:rPr lang="es-419" sz="1500" b="1" dirty="0">
                <a:solidFill>
                  <a:srgbClr val="002060"/>
                </a:solidFill>
              </a:rPr>
              <a:t>segura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="" xmlns:a16="http://schemas.microsoft.com/office/drawing/2014/main" id="{158547FC-43AD-45AF-A854-45C26B1BBF98}"/>
              </a:ext>
            </a:extLst>
          </p:cNvPr>
          <p:cNvSpPr txBox="1"/>
          <p:nvPr/>
        </p:nvSpPr>
        <p:spPr>
          <a:xfrm>
            <a:off x="6801285" y="3750582"/>
            <a:ext cx="10031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Bluetooth</a:t>
            </a:r>
          </a:p>
        </p:txBody>
      </p:sp>
      <p:pic>
        <p:nvPicPr>
          <p:cNvPr id="78" name="Gráfico 77" descr="Diploma">
            <a:extLst>
              <a:ext uri="{FF2B5EF4-FFF2-40B4-BE49-F238E27FC236}">
                <a16:creationId xmlns="" xmlns:a16="http://schemas.microsoft.com/office/drawing/2014/main" id="{F88DEAF5-3F11-4A2B-A53E-9DB8CFB4BB2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328832" y="2969935"/>
            <a:ext cx="762000" cy="762000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="" xmlns:a16="http://schemas.microsoft.com/office/drawing/2014/main" id="{605FC35F-2E13-4563-B34D-FCFCA59B4ADC}"/>
              </a:ext>
            </a:extLst>
          </p:cNvPr>
          <p:cNvSpPr txBox="1"/>
          <p:nvPr/>
        </p:nvSpPr>
        <p:spPr>
          <a:xfrm>
            <a:off x="6804249" y="2443767"/>
            <a:ext cx="5301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App</a:t>
            </a:r>
          </a:p>
        </p:txBody>
      </p:sp>
      <p:pic>
        <p:nvPicPr>
          <p:cNvPr id="80" name="Gráfico 79" descr="Sucesso em grupo">
            <a:extLst>
              <a:ext uri="{FF2B5EF4-FFF2-40B4-BE49-F238E27FC236}">
                <a16:creationId xmlns="" xmlns:a16="http://schemas.microsoft.com/office/drawing/2014/main" id="{4B5FD0B5-0453-4070-8C43-0AA7D20CDEC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55825" y="1542909"/>
            <a:ext cx="762000" cy="762000"/>
          </a:xfrm>
          <a:prstGeom prst="rect">
            <a:avLst/>
          </a:prstGeom>
        </p:spPr>
      </p:pic>
      <p:sp>
        <p:nvSpPr>
          <p:cNvPr id="82" name="CaixaDeTexto 81">
            <a:extLst>
              <a:ext uri="{FF2B5EF4-FFF2-40B4-BE49-F238E27FC236}">
                <a16:creationId xmlns="" xmlns:a16="http://schemas.microsoft.com/office/drawing/2014/main" id="{1CDB68F7-DA6E-4FA3-A6E9-8B61F167B038}"/>
              </a:ext>
            </a:extLst>
          </p:cNvPr>
          <p:cNvSpPr txBox="1"/>
          <p:nvPr/>
        </p:nvSpPr>
        <p:spPr>
          <a:xfrm>
            <a:off x="7089316" y="3105836"/>
            <a:ext cx="1587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>
                <a:solidFill>
                  <a:srgbClr val="002060"/>
                </a:solidFill>
              </a:rPr>
              <a:t>Certificado digital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="" xmlns:a16="http://schemas.microsoft.com/office/drawing/2014/main" id="{6C132CB2-C02E-434F-B82F-53B75AEE4DDB}"/>
              </a:ext>
            </a:extLst>
          </p:cNvPr>
          <p:cNvSpPr txBox="1"/>
          <p:nvPr/>
        </p:nvSpPr>
        <p:spPr>
          <a:xfrm>
            <a:off x="4841992" y="1628800"/>
            <a:ext cx="1890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" b="1" dirty="0" err="1">
                <a:solidFill>
                  <a:srgbClr val="002060"/>
                </a:solidFill>
              </a:rPr>
              <a:t>Segurança</a:t>
            </a:r>
            <a:r>
              <a:rPr lang="es-419" sz="1500" b="1" dirty="0">
                <a:solidFill>
                  <a:srgbClr val="002060"/>
                </a:solidFill>
              </a:rPr>
              <a:t> </a:t>
            </a:r>
            <a:r>
              <a:rPr lang="es-419" sz="1500" b="1" dirty="0" err="1">
                <a:solidFill>
                  <a:srgbClr val="002060"/>
                </a:solidFill>
              </a:rPr>
              <a:t>ao</a:t>
            </a:r>
            <a:r>
              <a:rPr lang="es-419" sz="1500" b="1" dirty="0">
                <a:solidFill>
                  <a:srgbClr val="002060"/>
                </a:solidFill>
              </a:rPr>
              <a:t> </a:t>
            </a:r>
            <a:r>
              <a:rPr lang="es-419" sz="1500" b="1" dirty="0" err="1">
                <a:solidFill>
                  <a:srgbClr val="002060"/>
                </a:solidFill>
              </a:rPr>
              <a:t>cidadão</a:t>
            </a:r>
            <a:endParaRPr lang="es-419" sz="1500" b="1" dirty="0">
              <a:solidFill>
                <a:srgbClr val="002060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="" xmlns:a16="http://schemas.microsoft.com/office/drawing/2014/main" id="{0AE46898-E660-4D82-A703-DDCB5208699A}"/>
              </a:ext>
            </a:extLst>
          </p:cNvPr>
          <p:cNvSpPr txBox="1"/>
          <p:nvPr/>
        </p:nvSpPr>
        <p:spPr>
          <a:xfrm>
            <a:off x="3995937" y="5395282"/>
            <a:ext cx="1668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500" b="1" dirty="0" err="1">
                <a:solidFill>
                  <a:srgbClr val="002060"/>
                </a:solidFill>
              </a:rPr>
              <a:t>Abastecimento</a:t>
            </a:r>
            <a:r>
              <a:rPr lang="es-419" sz="15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s-419" sz="1500" b="1" dirty="0">
                <a:solidFill>
                  <a:srgbClr val="002060"/>
                </a:solidFill>
              </a:rPr>
              <a:t>seguro</a:t>
            </a:r>
          </a:p>
        </p:txBody>
      </p:sp>
      <p:sp>
        <p:nvSpPr>
          <p:cNvPr id="86" name="CaixaDeTexto 85">
            <a:extLst>
              <a:ext uri="{FF2B5EF4-FFF2-40B4-BE49-F238E27FC236}">
                <a16:creationId xmlns="" xmlns:a16="http://schemas.microsoft.com/office/drawing/2014/main" id="{488C4B4E-57EC-48C6-ACD6-DD552C35B98D}"/>
              </a:ext>
            </a:extLst>
          </p:cNvPr>
          <p:cNvSpPr txBox="1"/>
          <p:nvPr/>
        </p:nvSpPr>
        <p:spPr>
          <a:xfrm>
            <a:off x="7236296" y="4978044"/>
            <a:ext cx="15034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 dirty="0" err="1">
                <a:solidFill>
                  <a:srgbClr val="002060"/>
                </a:solidFill>
              </a:rPr>
              <a:t>Fim</a:t>
            </a:r>
            <a:r>
              <a:rPr lang="es-419" sz="1500" b="1" dirty="0">
                <a:solidFill>
                  <a:srgbClr val="002060"/>
                </a:solidFill>
              </a:rPr>
              <a:t> das fraudes </a:t>
            </a:r>
          </a:p>
        </p:txBody>
      </p:sp>
      <p:cxnSp>
        <p:nvCxnSpPr>
          <p:cNvPr id="87" name="Conector: Curvo 86">
            <a:extLst>
              <a:ext uri="{FF2B5EF4-FFF2-40B4-BE49-F238E27FC236}">
                <a16:creationId xmlns="" xmlns:a16="http://schemas.microsoft.com/office/drawing/2014/main" id="{02995A92-D501-4CA2-8268-E28D080DE3D8}"/>
              </a:ext>
            </a:extLst>
          </p:cNvPr>
          <p:cNvCxnSpPr>
            <a:endCxn id="68" idx="2"/>
          </p:cNvCxnSpPr>
          <p:nvPr/>
        </p:nvCxnSpPr>
        <p:spPr>
          <a:xfrm rot="16200000" flipH="1">
            <a:off x="2071866" y="1795188"/>
            <a:ext cx="323165" cy="248680"/>
          </a:xfrm>
          <a:prstGeom prst="curvedConnector3">
            <a:avLst>
              <a:gd name="adj1" fmla="val 17073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: Curvo 90">
            <a:extLst>
              <a:ext uri="{FF2B5EF4-FFF2-40B4-BE49-F238E27FC236}">
                <a16:creationId xmlns="" xmlns:a16="http://schemas.microsoft.com/office/drawing/2014/main" id="{0220274D-EC10-4D88-ACDC-13F4A6F4DF6D}"/>
              </a:ext>
            </a:extLst>
          </p:cNvPr>
          <p:cNvCxnSpPr/>
          <p:nvPr/>
        </p:nvCxnSpPr>
        <p:spPr>
          <a:xfrm>
            <a:off x="2728856" y="2436853"/>
            <a:ext cx="345811" cy="307777"/>
          </a:xfrm>
          <a:prstGeom prst="curvedConnector4">
            <a:avLst>
              <a:gd name="adj1" fmla="val -30385"/>
              <a:gd name="adj2" fmla="val 11547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Curvo 91">
            <a:extLst>
              <a:ext uri="{FF2B5EF4-FFF2-40B4-BE49-F238E27FC236}">
                <a16:creationId xmlns="" xmlns:a16="http://schemas.microsoft.com/office/drawing/2014/main" id="{56D63688-9DD5-48CB-BAED-E68D6E21EF7C}"/>
              </a:ext>
            </a:extLst>
          </p:cNvPr>
          <p:cNvCxnSpPr>
            <a:cxnSpLocks/>
          </p:cNvCxnSpPr>
          <p:nvPr/>
        </p:nvCxnSpPr>
        <p:spPr>
          <a:xfrm>
            <a:off x="4004761" y="2473887"/>
            <a:ext cx="390009" cy="237097"/>
          </a:xfrm>
          <a:prstGeom prst="curvedConnector3">
            <a:avLst>
              <a:gd name="adj1" fmla="val 13199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ector: Curvo 1032">
            <a:extLst>
              <a:ext uri="{FF2B5EF4-FFF2-40B4-BE49-F238E27FC236}">
                <a16:creationId xmlns="" xmlns:a16="http://schemas.microsoft.com/office/drawing/2014/main" id="{6DDA2C88-DB7A-4B1D-98BB-6D7D6D6AE101}"/>
              </a:ext>
            </a:extLst>
          </p:cNvPr>
          <p:cNvCxnSpPr>
            <a:cxnSpLocks/>
          </p:cNvCxnSpPr>
          <p:nvPr/>
        </p:nvCxnSpPr>
        <p:spPr>
          <a:xfrm>
            <a:off x="4507629" y="2963342"/>
            <a:ext cx="320858" cy="313478"/>
          </a:xfrm>
          <a:prstGeom prst="curvedConnector3">
            <a:avLst>
              <a:gd name="adj1" fmla="val 17934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: Curvo 113">
            <a:extLst>
              <a:ext uri="{FF2B5EF4-FFF2-40B4-BE49-F238E27FC236}">
                <a16:creationId xmlns="" xmlns:a16="http://schemas.microsoft.com/office/drawing/2014/main" id="{8722685B-7F4E-464E-93D3-B3B2D6C7CB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50280" y="3481507"/>
            <a:ext cx="655183" cy="542319"/>
          </a:xfrm>
          <a:prstGeom prst="curvedConnector3">
            <a:avLst>
              <a:gd name="adj1" fmla="val 1361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: Curvo 117">
            <a:extLst>
              <a:ext uri="{FF2B5EF4-FFF2-40B4-BE49-F238E27FC236}">
                <a16:creationId xmlns="" xmlns:a16="http://schemas.microsoft.com/office/drawing/2014/main" id="{38EF861C-D6AD-44DD-AF47-886596016091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>
            <a:off x="3692342" y="4587340"/>
            <a:ext cx="301586" cy="281499"/>
          </a:xfrm>
          <a:prstGeom prst="curvedConnector3">
            <a:avLst>
              <a:gd name="adj1" fmla="val 9737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: Curvo 123">
            <a:extLst>
              <a:ext uri="{FF2B5EF4-FFF2-40B4-BE49-F238E27FC236}">
                <a16:creationId xmlns="" xmlns:a16="http://schemas.microsoft.com/office/drawing/2014/main" id="{423CB9D1-7D84-414A-8A66-C5765FC614E0}"/>
              </a:ext>
            </a:extLst>
          </p:cNvPr>
          <p:cNvCxnSpPr>
            <a:cxnSpLocks/>
            <a:endCxn id="23" idx="1"/>
          </p:cNvCxnSpPr>
          <p:nvPr/>
        </p:nvCxnSpPr>
        <p:spPr>
          <a:xfrm rot="5400000">
            <a:off x="2225932" y="4880743"/>
            <a:ext cx="636663" cy="414332"/>
          </a:xfrm>
          <a:prstGeom prst="curvedConnector4">
            <a:avLst>
              <a:gd name="adj1" fmla="val -2363"/>
              <a:gd name="adj2" fmla="val 1459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: Curvo 132">
            <a:extLst>
              <a:ext uri="{FF2B5EF4-FFF2-40B4-BE49-F238E27FC236}">
                <a16:creationId xmlns="" xmlns:a16="http://schemas.microsoft.com/office/drawing/2014/main" id="{CA1F4751-E01B-48AC-87A9-6F1E6DCA6542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4591794" y="3939594"/>
            <a:ext cx="244403" cy="219818"/>
          </a:xfrm>
          <a:prstGeom prst="curvedConnector3">
            <a:avLst>
              <a:gd name="adj1" fmla="val -168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: Curvo 142">
            <a:extLst>
              <a:ext uri="{FF2B5EF4-FFF2-40B4-BE49-F238E27FC236}">
                <a16:creationId xmlns="" xmlns:a16="http://schemas.microsoft.com/office/drawing/2014/main" id="{53D68EB0-64A8-4CB7-8BEB-85788D67126C}"/>
              </a:ext>
            </a:extLst>
          </p:cNvPr>
          <p:cNvCxnSpPr>
            <a:cxnSpLocks/>
            <a:stCxn id="64" idx="0"/>
            <a:endCxn id="78" idx="1"/>
          </p:cNvCxnSpPr>
          <p:nvPr/>
        </p:nvCxnSpPr>
        <p:spPr>
          <a:xfrm rot="5400000" flipH="1" flipV="1">
            <a:off x="5889752" y="3403424"/>
            <a:ext cx="491569" cy="38659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: Curvo 145">
            <a:extLst>
              <a:ext uri="{FF2B5EF4-FFF2-40B4-BE49-F238E27FC236}">
                <a16:creationId xmlns="" xmlns:a16="http://schemas.microsoft.com/office/drawing/2014/main" id="{462D3910-DA56-4F9D-B042-1E59E25AC053}"/>
              </a:ext>
            </a:extLst>
          </p:cNvPr>
          <p:cNvCxnSpPr>
            <a:cxnSpLocks/>
          </p:cNvCxnSpPr>
          <p:nvPr/>
        </p:nvCxnSpPr>
        <p:spPr>
          <a:xfrm>
            <a:off x="6525481" y="4534159"/>
            <a:ext cx="692344" cy="452622"/>
          </a:xfrm>
          <a:prstGeom prst="curvedConnector3">
            <a:avLst>
              <a:gd name="adj1" fmla="val 10011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ector: Curvo 148">
            <a:extLst>
              <a:ext uri="{FF2B5EF4-FFF2-40B4-BE49-F238E27FC236}">
                <a16:creationId xmlns="" xmlns:a16="http://schemas.microsoft.com/office/drawing/2014/main" id="{D7C819F5-57BD-46C9-9F1F-8020B60E22D6}"/>
              </a:ext>
            </a:extLst>
          </p:cNvPr>
          <p:cNvCxnSpPr>
            <a:cxnSpLocks/>
            <a:endCxn id="43" idx="1"/>
          </p:cNvCxnSpPr>
          <p:nvPr/>
        </p:nvCxnSpPr>
        <p:spPr>
          <a:xfrm rot="16200000" flipV="1">
            <a:off x="5866284" y="2900778"/>
            <a:ext cx="627183" cy="65661"/>
          </a:xfrm>
          <a:prstGeom prst="curvedConnector4">
            <a:avLst>
              <a:gd name="adj1" fmla="val -9663"/>
              <a:gd name="adj2" fmla="val 39012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: Curvo 163">
            <a:extLst>
              <a:ext uri="{FF2B5EF4-FFF2-40B4-BE49-F238E27FC236}">
                <a16:creationId xmlns="" xmlns:a16="http://schemas.microsoft.com/office/drawing/2014/main" id="{AD8D41E0-6B7C-4D1B-B906-52067E43EAB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61964" y="1972722"/>
            <a:ext cx="682721" cy="464635"/>
          </a:xfrm>
          <a:prstGeom prst="curvedConnector3">
            <a:avLst>
              <a:gd name="adj1" fmla="val 1008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3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115598"/>
            <a:ext cx="1115425" cy="111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571500"/>
            <a:ext cx="9240770" cy="5715450"/>
            <a:chOff x="0" y="0"/>
            <a:chExt cx="9240770" cy="57154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82"/>
            <a:stretch/>
          </p:blipFill>
          <p:spPr bwMode="auto">
            <a:xfrm>
              <a:off x="0" y="0"/>
              <a:ext cx="9240770" cy="5706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0" y="450"/>
              <a:ext cx="9240770" cy="5715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007632" y="3429450"/>
            <a:ext cx="2677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BENEFÍCIOS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5576" y="1730715"/>
            <a:ext cx="3181444" cy="32403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912701" y="4016859"/>
            <a:ext cx="2867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PARA O PAÍS E </a:t>
            </a:r>
          </a:p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SETOR PRODUTIVO</a:t>
            </a:r>
          </a:p>
        </p:txBody>
      </p:sp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4499992" y="2627620"/>
            <a:ext cx="40324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/>
            <a:r>
              <a:rPr lang="pt-BR" u="none" dirty="0">
                <a:solidFill>
                  <a:srgbClr val="558ED5"/>
                </a:solidFill>
                <a:latin typeface="+mn-lt"/>
              </a:rPr>
              <a:t>Redução em 10% em produtos piratas </a:t>
            </a:r>
            <a:r>
              <a:rPr lang="pt-BR" sz="20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representaria um ganho de US$ 250 milhões a US$ 750 milhões no comércio legal</a:t>
            </a:r>
          </a:p>
        </p:txBody>
      </p:sp>
      <p:pic>
        <p:nvPicPr>
          <p:cNvPr id="13" name="Picture 2" descr="C:\Users\hrsilva\Downloads\brazil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196962"/>
            <a:ext cx="1141951" cy="114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571500"/>
            <a:ext cx="9240770" cy="5715450"/>
            <a:chOff x="0" y="0"/>
            <a:chExt cx="9240770" cy="5715450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82"/>
            <a:stretch/>
          </p:blipFill>
          <p:spPr bwMode="auto">
            <a:xfrm>
              <a:off x="0" y="0"/>
              <a:ext cx="9240770" cy="5706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ângulo 17"/>
            <p:cNvSpPr/>
            <p:nvPr/>
          </p:nvSpPr>
          <p:spPr>
            <a:xfrm>
              <a:off x="0" y="450"/>
              <a:ext cx="9240770" cy="5715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007630" y="3429450"/>
            <a:ext cx="2677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BENEFÍCIOS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5576" y="1730715"/>
            <a:ext cx="3181444" cy="32403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763451" y="4016859"/>
            <a:ext cx="1165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SOCIAIS</a:t>
            </a:r>
          </a:p>
        </p:txBody>
      </p:sp>
      <p:sp>
        <p:nvSpPr>
          <p:cNvPr id="15" name="Rectangle 53"/>
          <p:cNvSpPr>
            <a:spLocks noChangeArrowheads="1"/>
          </p:cNvSpPr>
          <p:nvPr/>
        </p:nvSpPr>
        <p:spPr bwMode="auto">
          <a:xfrm>
            <a:off x="4427984" y="985370"/>
            <a:ext cx="432048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0"/>
              </a:spcBef>
            </a:pP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Estímulo à </a:t>
            </a:r>
            <a:r>
              <a:rPr lang="pt-BR" sz="1800" u="none" dirty="0">
                <a:solidFill>
                  <a:srgbClr val="4F81BD"/>
                </a:solidFill>
                <a:latin typeface="+mn-lt"/>
              </a:rPr>
              <a:t>produção e comercialização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 produtos em conformidade regulatória 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Redução de fraudes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 práticas enganosas </a:t>
            </a:r>
          </a:p>
          <a:p>
            <a:pPr>
              <a:spcBef>
                <a:spcPts val="10"/>
              </a:spcBef>
            </a:pP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no comércio 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Combate</a:t>
            </a:r>
            <a:r>
              <a:rPr lang="pt-BR" sz="1800" b="0" u="none" dirty="0">
                <a:solidFill>
                  <a:srgbClr val="4F81BD"/>
                </a:solidFill>
                <a:latin typeface="+mn-lt"/>
              </a:rPr>
              <a:t>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à lavagem de dinheiro 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rgbClr val="4F81BD"/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Aumento da arrecadação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de taxas e impostos com a eliminação de contrafação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Aumento da competitividade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industrial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Aumento da segurança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para o cidadão </a:t>
            </a:r>
          </a:p>
          <a:p>
            <a:pPr>
              <a:spcBef>
                <a:spcPts val="10"/>
              </a:spcBef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>
              <a:spcBef>
                <a:spcPts val="10"/>
              </a:spcBef>
            </a:pPr>
            <a:r>
              <a:rPr lang="pt-BR" sz="1800" u="none" dirty="0">
                <a:solidFill>
                  <a:srgbClr val="4F81BD"/>
                </a:solidFill>
                <a:latin typeface="+mn-lt"/>
              </a:rPr>
              <a:t>Redução do custo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da realização de </a:t>
            </a:r>
          </a:p>
          <a:p>
            <a:pPr>
              <a:spcBef>
                <a:spcPts val="10"/>
              </a:spcBef>
            </a:pP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negócios no país</a:t>
            </a:r>
          </a:p>
        </p:txBody>
      </p:sp>
      <p:pic>
        <p:nvPicPr>
          <p:cNvPr id="14" name="Picture 2" descr="C:\Users\hrsilva\Downloads\team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92" y="2276873"/>
            <a:ext cx="1067612" cy="1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0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71500"/>
            <a:ext cx="9180511" cy="5715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-36513" y="571500"/>
            <a:ext cx="9180512" cy="5715000"/>
          </a:xfrm>
          <a:prstGeom prst="rect">
            <a:avLst/>
          </a:prstGeom>
          <a:solidFill>
            <a:srgbClr val="254061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49" y="1664193"/>
            <a:ext cx="1514537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131715" y="3208303"/>
            <a:ext cx="37680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b="0" u="none" dirty="0">
                <a:solidFill>
                  <a:schemeClr val="bg1"/>
                </a:solidFill>
                <a:latin typeface="Calibri Light" panose="020F0302020204030204" pitchFamily="34" charset="0"/>
              </a:rPr>
              <a:t>DESENVOLVER</a:t>
            </a:r>
          </a:p>
          <a:p>
            <a:pPr algn="ctr"/>
            <a:r>
              <a:rPr lang="pt-BR" altLang="pt-BR" u="none" dirty="0">
                <a:solidFill>
                  <a:schemeClr val="bg1"/>
                </a:solidFill>
                <a:latin typeface="Calibri" panose="020F0502020204030204" pitchFamily="34" charset="0"/>
              </a:rPr>
              <a:t>BUSSINESS </a:t>
            </a:r>
          </a:p>
          <a:p>
            <a:pPr algn="ctr"/>
            <a:r>
              <a:rPr lang="pt-BR" altLang="pt-BR" u="none" dirty="0">
                <a:solidFill>
                  <a:schemeClr val="bg1"/>
                </a:solidFill>
                <a:latin typeface="Calibri" panose="020F0502020204030204" pitchFamily="34" charset="0"/>
              </a:rPr>
              <a:t>INTELLIGENCE</a:t>
            </a:r>
          </a:p>
        </p:txBody>
      </p:sp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749472" y="4369102"/>
            <a:ext cx="2764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1400" b="0" u="none" dirty="0">
                <a:solidFill>
                  <a:schemeClr val="bg1"/>
                </a:solidFill>
                <a:latin typeface="Calibri" panose="020F0502020204030204" pitchFamily="34" charset="0"/>
              </a:rPr>
              <a:t>Para monitoramento de mercado e </a:t>
            </a:r>
          </a:p>
          <a:p>
            <a:pPr algn="ctr"/>
            <a:r>
              <a:rPr lang="pt-BR" altLang="pt-BR" sz="1400" b="0" u="none" dirty="0">
                <a:solidFill>
                  <a:schemeClr val="bg1"/>
                </a:solidFill>
                <a:latin typeface="Calibri" panose="020F0502020204030204" pitchFamily="34" charset="0"/>
              </a:rPr>
              <a:t>gestão do estoque regulatório</a:t>
            </a:r>
            <a:endParaRPr lang="pt-BR" altLang="pt-BR" sz="1400" u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067944" y="571500"/>
            <a:ext cx="5076056" cy="300151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4654875" y="2066814"/>
            <a:ext cx="39604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1800" b="0" u="none" dirty="0">
                <a:solidFill>
                  <a:schemeClr val="bg1"/>
                </a:solidFill>
                <a:latin typeface="+mn-lt"/>
              </a:rPr>
              <a:t>COLETAR DADOS DO SETOR PRODUTIVO</a:t>
            </a:r>
          </a:p>
          <a:p>
            <a:pPr algn="ctr"/>
            <a:r>
              <a:rPr lang="pt-BR" altLang="pt-BR" sz="1800" b="0" u="none" dirty="0">
                <a:solidFill>
                  <a:schemeClr val="bg1"/>
                </a:solidFill>
                <a:latin typeface="+mn-lt"/>
              </a:rPr>
              <a:t>DESDE A PRODUÇÃO ATÉ VALIDAÇÃO </a:t>
            </a:r>
          </a:p>
          <a:p>
            <a:pPr algn="ctr"/>
            <a:r>
              <a:rPr lang="pt-BR" altLang="pt-BR" sz="1800" b="0" u="none" dirty="0">
                <a:solidFill>
                  <a:schemeClr val="bg1"/>
                </a:solidFill>
                <a:latin typeface="+mn-lt"/>
              </a:rPr>
              <a:t>NO MERCADO CONSUMIDOR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067944" y="3563368"/>
            <a:ext cx="5076056" cy="272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5508402" y="3176193"/>
            <a:ext cx="2253386" cy="1057300"/>
            <a:chOff x="2447764" y="3721596"/>
            <a:chExt cx="4248472" cy="1993404"/>
          </a:xfrm>
        </p:grpSpPr>
        <p:cxnSp>
          <p:nvCxnSpPr>
            <p:cNvPr id="10" name="Conector reto 9"/>
            <p:cNvCxnSpPr/>
            <p:nvPr/>
          </p:nvCxnSpPr>
          <p:spPr>
            <a:xfrm>
              <a:off x="2447764" y="3721596"/>
              <a:ext cx="42484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4572000" y="3721596"/>
              <a:ext cx="0" cy="19934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2"/>
          <p:cNvSpPr/>
          <p:nvPr/>
        </p:nvSpPr>
        <p:spPr>
          <a:xfrm>
            <a:off x="4582867" y="4385637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>
                <a:solidFill>
                  <a:schemeClr val="accent1">
                    <a:lumMod val="50000"/>
                  </a:schemeClr>
                </a:solidFill>
              </a:rPr>
              <a:t>PARA PROMOVER FISCALIZAÇÃO INERENTE DEMANDADA,ADEQUAÇÃO DO ESTOQUE REGULATÓRIO E JUSTA CONCORRÊNCIA</a:t>
            </a:r>
          </a:p>
        </p:txBody>
      </p:sp>
    </p:spTree>
    <p:extLst>
      <p:ext uri="{BB962C8B-B14F-4D97-AF65-F5344CB8AC3E}">
        <p14:creationId xmlns:p14="http://schemas.microsoft.com/office/powerpoint/2010/main" val="37881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 animBg="1"/>
      <p:bldP spid="8" grpId="0"/>
      <p:bldP spid="15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8"/>
          <a:stretch/>
        </p:blipFill>
        <p:spPr>
          <a:xfrm>
            <a:off x="0" y="571500"/>
            <a:ext cx="9144000" cy="573782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25091" y="571500"/>
            <a:ext cx="3161778" cy="5715000"/>
          </a:xfrm>
          <a:prstGeom prst="rect">
            <a:avLst/>
          </a:prstGeom>
          <a:solidFill>
            <a:schemeClr val="accent1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07704" y="571500"/>
            <a:ext cx="7259668" cy="573782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0000">
                <a:schemeClr val="tx2">
                  <a:lumMod val="5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noFill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74141" y="3016116"/>
            <a:ext cx="26636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DO BUSSINESS</a:t>
            </a:r>
          </a:p>
          <a:p>
            <a:pPr algn="ctr"/>
            <a:r>
              <a:rPr lang="pt-BR" alt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INTELLIGENCE</a:t>
            </a:r>
          </a:p>
        </p:txBody>
      </p:sp>
      <p:sp>
        <p:nvSpPr>
          <p:cNvPr id="7" name="Retângulo 6"/>
          <p:cNvSpPr/>
          <p:nvPr/>
        </p:nvSpPr>
        <p:spPr>
          <a:xfrm>
            <a:off x="750769" y="2492896"/>
            <a:ext cx="2710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dirty="0">
                <a:solidFill>
                  <a:schemeClr val="bg1"/>
                </a:solidFill>
                <a:latin typeface="Calibri Light" panose="020F0302020204030204" pitchFamily="34" charset="0"/>
              </a:rPr>
              <a:t>ELEMENTOS</a:t>
            </a:r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4586462" y="1511409"/>
            <a:ext cx="4132535" cy="40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Digitalização de serviços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Integração de bases de dados de problemas regulatórios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Integração de bases de dados governamentais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Inventário de ensaios laboratoriais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Inventário de infraestrutura laboratorial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Inventário das normas técnicas utilizadas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Plataforma de inovação para novos negócios digitais</a:t>
            </a:r>
          </a:p>
          <a:p>
            <a:pPr lvl="0">
              <a:lnSpc>
                <a:spcPct val="80000"/>
              </a:lnSpc>
            </a:pPr>
            <a:endParaRPr lang="pt-BR" sz="1800" b="0" u="none" dirty="0">
              <a:solidFill>
                <a:schemeClr val="bg1"/>
              </a:solidFill>
              <a:latin typeface="+mn-lt"/>
            </a:endParaRPr>
          </a:p>
          <a:p>
            <a:pPr lvl="0">
              <a:lnSpc>
                <a:spcPct val="80000"/>
              </a:lnSpc>
            </a:pPr>
            <a:r>
              <a:rPr lang="pt-BR" sz="1800" b="0" u="none" dirty="0">
                <a:solidFill>
                  <a:schemeClr val="bg1"/>
                </a:solidFill>
                <a:latin typeface="+mn-lt"/>
              </a:rPr>
              <a:t>Repositório de atos normativos relacionais</a:t>
            </a:r>
          </a:p>
        </p:txBody>
      </p:sp>
    </p:spTree>
    <p:extLst>
      <p:ext uri="{BB962C8B-B14F-4D97-AF65-F5344CB8AC3E}">
        <p14:creationId xmlns:p14="http://schemas.microsoft.com/office/powerpoint/2010/main" val="2501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457B0D0-A212-4B4A-9A3A-C1EA82353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F02D393E-3EAB-4B91-AD74-29D3FFA51A2F}"/>
              </a:ext>
            </a:extLst>
          </p:cNvPr>
          <p:cNvGraphicFramePr/>
          <p:nvPr>
            <p:extLst/>
          </p:nvPr>
        </p:nvGraphicFramePr>
        <p:xfrm>
          <a:off x="174538" y="1143000"/>
          <a:ext cx="8794921" cy="387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553E5C96-9EC0-42EC-B4F4-11903700C5E1}"/>
              </a:ext>
            </a:extLst>
          </p:cNvPr>
          <p:cNvSpPr/>
          <p:nvPr/>
        </p:nvSpPr>
        <p:spPr>
          <a:xfrm>
            <a:off x="1737151" y="5016843"/>
            <a:ext cx="5857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10345C"/>
                </a:solidFill>
              </a:rPr>
              <a:t>Como modernizar, desburocratizar e simplificar a Metrologia Legal?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B649E65-6704-4B5E-BABC-8933166F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72014"/>
            <a:ext cx="73901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pt-BR" altLang="pt-BR" sz="2800" u="none" dirty="0">
                <a:solidFill>
                  <a:srgbClr val="10335A"/>
                </a:solidFill>
                <a:latin typeface="Calibri" panose="020F0502020204030204" pitchFamily="34" charset="0"/>
              </a:rPr>
              <a:t>Diretrizes e Estratégias para a Metrologia Legal</a:t>
            </a:r>
          </a:p>
          <a:p>
            <a:endParaRPr lang="pt-BR" altLang="pt-BR" sz="1200" u="none" dirty="0">
              <a:solidFill>
                <a:srgbClr val="10345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26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571725"/>
            <a:ext cx="9240770" cy="5715450"/>
            <a:chOff x="0" y="0"/>
            <a:chExt cx="9240770" cy="571545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82"/>
            <a:stretch/>
          </p:blipFill>
          <p:spPr bwMode="auto">
            <a:xfrm>
              <a:off x="0" y="0"/>
              <a:ext cx="9240770" cy="5706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tângulo 9"/>
            <p:cNvSpPr/>
            <p:nvPr/>
          </p:nvSpPr>
          <p:spPr>
            <a:xfrm>
              <a:off x="0" y="450"/>
              <a:ext cx="9240770" cy="5715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007632" y="3429450"/>
            <a:ext cx="2677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BENEFÍCIOS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5576" y="1730715"/>
            <a:ext cx="3181444" cy="32403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264600" y="4016859"/>
            <a:ext cx="21634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ECONÔMICOS E</a:t>
            </a:r>
          </a:p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FINANCEIROS</a:t>
            </a:r>
          </a:p>
        </p:txBody>
      </p:sp>
      <p:pic>
        <p:nvPicPr>
          <p:cNvPr id="13" name="Picture 2" descr="C:\Users\hrsilva\Downloads\brazil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196962"/>
            <a:ext cx="1141951" cy="114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4283968" y="1291918"/>
            <a:ext cx="4392488" cy="4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/>
            <a:r>
              <a:rPr lang="pt-BR" sz="180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Redução de fraudes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 práticas enganosas de comércio: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Aumento do volume de vendas do mercado formal: US$ 1,5 milhões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Aumento da arrecadação fiscal – US$ 540 mil</a:t>
            </a:r>
          </a:p>
          <a:p>
            <a:pPr lvl="0">
              <a:lnSpc>
                <a:spcPct val="70000"/>
              </a:lnSpc>
            </a:pPr>
            <a:endParaRPr lang="pt-BR" sz="20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lvl="0">
              <a:lnSpc>
                <a:spcPct val="70000"/>
              </a:lnSpc>
            </a:pPr>
            <a:r>
              <a:rPr lang="pt-BR" sz="180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Aumento da arrecadação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fiscal</a:t>
            </a:r>
          </a:p>
          <a:p>
            <a:pPr lvl="0">
              <a:lnSpc>
                <a:spcPct val="70000"/>
              </a:lnSpc>
            </a:pPr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lvl="0"/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Redução do custo do </a:t>
            </a:r>
            <a:r>
              <a:rPr lang="pt-BR" sz="180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excesso de burocracia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no </a:t>
            </a:r>
            <a:r>
              <a:rPr lang="pt-BR" sz="1800" b="0" u="none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pré</a:t>
            </a:r>
            <a:r>
              <a:rPr lang="pt-BR" sz="1800" b="0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-mercado</a:t>
            </a:r>
          </a:p>
          <a:p>
            <a:pPr lvl="0"/>
            <a:endParaRPr lang="pt-BR" sz="18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lvl="0"/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Aumento da </a:t>
            </a:r>
            <a:r>
              <a:rPr lang="pt-BR" sz="180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arrecadação decorrente de atuações de não conformidades </a:t>
            </a:r>
            <a:r>
              <a:rPr lang="pt-BR" sz="18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pela fiscalização mais eficiente</a:t>
            </a:r>
          </a:p>
          <a:p>
            <a:pPr lvl="0"/>
            <a:endParaRPr lang="pt-BR" sz="20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lvl="0"/>
            <a:endParaRPr lang="pt-BR" sz="2000" b="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9" name="Conector reto 28"/>
          <p:cNvCxnSpPr/>
          <p:nvPr/>
        </p:nvCxnSpPr>
        <p:spPr>
          <a:xfrm flipH="1">
            <a:off x="4355976" y="2781567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 flipH="1">
            <a:off x="4355976" y="3213615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4355976" y="3914320"/>
            <a:ext cx="4248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826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0" y="571500"/>
            <a:ext cx="9240770" cy="5715450"/>
            <a:chOff x="0" y="0"/>
            <a:chExt cx="9240770" cy="571545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82"/>
            <a:stretch/>
          </p:blipFill>
          <p:spPr bwMode="auto">
            <a:xfrm>
              <a:off x="0" y="0"/>
              <a:ext cx="9240770" cy="5706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tângulo 12"/>
            <p:cNvSpPr/>
            <p:nvPr/>
          </p:nvSpPr>
          <p:spPr>
            <a:xfrm>
              <a:off x="0" y="450"/>
              <a:ext cx="9240770" cy="5715000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128657" y="3429450"/>
            <a:ext cx="2435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BENEFÍCIO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55576" y="1730715"/>
            <a:ext cx="3181444" cy="324036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807533" y="4016859"/>
            <a:ext cx="107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SOCIAL</a:t>
            </a:r>
          </a:p>
        </p:txBody>
      </p:sp>
      <p:sp>
        <p:nvSpPr>
          <p:cNvPr id="15" name="Rectangle 53"/>
          <p:cNvSpPr>
            <a:spLocks noChangeArrowheads="1"/>
          </p:cNvSpPr>
          <p:nvPr/>
        </p:nvSpPr>
        <p:spPr bwMode="auto">
          <a:xfrm>
            <a:off x="4427984" y="3032082"/>
            <a:ext cx="48127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lvl="0"/>
            <a:r>
              <a:rPr lang="pt-BR" sz="2000" b="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Redução de </a:t>
            </a:r>
            <a:r>
              <a:rPr lang="pt-BR" sz="2000" u="none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acidentes de </a:t>
            </a:r>
            <a:r>
              <a:rPr lang="pt-BR" sz="2000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consumo </a:t>
            </a:r>
            <a:r>
              <a:rPr lang="pt-BR" sz="2000" b="0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 maior </a:t>
            </a:r>
            <a:r>
              <a:rPr lang="pt-BR" sz="2000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confiabilidade nas medições</a:t>
            </a:r>
            <a:r>
              <a:rPr lang="pt-BR" sz="2000" b="0" u="non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endParaRPr lang="pt-BR" sz="2000" u="non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Picture 2" descr="C:\Users\hrsilva\Downloads\team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92" y="2276873"/>
            <a:ext cx="1067612" cy="1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37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12879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12" descr="desenho_campus_inmetro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78" y="5258403"/>
            <a:ext cx="6534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6C60768-D86A-AD49-B1CB-A6691E86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41" y="1330244"/>
            <a:ext cx="6968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44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Muito Obrigado!</a:t>
            </a:r>
            <a:endParaRPr lang="pt-BR" altLang="pt-BR" sz="4400" b="1" dirty="0">
              <a:solidFill>
                <a:srgbClr val="10345C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C60768-D86A-AD49-B1CB-A6691E864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89" y="2908832"/>
            <a:ext cx="857942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Mauricio Santos Condessa:          </a:t>
            </a: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3"/>
              </a:rPr>
              <a:t>mscondessa@inmetro.gov.br</a:t>
            </a:r>
            <a:endParaRPr lang="pt-BR" altLang="pt-BR" sz="2000" b="1" dirty="0" smtClean="0">
              <a:solidFill>
                <a:srgbClr val="10345C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                             (21) 2679-9123</a:t>
            </a:r>
            <a:endParaRPr lang="pt-BR" altLang="pt-BR" sz="2000" b="1" dirty="0">
              <a:solidFill>
                <a:srgbClr val="10345C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            Marcos Trevisan Vasconcellos:   </a:t>
            </a: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  <a:hlinkClick r:id="rId4"/>
              </a:rPr>
              <a:t>mtvasconcellos@inmetro.gov.br</a:t>
            </a:r>
            <a:endParaRPr lang="pt-BR" altLang="pt-BR" sz="2000" b="1" dirty="0" smtClean="0">
              <a:solidFill>
                <a:srgbClr val="10345C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	                                                            (21) 2679-9547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 smtClean="0">
                <a:solidFill>
                  <a:srgbClr val="10345C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72500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/>
          <a:stretch/>
        </p:blipFill>
        <p:spPr>
          <a:xfrm>
            <a:off x="1100337" y="1247447"/>
            <a:ext cx="6488328" cy="3827636"/>
          </a:xfrm>
          <a:prstGeom prst="rect">
            <a:avLst/>
          </a:prstGeom>
        </p:spPr>
      </p:pic>
      <p:pic>
        <p:nvPicPr>
          <p:cNvPr id="10" name="Imagem 12" descr="desenho_campus_inmetro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78" y="5258403"/>
            <a:ext cx="6534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2545" cy="6858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32" y="2601323"/>
            <a:ext cx="1620000" cy="1620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45" y="4966369"/>
            <a:ext cx="1620000" cy="1620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51" y="298609"/>
            <a:ext cx="1620000" cy="162000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3" y="2619000"/>
            <a:ext cx="1620000" cy="1620000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9" y="298609"/>
            <a:ext cx="1620000" cy="16200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2" y="4933610"/>
            <a:ext cx="1620000" cy="1620000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45" y="240132"/>
            <a:ext cx="1620000" cy="1620000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4123610"/>
            <a:ext cx="1620000" cy="162000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45" y="1081632"/>
            <a:ext cx="1620000" cy="16200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71" y="4129391"/>
            <a:ext cx="1620000" cy="162000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71" y="1079128"/>
            <a:ext cx="1620000" cy="1620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70" y="4966369"/>
            <a:ext cx="1620000" cy="1620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3337560" y="2194561"/>
            <a:ext cx="2468882" cy="2468880"/>
            <a:chOff x="3337560" y="2194561"/>
            <a:chExt cx="2468882" cy="2468880"/>
          </a:xfrm>
        </p:grpSpPr>
        <p:grpSp>
          <p:nvGrpSpPr>
            <p:cNvPr id="4" name="Grupo 3"/>
            <p:cNvGrpSpPr/>
            <p:nvPr/>
          </p:nvGrpSpPr>
          <p:grpSpPr>
            <a:xfrm>
              <a:off x="3337560" y="2194561"/>
              <a:ext cx="2468882" cy="2468880"/>
              <a:chOff x="3337560" y="2194561"/>
              <a:chExt cx="2468882" cy="2468880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7560" y="2194561"/>
                <a:ext cx="2468882" cy="2468880"/>
              </a:xfrm>
              <a:prstGeom prst="rect">
                <a:avLst/>
              </a:prstGeom>
            </p:spPr>
          </p:pic>
          <p:sp>
            <p:nvSpPr>
              <p:cNvPr id="3" name="Elipse 2"/>
              <p:cNvSpPr/>
              <p:nvPr/>
            </p:nvSpPr>
            <p:spPr>
              <a:xfrm>
                <a:off x="3574791" y="2424430"/>
                <a:ext cx="2009139" cy="2009139"/>
              </a:xfrm>
              <a:prstGeom prst="ellipse">
                <a:avLst/>
              </a:prstGeom>
              <a:solidFill>
                <a:srgbClr val="103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  <p:pic>
          <p:nvPicPr>
            <p:cNvPr id="17" name="Imagem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442" y="3642154"/>
              <a:ext cx="787704" cy="66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4" t="25741" r="15329" b="33068"/>
            <a:stretch/>
          </p:blipFill>
          <p:spPr>
            <a:xfrm>
              <a:off x="3833741" y="2629308"/>
              <a:ext cx="1491240" cy="91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9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" y="0"/>
            <a:ext cx="9143999" cy="685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0"/>
            <a:ext cx="9144000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7" b="-1"/>
          <a:stretch/>
        </p:blipFill>
        <p:spPr>
          <a:xfrm>
            <a:off x="95796" y="273465"/>
            <a:ext cx="9144000" cy="658453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9595" r="11811"/>
          <a:stretch/>
        </p:blipFill>
        <p:spPr>
          <a:xfrm>
            <a:off x="1262742" y="658026"/>
            <a:ext cx="6897189" cy="61999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347" y="3580688"/>
            <a:ext cx="149017" cy="1490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8" y="3216511"/>
            <a:ext cx="1252166" cy="4090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6"/>
          <a:stretch/>
        </p:blipFill>
        <p:spPr>
          <a:xfrm>
            <a:off x="78381" y="846034"/>
            <a:ext cx="9144000" cy="601196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" y="195652"/>
            <a:ext cx="1300761" cy="1300761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349395" y="4993482"/>
            <a:ext cx="2771775" cy="719137"/>
            <a:chOff x="5461118" y="5449888"/>
            <a:chExt cx="2771775" cy="719137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10345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118" y="5449888"/>
              <a:ext cx="7207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15"/>
            <p:cNvSpPr txBox="1">
              <a:spLocks noChangeArrowheads="1"/>
            </p:cNvSpPr>
            <p:nvPr/>
          </p:nvSpPr>
          <p:spPr bwMode="auto">
            <a:xfrm>
              <a:off x="6181843" y="5476875"/>
              <a:ext cx="20510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1800" b="1" i="1" dirty="0">
                  <a:solidFill>
                    <a:schemeClr val="tx2"/>
                  </a:solidFill>
                </a:rPr>
                <a:t>Força de Trabalho</a:t>
              </a:r>
              <a:br>
                <a:rPr lang="pt-BR" altLang="pt-BR" sz="1800" b="1" i="1" dirty="0">
                  <a:solidFill>
                    <a:schemeClr val="tx2"/>
                  </a:solidFill>
                </a:rPr>
              </a:br>
              <a:r>
                <a:rPr lang="pt-BR" altLang="pt-BR" sz="1800" b="1" i="1" dirty="0">
                  <a:solidFill>
                    <a:schemeClr val="tx2"/>
                  </a:solidFill>
                </a:rPr>
                <a:t>do Sistema Inmetro</a:t>
              </a:r>
            </a:p>
          </p:txBody>
        </p:sp>
      </p:grpSp>
      <p:sp>
        <p:nvSpPr>
          <p:cNvPr id="13" name="CaixaDeTexto 16"/>
          <p:cNvSpPr txBox="1">
            <a:spLocks noChangeArrowheads="1"/>
          </p:cNvSpPr>
          <p:nvPr/>
        </p:nvSpPr>
        <p:spPr bwMode="auto">
          <a:xfrm>
            <a:off x="1114570" y="5568157"/>
            <a:ext cx="16367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10335A"/>
                </a:solidFill>
              </a:rPr>
              <a:t>6.620 profissionais, </a:t>
            </a:r>
            <a:br>
              <a:rPr lang="pt-BR" altLang="pt-BR" sz="1400" dirty="0">
                <a:solidFill>
                  <a:srgbClr val="10335A"/>
                </a:solidFill>
              </a:rPr>
            </a:br>
            <a:r>
              <a:rPr lang="pt-BR" altLang="pt-BR" sz="1400" dirty="0">
                <a:solidFill>
                  <a:srgbClr val="10335A"/>
                </a:solidFill>
              </a:rPr>
              <a:t>em todo o País</a:t>
            </a:r>
            <a:br>
              <a:rPr lang="pt-BR" altLang="pt-BR" sz="1400" dirty="0">
                <a:solidFill>
                  <a:srgbClr val="10335A"/>
                </a:solidFill>
              </a:rPr>
            </a:br>
            <a:endParaRPr lang="pt-BR" altLang="pt-BR" sz="1400" baseline="30000" dirty="0">
              <a:solidFill>
                <a:srgbClr val="103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6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CA31008-28DF-444F-A22E-E00D568EE6F6}"/>
              </a:ext>
            </a:extLst>
          </p:cNvPr>
          <p:cNvSpPr/>
          <p:nvPr/>
        </p:nvSpPr>
        <p:spPr>
          <a:xfrm>
            <a:off x="10344" y="18864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F5F931F-234E-4704-89CD-2527D45F51FE}"/>
              </a:ext>
            </a:extLst>
          </p:cNvPr>
          <p:cNvSpPr/>
          <p:nvPr/>
        </p:nvSpPr>
        <p:spPr bwMode="auto">
          <a:xfrm rot="5400000">
            <a:off x="4333664" y="-3650226"/>
            <a:ext cx="476671" cy="914400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Pessoal RBMLQ-I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72D52001-59AF-4053-A5A0-2E13993747A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7579" y="1915383"/>
          <a:ext cx="7649529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40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CA31008-28DF-444F-A22E-E00D568EE6F6}"/>
              </a:ext>
            </a:extLst>
          </p:cNvPr>
          <p:cNvSpPr/>
          <p:nvPr/>
        </p:nvSpPr>
        <p:spPr>
          <a:xfrm>
            <a:off x="10344" y="18864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F5F931F-234E-4704-89CD-2527D45F51FE}"/>
              </a:ext>
            </a:extLst>
          </p:cNvPr>
          <p:cNvSpPr/>
          <p:nvPr/>
        </p:nvSpPr>
        <p:spPr bwMode="auto">
          <a:xfrm rot="5400000">
            <a:off x="4333664" y="-3650226"/>
            <a:ext cx="476671" cy="914400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vert270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prstClr val="white"/>
                </a:solidFill>
                <a:latin typeface="Calibri" panose="020F0502020204030204" pitchFamily="34" charset="0"/>
              </a:rPr>
              <a:t>Pessoal </a:t>
            </a:r>
            <a:r>
              <a:rPr lang="pt-BR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Dimel</a:t>
            </a:r>
            <a:endParaRPr lang="pt-BR" sz="24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E5BA8D96-7638-4047-8465-24A03D685BC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0751" y="1568268"/>
          <a:ext cx="7663186" cy="4396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48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98" y="0"/>
            <a:ext cx="9143999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66342" y="311473"/>
            <a:ext cx="64175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b="1" dirty="0">
                <a:solidFill>
                  <a:srgbClr val="002060"/>
                </a:solidFill>
              </a:rPr>
              <a:t>Regulação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684</a:t>
            </a:r>
            <a:r>
              <a:rPr lang="pt-BR" sz="1400" dirty="0">
                <a:solidFill>
                  <a:srgbClr val="10335A"/>
                </a:solidFill>
              </a:rPr>
              <a:t> itens regulados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1.108 modelos/versões </a:t>
            </a:r>
            <a:r>
              <a:rPr lang="pt-BR" sz="1400" dirty="0">
                <a:solidFill>
                  <a:srgbClr val="10335A"/>
                </a:solidFill>
              </a:rPr>
              <a:t>de automóveis de 34 diferentes marcas no Programa Brasileiro de Etiquetagem Veicular (PBE Veicular)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260 mil </a:t>
            </a:r>
            <a:r>
              <a:rPr lang="pt-BR" sz="1400" dirty="0">
                <a:solidFill>
                  <a:srgbClr val="10335A"/>
                </a:solidFill>
              </a:rPr>
              <a:t>processos de anuência de produtos regulamentados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1,9 mil </a:t>
            </a:r>
            <a:r>
              <a:rPr lang="pt-BR" sz="1400" dirty="0">
                <a:solidFill>
                  <a:srgbClr val="10335A"/>
                </a:solidFill>
              </a:rPr>
              <a:t>processos de análise de licença de importação para anuência de instrumentos de medição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300 </a:t>
            </a:r>
            <a:r>
              <a:rPr lang="pt-BR" sz="1400" dirty="0">
                <a:solidFill>
                  <a:srgbClr val="10335A"/>
                </a:solidFill>
              </a:rPr>
              <a:t>relatos de acidentes de consumo recebidos pelo Sistema Inmetro de Monitoramento de Acidentes de Consumo (Sinmac). </a:t>
            </a:r>
          </a:p>
        </p:txBody>
      </p:sp>
      <p:sp>
        <p:nvSpPr>
          <p:cNvPr id="2" name="Retângulo 1"/>
          <p:cNvSpPr/>
          <p:nvPr/>
        </p:nvSpPr>
        <p:spPr>
          <a:xfrm>
            <a:off x="1766342" y="2829447"/>
            <a:ext cx="612493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Fiscalização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28,6 milhões </a:t>
            </a:r>
            <a:r>
              <a:rPr lang="pt-BR" sz="1400" dirty="0">
                <a:solidFill>
                  <a:srgbClr val="10335A"/>
                </a:solidFill>
              </a:rPr>
              <a:t>de instrumentos de medição verificados;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350 mil </a:t>
            </a:r>
            <a:r>
              <a:rPr lang="pt-BR" sz="1400" dirty="0">
                <a:solidFill>
                  <a:srgbClr val="10335A"/>
                </a:solidFill>
              </a:rPr>
              <a:t>cronotacógrafos fiscalizados;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626 mil </a:t>
            </a:r>
            <a:r>
              <a:rPr lang="pt-BR" sz="1400" dirty="0">
                <a:solidFill>
                  <a:srgbClr val="10335A"/>
                </a:solidFill>
              </a:rPr>
              <a:t>avaliações preliminares em produtos </a:t>
            </a:r>
            <a:r>
              <a:rPr lang="pt-BR" sz="1400" dirty="0" err="1">
                <a:solidFill>
                  <a:srgbClr val="10335A"/>
                </a:solidFill>
              </a:rPr>
              <a:t>pré</a:t>
            </a:r>
            <a:r>
              <a:rPr lang="pt-BR" sz="1400" dirty="0">
                <a:solidFill>
                  <a:srgbClr val="10335A"/>
                </a:solidFill>
              </a:rPr>
              <a:t>-embalados;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178 mil </a:t>
            </a:r>
            <a:r>
              <a:rPr lang="pt-BR" sz="1400" dirty="0">
                <a:solidFill>
                  <a:srgbClr val="10335A"/>
                </a:solidFill>
              </a:rPr>
              <a:t>exames de indicação quantitativa e do conteúdo líquido de produtos pré-embalados;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635 mil </a:t>
            </a:r>
            <a:r>
              <a:rPr lang="pt-BR" sz="1400" dirty="0">
                <a:solidFill>
                  <a:srgbClr val="10335A"/>
                </a:solidFill>
              </a:rPr>
              <a:t>ações de fiscalização em produtos com conformidade avaliada</a:t>
            </a:r>
            <a:r>
              <a:rPr lang="pt-BR" sz="1400" dirty="0" smtClean="0">
                <a:solidFill>
                  <a:srgbClr val="10335A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 smtClean="0">
                <a:solidFill>
                  <a:srgbClr val="10335A"/>
                </a:solidFill>
              </a:rPr>
              <a:t>26,6 mil </a:t>
            </a:r>
            <a:r>
              <a:rPr lang="pt-BR" sz="1400" dirty="0" smtClean="0">
                <a:solidFill>
                  <a:srgbClr val="10335A"/>
                </a:solidFill>
              </a:rPr>
              <a:t>visitas a supermercados (fiscalização de </a:t>
            </a:r>
            <a:r>
              <a:rPr lang="pt-BR" sz="1400" dirty="0" err="1" smtClean="0">
                <a:solidFill>
                  <a:srgbClr val="10335A"/>
                </a:solidFill>
              </a:rPr>
              <a:t>pré</a:t>
            </a:r>
            <a:r>
              <a:rPr lang="pt-BR" sz="1400" dirty="0" smtClean="0">
                <a:solidFill>
                  <a:srgbClr val="10335A"/>
                </a:solidFill>
              </a:rPr>
              <a:t>-embalados);</a:t>
            </a:r>
            <a:endParaRPr lang="pt-BR" sz="1400" dirty="0">
              <a:solidFill>
                <a:srgbClr val="10335A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458898" y="6305272"/>
            <a:ext cx="1438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2060"/>
                </a:solidFill>
              </a:rPr>
              <a:t> </a:t>
            </a:r>
            <a:r>
              <a:rPr lang="pt-BR" sz="1400" dirty="0">
                <a:solidFill>
                  <a:srgbClr val="002060"/>
                </a:solidFill>
              </a:rPr>
              <a:t>(Dados de 2018)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" y="195652"/>
            <a:ext cx="1300761" cy="130076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5F2F5250-79A7-B443-BFC4-7BE3517ABF8D}"/>
              </a:ext>
            </a:extLst>
          </p:cNvPr>
          <p:cNvSpPr txBox="1"/>
          <p:nvPr/>
        </p:nvSpPr>
        <p:spPr>
          <a:xfrm>
            <a:off x="1766342" y="4943948"/>
            <a:ext cx="66735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b="1" dirty="0">
                <a:solidFill>
                  <a:srgbClr val="002060"/>
                </a:solidFill>
              </a:rPr>
              <a:t>Acreditação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2.700</a:t>
            </a:r>
            <a:r>
              <a:rPr lang="pt-BR" sz="1400" dirty="0">
                <a:solidFill>
                  <a:srgbClr val="10335A"/>
                </a:solidFill>
              </a:rPr>
              <a:t> organismos acreditados, dos quais 10 (dez) são no exterior (China, Espanha, Itália e Angola)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970 </a:t>
            </a:r>
            <a:r>
              <a:rPr lang="pt-BR" sz="1400" dirty="0">
                <a:solidFill>
                  <a:srgbClr val="10335A"/>
                </a:solidFill>
              </a:rPr>
              <a:t>avaliadores externos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10335A"/>
                </a:solidFill>
              </a:rPr>
              <a:t>4000</a:t>
            </a:r>
            <a:r>
              <a:rPr lang="pt-BR" sz="1400" dirty="0">
                <a:solidFill>
                  <a:srgbClr val="10335A"/>
                </a:solidFill>
              </a:rPr>
              <a:t> avaliações por ano</a:t>
            </a:r>
            <a:endParaRPr lang="pt-BR" sz="3600" b="1" dirty="0">
              <a:solidFill>
                <a:srgbClr val="103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1196671265"/>
              </p:ext>
            </p:extLst>
          </p:nvPr>
        </p:nvGraphicFramePr>
        <p:xfrm>
          <a:off x="2116937" y="2038696"/>
          <a:ext cx="6588155" cy="4212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1581665" y="426517"/>
            <a:ext cx="7562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Aprovação de Modelo</a:t>
            </a:r>
            <a:endParaRPr lang="pt-BR" sz="2800" b="1" dirty="0">
              <a:solidFill>
                <a:srgbClr val="00206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220912" y="1417078"/>
            <a:ext cx="6380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267 processos em 2018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116937" y="6251531"/>
            <a:ext cx="4164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Sistema Orquestra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75420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3910</TotalTime>
  <Words>853</Words>
  <Application>Microsoft Office PowerPoint</Application>
  <PresentationFormat>Apresentação na tela (4:3)</PresentationFormat>
  <Paragraphs>284</Paragraphs>
  <Slides>33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MS PGothic</vt:lpstr>
      <vt:lpstr>Arial</vt:lpstr>
      <vt:lpstr>Calibri</vt:lpstr>
      <vt:lpstr>Calibri Light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R Silva</dc:creator>
  <cp:lastModifiedBy>Mauricio S Condessa</cp:lastModifiedBy>
  <cp:revision>166</cp:revision>
  <dcterms:created xsi:type="dcterms:W3CDTF">2019-05-22T20:22:52Z</dcterms:created>
  <dcterms:modified xsi:type="dcterms:W3CDTF">2019-11-27T17:50:13Z</dcterms:modified>
</cp:coreProperties>
</file>