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81"/>
  </p:notesMasterIdLst>
  <p:handoutMasterIdLst>
    <p:handoutMasterId r:id="rId82"/>
  </p:handoutMasterIdLst>
  <p:sldIdLst>
    <p:sldId id="256" r:id="rId2"/>
    <p:sldId id="2438" r:id="rId3"/>
    <p:sldId id="258" r:id="rId4"/>
    <p:sldId id="647" r:id="rId5"/>
    <p:sldId id="2390" r:id="rId6"/>
    <p:sldId id="2373" r:id="rId7"/>
    <p:sldId id="444" r:id="rId8"/>
    <p:sldId id="2440" r:id="rId9"/>
    <p:sldId id="347" r:id="rId10"/>
    <p:sldId id="2378" r:id="rId11"/>
    <p:sldId id="333" r:id="rId12"/>
    <p:sldId id="2309" r:id="rId13"/>
    <p:sldId id="463" r:id="rId14"/>
    <p:sldId id="691" r:id="rId15"/>
    <p:sldId id="2316" r:id="rId16"/>
    <p:sldId id="504" r:id="rId17"/>
    <p:sldId id="505" r:id="rId18"/>
    <p:sldId id="2375" r:id="rId19"/>
    <p:sldId id="315" r:id="rId20"/>
    <p:sldId id="368" r:id="rId21"/>
    <p:sldId id="2308" r:id="rId22"/>
    <p:sldId id="273" r:id="rId23"/>
    <p:sldId id="437" r:id="rId24"/>
    <p:sldId id="438" r:id="rId25"/>
    <p:sldId id="2384" r:id="rId26"/>
    <p:sldId id="313" r:id="rId27"/>
    <p:sldId id="677" r:id="rId28"/>
    <p:sldId id="2385" r:id="rId29"/>
    <p:sldId id="263" r:id="rId30"/>
    <p:sldId id="2271" r:id="rId31"/>
    <p:sldId id="361" r:id="rId32"/>
    <p:sldId id="272" r:id="rId33"/>
    <p:sldId id="270" r:id="rId34"/>
    <p:sldId id="2376" r:id="rId35"/>
    <p:sldId id="279" r:id="rId36"/>
    <p:sldId id="274" r:id="rId37"/>
    <p:sldId id="2281" r:id="rId38"/>
    <p:sldId id="2380" r:id="rId39"/>
    <p:sldId id="282" r:id="rId40"/>
    <p:sldId id="409" r:id="rId41"/>
    <p:sldId id="2396" r:id="rId42"/>
    <p:sldId id="2395" r:id="rId43"/>
    <p:sldId id="2392" r:id="rId44"/>
    <p:sldId id="2398" r:id="rId45"/>
    <p:sldId id="2394" r:id="rId46"/>
    <p:sldId id="2400" r:id="rId47"/>
    <p:sldId id="2403" r:id="rId48"/>
    <p:sldId id="2401" r:id="rId49"/>
    <p:sldId id="2402" r:id="rId50"/>
    <p:sldId id="467" r:id="rId51"/>
    <p:sldId id="2377" r:id="rId52"/>
    <p:sldId id="271" r:id="rId53"/>
    <p:sldId id="268" r:id="rId54"/>
    <p:sldId id="2389" r:id="rId55"/>
    <p:sldId id="2382" r:id="rId56"/>
    <p:sldId id="2383" r:id="rId57"/>
    <p:sldId id="2439" r:id="rId58"/>
    <p:sldId id="2404" r:id="rId59"/>
    <p:sldId id="2413" r:id="rId60"/>
    <p:sldId id="2414" r:id="rId61"/>
    <p:sldId id="2415" r:id="rId62"/>
    <p:sldId id="2416" r:id="rId63"/>
    <p:sldId id="2417" r:id="rId64"/>
    <p:sldId id="2420" r:id="rId65"/>
    <p:sldId id="2418" r:id="rId66"/>
    <p:sldId id="2381" r:id="rId67"/>
    <p:sldId id="674" r:id="rId68"/>
    <p:sldId id="346" r:id="rId69"/>
    <p:sldId id="2321" r:id="rId70"/>
    <p:sldId id="2412" r:id="rId71"/>
    <p:sldId id="2310" r:id="rId72"/>
    <p:sldId id="267" r:id="rId73"/>
    <p:sldId id="2441" r:id="rId74"/>
    <p:sldId id="2391" r:id="rId75"/>
    <p:sldId id="696" r:id="rId76"/>
    <p:sldId id="2397" r:id="rId77"/>
    <p:sldId id="2399" r:id="rId78"/>
    <p:sldId id="673" r:id="rId79"/>
    <p:sldId id="684" r:id="rId80"/>
  </p:sldIdLst>
  <p:sldSz cx="9144000" cy="5143500" type="screen16x9"/>
  <p:notesSz cx="6797675" cy="9926638"/>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08F249AD-DF21-42B7-953E-94424FA94B63}">
          <p14:sldIdLst>
            <p14:sldId id="256"/>
            <p14:sldId id="2438"/>
            <p14:sldId id="258"/>
            <p14:sldId id="647"/>
            <p14:sldId id="2390"/>
            <p14:sldId id="2373"/>
            <p14:sldId id="444"/>
            <p14:sldId id="2440"/>
            <p14:sldId id="347"/>
            <p14:sldId id="2378"/>
            <p14:sldId id="333"/>
            <p14:sldId id="2309"/>
            <p14:sldId id="463"/>
            <p14:sldId id="691"/>
            <p14:sldId id="2316"/>
            <p14:sldId id="504"/>
            <p14:sldId id="505"/>
            <p14:sldId id="2375"/>
            <p14:sldId id="315"/>
            <p14:sldId id="368"/>
            <p14:sldId id="2308"/>
            <p14:sldId id="273"/>
            <p14:sldId id="437"/>
            <p14:sldId id="438"/>
            <p14:sldId id="2384"/>
            <p14:sldId id="313"/>
            <p14:sldId id="677"/>
            <p14:sldId id="2385"/>
            <p14:sldId id="263"/>
            <p14:sldId id="2271"/>
            <p14:sldId id="361"/>
            <p14:sldId id="272"/>
            <p14:sldId id="270"/>
            <p14:sldId id="2376"/>
            <p14:sldId id="279"/>
            <p14:sldId id="274"/>
            <p14:sldId id="2281"/>
            <p14:sldId id="2380"/>
            <p14:sldId id="282"/>
            <p14:sldId id="409"/>
            <p14:sldId id="2396"/>
            <p14:sldId id="2395"/>
            <p14:sldId id="2392"/>
            <p14:sldId id="2398"/>
            <p14:sldId id="2394"/>
            <p14:sldId id="2400"/>
            <p14:sldId id="2403"/>
            <p14:sldId id="2401"/>
            <p14:sldId id="2402"/>
            <p14:sldId id="467"/>
            <p14:sldId id="2377"/>
            <p14:sldId id="271"/>
            <p14:sldId id="268"/>
            <p14:sldId id="2389"/>
            <p14:sldId id="2382"/>
            <p14:sldId id="2383"/>
            <p14:sldId id="2439"/>
            <p14:sldId id="2404"/>
            <p14:sldId id="2413"/>
            <p14:sldId id="2414"/>
            <p14:sldId id="2415"/>
            <p14:sldId id="2416"/>
            <p14:sldId id="2417"/>
            <p14:sldId id="2420"/>
            <p14:sldId id="2418"/>
            <p14:sldId id="2381"/>
            <p14:sldId id="674"/>
            <p14:sldId id="346"/>
            <p14:sldId id="2321"/>
            <p14:sldId id="2412"/>
            <p14:sldId id="2310"/>
            <p14:sldId id="267"/>
            <p14:sldId id="2441"/>
            <p14:sldId id="2391"/>
            <p14:sldId id="696"/>
            <p14:sldId id="2397"/>
            <p14:sldId id="2399"/>
            <p14:sldId id="673"/>
            <p14:sldId id="684"/>
          </p14:sldIdLst>
        </p14:section>
      </p14:sectionLst>
    </p:ext>
    <p:ext uri="{EFAFB233-063F-42B5-8137-9DF3F51BA10A}">
      <p15:sldGuideLst xmlns:p15="http://schemas.microsoft.com/office/powerpoint/2012/main">
        <p15:guide id="2" pos="248">
          <p15:clr>
            <a:srgbClr val="A4A3A4"/>
          </p15:clr>
        </p15:guide>
        <p15:guide id="3" orient="horz" pos="162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4EA"/>
    <a:srgbClr val="00A0AF"/>
    <a:srgbClr val="FFFFFF"/>
    <a:srgbClr val="E9EBF5"/>
    <a:srgbClr val="009BCE"/>
    <a:srgbClr val="FF9900"/>
    <a:srgbClr val="99FF99"/>
    <a:srgbClr val="3399FF"/>
    <a:srgbClr val="FF0000"/>
    <a:srgbClr val="0073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ittlere Formatvorlage 4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Designformatvorlage 1 - Akz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55" autoAdjust="0"/>
    <p:restoredTop sz="89583" autoAdjust="0"/>
  </p:normalViewPr>
  <p:slideViewPr>
    <p:cSldViewPr snapToObjects="1">
      <p:cViewPr>
        <p:scale>
          <a:sx n="87" d="100"/>
          <a:sy n="87" d="100"/>
        </p:scale>
        <p:origin x="600" y="315"/>
      </p:cViewPr>
      <p:guideLst>
        <p:guide pos="248"/>
        <p:guide orient="horz" pos="1620"/>
      </p:guideLst>
    </p:cSldViewPr>
  </p:slideViewPr>
  <p:outlineViewPr>
    <p:cViewPr>
      <p:scale>
        <a:sx n="33" d="100"/>
        <a:sy n="33" d="100"/>
      </p:scale>
      <p:origin x="0" y="31908"/>
    </p:cViewPr>
  </p:outlineViewPr>
  <p:notesTextViewPr>
    <p:cViewPr>
      <p:scale>
        <a:sx n="400" d="100"/>
        <a:sy n="400" d="100"/>
      </p:scale>
      <p:origin x="0" y="0"/>
    </p:cViewPr>
  </p:notesTextViewPr>
  <p:sorterViewPr>
    <p:cViewPr>
      <p:scale>
        <a:sx n="66" d="100"/>
        <a:sy n="66" d="100"/>
      </p:scale>
      <p:origin x="0" y="0"/>
    </p:cViewPr>
  </p:sorterViewPr>
  <p:notesViewPr>
    <p:cSldViewPr snapToObjects="1">
      <p:cViewPr varScale="1">
        <p:scale>
          <a:sx n="68" d="100"/>
          <a:sy n="68" d="100"/>
        </p:scale>
        <p:origin x="2436" y="6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33995E-5E9D-4AD3-BB4C-E6817CF9E24B}" type="doc">
      <dgm:prSet loTypeId="urn:microsoft.com/office/officeart/2005/8/layout/gear1" loCatId="cycle" qsTypeId="urn:microsoft.com/office/officeart/2005/8/quickstyle/simple1" qsCatId="simple" csTypeId="urn:microsoft.com/office/officeart/2005/8/colors/accent1_2" csCatId="accent1" phldr="1"/>
      <dgm:spPr/>
    </dgm:pt>
    <dgm:pt modelId="{15DD6713-C4B6-4F91-A604-3E8B2E152C8E}">
      <dgm:prSet phldrT="[Text]"/>
      <dgm:spPr>
        <a:solidFill>
          <a:schemeClr val="bg1">
            <a:lumMod val="85000"/>
          </a:schemeClr>
        </a:solidFill>
      </dgm:spPr>
      <dgm:t>
        <a:bodyPr/>
        <a:lstStyle/>
        <a:p>
          <a:r>
            <a:rPr lang="de-DE" dirty="0"/>
            <a:t>Validation</a:t>
          </a:r>
        </a:p>
      </dgm:t>
    </dgm:pt>
    <dgm:pt modelId="{31F1F281-CC3B-4EF2-8E42-BEAD06E23B8B}" type="parTrans" cxnId="{410448DF-10CA-4D1F-89B9-FD250ED3FA89}">
      <dgm:prSet/>
      <dgm:spPr/>
      <dgm:t>
        <a:bodyPr/>
        <a:lstStyle/>
        <a:p>
          <a:endParaRPr lang="de-DE"/>
        </a:p>
      </dgm:t>
    </dgm:pt>
    <dgm:pt modelId="{69B27966-B583-41C7-9D9F-0022CBAAEF3B}" type="sibTrans" cxnId="{410448DF-10CA-4D1F-89B9-FD250ED3FA89}">
      <dgm:prSet/>
      <dgm:spPr>
        <a:solidFill>
          <a:schemeClr val="bg1">
            <a:lumMod val="85000"/>
          </a:schemeClr>
        </a:solidFill>
      </dgm:spPr>
      <dgm:t>
        <a:bodyPr/>
        <a:lstStyle/>
        <a:p>
          <a:endParaRPr lang="de-DE"/>
        </a:p>
      </dgm:t>
    </dgm:pt>
    <dgm:pt modelId="{9C683318-F869-4FB9-9288-DD4B1D1D19E0}">
      <dgm:prSet phldrT="[Text]"/>
      <dgm:spPr>
        <a:solidFill>
          <a:schemeClr val="bg1">
            <a:lumMod val="85000"/>
          </a:schemeClr>
        </a:solidFill>
      </dgm:spPr>
      <dgm:t>
        <a:bodyPr/>
        <a:lstStyle/>
        <a:p>
          <a:r>
            <a:rPr lang="de-DE" b="1" dirty="0">
              <a:solidFill>
                <a:schemeClr val="bg1">
                  <a:lumMod val="65000"/>
                </a:schemeClr>
              </a:solidFill>
            </a:rPr>
            <a:t>D</a:t>
          </a:r>
          <a:r>
            <a:rPr lang="de-DE" dirty="0"/>
            <a:t>CC</a:t>
          </a:r>
        </a:p>
      </dgm:t>
    </dgm:pt>
    <dgm:pt modelId="{2F38713E-6848-49F2-BB41-08B06F95B6D3}" type="parTrans" cxnId="{533D2A9A-DC39-4C26-8641-FA772C82AD98}">
      <dgm:prSet/>
      <dgm:spPr/>
      <dgm:t>
        <a:bodyPr/>
        <a:lstStyle/>
        <a:p>
          <a:endParaRPr lang="de-DE"/>
        </a:p>
      </dgm:t>
    </dgm:pt>
    <dgm:pt modelId="{E2CEBFD7-85BB-423C-83CC-1E57608EAA2D}" type="sibTrans" cxnId="{533D2A9A-DC39-4C26-8641-FA772C82AD98}">
      <dgm:prSet/>
      <dgm:spPr>
        <a:solidFill>
          <a:schemeClr val="bg1">
            <a:lumMod val="85000"/>
          </a:schemeClr>
        </a:solidFill>
      </dgm:spPr>
      <dgm:t>
        <a:bodyPr/>
        <a:lstStyle/>
        <a:p>
          <a:endParaRPr lang="de-DE"/>
        </a:p>
      </dgm:t>
    </dgm:pt>
    <dgm:pt modelId="{07890D39-CA39-4D61-A2DD-1455C80D7509}">
      <dgm:prSet phldrT="[Text]"/>
      <dgm:spPr/>
      <dgm:t>
        <a:bodyPr/>
        <a:lstStyle/>
        <a:p>
          <a:r>
            <a:rPr lang="de-DE" b="1" dirty="0">
              <a:solidFill>
                <a:srgbClr val="FF0000"/>
              </a:solidFill>
            </a:rPr>
            <a:t>D</a:t>
          </a:r>
          <a:r>
            <a:rPr lang="de-DE" dirty="0"/>
            <a:t>-SI</a:t>
          </a:r>
        </a:p>
      </dgm:t>
    </dgm:pt>
    <dgm:pt modelId="{6B2F283F-E879-4B80-8B3A-45E2ABF49BC8}" type="parTrans" cxnId="{398F887F-AAD2-453F-8879-47AF688AA015}">
      <dgm:prSet/>
      <dgm:spPr/>
      <dgm:t>
        <a:bodyPr/>
        <a:lstStyle/>
        <a:p>
          <a:endParaRPr lang="de-DE"/>
        </a:p>
      </dgm:t>
    </dgm:pt>
    <dgm:pt modelId="{68360171-AB4C-4774-A483-63F8EA1E4384}" type="sibTrans" cxnId="{398F887F-AAD2-453F-8879-47AF688AA015}">
      <dgm:prSet/>
      <dgm:spPr/>
      <dgm:t>
        <a:bodyPr/>
        <a:lstStyle/>
        <a:p>
          <a:endParaRPr lang="de-DE"/>
        </a:p>
      </dgm:t>
    </dgm:pt>
    <dgm:pt modelId="{E5A6AB22-125B-4BCF-B202-B595C3224B37}" type="pres">
      <dgm:prSet presAssocID="{0C33995E-5E9D-4AD3-BB4C-E6817CF9E24B}" presName="composite" presStyleCnt="0">
        <dgm:presLayoutVars>
          <dgm:chMax val="3"/>
          <dgm:animLvl val="lvl"/>
          <dgm:resizeHandles val="exact"/>
        </dgm:presLayoutVars>
      </dgm:prSet>
      <dgm:spPr/>
    </dgm:pt>
    <dgm:pt modelId="{5154AB48-7D25-4B2A-A7EF-86E0C872D241}" type="pres">
      <dgm:prSet presAssocID="{15DD6713-C4B6-4F91-A604-3E8B2E152C8E}" presName="gear1" presStyleLbl="node1" presStyleIdx="0" presStyleCnt="3">
        <dgm:presLayoutVars>
          <dgm:chMax val="1"/>
          <dgm:bulletEnabled val="1"/>
        </dgm:presLayoutVars>
      </dgm:prSet>
      <dgm:spPr/>
    </dgm:pt>
    <dgm:pt modelId="{A34A08DF-EC0B-42A3-A334-862D4F776FF5}" type="pres">
      <dgm:prSet presAssocID="{15DD6713-C4B6-4F91-A604-3E8B2E152C8E}" presName="gear1srcNode" presStyleLbl="node1" presStyleIdx="0" presStyleCnt="3"/>
      <dgm:spPr/>
    </dgm:pt>
    <dgm:pt modelId="{DAB913B1-E8FE-47E9-BAA3-C797A6D9B68A}" type="pres">
      <dgm:prSet presAssocID="{15DD6713-C4B6-4F91-A604-3E8B2E152C8E}" presName="gear1dstNode" presStyleLbl="node1" presStyleIdx="0" presStyleCnt="3"/>
      <dgm:spPr/>
    </dgm:pt>
    <dgm:pt modelId="{3CD850B1-2399-4A74-A883-13AAD6F8EE65}" type="pres">
      <dgm:prSet presAssocID="{9C683318-F869-4FB9-9288-DD4B1D1D19E0}" presName="gear2" presStyleLbl="node1" presStyleIdx="1" presStyleCnt="3">
        <dgm:presLayoutVars>
          <dgm:chMax val="1"/>
          <dgm:bulletEnabled val="1"/>
        </dgm:presLayoutVars>
      </dgm:prSet>
      <dgm:spPr/>
    </dgm:pt>
    <dgm:pt modelId="{8E6B8D61-5016-495E-99C7-DF65FE667AE0}" type="pres">
      <dgm:prSet presAssocID="{9C683318-F869-4FB9-9288-DD4B1D1D19E0}" presName="gear2srcNode" presStyleLbl="node1" presStyleIdx="1" presStyleCnt="3"/>
      <dgm:spPr/>
    </dgm:pt>
    <dgm:pt modelId="{200DF729-17E6-49E6-A356-40D5417A843E}" type="pres">
      <dgm:prSet presAssocID="{9C683318-F869-4FB9-9288-DD4B1D1D19E0}" presName="gear2dstNode" presStyleLbl="node1" presStyleIdx="1" presStyleCnt="3"/>
      <dgm:spPr/>
    </dgm:pt>
    <dgm:pt modelId="{10710B9C-4F6B-4BA9-9D97-15B36ED2CFCD}" type="pres">
      <dgm:prSet presAssocID="{07890D39-CA39-4D61-A2DD-1455C80D7509}" presName="gear3" presStyleLbl="node1" presStyleIdx="2" presStyleCnt="3" custLinFactNeighborX="-1022" custLinFactNeighborY="-420"/>
      <dgm:spPr/>
    </dgm:pt>
    <dgm:pt modelId="{135E3126-60DC-4D5C-A9F2-EEA2F48D0113}" type="pres">
      <dgm:prSet presAssocID="{07890D39-CA39-4D61-A2DD-1455C80D7509}" presName="gear3tx" presStyleLbl="node1" presStyleIdx="2" presStyleCnt="3">
        <dgm:presLayoutVars>
          <dgm:chMax val="1"/>
          <dgm:bulletEnabled val="1"/>
        </dgm:presLayoutVars>
      </dgm:prSet>
      <dgm:spPr/>
    </dgm:pt>
    <dgm:pt modelId="{9B8ADCE8-0B97-4929-A70B-30ACB0D871BE}" type="pres">
      <dgm:prSet presAssocID="{07890D39-CA39-4D61-A2DD-1455C80D7509}" presName="gear3srcNode" presStyleLbl="node1" presStyleIdx="2" presStyleCnt="3"/>
      <dgm:spPr/>
    </dgm:pt>
    <dgm:pt modelId="{A7156C3A-7B73-4B46-9C12-70FF36DB14D8}" type="pres">
      <dgm:prSet presAssocID="{07890D39-CA39-4D61-A2DD-1455C80D7509}" presName="gear3dstNode" presStyleLbl="node1" presStyleIdx="2" presStyleCnt="3"/>
      <dgm:spPr/>
    </dgm:pt>
    <dgm:pt modelId="{C48C31CE-7808-4EC8-8CE8-6733B5A56002}" type="pres">
      <dgm:prSet presAssocID="{69B27966-B583-41C7-9D9F-0022CBAAEF3B}" presName="connector1" presStyleLbl="sibTrans2D1" presStyleIdx="0" presStyleCnt="3"/>
      <dgm:spPr/>
    </dgm:pt>
    <dgm:pt modelId="{9B1D69F7-D70E-4A79-97C0-CF25289C8781}" type="pres">
      <dgm:prSet presAssocID="{E2CEBFD7-85BB-423C-83CC-1E57608EAA2D}" presName="connector2" presStyleLbl="sibTrans2D1" presStyleIdx="1" presStyleCnt="3"/>
      <dgm:spPr/>
    </dgm:pt>
    <dgm:pt modelId="{7C8ACE88-8B05-49B2-8CFF-FC6E9FEC7983}" type="pres">
      <dgm:prSet presAssocID="{68360171-AB4C-4774-A483-63F8EA1E4384}" presName="connector3" presStyleLbl="sibTrans2D1" presStyleIdx="2" presStyleCnt="3"/>
      <dgm:spPr/>
    </dgm:pt>
  </dgm:ptLst>
  <dgm:cxnLst>
    <dgm:cxn modelId="{E0D26907-6CC9-42E0-BFEA-0677FE6C8557}" type="presOf" srcId="{15DD6713-C4B6-4F91-A604-3E8B2E152C8E}" destId="{DAB913B1-E8FE-47E9-BAA3-C797A6D9B68A}" srcOrd="2" destOrd="0" presId="urn:microsoft.com/office/officeart/2005/8/layout/gear1"/>
    <dgm:cxn modelId="{FE9AD728-313B-4F42-AE04-ACC8CDA99850}" type="presOf" srcId="{07890D39-CA39-4D61-A2DD-1455C80D7509}" destId="{A7156C3A-7B73-4B46-9C12-70FF36DB14D8}" srcOrd="3" destOrd="0" presId="urn:microsoft.com/office/officeart/2005/8/layout/gear1"/>
    <dgm:cxn modelId="{B616D038-095D-4DA2-AF72-79362022210C}" type="presOf" srcId="{9C683318-F869-4FB9-9288-DD4B1D1D19E0}" destId="{8E6B8D61-5016-495E-99C7-DF65FE667AE0}" srcOrd="1" destOrd="0" presId="urn:microsoft.com/office/officeart/2005/8/layout/gear1"/>
    <dgm:cxn modelId="{50DBBB47-922C-4FD2-AA47-925D50287839}" type="presOf" srcId="{9C683318-F869-4FB9-9288-DD4B1D1D19E0}" destId="{3CD850B1-2399-4A74-A883-13AAD6F8EE65}" srcOrd="0" destOrd="0" presId="urn:microsoft.com/office/officeart/2005/8/layout/gear1"/>
    <dgm:cxn modelId="{398F887F-AAD2-453F-8879-47AF688AA015}" srcId="{0C33995E-5E9D-4AD3-BB4C-E6817CF9E24B}" destId="{07890D39-CA39-4D61-A2DD-1455C80D7509}" srcOrd="2" destOrd="0" parTransId="{6B2F283F-E879-4B80-8B3A-45E2ABF49BC8}" sibTransId="{68360171-AB4C-4774-A483-63F8EA1E4384}"/>
    <dgm:cxn modelId="{533D2A9A-DC39-4C26-8641-FA772C82AD98}" srcId="{0C33995E-5E9D-4AD3-BB4C-E6817CF9E24B}" destId="{9C683318-F869-4FB9-9288-DD4B1D1D19E0}" srcOrd="1" destOrd="0" parTransId="{2F38713E-6848-49F2-BB41-08B06F95B6D3}" sibTransId="{E2CEBFD7-85BB-423C-83CC-1E57608EAA2D}"/>
    <dgm:cxn modelId="{F519669B-A93D-42DF-AAA4-0EB59386FCBC}" type="presOf" srcId="{68360171-AB4C-4774-A483-63F8EA1E4384}" destId="{7C8ACE88-8B05-49B2-8CFF-FC6E9FEC7983}" srcOrd="0" destOrd="0" presId="urn:microsoft.com/office/officeart/2005/8/layout/gear1"/>
    <dgm:cxn modelId="{C4DECA9D-5503-473A-B6C0-4154EC89DA6B}" type="presOf" srcId="{07890D39-CA39-4D61-A2DD-1455C80D7509}" destId="{9B8ADCE8-0B97-4929-A70B-30ACB0D871BE}" srcOrd="2" destOrd="0" presId="urn:microsoft.com/office/officeart/2005/8/layout/gear1"/>
    <dgm:cxn modelId="{9E7183AC-055F-45F0-BA41-059C182AF4E5}" type="presOf" srcId="{07890D39-CA39-4D61-A2DD-1455C80D7509}" destId="{10710B9C-4F6B-4BA9-9D97-15B36ED2CFCD}" srcOrd="0" destOrd="0" presId="urn:microsoft.com/office/officeart/2005/8/layout/gear1"/>
    <dgm:cxn modelId="{4B0D1CB4-980F-4057-8DC2-AF4CA340D246}" type="presOf" srcId="{0C33995E-5E9D-4AD3-BB4C-E6817CF9E24B}" destId="{E5A6AB22-125B-4BCF-B202-B595C3224B37}" srcOrd="0" destOrd="0" presId="urn:microsoft.com/office/officeart/2005/8/layout/gear1"/>
    <dgm:cxn modelId="{FA04F8C1-7DF3-457C-B8A2-9CB17444725F}" type="presOf" srcId="{07890D39-CA39-4D61-A2DD-1455C80D7509}" destId="{135E3126-60DC-4D5C-A9F2-EEA2F48D0113}" srcOrd="1" destOrd="0" presId="urn:microsoft.com/office/officeart/2005/8/layout/gear1"/>
    <dgm:cxn modelId="{7D175CCC-1E4B-4D14-86E5-5F2792E6290C}" type="presOf" srcId="{15DD6713-C4B6-4F91-A604-3E8B2E152C8E}" destId="{A34A08DF-EC0B-42A3-A334-862D4F776FF5}" srcOrd="1" destOrd="0" presId="urn:microsoft.com/office/officeart/2005/8/layout/gear1"/>
    <dgm:cxn modelId="{57ECA5D3-256F-45F4-BFA1-4F72A6703128}" type="presOf" srcId="{69B27966-B583-41C7-9D9F-0022CBAAEF3B}" destId="{C48C31CE-7808-4EC8-8CE8-6733B5A56002}" srcOrd="0" destOrd="0" presId="urn:microsoft.com/office/officeart/2005/8/layout/gear1"/>
    <dgm:cxn modelId="{86476DDD-FBE5-49C2-9965-19A9CB1BF764}" type="presOf" srcId="{15DD6713-C4B6-4F91-A604-3E8B2E152C8E}" destId="{5154AB48-7D25-4B2A-A7EF-86E0C872D241}" srcOrd="0" destOrd="0" presId="urn:microsoft.com/office/officeart/2005/8/layout/gear1"/>
    <dgm:cxn modelId="{410448DF-10CA-4D1F-89B9-FD250ED3FA89}" srcId="{0C33995E-5E9D-4AD3-BB4C-E6817CF9E24B}" destId="{15DD6713-C4B6-4F91-A604-3E8B2E152C8E}" srcOrd="0" destOrd="0" parTransId="{31F1F281-CC3B-4EF2-8E42-BEAD06E23B8B}" sibTransId="{69B27966-B583-41C7-9D9F-0022CBAAEF3B}"/>
    <dgm:cxn modelId="{6E4F30E2-99D3-444F-B213-905A0B429E17}" type="presOf" srcId="{9C683318-F869-4FB9-9288-DD4B1D1D19E0}" destId="{200DF729-17E6-49E6-A356-40D5417A843E}" srcOrd="2" destOrd="0" presId="urn:microsoft.com/office/officeart/2005/8/layout/gear1"/>
    <dgm:cxn modelId="{1D12D3F8-48BB-478B-A439-ED6C1D38A62E}" type="presOf" srcId="{E2CEBFD7-85BB-423C-83CC-1E57608EAA2D}" destId="{9B1D69F7-D70E-4A79-97C0-CF25289C8781}" srcOrd="0" destOrd="0" presId="urn:microsoft.com/office/officeart/2005/8/layout/gear1"/>
    <dgm:cxn modelId="{254A94D5-6E00-40F8-8375-1C429F8C2F17}" type="presParOf" srcId="{E5A6AB22-125B-4BCF-B202-B595C3224B37}" destId="{5154AB48-7D25-4B2A-A7EF-86E0C872D241}" srcOrd="0" destOrd="0" presId="urn:microsoft.com/office/officeart/2005/8/layout/gear1"/>
    <dgm:cxn modelId="{58DF72B0-06E6-4F1A-8998-5EA719FCC8D7}" type="presParOf" srcId="{E5A6AB22-125B-4BCF-B202-B595C3224B37}" destId="{A34A08DF-EC0B-42A3-A334-862D4F776FF5}" srcOrd="1" destOrd="0" presId="urn:microsoft.com/office/officeart/2005/8/layout/gear1"/>
    <dgm:cxn modelId="{E07EE6BD-DA45-4201-BEB9-DDD3B41AD801}" type="presParOf" srcId="{E5A6AB22-125B-4BCF-B202-B595C3224B37}" destId="{DAB913B1-E8FE-47E9-BAA3-C797A6D9B68A}" srcOrd="2" destOrd="0" presId="urn:microsoft.com/office/officeart/2005/8/layout/gear1"/>
    <dgm:cxn modelId="{7C887CDF-B4DE-4869-8299-7748B4805C12}" type="presParOf" srcId="{E5A6AB22-125B-4BCF-B202-B595C3224B37}" destId="{3CD850B1-2399-4A74-A883-13AAD6F8EE65}" srcOrd="3" destOrd="0" presId="urn:microsoft.com/office/officeart/2005/8/layout/gear1"/>
    <dgm:cxn modelId="{8997C505-5F1A-4C46-83BB-9575D216FD94}" type="presParOf" srcId="{E5A6AB22-125B-4BCF-B202-B595C3224B37}" destId="{8E6B8D61-5016-495E-99C7-DF65FE667AE0}" srcOrd="4" destOrd="0" presId="urn:microsoft.com/office/officeart/2005/8/layout/gear1"/>
    <dgm:cxn modelId="{034440F3-FC63-4334-B77B-482FD4139317}" type="presParOf" srcId="{E5A6AB22-125B-4BCF-B202-B595C3224B37}" destId="{200DF729-17E6-49E6-A356-40D5417A843E}" srcOrd="5" destOrd="0" presId="urn:microsoft.com/office/officeart/2005/8/layout/gear1"/>
    <dgm:cxn modelId="{4EFFA63C-4A97-4E39-BFEB-942B6F9DD381}" type="presParOf" srcId="{E5A6AB22-125B-4BCF-B202-B595C3224B37}" destId="{10710B9C-4F6B-4BA9-9D97-15B36ED2CFCD}" srcOrd="6" destOrd="0" presId="urn:microsoft.com/office/officeart/2005/8/layout/gear1"/>
    <dgm:cxn modelId="{56022CCB-9334-405A-92CE-46107249586E}" type="presParOf" srcId="{E5A6AB22-125B-4BCF-B202-B595C3224B37}" destId="{135E3126-60DC-4D5C-A9F2-EEA2F48D0113}" srcOrd="7" destOrd="0" presId="urn:microsoft.com/office/officeart/2005/8/layout/gear1"/>
    <dgm:cxn modelId="{82C361B4-8A99-4E3E-A032-7251D8422EF7}" type="presParOf" srcId="{E5A6AB22-125B-4BCF-B202-B595C3224B37}" destId="{9B8ADCE8-0B97-4929-A70B-30ACB0D871BE}" srcOrd="8" destOrd="0" presId="urn:microsoft.com/office/officeart/2005/8/layout/gear1"/>
    <dgm:cxn modelId="{8CC920B1-CA3A-49DF-B83F-B4F20E9293CB}" type="presParOf" srcId="{E5A6AB22-125B-4BCF-B202-B595C3224B37}" destId="{A7156C3A-7B73-4B46-9C12-70FF36DB14D8}" srcOrd="9" destOrd="0" presId="urn:microsoft.com/office/officeart/2005/8/layout/gear1"/>
    <dgm:cxn modelId="{CD3BD18D-2596-44DB-A98B-2FD0D00BF42C}" type="presParOf" srcId="{E5A6AB22-125B-4BCF-B202-B595C3224B37}" destId="{C48C31CE-7808-4EC8-8CE8-6733B5A56002}" srcOrd="10" destOrd="0" presId="urn:microsoft.com/office/officeart/2005/8/layout/gear1"/>
    <dgm:cxn modelId="{902A8C8F-1DC1-476E-934F-7CA80B37E0B1}" type="presParOf" srcId="{E5A6AB22-125B-4BCF-B202-B595C3224B37}" destId="{9B1D69F7-D70E-4A79-97C0-CF25289C8781}" srcOrd="11" destOrd="0" presId="urn:microsoft.com/office/officeart/2005/8/layout/gear1"/>
    <dgm:cxn modelId="{A9F1967B-4890-412A-864F-541BCF8A0DB0}" type="presParOf" srcId="{E5A6AB22-125B-4BCF-B202-B595C3224B37}" destId="{7C8ACE88-8B05-49B2-8CFF-FC6E9FEC7983}"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33995E-5E9D-4AD3-BB4C-E6817CF9E24B}" type="doc">
      <dgm:prSet loTypeId="urn:microsoft.com/office/officeart/2005/8/layout/gear1" loCatId="cycle" qsTypeId="urn:microsoft.com/office/officeart/2005/8/quickstyle/simple1" qsCatId="simple" csTypeId="urn:microsoft.com/office/officeart/2005/8/colors/accent1_2" csCatId="accent1" phldr="1"/>
      <dgm:spPr/>
    </dgm:pt>
    <dgm:pt modelId="{15DD6713-C4B6-4F91-A604-3E8B2E152C8E}">
      <dgm:prSet phldrT="[Text]"/>
      <dgm:spPr>
        <a:solidFill>
          <a:schemeClr val="bg1">
            <a:lumMod val="85000"/>
          </a:schemeClr>
        </a:solidFill>
      </dgm:spPr>
      <dgm:t>
        <a:bodyPr/>
        <a:lstStyle/>
        <a:p>
          <a:r>
            <a:rPr lang="de-DE" dirty="0"/>
            <a:t>Validation</a:t>
          </a:r>
        </a:p>
      </dgm:t>
    </dgm:pt>
    <dgm:pt modelId="{31F1F281-CC3B-4EF2-8E42-BEAD06E23B8B}" type="parTrans" cxnId="{410448DF-10CA-4D1F-89B9-FD250ED3FA89}">
      <dgm:prSet/>
      <dgm:spPr/>
      <dgm:t>
        <a:bodyPr/>
        <a:lstStyle/>
        <a:p>
          <a:endParaRPr lang="de-DE"/>
        </a:p>
      </dgm:t>
    </dgm:pt>
    <dgm:pt modelId="{69B27966-B583-41C7-9D9F-0022CBAAEF3B}" type="sibTrans" cxnId="{410448DF-10CA-4D1F-89B9-FD250ED3FA89}">
      <dgm:prSet/>
      <dgm:spPr>
        <a:solidFill>
          <a:schemeClr val="bg1">
            <a:lumMod val="85000"/>
          </a:schemeClr>
        </a:solidFill>
      </dgm:spPr>
      <dgm:t>
        <a:bodyPr/>
        <a:lstStyle/>
        <a:p>
          <a:endParaRPr lang="de-DE"/>
        </a:p>
      </dgm:t>
    </dgm:pt>
    <dgm:pt modelId="{9C683318-F869-4FB9-9288-DD4B1D1D19E0}">
      <dgm:prSet phldrT="[Text]"/>
      <dgm:spPr/>
      <dgm:t>
        <a:bodyPr/>
        <a:lstStyle/>
        <a:p>
          <a:r>
            <a:rPr lang="de-DE" b="1" dirty="0">
              <a:solidFill>
                <a:srgbClr val="FF0000"/>
              </a:solidFill>
            </a:rPr>
            <a:t>D</a:t>
          </a:r>
          <a:r>
            <a:rPr lang="de-DE" dirty="0"/>
            <a:t>CC</a:t>
          </a:r>
        </a:p>
      </dgm:t>
    </dgm:pt>
    <dgm:pt modelId="{2F38713E-6848-49F2-BB41-08B06F95B6D3}" type="parTrans" cxnId="{533D2A9A-DC39-4C26-8641-FA772C82AD98}">
      <dgm:prSet/>
      <dgm:spPr/>
      <dgm:t>
        <a:bodyPr/>
        <a:lstStyle/>
        <a:p>
          <a:endParaRPr lang="de-DE"/>
        </a:p>
      </dgm:t>
    </dgm:pt>
    <dgm:pt modelId="{E2CEBFD7-85BB-423C-83CC-1E57608EAA2D}" type="sibTrans" cxnId="{533D2A9A-DC39-4C26-8641-FA772C82AD98}">
      <dgm:prSet/>
      <dgm:spPr/>
      <dgm:t>
        <a:bodyPr/>
        <a:lstStyle/>
        <a:p>
          <a:endParaRPr lang="de-DE"/>
        </a:p>
      </dgm:t>
    </dgm:pt>
    <dgm:pt modelId="{07890D39-CA39-4D61-A2DD-1455C80D7509}">
      <dgm:prSet phldrT="[Text]"/>
      <dgm:spPr>
        <a:solidFill>
          <a:schemeClr val="bg1">
            <a:lumMod val="85000"/>
          </a:schemeClr>
        </a:solidFill>
      </dgm:spPr>
      <dgm:t>
        <a:bodyPr/>
        <a:lstStyle/>
        <a:p>
          <a:r>
            <a:rPr lang="de-DE" b="1" dirty="0">
              <a:solidFill>
                <a:schemeClr val="bg1">
                  <a:lumMod val="65000"/>
                </a:schemeClr>
              </a:solidFill>
            </a:rPr>
            <a:t>D</a:t>
          </a:r>
          <a:r>
            <a:rPr lang="de-DE" dirty="0"/>
            <a:t>-SI</a:t>
          </a:r>
        </a:p>
      </dgm:t>
    </dgm:pt>
    <dgm:pt modelId="{6B2F283F-E879-4B80-8B3A-45E2ABF49BC8}" type="parTrans" cxnId="{398F887F-AAD2-453F-8879-47AF688AA015}">
      <dgm:prSet/>
      <dgm:spPr/>
      <dgm:t>
        <a:bodyPr/>
        <a:lstStyle/>
        <a:p>
          <a:endParaRPr lang="de-DE"/>
        </a:p>
      </dgm:t>
    </dgm:pt>
    <dgm:pt modelId="{68360171-AB4C-4774-A483-63F8EA1E4384}" type="sibTrans" cxnId="{398F887F-AAD2-453F-8879-47AF688AA015}">
      <dgm:prSet/>
      <dgm:spPr/>
      <dgm:t>
        <a:bodyPr/>
        <a:lstStyle/>
        <a:p>
          <a:endParaRPr lang="de-DE"/>
        </a:p>
      </dgm:t>
    </dgm:pt>
    <dgm:pt modelId="{E5A6AB22-125B-4BCF-B202-B595C3224B37}" type="pres">
      <dgm:prSet presAssocID="{0C33995E-5E9D-4AD3-BB4C-E6817CF9E24B}" presName="composite" presStyleCnt="0">
        <dgm:presLayoutVars>
          <dgm:chMax val="3"/>
          <dgm:animLvl val="lvl"/>
          <dgm:resizeHandles val="exact"/>
        </dgm:presLayoutVars>
      </dgm:prSet>
      <dgm:spPr/>
    </dgm:pt>
    <dgm:pt modelId="{5154AB48-7D25-4B2A-A7EF-86E0C872D241}" type="pres">
      <dgm:prSet presAssocID="{15DD6713-C4B6-4F91-A604-3E8B2E152C8E}" presName="gear1" presStyleLbl="node1" presStyleIdx="0" presStyleCnt="3">
        <dgm:presLayoutVars>
          <dgm:chMax val="1"/>
          <dgm:bulletEnabled val="1"/>
        </dgm:presLayoutVars>
      </dgm:prSet>
      <dgm:spPr/>
    </dgm:pt>
    <dgm:pt modelId="{A34A08DF-EC0B-42A3-A334-862D4F776FF5}" type="pres">
      <dgm:prSet presAssocID="{15DD6713-C4B6-4F91-A604-3E8B2E152C8E}" presName="gear1srcNode" presStyleLbl="node1" presStyleIdx="0" presStyleCnt="3"/>
      <dgm:spPr/>
    </dgm:pt>
    <dgm:pt modelId="{DAB913B1-E8FE-47E9-BAA3-C797A6D9B68A}" type="pres">
      <dgm:prSet presAssocID="{15DD6713-C4B6-4F91-A604-3E8B2E152C8E}" presName="gear1dstNode" presStyleLbl="node1" presStyleIdx="0" presStyleCnt="3"/>
      <dgm:spPr/>
    </dgm:pt>
    <dgm:pt modelId="{3CD850B1-2399-4A74-A883-13AAD6F8EE65}" type="pres">
      <dgm:prSet presAssocID="{9C683318-F869-4FB9-9288-DD4B1D1D19E0}" presName="gear2" presStyleLbl="node1" presStyleIdx="1" presStyleCnt="3">
        <dgm:presLayoutVars>
          <dgm:chMax val="1"/>
          <dgm:bulletEnabled val="1"/>
        </dgm:presLayoutVars>
      </dgm:prSet>
      <dgm:spPr/>
    </dgm:pt>
    <dgm:pt modelId="{8E6B8D61-5016-495E-99C7-DF65FE667AE0}" type="pres">
      <dgm:prSet presAssocID="{9C683318-F869-4FB9-9288-DD4B1D1D19E0}" presName="gear2srcNode" presStyleLbl="node1" presStyleIdx="1" presStyleCnt="3"/>
      <dgm:spPr/>
    </dgm:pt>
    <dgm:pt modelId="{200DF729-17E6-49E6-A356-40D5417A843E}" type="pres">
      <dgm:prSet presAssocID="{9C683318-F869-4FB9-9288-DD4B1D1D19E0}" presName="gear2dstNode" presStyleLbl="node1" presStyleIdx="1" presStyleCnt="3"/>
      <dgm:spPr/>
    </dgm:pt>
    <dgm:pt modelId="{10710B9C-4F6B-4BA9-9D97-15B36ED2CFCD}" type="pres">
      <dgm:prSet presAssocID="{07890D39-CA39-4D61-A2DD-1455C80D7509}" presName="gear3" presStyleLbl="node1" presStyleIdx="2" presStyleCnt="3" custLinFactNeighborX="-1022" custLinFactNeighborY="-420"/>
      <dgm:spPr/>
    </dgm:pt>
    <dgm:pt modelId="{135E3126-60DC-4D5C-A9F2-EEA2F48D0113}" type="pres">
      <dgm:prSet presAssocID="{07890D39-CA39-4D61-A2DD-1455C80D7509}" presName="gear3tx" presStyleLbl="node1" presStyleIdx="2" presStyleCnt="3">
        <dgm:presLayoutVars>
          <dgm:chMax val="1"/>
          <dgm:bulletEnabled val="1"/>
        </dgm:presLayoutVars>
      </dgm:prSet>
      <dgm:spPr/>
    </dgm:pt>
    <dgm:pt modelId="{9B8ADCE8-0B97-4929-A70B-30ACB0D871BE}" type="pres">
      <dgm:prSet presAssocID="{07890D39-CA39-4D61-A2DD-1455C80D7509}" presName="gear3srcNode" presStyleLbl="node1" presStyleIdx="2" presStyleCnt="3"/>
      <dgm:spPr/>
    </dgm:pt>
    <dgm:pt modelId="{A7156C3A-7B73-4B46-9C12-70FF36DB14D8}" type="pres">
      <dgm:prSet presAssocID="{07890D39-CA39-4D61-A2DD-1455C80D7509}" presName="gear3dstNode" presStyleLbl="node1" presStyleIdx="2" presStyleCnt="3"/>
      <dgm:spPr/>
    </dgm:pt>
    <dgm:pt modelId="{C48C31CE-7808-4EC8-8CE8-6733B5A56002}" type="pres">
      <dgm:prSet presAssocID="{69B27966-B583-41C7-9D9F-0022CBAAEF3B}" presName="connector1" presStyleLbl="sibTrans2D1" presStyleIdx="0" presStyleCnt="3"/>
      <dgm:spPr/>
    </dgm:pt>
    <dgm:pt modelId="{9B1D69F7-D70E-4A79-97C0-CF25289C8781}" type="pres">
      <dgm:prSet presAssocID="{E2CEBFD7-85BB-423C-83CC-1E57608EAA2D}" presName="connector2" presStyleLbl="sibTrans2D1" presStyleIdx="1" presStyleCnt="3"/>
      <dgm:spPr/>
    </dgm:pt>
    <dgm:pt modelId="{7C8ACE88-8B05-49B2-8CFF-FC6E9FEC7983}" type="pres">
      <dgm:prSet presAssocID="{68360171-AB4C-4774-A483-63F8EA1E4384}" presName="connector3" presStyleLbl="sibTrans2D1" presStyleIdx="2" presStyleCnt="3"/>
      <dgm:spPr/>
    </dgm:pt>
  </dgm:ptLst>
  <dgm:cxnLst>
    <dgm:cxn modelId="{E0D26907-6CC9-42E0-BFEA-0677FE6C8557}" type="presOf" srcId="{15DD6713-C4B6-4F91-A604-3E8B2E152C8E}" destId="{DAB913B1-E8FE-47E9-BAA3-C797A6D9B68A}" srcOrd="2" destOrd="0" presId="urn:microsoft.com/office/officeart/2005/8/layout/gear1"/>
    <dgm:cxn modelId="{FE9AD728-313B-4F42-AE04-ACC8CDA99850}" type="presOf" srcId="{07890D39-CA39-4D61-A2DD-1455C80D7509}" destId="{A7156C3A-7B73-4B46-9C12-70FF36DB14D8}" srcOrd="3" destOrd="0" presId="urn:microsoft.com/office/officeart/2005/8/layout/gear1"/>
    <dgm:cxn modelId="{B616D038-095D-4DA2-AF72-79362022210C}" type="presOf" srcId="{9C683318-F869-4FB9-9288-DD4B1D1D19E0}" destId="{8E6B8D61-5016-495E-99C7-DF65FE667AE0}" srcOrd="1" destOrd="0" presId="urn:microsoft.com/office/officeart/2005/8/layout/gear1"/>
    <dgm:cxn modelId="{50DBBB47-922C-4FD2-AA47-925D50287839}" type="presOf" srcId="{9C683318-F869-4FB9-9288-DD4B1D1D19E0}" destId="{3CD850B1-2399-4A74-A883-13AAD6F8EE65}" srcOrd="0" destOrd="0" presId="urn:microsoft.com/office/officeart/2005/8/layout/gear1"/>
    <dgm:cxn modelId="{398F887F-AAD2-453F-8879-47AF688AA015}" srcId="{0C33995E-5E9D-4AD3-BB4C-E6817CF9E24B}" destId="{07890D39-CA39-4D61-A2DD-1455C80D7509}" srcOrd="2" destOrd="0" parTransId="{6B2F283F-E879-4B80-8B3A-45E2ABF49BC8}" sibTransId="{68360171-AB4C-4774-A483-63F8EA1E4384}"/>
    <dgm:cxn modelId="{533D2A9A-DC39-4C26-8641-FA772C82AD98}" srcId="{0C33995E-5E9D-4AD3-BB4C-E6817CF9E24B}" destId="{9C683318-F869-4FB9-9288-DD4B1D1D19E0}" srcOrd="1" destOrd="0" parTransId="{2F38713E-6848-49F2-BB41-08B06F95B6D3}" sibTransId="{E2CEBFD7-85BB-423C-83CC-1E57608EAA2D}"/>
    <dgm:cxn modelId="{F519669B-A93D-42DF-AAA4-0EB59386FCBC}" type="presOf" srcId="{68360171-AB4C-4774-A483-63F8EA1E4384}" destId="{7C8ACE88-8B05-49B2-8CFF-FC6E9FEC7983}" srcOrd="0" destOrd="0" presId="urn:microsoft.com/office/officeart/2005/8/layout/gear1"/>
    <dgm:cxn modelId="{C4DECA9D-5503-473A-B6C0-4154EC89DA6B}" type="presOf" srcId="{07890D39-CA39-4D61-A2DD-1455C80D7509}" destId="{9B8ADCE8-0B97-4929-A70B-30ACB0D871BE}" srcOrd="2" destOrd="0" presId="urn:microsoft.com/office/officeart/2005/8/layout/gear1"/>
    <dgm:cxn modelId="{9E7183AC-055F-45F0-BA41-059C182AF4E5}" type="presOf" srcId="{07890D39-CA39-4D61-A2DD-1455C80D7509}" destId="{10710B9C-4F6B-4BA9-9D97-15B36ED2CFCD}" srcOrd="0" destOrd="0" presId="urn:microsoft.com/office/officeart/2005/8/layout/gear1"/>
    <dgm:cxn modelId="{4B0D1CB4-980F-4057-8DC2-AF4CA340D246}" type="presOf" srcId="{0C33995E-5E9D-4AD3-BB4C-E6817CF9E24B}" destId="{E5A6AB22-125B-4BCF-B202-B595C3224B37}" srcOrd="0" destOrd="0" presId="urn:microsoft.com/office/officeart/2005/8/layout/gear1"/>
    <dgm:cxn modelId="{FA04F8C1-7DF3-457C-B8A2-9CB17444725F}" type="presOf" srcId="{07890D39-CA39-4D61-A2DD-1455C80D7509}" destId="{135E3126-60DC-4D5C-A9F2-EEA2F48D0113}" srcOrd="1" destOrd="0" presId="urn:microsoft.com/office/officeart/2005/8/layout/gear1"/>
    <dgm:cxn modelId="{7D175CCC-1E4B-4D14-86E5-5F2792E6290C}" type="presOf" srcId="{15DD6713-C4B6-4F91-A604-3E8B2E152C8E}" destId="{A34A08DF-EC0B-42A3-A334-862D4F776FF5}" srcOrd="1" destOrd="0" presId="urn:microsoft.com/office/officeart/2005/8/layout/gear1"/>
    <dgm:cxn modelId="{57ECA5D3-256F-45F4-BFA1-4F72A6703128}" type="presOf" srcId="{69B27966-B583-41C7-9D9F-0022CBAAEF3B}" destId="{C48C31CE-7808-4EC8-8CE8-6733B5A56002}" srcOrd="0" destOrd="0" presId="urn:microsoft.com/office/officeart/2005/8/layout/gear1"/>
    <dgm:cxn modelId="{86476DDD-FBE5-49C2-9965-19A9CB1BF764}" type="presOf" srcId="{15DD6713-C4B6-4F91-A604-3E8B2E152C8E}" destId="{5154AB48-7D25-4B2A-A7EF-86E0C872D241}" srcOrd="0" destOrd="0" presId="urn:microsoft.com/office/officeart/2005/8/layout/gear1"/>
    <dgm:cxn modelId="{410448DF-10CA-4D1F-89B9-FD250ED3FA89}" srcId="{0C33995E-5E9D-4AD3-BB4C-E6817CF9E24B}" destId="{15DD6713-C4B6-4F91-A604-3E8B2E152C8E}" srcOrd="0" destOrd="0" parTransId="{31F1F281-CC3B-4EF2-8E42-BEAD06E23B8B}" sibTransId="{69B27966-B583-41C7-9D9F-0022CBAAEF3B}"/>
    <dgm:cxn modelId="{6E4F30E2-99D3-444F-B213-905A0B429E17}" type="presOf" srcId="{9C683318-F869-4FB9-9288-DD4B1D1D19E0}" destId="{200DF729-17E6-49E6-A356-40D5417A843E}" srcOrd="2" destOrd="0" presId="urn:microsoft.com/office/officeart/2005/8/layout/gear1"/>
    <dgm:cxn modelId="{1D12D3F8-48BB-478B-A439-ED6C1D38A62E}" type="presOf" srcId="{E2CEBFD7-85BB-423C-83CC-1E57608EAA2D}" destId="{9B1D69F7-D70E-4A79-97C0-CF25289C8781}" srcOrd="0" destOrd="0" presId="urn:microsoft.com/office/officeart/2005/8/layout/gear1"/>
    <dgm:cxn modelId="{254A94D5-6E00-40F8-8375-1C429F8C2F17}" type="presParOf" srcId="{E5A6AB22-125B-4BCF-B202-B595C3224B37}" destId="{5154AB48-7D25-4B2A-A7EF-86E0C872D241}" srcOrd="0" destOrd="0" presId="urn:microsoft.com/office/officeart/2005/8/layout/gear1"/>
    <dgm:cxn modelId="{58DF72B0-06E6-4F1A-8998-5EA719FCC8D7}" type="presParOf" srcId="{E5A6AB22-125B-4BCF-B202-B595C3224B37}" destId="{A34A08DF-EC0B-42A3-A334-862D4F776FF5}" srcOrd="1" destOrd="0" presId="urn:microsoft.com/office/officeart/2005/8/layout/gear1"/>
    <dgm:cxn modelId="{E07EE6BD-DA45-4201-BEB9-DDD3B41AD801}" type="presParOf" srcId="{E5A6AB22-125B-4BCF-B202-B595C3224B37}" destId="{DAB913B1-E8FE-47E9-BAA3-C797A6D9B68A}" srcOrd="2" destOrd="0" presId="urn:microsoft.com/office/officeart/2005/8/layout/gear1"/>
    <dgm:cxn modelId="{7C887CDF-B4DE-4869-8299-7748B4805C12}" type="presParOf" srcId="{E5A6AB22-125B-4BCF-B202-B595C3224B37}" destId="{3CD850B1-2399-4A74-A883-13AAD6F8EE65}" srcOrd="3" destOrd="0" presId="urn:microsoft.com/office/officeart/2005/8/layout/gear1"/>
    <dgm:cxn modelId="{8997C505-5F1A-4C46-83BB-9575D216FD94}" type="presParOf" srcId="{E5A6AB22-125B-4BCF-B202-B595C3224B37}" destId="{8E6B8D61-5016-495E-99C7-DF65FE667AE0}" srcOrd="4" destOrd="0" presId="urn:microsoft.com/office/officeart/2005/8/layout/gear1"/>
    <dgm:cxn modelId="{034440F3-FC63-4334-B77B-482FD4139317}" type="presParOf" srcId="{E5A6AB22-125B-4BCF-B202-B595C3224B37}" destId="{200DF729-17E6-49E6-A356-40D5417A843E}" srcOrd="5" destOrd="0" presId="urn:microsoft.com/office/officeart/2005/8/layout/gear1"/>
    <dgm:cxn modelId="{4EFFA63C-4A97-4E39-BFEB-942B6F9DD381}" type="presParOf" srcId="{E5A6AB22-125B-4BCF-B202-B595C3224B37}" destId="{10710B9C-4F6B-4BA9-9D97-15B36ED2CFCD}" srcOrd="6" destOrd="0" presId="urn:microsoft.com/office/officeart/2005/8/layout/gear1"/>
    <dgm:cxn modelId="{56022CCB-9334-405A-92CE-46107249586E}" type="presParOf" srcId="{E5A6AB22-125B-4BCF-B202-B595C3224B37}" destId="{135E3126-60DC-4D5C-A9F2-EEA2F48D0113}" srcOrd="7" destOrd="0" presId="urn:microsoft.com/office/officeart/2005/8/layout/gear1"/>
    <dgm:cxn modelId="{82C361B4-8A99-4E3E-A032-7251D8422EF7}" type="presParOf" srcId="{E5A6AB22-125B-4BCF-B202-B595C3224B37}" destId="{9B8ADCE8-0B97-4929-A70B-30ACB0D871BE}" srcOrd="8" destOrd="0" presId="urn:microsoft.com/office/officeart/2005/8/layout/gear1"/>
    <dgm:cxn modelId="{8CC920B1-CA3A-49DF-B83F-B4F20E9293CB}" type="presParOf" srcId="{E5A6AB22-125B-4BCF-B202-B595C3224B37}" destId="{A7156C3A-7B73-4B46-9C12-70FF36DB14D8}" srcOrd="9" destOrd="0" presId="urn:microsoft.com/office/officeart/2005/8/layout/gear1"/>
    <dgm:cxn modelId="{CD3BD18D-2596-44DB-A98B-2FD0D00BF42C}" type="presParOf" srcId="{E5A6AB22-125B-4BCF-B202-B595C3224B37}" destId="{C48C31CE-7808-4EC8-8CE8-6733B5A56002}" srcOrd="10" destOrd="0" presId="urn:microsoft.com/office/officeart/2005/8/layout/gear1"/>
    <dgm:cxn modelId="{902A8C8F-1DC1-476E-934F-7CA80B37E0B1}" type="presParOf" srcId="{E5A6AB22-125B-4BCF-B202-B595C3224B37}" destId="{9B1D69F7-D70E-4A79-97C0-CF25289C8781}" srcOrd="11" destOrd="0" presId="urn:microsoft.com/office/officeart/2005/8/layout/gear1"/>
    <dgm:cxn modelId="{A9F1967B-4890-412A-864F-541BCF8A0DB0}" type="presParOf" srcId="{E5A6AB22-125B-4BCF-B202-B595C3224B37}" destId="{7C8ACE88-8B05-49B2-8CFF-FC6E9FEC7983}"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33995E-5E9D-4AD3-BB4C-E6817CF9E24B}" type="doc">
      <dgm:prSet loTypeId="urn:microsoft.com/office/officeart/2005/8/layout/gear1" loCatId="cycle" qsTypeId="urn:microsoft.com/office/officeart/2005/8/quickstyle/simple1" qsCatId="simple" csTypeId="urn:microsoft.com/office/officeart/2005/8/colors/accent1_2" csCatId="accent1" phldr="1"/>
      <dgm:spPr/>
    </dgm:pt>
    <dgm:pt modelId="{15DD6713-C4B6-4F91-A604-3E8B2E152C8E}">
      <dgm:prSet phldrT="[Text]"/>
      <dgm:spPr/>
      <dgm:t>
        <a:bodyPr/>
        <a:lstStyle/>
        <a:p>
          <a:r>
            <a:rPr lang="de-DE" dirty="0"/>
            <a:t>Validation</a:t>
          </a:r>
        </a:p>
      </dgm:t>
    </dgm:pt>
    <dgm:pt modelId="{31F1F281-CC3B-4EF2-8E42-BEAD06E23B8B}" type="parTrans" cxnId="{410448DF-10CA-4D1F-89B9-FD250ED3FA89}">
      <dgm:prSet/>
      <dgm:spPr/>
      <dgm:t>
        <a:bodyPr/>
        <a:lstStyle/>
        <a:p>
          <a:endParaRPr lang="de-DE"/>
        </a:p>
      </dgm:t>
    </dgm:pt>
    <dgm:pt modelId="{69B27966-B583-41C7-9D9F-0022CBAAEF3B}" type="sibTrans" cxnId="{410448DF-10CA-4D1F-89B9-FD250ED3FA89}">
      <dgm:prSet/>
      <dgm:spPr/>
      <dgm:t>
        <a:bodyPr/>
        <a:lstStyle/>
        <a:p>
          <a:endParaRPr lang="de-DE"/>
        </a:p>
      </dgm:t>
    </dgm:pt>
    <dgm:pt modelId="{9C683318-F869-4FB9-9288-DD4B1D1D19E0}">
      <dgm:prSet phldrT="[Text]"/>
      <dgm:spPr>
        <a:solidFill>
          <a:schemeClr val="bg1">
            <a:lumMod val="85000"/>
          </a:schemeClr>
        </a:solidFill>
      </dgm:spPr>
      <dgm:t>
        <a:bodyPr/>
        <a:lstStyle/>
        <a:p>
          <a:r>
            <a:rPr lang="de-DE" b="1" dirty="0">
              <a:solidFill>
                <a:schemeClr val="bg1">
                  <a:lumMod val="65000"/>
                </a:schemeClr>
              </a:solidFill>
            </a:rPr>
            <a:t>D</a:t>
          </a:r>
          <a:r>
            <a:rPr lang="de-DE" dirty="0"/>
            <a:t>CC</a:t>
          </a:r>
        </a:p>
      </dgm:t>
    </dgm:pt>
    <dgm:pt modelId="{2F38713E-6848-49F2-BB41-08B06F95B6D3}" type="parTrans" cxnId="{533D2A9A-DC39-4C26-8641-FA772C82AD98}">
      <dgm:prSet/>
      <dgm:spPr/>
      <dgm:t>
        <a:bodyPr/>
        <a:lstStyle/>
        <a:p>
          <a:endParaRPr lang="de-DE"/>
        </a:p>
      </dgm:t>
    </dgm:pt>
    <dgm:pt modelId="{E2CEBFD7-85BB-423C-83CC-1E57608EAA2D}" type="sibTrans" cxnId="{533D2A9A-DC39-4C26-8641-FA772C82AD98}">
      <dgm:prSet/>
      <dgm:spPr>
        <a:solidFill>
          <a:schemeClr val="bg1">
            <a:lumMod val="85000"/>
          </a:schemeClr>
        </a:solidFill>
      </dgm:spPr>
      <dgm:t>
        <a:bodyPr/>
        <a:lstStyle/>
        <a:p>
          <a:endParaRPr lang="de-DE"/>
        </a:p>
      </dgm:t>
    </dgm:pt>
    <dgm:pt modelId="{07890D39-CA39-4D61-A2DD-1455C80D7509}">
      <dgm:prSet phldrT="[Text]"/>
      <dgm:spPr>
        <a:solidFill>
          <a:schemeClr val="bg1">
            <a:lumMod val="85000"/>
          </a:schemeClr>
        </a:solidFill>
      </dgm:spPr>
      <dgm:t>
        <a:bodyPr/>
        <a:lstStyle/>
        <a:p>
          <a:r>
            <a:rPr lang="de-DE" b="1" dirty="0">
              <a:solidFill>
                <a:schemeClr val="bg1">
                  <a:lumMod val="65000"/>
                </a:schemeClr>
              </a:solidFill>
            </a:rPr>
            <a:t>D</a:t>
          </a:r>
          <a:r>
            <a:rPr lang="de-DE" dirty="0"/>
            <a:t>-SI</a:t>
          </a:r>
        </a:p>
      </dgm:t>
    </dgm:pt>
    <dgm:pt modelId="{6B2F283F-E879-4B80-8B3A-45E2ABF49BC8}" type="parTrans" cxnId="{398F887F-AAD2-453F-8879-47AF688AA015}">
      <dgm:prSet/>
      <dgm:spPr/>
      <dgm:t>
        <a:bodyPr/>
        <a:lstStyle/>
        <a:p>
          <a:endParaRPr lang="de-DE"/>
        </a:p>
      </dgm:t>
    </dgm:pt>
    <dgm:pt modelId="{68360171-AB4C-4774-A483-63F8EA1E4384}" type="sibTrans" cxnId="{398F887F-AAD2-453F-8879-47AF688AA015}">
      <dgm:prSet/>
      <dgm:spPr>
        <a:solidFill>
          <a:schemeClr val="bg1">
            <a:lumMod val="85000"/>
          </a:schemeClr>
        </a:solidFill>
      </dgm:spPr>
      <dgm:t>
        <a:bodyPr/>
        <a:lstStyle/>
        <a:p>
          <a:endParaRPr lang="de-DE"/>
        </a:p>
      </dgm:t>
    </dgm:pt>
    <dgm:pt modelId="{E5A6AB22-125B-4BCF-B202-B595C3224B37}" type="pres">
      <dgm:prSet presAssocID="{0C33995E-5E9D-4AD3-BB4C-E6817CF9E24B}" presName="composite" presStyleCnt="0">
        <dgm:presLayoutVars>
          <dgm:chMax val="3"/>
          <dgm:animLvl val="lvl"/>
          <dgm:resizeHandles val="exact"/>
        </dgm:presLayoutVars>
      </dgm:prSet>
      <dgm:spPr/>
    </dgm:pt>
    <dgm:pt modelId="{5154AB48-7D25-4B2A-A7EF-86E0C872D241}" type="pres">
      <dgm:prSet presAssocID="{15DD6713-C4B6-4F91-A604-3E8B2E152C8E}" presName="gear1" presStyleLbl="node1" presStyleIdx="0" presStyleCnt="3">
        <dgm:presLayoutVars>
          <dgm:chMax val="1"/>
          <dgm:bulletEnabled val="1"/>
        </dgm:presLayoutVars>
      </dgm:prSet>
      <dgm:spPr/>
    </dgm:pt>
    <dgm:pt modelId="{A34A08DF-EC0B-42A3-A334-862D4F776FF5}" type="pres">
      <dgm:prSet presAssocID="{15DD6713-C4B6-4F91-A604-3E8B2E152C8E}" presName="gear1srcNode" presStyleLbl="node1" presStyleIdx="0" presStyleCnt="3"/>
      <dgm:spPr/>
    </dgm:pt>
    <dgm:pt modelId="{DAB913B1-E8FE-47E9-BAA3-C797A6D9B68A}" type="pres">
      <dgm:prSet presAssocID="{15DD6713-C4B6-4F91-A604-3E8B2E152C8E}" presName="gear1dstNode" presStyleLbl="node1" presStyleIdx="0" presStyleCnt="3"/>
      <dgm:spPr/>
    </dgm:pt>
    <dgm:pt modelId="{3CD850B1-2399-4A74-A883-13AAD6F8EE65}" type="pres">
      <dgm:prSet presAssocID="{9C683318-F869-4FB9-9288-DD4B1D1D19E0}" presName="gear2" presStyleLbl="node1" presStyleIdx="1" presStyleCnt="3">
        <dgm:presLayoutVars>
          <dgm:chMax val="1"/>
          <dgm:bulletEnabled val="1"/>
        </dgm:presLayoutVars>
      </dgm:prSet>
      <dgm:spPr/>
    </dgm:pt>
    <dgm:pt modelId="{8E6B8D61-5016-495E-99C7-DF65FE667AE0}" type="pres">
      <dgm:prSet presAssocID="{9C683318-F869-4FB9-9288-DD4B1D1D19E0}" presName="gear2srcNode" presStyleLbl="node1" presStyleIdx="1" presStyleCnt="3"/>
      <dgm:spPr/>
    </dgm:pt>
    <dgm:pt modelId="{200DF729-17E6-49E6-A356-40D5417A843E}" type="pres">
      <dgm:prSet presAssocID="{9C683318-F869-4FB9-9288-DD4B1D1D19E0}" presName="gear2dstNode" presStyleLbl="node1" presStyleIdx="1" presStyleCnt="3"/>
      <dgm:spPr/>
    </dgm:pt>
    <dgm:pt modelId="{10710B9C-4F6B-4BA9-9D97-15B36ED2CFCD}" type="pres">
      <dgm:prSet presAssocID="{07890D39-CA39-4D61-A2DD-1455C80D7509}" presName="gear3" presStyleLbl="node1" presStyleIdx="2" presStyleCnt="3" custLinFactNeighborX="-1022" custLinFactNeighborY="-420"/>
      <dgm:spPr/>
    </dgm:pt>
    <dgm:pt modelId="{135E3126-60DC-4D5C-A9F2-EEA2F48D0113}" type="pres">
      <dgm:prSet presAssocID="{07890D39-CA39-4D61-A2DD-1455C80D7509}" presName="gear3tx" presStyleLbl="node1" presStyleIdx="2" presStyleCnt="3">
        <dgm:presLayoutVars>
          <dgm:chMax val="1"/>
          <dgm:bulletEnabled val="1"/>
        </dgm:presLayoutVars>
      </dgm:prSet>
      <dgm:spPr/>
    </dgm:pt>
    <dgm:pt modelId="{9B8ADCE8-0B97-4929-A70B-30ACB0D871BE}" type="pres">
      <dgm:prSet presAssocID="{07890D39-CA39-4D61-A2DD-1455C80D7509}" presName="gear3srcNode" presStyleLbl="node1" presStyleIdx="2" presStyleCnt="3"/>
      <dgm:spPr/>
    </dgm:pt>
    <dgm:pt modelId="{A7156C3A-7B73-4B46-9C12-70FF36DB14D8}" type="pres">
      <dgm:prSet presAssocID="{07890D39-CA39-4D61-A2DD-1455C80D7509}" presName="gear3dstNode" presStyleLbl="node1" presStyleIdx="2" presStyleCnt="3"/>
      <dgm:spPr/>
    </dgm:pt>
    <dgm:pt modelId="{C48C31CE-7808-4EC8-8CE8-6733B5A56002}" type="pres">
      <dgm:prSet presAssocID="{69B27966-B583-41C7-9D9F-0022CBAAEF3B}" presName="connector1" presStyleLbl="sibTrans2D1" presStyleIdx="0" presStyleCnt="3"/>
      <dgm:spPr/>
    </dgm:pt>
    <dgm:pt modelId="{9B1D69F7-D70E-4A79-97C0-CF25289C8781}" type="pres">
      <dgm:prSet presAssocID="{E2CEBFD7-85BB-423C-83CC-1E57608EAA2D}" presName="connector2" presStyleLbl="sibTrans2D1" presStyleIdx="1" presStyleCnt="3"/>
      <dgm:spPr/>
    </dgm:pt>
    <dgm:pt modelId="{7C8ACE88-8B05-49B2-8CFF-FC6E9FEC7983}" type="pres">
      <dgm:prSet presAssocID="{68360171-AB4C-4774-A483-63F8EA1E4384}" presName="connector3" presStyleLbl="sibTrans2D1" presStyleIdx="2" presStyleCnt="3"/>
      <dgm:spPr/>
    </dgm:pt>
  </dgm:ptLst>
  <dgm:cxnLst>
    <dgm:cxn modelId="{E0D26907-6CC9-42E0-BFEA-0677FE6C8557}" type="presOf" srcId="{15DD6713-C4B6-4F91-A604-3E8B2E152C8E}" destId="{DAB913B1-E8FE-47E9-BAA3-C797A6D9B68A}" srcOrd="2" destOrd="0" presId="urn:microsoft.com/office/officeart/2005/8/layout/gear1"/>
    <dgm:cxn modelId="{FE9AD728-313B-4F42-AE04-ACC8CDA99850}" type="presOf" srcId="{07890D39-CA39-4D61-A2DD-1455C80D7509}" destId="{A7156C3A-7B73-4B46-9C12-70FF36DB14D8}" srcOrd="3" destOrd="0" presId="urn:microsoft.com/office/officeart/2005/8/layout/gear1"/>
    <dgm:cxn modelId="{B616D038-095D-4DA2-AF72-79362022210C}" type="presOf" srcId="{9C683318-F869-4FB9-9288-DD4B1D1D19E0}" destId="{8E6B8D61-5016-495E-99C7-DF65FE667AE0}" srcOrd="1" destOrd="0" presId="urn:microsoft.com/office/officeart/2005/8/layout/gear1"/>
    <dgm:cxn modelId="{50DBBB47-922C-4FD2-AA47-925D50287839}" type="presOf" srcId="{9C683318-F869-4FB9-9288-DD4B1D1D19E0}" destId="{3CD850B1-2399-4A74-A883-13AAD6F8EE65}" srcOrd="0" destOrd="0" presId="urn:microsoft.com/office/officeart/2005/8/layout/gear1"/>
    <dgm:cxn modelId="{398F887F-AAD2-453F-8879-47AF688AA015}" srcId="{0C33995E-5E9D-4AD3-BB4C-E6817CF9E24B}" destId="{07890D39-CA39-4D61-A2DD-1455C80D7509}" srcOrd="2" destOrd="0" parTransId="{6B2F283F-E879-4B80-8B3A-45E2ABF49BC8}" sibTransId="{68360171-AB4C-4774-A483-63F8EA1E4384}"/>
    <dgm:cxn modelId="{533D2A9A-DC39-4C26-8641-FA772C82AD98}" srcId="{0C33995E-5E9D-4AD3-BB4C-E6817CF9E24B}" destId="{9C683318-F869-4FB9-9288-DD4B1D1D19E0}" srcOrd="1" destOrd="0" parTransId="{2F38713E-6848-49F2-BB41-08B06F95B6D3}" sibTransId="{E2CEBFD7-85BB-423C-83CC-1E57608EAA2D}"/>
    <dgm:cxn modelId="{F519669B-A93D-42DF-AAA4-0EB59386FCBC}" type="presOf" srcId="{68360171-AB4C-4774-A483-63F8EA1E4384}" destId="{7C8ACE88-8B05-49B2-8CFF-FC6E9FEC7983}" srcOrd="0" destOrd="0" presId="urn:microsoft.com/office/officeart/2005/8/layout/gear1"/>
    <dgm:cxn modelId="{C4DECA9D-5503-473A-B6C0-4154EC89DA6B}" type="presOf" srcId="{07890D39-CA39-4D61-A2DD-1455C80D7509}" destId="{9B8ADCE8-0B97-4929-A70B-30ACB0D871BE}" srcOrd="2" destOrd="0" presId="urn:microsoft.com/office/officeart/2005/8/layout/gear1"/>
    <dgm:cxn modelId="{9E7183AC-055F-45F0-BA41-059C182AF4E5}" type="presOf" srcId="{07890D39-CA39-4D61-A2DD-1455C80D7509}" destId="{10710B9C-4F6B-4BA9-9D97-15B36ED2CFCD}" srcOrd="0" destOrd="0" presId="urn:microsoft.com/office/officeart/2005/8/layout/gear1"/>
    <dgm:cxn modelId="{4B0D1CB4-980F-4057-8DC2-AF4CA340D246}" type="presOf" srcId="{0C33995E-5E9D-4AD3-BB4C-E6817CF9E24B}" destId="{E5A6AB22-125B-4BCF-B202-B595C3224B37}" srcOrd="0" destOrd="0" presId="urn:microsoft.com/office/officeart/2005/8/layout/gear1"/>
    <dgm:cxn modelId="{FA04F8C1-7DF3-457C-B8A2-9CB17444725F}" type="presOf" srcId="{07890D39-CA39-4D61-A2DD-1455C80D7509}" destId="{135E3126-60DC-4D5C-A9F2-EEA2F48D0113}" srcOrd="1" destOrd="0" presId="urn:microsoft.com/office/officeart/2005/8/layout/gear1"/>
    <dgm:cxn modelId="{7D175CCC-1E4B-4D14-86E5-5F2792E6290C}" type="presOf" srcId="{15DD6713-C4B6-4F91-A604-3E8B2E152C8E}" destId="{A34A08DF-EC0B-42A3-A334-862D4F776FF5}" srcOrd="1" destOrd="0" presId="urn:microsoft.com/office/officeart/2005/8/layout/gear1"/>
    <dgm:cxn modelId="{57ECA5D3-256F-45F4-BFA1-4F72A6703128}" type="presOf" srcId="{69B27966-B583-41C7-9D9F-0022CBAAEF3B}" destId="{C48C31CE-7808-4EC8-8CE8-6733B5A56002}" srcOrd="0" destOrd="0" presId="urn:microsoft.com/office/officeart/2005/8/layout/gear1"/>
    <dgm:cxn modelId="{86476DDD-FBE5-49C2-9965-19A9CB1BF764}" type="presOf" srcId="{15DD6713-C4B6-4F91-A604-3E8B2E152C8E}" destId="{5154AB48-7D25-4B2A-A7EF-86E0C872D241}" srcOrd="0" destOrd="0" presId="urn:microsoft.com/office/officeart/2005/8/layout/gear1"/>
    <dgm:cxn modelId="{410448DF-10CA-4D1F-89B9-FD250ED3FA89}" srcId="{0C33995E-5E9D-4AD3-BB4C-E6817CF9E24B}" destId="{15DD6713-C4B6-4F91-A604-3E8B2E152C8E}" srcOrd="0" destOrd="0" parTransId="{31F1F281-CC3B-4EF2-8E42-BEAD06E23B8B}" sibTransId="{69B27966-B583-41C7-9D9F-0022CBAAEF3B}"/>
    <dgm:cxn modelId="{6E4F30E2-99D3-444F-B213-905A0B429E17}" type="presOf" srcId="{9C683318-F869-4FB9-9288-DD4B1D1D19E0}" destId="{200DF729-17E6-49E6-A356-40D5417A843E}" srcOrd="2" destOrd="0" presId="urn:microsoft.com/office/officeart/2005/8/layout/gear1"/>
    <dgm:cxn modelId="{1D12D3F8-48BB-478B-A439-ED6C1D38A62E}" type="presOf" srcId="{E2CEBFD7-85BB-423C-83CC-1E57608EAA2D}" destId="{9B1D69F7-D70E-4A79-97C0-CF25289C8781}" srcOrd="0" destOrd="0" presId="urn:microsoft.com/office/officeart/2005/8/layout/gear1"/>
    <dgm:cxn modelId="{254A94D5-6E00-40F8-8375-1C429F8C2F17}" type="presParOf" srcId="{E5A6AB22-125B-4BCF-B202-B595C3224B37}" destId="{5154AB48-7D25-4B2A-A7EF-86E0C872D241}" srcOrd="0" destOrd="0" presId="urn:microsoft.com/office/officeart/2005/8/layout/gear1"/>
    <dgm:cxn modelId="{58DF72B0-06E6-4F1A-8998-5EA719FCC8D7}" type="presParOf" srcId="{E5A6AB22-125B-4BCF-B202-B595C3224B37}" destId="{A34A08DF-EC0B-42A3-A334-862D4F776FF5}" srcOrd="1" destOrd="0" presId="urn:microsoft.com/office/officeart/2005/8/layout/gear1"/>
    <dgm:cxn modelId="{E07EE6BD-DA45-4201-BEB9-DDD3B41AD801}" type="presParOf" srcId="{E5A6AB22-125B-4BCF-B202-B595C3224B37}" destId="{DAB913B1-E8FE-47E9-BAA3-C797A6D9B68A}" srcOrd="2" destOrd="0" presId="urn:microsoft.com/office/officeart/2005/8/layout/gear1"/>
    <dgm:cxn modelId="{7C887CDF-B4DE-4869-8299-7748B4805C12}" type="presParOf" srcId="{E5A6AB22-125B-4BCF-B202-B595C3224B37}" destId="{3CD850B1-2399-4A74-A883-13AAD6F8EE65}" srcOrd="3" destOrd="0" presId="urn:microsoft.com/office/officeart/2005/8/layout/gear1"/>
    <dgm:cxn modelId="{8997C505-5F1A-4C46-83BB-9575D216FD94}" type="presParOf" srcId="{E5A6AB22-125B-4BCF-B202-B595C3224B37}" destId="{8E6B8D61-5016-495E-99C7-DF65FE667AE0}" srcOrd="4" destOrd="0" presId="urn:microsoft.com/office/officeart/2005/8/layout/gear1"/>
    <dgm:cxn modelId="{034440F3-FC63-4334-B77B-482FD4139317}" type="presParOf" srcId="{E5A6AB22-125B-4BCF-B202-B595C3224B37}" destId="{200DF729-17E6-49E6-A356-40D5417A843E}" srcOrd="5" destOrd="0" presId="urn:microsoft.com/office/officeart/2005/8/layout/gear1"/>
    <dgm:cxn modelId="{4EFFA63C-4A97-4E39-BFEB-942B6F9DD381}" type="presParOf" srcId="{E5A6AB22-125B-4BCF-B202-B595C3224B37}" destId="{10710B9C-4F6B-4BA9-9D97-15B36ED2CFCD}" srcOrd="6" destOrd="0" presId="urn:microsoft.com/office/officeart/2005/8/layout/gear1"/>
    <dgm:cxn modelId="{56022CCB-9334-405A-92CE-46107249586E}" type="presParOf" srcId="{E5A6AB22-125B-4BCF-B202-B595C3224B37}" destId="{135E3126-60DC-4D5C-A9F2-EEA2F48D0113}" srcOrd="7" destOrd="0" presId="urn:microsoft.com/office/officeart/2005/8/layout/gear1"/>
    <dgm:cxn modelId="{82C361B4-8A99-4E3E-A032-7251D8422EF7}" type="presParOf" srcId="{E5A6AB22-125B-4BCF-B202-B595C3224B37}" destId="{9B8ADCE8-0B97-4929-A70B-30ACB0D871BE}" srcOrd="8" destOrd="0" presId="urn:microsoft.com/office/officeart/2005/8/layout/gear1"/>
    <dgm:cxn modelId="{8CC920B1-CA3A-49DF-B83F-B4F20E9293CB}" type="presParOf" srcId="{E5A6AB22-125B-4BCF-B202-B595C3224B37}" destId="{A7156C3A-7B73-4B46-9C12-70FF36DB14D8}" srcOrd="9" destOrd="0" presId="urn:microsoft.com/office/officeart/2005/8/layout/gear1"/>
    <dgm:cxn modelId="{CD3BD18D-2596-44DB-A98B-2FD0D00BF42C}" type="presParOf" srcId="{E5A6AB22-125B-4BCF-B202-B595C3224B37}" destId="{C48C31CE-7808-4EC8-8CE8-6733B5A56002}" srcOrd="10" destOrd="0" presId="urn:microsoft.com/office/officeart/2005/8/layout/gear1"/>
    <dgm:cxn modelId="{902A8C8F-1DC1-476E-934F-7CA80B37E0B1}" type="presParOf" srcId="{E5A6AB22-125B-4BCF-B202-B595C3224B37}" destId="{9B1D69F7-D70E-4A79-97C0-CF25289C8781}" srcOrd="11" destOrd="0" presId="urn:microsoft.com/office/officeart/2005/8/layout/gear1"/>
    <dgm:cxn modelId="{A9F1967B-4890-412A-864F-541BCF8A0DB0}" type="presParOf" srcId="{E5A6AB22-125B-4BCF-B202-B595C3224B37}" destId="{7C8ACE88-8B05-49B2-8CFF-FC6E9FEC7983}"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C33995E-5E9D-4AD3-BB4C-E6817CF9E24B}" type="doc">
      <dgm:prSet loTypeId="urn:microsoft.com/office/officeart/2005/8/layout/gear1" loCatId="cycle" qsTypeId="urn:microsoft.com/office/officeart/2005/8/quickstyle/simple1" qsCatId="simple" csTypeId="urn:microsoft.com/office/officeart/2005/8/colors/accent1_2" csCatId="accent1" phldr="1"/>
      <dgm:spPr/>
    </dgm:pt>
    <dgm:pt modelId="{15DD6713-C4B6-4F91-A604-3E8B2E152C8E}">
      <dgm:prSet phldrT="[Text]"/>
      <dgm:spPr/>
      <dgm:t>
        <a:bodyPr/>
        <a:lstStyle/>
        <a:p>
          <a:r>
            <a:rPr lang="de-DE" dirty="0"/>
            <a:t>Validation</a:t>
          </a:r>
        </a:p>
      </dgm:t>
    </dgm:pt>
    <dgm:pt modelId="{31F1F281-CC3B-4EF2-8E42-BEAD06E23B8B}" type="parTrans" cxnId="{410448DF-10CA-4D1F-89B9-FD250ED3FA89}">
      <dgm:prSet/>
      <dgm:spPr/>
      <dgm:t>
        <a:bodyPr/>
        <a:lstStyle/>
        <a:p>
          <a:endParaRPr lang="de-DE"/>
        </a:p>
      </dgm:t>
    </dgm:pt>
    <dgm:pt modelId="{69B27966-B583-41C7-9D9F-0022CBAAEF3B}" type="sibTrans" cxnId="{410448DF-10CA-4D1F-89B9-FD250ED3FA89}">
      <dgm:prSet/>
      <dgm:spPr/>
      <dgm:t>
        <a:bodyPr/>
        <a:lstStyle/>
        <a:p>
          <a:endParaRPr lang="de-DE"/>
        </a:p>
      </dgm:t>
    </dgm:pt>
    <dgm:pt modelId="{9C683318-F869-4FB9-9288-DD4B1D1D19E0}">
      <dgm:prSet phldrT="[Text]"/>
      <dgm:spPr/>
      <dgm:t>
        <a:bodyPr/>
        <a:lstStyle/>
        <a:p>
          <a:r>
            <a:rPr lang="de-DE" b="1" dirty="0">
              <a:solidFill>
                <a:srgbClr val="FF0000"/>
              </a:solidFill>
            </a:rPr>
            <a:t>D</a:t>
          </a:r>
          <a:r>
            <a:rPr lang="de-DE" dirty="0"/>
            <a:t>CC</a:t>
          </a:r>
        </a:p>
      </dgm:t>
    </dgm:pt>
    <dgm:pt modelId="{2F38713E-6848-49F2-BB41-08B06F95B6D3}" type="parTrans" cxnId="{533D2A9A-DC39-4C26-8641-FA772C82AD98}">
      <dgm:prSet/>
      <dgm:spPr/>
      <dgm:t>
        <a:bodyPr/>
        <a:lstStyle/>
        <a:p>
          <a:endParaRPr lang="de-DE"/>
        </a:p>
      </dgm:t>
    </dgm:pt>
    <dgm:pt modelId="{E2CEBFD7-85BB-423C-83CC-1E57608EAA2D}" type="sibTrans" cxnId="{533D2A9A-DC39-4C26-8641-FA772C82AD98}">
      <dgm:prSet/>
      <dgm:spPr/>
      <dgm:t>
        <a:bodyPr/>
        <a:lstStyle/>
        <a:p>
          <a:endParaRPr lang="de-DE"/>
        </a:p>
      </dgm:t>
    </dgm:pt>
    <dgm:pt modelId="{07890D39-CA39-4D61-A2DD-1455C80D7509}">
      <dgm:prSet phldrT="[Text]"/>
      <dgm:spPr/>
      <dgm:t>
        <a:bodyPr/>
        <a:lstStyle/>
        <a:p>
          <a:r>
            <a:rPr lang="de-DE" b="1" dirty="0">
              <a:solidFill>
                <a:srgbClr val="FF0000"/>
              </a:solidFill>
            </a:rPr>
            <a:t>D</a:t>
          </a:r>
          <a:r>
            <a:rPr lang="de-DE" dirty="0"/>
            <a:t>-SI</a:t>
          </a:r>
        </a:p>
      </dgm:t>
    </dgm:pt>
    <dgm:pt modelId="{6B2F283F-E879-4B80-8B3A-45E2ABF49BC8}" type="parTrans" cxnId="{398F887F-AAD2-453F-8879-47AF688AA015}">
      <dgm:prSet/>
      <dgm:spPr/>
      <dgm:t>
        <a:bodyPr/>
        <a:lstStyle/>
        <a:p>
          <a:endParaRPr lang="de-DE"/>
        </a:p>
      </dgm:t>
    </dgm:pt>
    <dgm:pt modelId="{68360171-AB4C-4774-A483-63F8EA1E4384}" type="sibTrans" cxnId="{398F887F-AAD2-453F-8879-47AF688AA015}">
      <dgm:prSet/>
      <dgm:spPr/>
      <dgm:t>
        <a:bodyPr/>
        <a:lstStyle/>
        <a:p>
          <a:endParaRPr lang="de-DE"/>
        </a:p>
      </dgm:t>
    </dgm:pt>
    <dgm:pt modelId="{E5A6AB22-125B-4BCF-B202-B595C3224B37}" type="pres">
      <dgm:prSet presAssocID="{0C33995E-5E9D-4AD3-BB4C-E6817CF9E24B}" presName="composite" presStyleCnt="0">
        <dgm:presLayoutVars>
          <dgm:chMax val="3"/>
          <dgm:animLvl val="lvl"/>
          <dgm:resizeHandles val="exact"/>
        </dgm:presLayoutVars>
      </dgm:prSet>
      <dgm:spPr/>
    </dgm:pt>
    <dgm:pt modelId="{5154AB48-7D25-4B2A-A7EF-86E0C872D241}" type="pres">
      <dgm:prSet presAssocID="{15DD6713-C4B6-4F91-A604-3E8B2E152C8E}" presName="gear1" presStyleLbl="node1" presStyleIdx="0" presStyleCnt="3">
        <dgm:presLayoutVars>
          <dgm:chMax val="1"/>
          <dgm:bulletEnabled val="1"/>
        </dgm:presLayoutVars>
      </dgm:prSet>
      <dgm:spPr/>
    </dgm:pt>
    <dgm:pt modelId="{A34A08DF-EC0B-42A3-A334-862D4F776FF5}" type="pres">
      <dgm:prSet presAssocID="{15DD6713-C4B6-4F91-A604-3E8B2E152C8E}" presName="gear1srcNode" presStyleLbl="node1" presStyleIdx="0" presStyleCnt="3"/>
      <dgm:spPr/>
    </dgm:pt>
    <dgm:pt modelId="{DAB913B1-E8FE-47E9-BAA3-C797A6D9B68A}" type="pres">
      <dgm:prSet presAssocID="{15DD6713-C4B6-4F91-A604-3E8B2E152C8E}" presName="gear1dstNode" presStyleLbl="node1" presStyleIdx="0" presStyleCnt="3"/>
      <dgm:spPr/>
    </dgm:pt>
    <dgm:pt modelId="{3CD850B1-2399-4A74-A883-13AAD6F8EE65}" type="pres">
      <dgm:prSet presAssocID="{9C683318-F869-4FB9-9288-DD4B1D1D19E0}" presName="gear2" presStyleLbl="node1" presStyleIdx="1" presStyleCnt="3">
        <dgm:presLayoutVars>
          <dgm:chMax val="1"/>
          <dgm:bulletEnabled val="1"/>
        </dgm:presLayoutVars>
      </dgm:prSet>
      <dgm:spPr/>
    </dgm:pt>
    <dgm:pt modelId="{8E6B8D61-5016-495E-99C7-DF65FE667AE0}" type="pres">
      <dgm:prSet presAssocID="{9C683318-F869-4FB9-9288-DD4B1D1D19E0}" presName="gear2srcNode" presStyleLbl="node1" presStyleIdx="1" presStyleCnt="3"/>
      <dgm:spPr/>
    </dgm:pt>
    <dgm:pt modelId="{200DF729-17E6-49E6-A356-40D5417A843E}" type="pres">
      <dgm:prSet presAssocID="{9C683318-F869-4FB9-9288-DD4B1D1D19E0}" presName="gear2dstNode" presStyleLbl="node1" presStyleIdx="1" presStyleCnt="3"/>
      <dgm:spPr/>
    </dgm:pt>
    <dgm:pt modelId="{10710B9C-4F6B-4BA9-9D97-15B36ED2CFCD}" type="pres">
      <dgm:prSet presAssocID="{07890D39-CA39-4D61-A2DD-1455C80D7509}" presName="gear3" presStyleLbl="node1" presStyleIdx="2" presStyleCnt="3" custLinFactNeighborX="-1022" custLinFactNeighborY="-420"/>
      <dgm:spPr/>
    </dgm:pt>
    <dgm:pt modelId="{135E3126-60DC-4D5C-A9F2-EEA2F48D0113}" type="pres">
      <dgm:prSet presAssocID="{07890D39-CA39-4D61-A2DD-1455C80D7509}" presName="gear3tx" presStyleLbl="node1" presStyleIdx="2" presStyleCnt="3">
        <dgm:presLayoutVars>
          <dgm:chMax val="1"/>
          <dgm:bulletEnabled val="1"/>
        </dgm:presLayoutVars>
      </dgm:prSet>
      <dgm:spPr/>
    </dgm:pt>
    <dgm:pt modelId="{9B8ADCE8-0B97-4929-A70B-30ACB0D871BE}" type="pres">
      <dgm:prSet presAssocID="{07890D39-CA39-4D61-A2DD-1455C80D7509}" presName="gear3srcNode" presStyleLbl="node1" presStyleIdx="2" presStyleCnt="3"/>
      <dgm:spPr/>
    </dgm:pt>
    <dgm:pt modelId="{A7156C3A-7B73-4B46-9C12-70FF36DB14D8}" type="pres">
      <dgm:prSet presAssocID="{07890D39-CA39-4D61-A2DD-1455C80D7509}" presName="gear3dstNode" presStyleLbl="node1" presStyleIdx="2" presStyleCnt="3"/>
      <dgm:spPr/>
    </dgm:pt>
    <dgm:pt modelId="{C48C31CE-7808-4EC8-8CE8-6733B5A56002}" type="pres">
      <dgm:prSet presAssocID="{69B27966-B583-41C7-9D9F-0022CBAAEF3B}" presName="connector1" presStyleLbl="sibTrans2D1" presStyleIdx="0" presStyleCnt="3"/>
      <dgm:spPr/>
    </dgm:pt>
    <dgm:pt modelId="{9B1D69F7-D70E-4A79-97C0-CF25289C8781}" type="pres">
      <dgm:prSet presAssocID="{E2CEBFD7-85BB-423C-83CC-1E57608EAA2D}" presName="connector2" presStyleLbl="sibTrans2D1" presStyleIdx="1" presStyleCnt="3"/>
      <dgm:spPr/>
    </dgm:pt>
    <dgm:pt modelId="{7C8ACE88-8B05-49B2-8CFF-FC6E9FEC7983}" type="pres">
      <dgm:prSet presAssocID="{68360171-AB4C-4774-A483-63F8EA1E4384}" presName="connector3" presStyleLbl="sibTrans2D1" presStyleIdx="2" presStyleCnt="3"/>
      <dgm:spPr/>
    </dgm:pt>
  </dgm:ptLst>
  <dgm:cxnLst>
    <dgm:cxn modelId="{E0D26907-6CC9-42E0-BFEA-0677FE6C8557}" type="presOf" srcId="{15DD6713-C4B6-4F91-A604-3E8B2E152C8E}" destId="{DAB913B1-E8FE-47E9-BAA3-C797A6D9B68A}" srcOrd="2" destOrd="0" presId="urn:microsoft.com/office/officeart/2005/8/layout/gear1"/>
    <dgm:cxn modelId="{FE9AD728-313B-4F42-AE04-ACC8CDA99850}" type="presOf" srcId="{07890D39-CA39-4D61-A2DD-1455C80D7509}" destId="{A7156C3A-7B73-4B46-9C12-70FF36DB14D8}" srcOrd="3" destOrd="0" presId="urn:microsoft.com/office/officeart/2005/8/layout/gear1"/>
    <dgm:cxn modelId="{B616D038-095D-4DA2-AF72-79362022210C}" type="presOf" srcId="{9C683318-F869-4FB9-9288-DD4B1D1D19E0}" destId="{8E6B8D61-5016-495E-99C7-DF65FE667AE0}" srcOrd="1" destOrd="0" presId="urn:microsoft.com/office/officeart/2005/8/layout/gear1"/>
    <dgm:cxn modelId="{50DBBB47-922C-4FD2-AA47-925D50287839}" type="presOf" srcId="{9C683318-F869-4FB9-9288-DD4B1D1D19E0}" destId="{3CD850B1-2399-4A74-A883-13AAD6F8EE65}" srcOrd="0" destOrd="0" presId="urn:microsoft.com/office/officeart/2005/8/layout/gear1"/>
    <dgm:cxn modelId="{398F887F-AAD2-453F-8879-47AF688AA015}" srcId="{0C33995E-5E9D-4AD3-BB4C-E6817CF9E24B}" destId="{07890D39-CA39-4D61-A2DD-1455C80D7509}" srcOrd="2" destOrd="0" parTransId="{6B2F283F-E879-4B80-8B3A-45E2ABF49BC8}" sibTransId="{68360171-AB4C-4774-A483-63F8EA1E4384}"/>
    <dgm:cxn modelId="{533D2A9A-DC39-4C26-8641-FA772C82AD98}" srcId="{0C33995E-5E9D-4AD3-BB4C-E6817CF9E24B}" destId="{9C683318-F869-4FB9-9288-DD4B1D1D19E0}" srcOrd="1" destOrd="0" parTransId="{2F38713E-6848-49F2-BB41-08B06F95B6D3}" sibTransId="{E2CEBFD7-85BB-423C-83CC-1E57608EAA2D}"/>
    <dgm:cxn modelId="{F519669B-A93D-42DF-AAA4-0EB59386FCBC}" type="presOf" srcId="{68360171-AB4C-4774-A483-63F8EA1E4384}" destId="{7C8ACE88-8B05-49B2-8CFF-FC6E9FEC7983}" srcOrd="0" destOrd="0" presId="urn:microsoft.com/office/officeart/2005/8/layout/gear1"/>
    <dgm:cxn modelId="{C4DECA9D-5503-473A-B6C0-4154EC89DA6B}" type="presOf" srcId="{07890D39-CA39-4D61-A2DD-1455C80D7509}" destId="{9B8ADCE8-0B97-4929-A70B-30ACB0D871BE}" srcOrd="2" destOrd="0" presId="urn:microsoft.com/office/officeart/2005/8/layout/gear1"/>
    <dgm:cxn modelId="{9E7183AC-055F-45F0-BA41-059C182AF4E5}" type="presOf" srcId="{07890D39-CA39-4D61-A2DD-1455C80D7509}" destId="{10710B9C-4F6B-4BA9-9D97-15B36ED2CFCD}" srcOrd="0" destOrd="0" presId="urn:microsoft.com/office/officeart/2005/8/layout/gear1"/>
    <dgm:cxn modelId="{4B0D1CB4-980F-4057-8DC2-AF4CA340D246}" type="presOf" srcId="{0C33995E-5E9D-4AD3-BB4C-E6817CF9E24B}" destId="{E5A6AB22-125B-4BCF-B202-B595C3224B37}" srcOrd="0" destOrd="0" presId="urn:microsoft.com/office/officeart/2005/8/layout/gear1"/>
    <dgm:cxn modelId="{FA04F8C1-7DF3-457C-B8A2-9CB17444725F}" type="presOf" srcId="{07890D39-CA39-4D61-A2DD-1455C80D7509}" destId="{135E3126-60DC-4D5C-A9F2-EEA2F48D0113}" srcOrd="1" destOrd="0" presId="urn:microsoft.com/office/officeart/2005/8/layout/gear1"/>
    <dgm:cxn modelId="{7D175CCC-1E4B-4D14-86E5-5F2792E6290C}" type="presOf" srcId="{15DD6713-C4B6-4F91-A604-3E8B2E152C8E}" destId="{A34A08DF-EC0B-42A3-A334-862D4F776FF5}" srcOrd="1" destOrd="0" presId="urn:microsoft.com/office/officeart/2005/8/layout/gear1"/>
    <dgm:cxn modelId="{57ECA5D3-256F-45F4-BFA1-4F72A6703128}" type="presOf" srcId="{69B27966-B583-41C7-9D9F-0022CBAAEF3B}" destId="{C48C31CE-7808-4EC8-8CE8-6733B5A56002}" srcOrd="0" destOrd="0" presId="urn:microsoft.com/office/officeart/2005/8/layout/gear1"/>
    <dgm:cxn modelId="{86476DDD-FBE5-49C2-9965-19A9CB1BF764}" type="presOf" srcId="{15DD6713-C4B6-4F91-A604-3E8B2E152C8E}" destId="{5154AB48-7D25-4B2A-A7EF-86E0C872D241}" srcOrd="0" destOrd="0" presId="urn:microsoft.com/office/officeart/2005/8/layout/gear1"/>
    <dgm:cxn modelId="{410448DF-10CA-4D1F-89B9-FD250ED3FA89}" srcId="{0C33995E-5E9D-4AD3-BB4C-E6817CF9E24B}" destId="{15DD6713-C4B6-4F91-A604-3E8B2E152C8E}" srcOrd="0" destOrd="0" parTransId="{31F1F281-CC3B-4EF2-8E42-BEAD06E23B8B}" sibTransId="{69B27966-B583-41C7-9D9F-0022CBAAEF3B}"/>
    <dgm:cxn modelId="{6E4F30E2-99D3-444F-B213-905A0B429E17}" type="presOf" srcId="{9C683318-F869-4FB9-9288-DD4B1D1D19E0}" destId="{200DF729-17E6-49E6-A356-40D5417A843E}" srcOrd="2" destOrd="0" presId="urn:microsoft.com/office/officeart/2005/8/layout/gear1"/>
    <dgm:cxn modelId="{1D12D3F8-48BB-478B-A439-ED6C1D38A62E}" type="presOf" srcId="{E2CEBFD7-85BB-423C-83CC-1E57608EAA2D}" destId="{9B1D69F7-D70E-4A79-97C0-CF25289C8781}" srcOrd="0" destOrd="0" presId="urn:microsoft.com/office/officeart/2005/8/layout/gear1"/>
    <dgm:cxn modelId="{254A94D5-6E00-40F8-8375-1C429F8C2F17}" type="presParOf" srcId="{E5A6AB22-125B-4BCF-B202-B595C3224B37}" destId="{5154AB48-7D25-4B2A-A7EF-86E0C872D241}" srcOrd="0" destOrd="0" presId="urn:microsoft.com/office/officeart/2005/8/layout/gear1"/>
    <dgm:cxn modelId="{58DF72B0-06E6-4F1A-8998-5EA719FCC8D7}" type="presParOf" srcId="{E5A6AB22-125B-4BCF-B202-B595C3224B37}" destId="{A34A08DF-EC0B-42A3-A334-862D4F776FF5}" srcOrd="1" destOrd="0" presId="urn:microsoft.com/office/officeart/2005/8/layout/gear1"/>
    <dgm:cxn modelId="{E07EE6BD-DA45-4201-BEB9-DDD3B41AD801}" type="presParOf" srcId="{E5A6AB22-125B-4BCF-B202-B595C3224B37}" destId="{DAB913B1-E8FE-47E9-BAA3-C797A6D9B68A}" srcOrd="2" destOrd="0" presId="urn:microsoft.com/office/officeart/2005/8/layout/gear1"/>
    <dgm:cxn modelId="{7C887CDF-B4DE-4869-8299-7748B4805C12}" type="presParOf" srcId="{E5A6AB22-125B-4BCF-B202-B595C3224B37}" destId="{3CD850B1-2399-4A74-A883-13AAD6F8EE65}" srcOrd="3" destOrd="0" presId="urn:microsoft.com/office/officeart/2005/8/layout/gear1"/>
    <dgm:cxn modelId="{8997C505-5F1A-4C46-83BB-9575D216FD94}" type="presParOf" srcId="{E5A6AB22-125B-4BCF-B202-B595C3224B37}" destId="{8E6B8D61-5016-495E-99C7-DF65FE667AE0}" srcOrd="4" destOrd="0" presId="urn:microsoft.com/office/officeart/2005/8/layout/gear1"/>
    <dgm:cxn modelId="{034440F3-FC63-4334-B77B-482FD4139317}" type="presParOf" srcId="{E5A6AB22-125B-4BCF-B202-B595C3224B37}" destId="{200DF729-17E6-49E6-A356-40D5417A843E}" srcOrd="5" destOrd="0" presId="urn:microsoft.com/office/officeart/2005/8/layout/gear1"/>
    <dgm:cxn modelId="{4EFFA63C-4A97-4E39-BFEB-942B6F9DD381}" type="presParOf" srcId="{E5A6AB22-125B-4BCF-B202-B595C3224B37}" destId="{10710B9C-4F6B-4BA9-9D97-15B36ED2CFCD}" srcOrd="6" destOrd="0" presId="urn:microsoft.com/office/officeart/2005/8/layout/gear1"/>
    <dgm:cxn modelId="{56022CCB-9334-405A-92CE-46107249586E}" type="presParOf" srcId="{E5A6AB22-125B-4BCF-B202-B595C3224B37}" destId="{135E3126-60DC-4D5C-A9F2-EEA2F48D0113}" srcOrd="7" destOrd="0" presId="urn:microsoft.com/office/officeart/2005/8/layout/gear1"/>
    <dgm:cxn modelId="{82C361B4-8A99-4E3E-A032-7251D8422EF7}" type="presParOf" srcId="{E5A6AB22-125B-4BCF-B202-B595C3224B37}" destId="{9B8ADCE8-0B97-4929-A70B-30ACB0D871BE}" srcOrd="8" destOrd="0" presId="urn:microsoft.com/office/officeart/2005/8/layout/gear1"/>
    <dgm:cxn modelId="{8CC920B1-CA3A-49DF-B83F-B4F20E9293CB}" type="presParOf" srcId="{E5A6AB22-125B-4BCF-B202-B595C3224B37}" destId="{A7156C3A-7B73-4B46-9C12-70FF36DB14D8}" srcOrd="9" destOrd="0" presId="urn:microsoft.com/office/officeart/2005/8/layout/gear1"/>
    <dgm:cxn modelId="{CD3BD18D-2596-44DB-A98B-2FD0D00BF42C}" type="presParOf" srcId="{E5A6AB22-125B-4BCF-B202-B595C3224B37}" destId="{C48C31CE-7808-4EC8-8CE8-6733B5A56002}" srcOrd="10" destOrd="0" presId="urn:microsoft.com/office/officeart/2005/8/layout/gear1"/>
    <dgm:cxn modelId="{902A8C8F-1DC1-476E-934F-7CA80B37E0B1}" type="presParOf" srcId="{E5A6AB22-125B-4BCF-B202-B595C3224B37}" destId="{9B1D69F7-D70E-4A79-97C0-CF25289C8781}" srcOrd="11" destOrd="0" presId="urn:microsoft.com/office/officeart/2005/8/layout/gear1"/>
    <dgm:cxn modelId="{A9F1967B-4890-412A-864F-541BCF8A0DB0}" type="presParOf" srcId="{E5A6AB22-125B-4BCF-B202-B595C3224B37}" destId="{7C8ACE88-8B05-49B2-8CFF-FC6E9FEC7983}"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C33995E-5E9D-4AD3-BB4C-E6817CF9E24B}" type="doc">
      <dgm:prSet loTypeId="urn:microsoft.com/office/officeart/2005/8/layout/gear1" loCatId="cycle" qsTypeId="urn:microsoft.com/office/officeart/2005/8/quickstyle/simple1" qsCatId="simple" csTypeId="urn:microsoft.com/office/officeart/2005/8/colors/accent1_2" csCatId="accent1" phldr="1"/>
      <dgm:spPr/>
    </dgm:pt>
    <dgm:pt modelId="{15DD6713-C4B6-4F91-A604-3E8B2E152C8E}">
      <dgm:prSet phldrT="[Text]"/>
      <dgm:spPr/>
      <dgm:t>
        <a:bodyPr/>
        <a:lstStyle/>
        <a:p>
          <a:r>
            <a:rPr lang="de-DE" dirty="0"/>
            <a:t>Validation</a:t>
          </a:r>
        </a:p>
      </dgm:t>
    </dgm:pt>
    <dgm:pt modelId="{31F1F281-CC3B-4EF2-8E42-BEAD06E23B8B}" type="parTrans" cxnId="{410448DF-10CA-4D1F-89B9-FD250ED3FA89}">
      <dgm:prSet/>
      <dgm:spPr/>
      <dgm:t>
        <a:bodyPr/>
        <a:lstStyle/>
        <a:p>
          <a:endParaRPr lang="de-DE"/>
        </a:p>
      </dgm:t>
    </dgm:pt>
    <dgm:pt modelId="{69B27966-B583-41C7-9D9F-0022CBAAEF3B}" type="sibTrans" cxnId="{410448DF-10CA-4D1F-89B9-FD250ED3FA89}">
      <dgm:prSet/>
      <dgm:spPr/>
      <dgm:t>
        <a:bodyPr/>
        <a:lstStyle/>
        <a:p>
          <a:endParaRPr lang="de-DE"/>
        </a:p>
      </dgm:t>
    </dgm:pt>
    <dgm:pt modelId="{9C683318-F869-4FB9-9288-DD4B1D1D19E0}">
      <dgm:prSet phldrT="[Text]"/>
      <dgm:spPr/>
      <dgm:t>
        <a:bodyPr/>
        <a:lstStyle/>
        <a:p>
          <a:r>
            <a:rPr lang="de-DE" b="1" dirty="0">
              <a:solidFill>
                <a:srgbClr val="FF0000"/>
              </a:solidFill>
            </a:rPr>
            <a:t>D</a:t>
          </a:r>
          <a:r>
            <a:rPr lang="de-DE" dirty="0"/>
            <a:t>CC</a:t>
          </a:r>
        </a:p>
      </dgm:t>
    </dgm:pt>
    <dgm:pt modelId="{2F38713E-6848-49F2-BB41-08B06F95B6D3}" type="parTrans" cxnId="{533D2A9A-DC39-4C26-8641-FA772C82AD98}">
      <dgm:prSet/>
      <dgm:spPr/>
      <dgm:t>
        <a:bodyPr/>
        <a:lstStyle/>
        <a:p>
          <a:endParaRPr lang="de-DE"/>
        </a:p>
      </dgm:t>
    </dgm:pt>
    <dgm:pt modelId="{E2CEBFD7-85BB-423C-83CC-1E57608EAA2D}" type="sibTrans" cxnId="{533D2A9A-DC39-4C26-8641-FA772C82AD98}">
      <dgm:prSet/>
      <dgm:spPr/>
      <dgm:t>
        <a:bodyPr/>
        <a:lstStyle/>
        <a:p>
          <a:endParaRPr lang="de-DE"/>
        </a:p>
      </dgm:t>
    </dgm:pt>
    <dgm:pt modelId="{07890D39-CA39-4D61-A2DD-1455C80D7509}">
      <dgm:prSet phldrT="[Text]"/>
      <dgm:spPr/>
      <dgm:t>
        <a:bodyPr/>
        <a:lstStyle/>
        <a:p>
          <a:r>
            <a:rPr lang="de-DE" b="1" dirty="0">
              <a:solidFill>
                <a:srgbClr val="FF0000"/>
              </a:solidFill>
            </a:rPr>
            <a:t>D</a:t>
          </a:r>
          <a:r>
            <a:rPr lang="de-DE" dirty="0"/>
            <a:t>-SI</a:t>
          </a:r>
        </a:p>
      </dgm:t>
    </dgm:pt>
    <dgm:pt modelId="{6B2F283F-E879-4B80-8B3A-45E2ABF49BC8}" type="parTrans" cxnId="{398F887F-AAD2-453F-8879-47AF688AA015}">
      <dgm:prSet/>
      <dgm:spPr/>
      <dgm:t>
        <a:bodyPr/>
        <a:lstStyle/>
        <a:p>
          <a:endParaRPr lang="de-DE"/>
        </a:p>
      </dgm:t>
    </dgm:pt>
    <dgm:pt modelId="{68360171-AB4C-4774-A483-63F8EA1E4384}" type="sibTrans" cxnId="{398F887F-AAD2-453F-8879-47AF688AA015}">
      <dgm:prSet/>
      <dgm:spPr/>
      <dgm:t>
        <a:bodyPr/>
        <a:lstStyle/>
        <a:p>
          <a:endParaRPr lang="de-DE"/>
        </a:p>
      </dgm:t>
    </dgm:pt>
    <dgm:pt modelId="{E5A6AB22-125B-4BCF-B202-B595C3224B37}" type="pres">
      <dgm:prSet presAssocID="{0C33995E-5E9D-4AD3-BB4C-E6817CF9E24B}" presName="composite" presStyleCnt="0">
        <dgm:presLayoutVars>
          <dgm:chMax val="3"/>
          <dgm:animLvl val="lvl"/>
          <dgm:resizeHandles val="exact"/>
        </dgm:presLayoutVars>
      </dgm:prSet>
      <dgm:spPr/>
    </dgm:pt>
    <dgm:pt modelId="{5154AB48-7D25-4B2A-A7EF-86E0C872D241}" type="pres">
      <dgm:prSet presAssocID="{15DD6713-C4B6-4F91-A604-3E8B2E152C8E}" presName="gear1" presStyleLbl="node1" presStyleIdx="0" presStyleCnt="3">
        <dgm:presLayoutVars>
          <dgm:chMax val="1"/>
          <dgm:bulletEnabled val="1"/>
        </dgm:presLayoutVars>
      </dgm:prSet>
      <dgm:spPr/>
    </dgm:pt>
    <dgm:pt modelId="{A34A08DF-EC0B-42A3-A334-862D4F776FF5}" type="pres">
      <dgm:prSet presAssocID="{15DD6713-C4B6-4F91-A604-3E8B2E152C8E}" presName="gear1srcNode" presStyleLbl="node1" presStyleIdx="0" presStyleCnt="3"/>
      <dgm:spPr/>
    </dgm:pt>
    <dgm:pt modelId="{DAB913B1-E8FE-47E9-BAA3-C797A6D9B68A}" type="pres">
      <dgm:prSet presAssocID="{15DD6713-C4B6-4F91-A604-3E8B2E152C8E}" presName="gear1dstNode" presStyleLbl="node1" presStyleIdx="0" presStyleCnt="3"/>
      <dgm:spPr/>
    </dgm:pt>
    <dgm:pt modelId="{3CD850B1-2399-4A74-A883-13AAD6F8EE65}" type="pres">
      <dgm:prSet presAssocID="{9C683318-F869-4FB9-9288-DD4B1D1D19E0}" presName="gear2" presStyleLbl="node1" presStyleIdx="1" presStyleCnt="3">
        <dgm:presLayoutVars>
          <dgm:chMax val="1"/>
          <dgm:bulletEnabled val="1"/>
        </dgm:presLayoutVars>
      </dgm:prSet>
      <dgm:spPr/>
    </dgm:pt>
    <dgm:pt modelId="{8E6B8D61-5016-495E-99C7-DF65FE667AE0}" type="pres">
      <dgm:prSet presAssocID="{9C683318-F869-4FB9-9288-DD4B1D1D19E0}" presName="gear2srcNode" presStyleLbl="node1" presStyleIdx="1" presStyleCnt="3"/>
      <dgm:spPr/>
    </dgm:pt>
    <dgm:pt modelId="{200DF729-17E6-49E6-A356-40D5417A843E}" type="pres">
      <dgm:prSet presAssocID="{9C683318-F869-4FB9-9288-DD4B1D1D19E0}" presName="gear2dstNode" presStyleLbl="node1" presStyleIdx="1" presStyleCnt="3"/>
      <dgm:spPr/>
    </dgm:pt>
    <dgm:pt modelId="{10710B9C-4F6B-4BA9-9D97-15B36ED2CFCD}" type="pres">
      <dgm:prSet presAssocID="{07890D39-CA39-4D61-A2DD-1455C80D7509}" presName="gear3" presStyleLbl="node1" presStyleIdx="2" presStyleCnt="3" custLinFactNeighborX="-1022" custLinFactNeighborY="-420"/>
      <dgm:spPr/>
    </dgm:pt>
    <dgm:pt modelId="{135E3126-60DC-4D5C-A9F2-EEA2F48D0113}" type="pres">
      <dgm:prSet presAssocID="{07890D39-CA39-4D61-A2DD-1455C80D7509}" presName="gear3tx" presStyleLbl="node1" presStyleIdx="2" presStyleCnt="3">
        <dgm:presLayoutVars>
          <dgm:chMax val="1"/>
          <dgm:bulletEnabled val="1"/>
        </dgm:presLayoutVars>
      </dgm:prSet>
      <dgm:spPr/>
    </dgm:pt>
    <dgm:pt modelId="{9B8ADCE8-0B97-4929-A70B-30ACB0D871BE}" type="pres">
      <dgm:prSet presAssocID="{07890D39-CA39-4D61-A2DD-1455C80D7509}" presName="gear3srcNode" presStyleLbl="node1" presStyleIdx="2" presStyleCnt="3"/>
      <dgm:spPr/>
    </dgm:pt>
    <dgm:pt modelId="{A7156C3A-7B73-4B46-9C12-70FF36DB14D8}" type="pres">
      <dgm:prSet presAssocID="{07890D39-CA39-4D61-A2DD-1455C80D7509}" presName="gear3dstNode" presStyleLbl="node1" presStyleIdx="2" presStyleCnt="3"/>
      <dgm:spPr/>
    </dgm:pt>
    <dgm:pt modelId="{C48C31CE-7808-4EC8-8CE8-6733B5A56002}" type="pres">
      <dgm:prSet presAssocID="{69B27966-B583-41C7-9D9F-0022CBAAEF3B}" presName="connector1" presStyleLbl="sibTrans2D1" presStyleIdx="0" presStyleCnt="3"/>
      <dgm:spPr/>
    </dgm:pt>
    <dgm:pt modelId="{9B1D69F7-D70E-4A79-97C0-CF25289C8781}" type="pres">
      <dgm:prSet presAssocID="{E2CEBFD7-85BB-423C-83CC-1E57608EAA2D}" presName="connector2" presStyleLbl="sibTrans2D1" presStyleIdx="1" presStyleCnt="3"/>
      <dgm:spPr/>
    </dgm:pt>
    <dgm:pt modelId="{7C8ACE88-8B05-49B2-8CFF-FC6E9FEC7983}" type="pres">
      <dgm:prSet presAssocID="{68360171-AB4C-4774-A483-63F8EA1E4384}" presName="connector3" presStyleLbl="sibTrans2D1" presStyleIdx="2" presStyleCnt="3"/>
      <dgm:spPr/>
    </dgm:pt>
  </dgm:ptLst>
  <dgm:cxnLst>
    <dgm:cxn modelId="{E0D26907-6CC9-42E0-BFEA-0677FE6C8557}" type="presOf" srcId="{15DD6713-C4B6-4F91-A604-3E8B2E152C8E}" destId="{DAB913B1-E8FE-47E9-BAA3-C797A6D9B68A}" srcOrd="2" destOrd="0" presId="urn:microsoft.com/office/officeart/2005/8/layout/gear1"/>
    <dgm:cxn modelId="{FE9AD728-313B-4F42-AE04-ACC8CDA99850}" type="presOf" srcId="{07890D39-CA39-4D61-A2DD-1455C80D7509}" destId="{A7156C3A-7B73-4B46-9C12-70FF36DB14D8}" srcOrd="3" destOrd="0" presId="urn:microsoft.com/office/officeart/2005/8/layout/gear1"/>
    <dgm:cxn modelId="{B616D038-095D-4DA2-AF72-79362022210C}" type="presOf" srcId="{9C683318-F869-4FB9-9288-DD4B1D1D19E0}" destId="{8E6B8D61-5016-495E-99C7-DF65FE667AE0}" srcOrd="1" destOrd="0" presId="urn:microsoft.com/office/officeart/2005/8/layout/gear1"/>
    <dgm:cxn modelId="{50DBBB47-922C-4FD2-AA47-925D50287839}" type="presOf" srcId="{9C683318-F869-4FB9-9288-DD4B1D1D19E0}" destId="{3CD850B1-2399-4A74-A883-13AAD6F8EE65}" srcOrd="0" destOrd="0" presId="urn:microsoft.com/office/officeart/2005/8/layout/gear1"/>
    <dgm:cxn modelId="{398F887F-AAD2-453F-8879-47AF688AA015}" srcId="{0C33995E-5E9D-4AD3-BB4C-E6817CF9E24B}" destId="{07890D39-CA39-4D61-A2DD-1455C80D7509}" srcOrd="2" destOrd="0" parTransId="{6B2F283F-E879-4B80-8B3A-45E2ABF49BC8}" sibTransId="{68360171-AB4C-4774-A483-63F8EA1E4384}"/>
    <dgm:cxn modelId="{533D2A9A-DC39-4C26-8641-FA772C82AD98}" srcId="{0C33995E-5E9D-4AD3-BB4C-E6817CF9E24B}" destId="{9C683318-F869-4FB9-9288-DD4B1D1D19E0}" srcOrd="1" destOrd="0" parTransId="{2F38713E-6848-49F2-BB41-08B06F95B6D3}" sibTransId="{E2CEBFD7-85BB-423C-83CC-1E57608EAA2D}"/>
    <dgm:cxn modelId="{F519669B-A93D-42DF-AAA4-0EB59386FCBC}" type="presOf" srcId="{68360171-AB4C-4774-A483-63F8EA1E4384}" destId="{7C8ACE88-8B05-49B2-8CFF-FC6E9FEC7983}" srcOrd="0" destOrd="0" presId="urn:microsoft.com/office/officeart/2005/8/layout/gear1"/>
    <dgm:cxn modelId="{C4DECA9D-5503-473A-B6C0-4154EC89DA6B}" type="presOf" srcId="{07890D39-CA39-4D61-A2DD-1455C80D7509}" destId="{9B8ADCE8-0B97-4929-A70B-30ACB0D871BE}" srcOrd="2" destOrd="0" presId="urn:microsoft.com/office/officeart/2005/8/layout/gear1"/>
    <dgm:cxn modelId="{9E7183AC-055F-45F0-BA41-059C182AF4E5}" type="presOf" srcId="{07890D39-CA39-4D61-A2DD-1455C80D7509}" destId="{10710B9C-4F6B-4BA9-9D97-15B36ED2CFCD}" srcOrd="0" destOrd="0" presId="urn:microsoft.com/office/officeart/2005/8/layout/gear1"/>
    <dgm:cxn modelId="{4B0D1CB4-980F-4057-8DC2-AF4CA340D246}" type="presOf" srcId="{0C33995E-5E9D-4AD3-BB4C-E6817CF9E24B}" destId="{E5A6AB22-125B-4BCF-B202-B595C3224B37}" srcOrd="0" destOrd="0" presId="urn:microsoft.com/office/officeart/2005/8/layout/gear1"/>
    <dgm:cxn modelId="{FA04F8C1-7DF3-457C-B8A2-9CB17444725F}" type="presOf" srcId="{07890D39-CA39-4D61-A2DD-1455C80D7509}" destId="{135E3126-60DC-4D5C-A9F2-EEA2F48D0113}" srcOrd="1" destOrd="0" presId="urn:microsoft.com/office/officeart/2005/8/layout/gear1"/>
    <dgm:cxn modelId="{7D175CCC-1E4B-4D14-86E5-5F2792E6290C}" type="presOf" srcId="{15DD6713-C4B6-4F91-A604-3E8B2E152C8E}" destId="{A34A08DF-EC0B-42A3-A334-862D4F776FF5}" srcOrd="1" destOrd="0" presId="urn:microsoft.com/office/officeart/2005/8/layout/gear1"/>
    <dgm:cxn modelId="{57ECA5D3-256F-45F4-BFA1-4F72A6703128}" type="presOf" srcId="{69B27966-B583-41C7-9D9F-0022CBAAEF3B}" destId="{C48C31CE-7808-4EC8-8CE8-6733B5A56002}" srcOrd="0" destOrd="0" presId="urn:microsoft.com/office/officeart/2005/8/layout/gear1"/>
    <dgm:cxn modelId="{86476DDD-FBE5-49C2-9965-19A9CB1BF764}" type="presOf" srcId="{15DD6713-C4B6-4F91-A604-3E8B2E152C8E}" destId="{5154AB48-7D25-4B2A-A7EF-86E0C872D241}" srcOrd="0" destOrd="0" presId="urn:microsoft.com/office/officeart/2005/8/layout/gear1"/>
    <dgm:cxn modelId="{410448DF-10CA-4D1F-89B9-FD250ED3FA89}" srcId="{0C33995E-5E9D-4AD3-BB4C-E6817CF9E24B}" destId="{15DD6713-C4B6-4F91-A604-3E8B2E152C8E}" srcOrd="0" destOrd="0" parTransId="{31F1F281-CC3B-4EF2-8E42-BEAD06E23B8B}" sibTransId="{69B27966-B583-41C7-9D9F-0022CBAAEF3B}"/>
    <dgm:cxn modelId="{6E4F30E2-99D3-444F-B213-905A0B429E17}" type="presOf" srcId="{9C683318-F869-4FB9-9288-DD4B1D1D19E0}" destId="{200DF729-17E6-49E6-A356-40D5417A843E}" srcOrd="2" destOrd="0" presId="urn:microsoft.com/office/officeart/2005/8/layout/gear1"/>
    <dgm:cxn modelId="{1D12D3F8-48BB-478B-A439-ED6C1D38A62E}" type="presOf" srcId="{E2CEBFD7-85BB-423C-83CC-1E57608EAA2D}" destId="{9B1D69F7-D70E-4A79-97C0-CF25289C8781}" srcOrd="0" destOrd="0" presId="urn:microsoft.com/office/officeart/2005/8/layout/gear1"/>
    <dgm:cxn modelId="{254A94D5-6E00-40F8-8375-1C429F8C2F17}" type="presParOf" srcId="{E5A6AB22-125B-4BCF-B202-B595C3224B37}" destId="{5154AB48-7D25-4B2A-A7EF-86E0C872D241}" srcOrd="0" destOrd="0" presId="urn:microsoft.com/office/officeart/2005/8/layout/gear1"/>
    <dgm:cxn modelId="{58DF72B0-06E6-4F1A-8998-5EA719FCC8D7}" type="presParOf" srcId="{E5A6AB22-125B-4BCF-B202-B595C3224B37}" destId="{A34A08DF-EC0B-42A3-A334-862D4F776FF5}" srcOrd="1" destOrd="0" presId="urn:microsoft.com/office/officeart/2005/8/layout/gear1"/>
    <dgm:cxn modelId="{E07EE6BD-DA45-4201-BEB9-DDD3B41AD801}" type="presParOf" srcId="{E5A6AB22-125B-4BCF-B202-B595C3224B37}" destId="{DAB913B1-E8FE-47E9-BAA3-C797A6D9B68A}" srcOrd="2" destOrd="0" presId="urn:microsoft.com/office/officeart/2005/8/layout/gear1"/>
    <dgm:cxn modelId="{7C887CDF-B4DE-4869-8299-7748B4805C12}" type="presParOf" srcId="{E5A6AB22-125B-4BCF-B202-B595C3224B37}" destId="{3CD850B1-2399-4A74-A883-13AAD6F8EE65}" srcOrd="3" destOrd="0" presId="urn:microsoft.com/office/officeart/2005/8/layout/gear1"/>
    <dgm:cxn modelId="{8997C505-5F1A-4C46-83BB-9575D216FD94}" type="presParOf" srcId="{E5A6AB22-125B-4BCF-B202-B595C3224B37}" destId="{8E6B8D61-5016-495E-99C7-DF65FE667AE0}" srcOrd="4" destOrd="0" presId="urn:microsoft.com/office/officeart/2005/8/layout/gear1"/>
    <dgm:cxn modelId="{034440F3-FC63-4334-B77B-482FD4139317}" type="presParOf" srcId="{E5A6AB22-125B-4BCF-B202-B595C3224B37}" destId="{200DF729-17E6-49E6-A356-40D5417A843E}" srcOrd="5" destOrd="0" presId="urn:microsoft.com/office/officeart/2005/8/layout/gear1"/>
    <dgm:cxn modelId="{4EFFA63C-4A97-4E39-BFEB-942B6F9DD381}" type="presParOf" srcId="{E5A6AB22-125B-4BCF-B202-B595C3224B37}" destId="{10710B9C-4F6B-4BA9-9D97-15B36ED2CFCD}" srcOrd="6" destOrd="0" presId="urn:microsoft.com/office/officeart/2005/8/layout/gear1"/>
    <dgm:cxn modelId="{56022CCB-9334-405A-92CE-46107249586E}" type="presParOf" srcId="{E5A6AB22-125B-4BCF-B202-B595C3224B37}" destId="{135E3126-60DC-4D5C-A9F2-EEA2F48D0113}" srcOrd="7" destOrd="0" presId="urn:microsoft.com/office/officeart/2005/8/layout/gear1"/>
    <dgm:cxn modelId="{82C361B4-8A99-4E3E-A032-7251D8422EF7}" type="presParOf" srcId="{E5A6AB22-125B-4BCF-B202-B595C3224B37}" destId="{9B8ADCE8-0B97-4929-A70B-30ACB0D871BE}" srcOrd="8" destOrd="0" presId="urn:microsoft.com/office/officeart/2005/8/layout/gear1"/>
    <dgm:cxn modelId="{8CC920B1-CA3A-49DF-B83F-B4F20E9293CB}" type="presParOf" srcId="{E5A6AB22-125B-4BCF-B202-B595C3224B37}" destId="{A7156C3A-7B73-4B46-9C12-70FF36DB14D8}" srcOrd="9" destOrd="0" presId="urn:microsoft.com/office/officeart/2005/8/layout/gear1"/>
    <dgm:cxn modelId="{CD3BD18D-2596-44DB-A98B-2FD0D00BF42C}" type="presParOf" srcId="{E5A6AB22-125B-4BCF-B202-B595C3224B37}" destId="{C48C31CE-7808-4EC8-8CE8-6733B5A56002}" srcOrd="10" destOrd="0" presId="urn:microsoft.com/office/officeart/2005/8/layout/gear1"/>
    <dgm:cxn modelId="{902A8C8F-1DC1-476E-934F-7CA80B37E0B1}" type="presParOf" srcId="{E5A6AB22-125B-4BCF-B202-B595C3224B37}" destId="{9B1D69F7-D70E-4A79-97C0-CF25289C8781}" srcOrd="11" destOrd="0" presId="urn:microsoft.com/office/officeart/2005/8/layout/gear1"/>
    <dgm:cxn modelId="{A9F1967B-4890-412A-864F-541BCF8A0DB0}" type="presParOf" srcId="{E5A6AB22-125B-4BCF-B202-B595C3224B37}" destId="{7C8ACE88-8B05-49B2-8CFF-FC6E9FEC7983}"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36DEA13-3059-417B-8DC4-7D30B4CAF309}" type="doc">
      <dgm:prSet loTypeId="urn:microsoft.com/office/officeart/2005/8/layout/gear1" loCatId="process" qsTypeId="urn:microsoft.com/office/officeart/2005/8/quickstyle/simple1" qsCatId="simple" csTypeId="urn:microsoft.com/office/officeart/2005/8/colors/accent1_2" csCatId="accent1" phldr="1"/>
      <dgm:spPr/>
    </dgm:pt>
    <dgm:pt modelId="{D6D29601-C2C1-4860-9C74-61500715CC04}">
      <dgm:prSet phldrT="[Text]" custT="1"/>
      <dgm:spPr/>
      <dgm:t>
        <a:bodyPr/>
        <a:lstStyle/>
        <a:p>
          <a:r>
            <a:rPr lang="de-DE" sz="1800" b="0" dirty="0">
              <a:latin typeface="Arial" panose="020B0604020202020204" pitchFamily="34" charset="0"/>
              <a:cs typeface="Arial" panose="020B0604020202020204" pitchFamily="34" charset="0"/>
            </a:rPr>
            <a:t>Industry</a:t>
          </a:r>
        </a:p>
        <a:p>
          <a:r>
            <a:rPr lang="de-DE" sz="1800" b="0" dirty="0">
              <a:latin typeface="Arial" panose="020B0604020202020204" pitchFamily="34" charset="0"/>
              <a:cs typeface="Arial" panose="020B0604020202020204" pitchFamily="34" charset="0"/>
            </a:rPr>
            <a:t>Research</a:t>
          </a:r>
        </a:p>
        <a:p>
          <a:r>
            <a:rPr lang="de-DE" sz="1800" b="0" dirty="0">
              <a:latin typeface="Arial" panose="020B0604020202020204" pitchFamily="34" charset="0"/>
              <a:cs typeface="Arial" panose="020B0604020202020204" pitchFamily="34" charset="0"/>
            </a:rPr>
            <a:t>Society</a:t>
          </a:r>
        </a:p>
      </dgm:t>
    </dgm:pt>
    <dgm:pt modelId="{59501336-D2D1-4930-ACAE-EA6C737F635C}" type="parTrans" cxnId="{C894E300-5C6E-45C7-88C0-6D9179A75327}">
      <dgm:prSet/>
      <dgm:spPr/>
      <dgm:t>
        <a:bodyPr/>
        <a:lstStyle/>
        <a:p>
          <a:endParaRPr lang="de-DE">
            <a:latin typeface="Arial" panose="020B0604020202020204" pitchFamily="34" charset="0"/>
            <a:cs typeface="Arial" panose="020B0604020202020204" pitchFamily="34" charset="0"/>
          </a:endParaRPr>
        </a:p>
      </dgm:t>
    </dgm:pt>
    <dgm:pt modelId="{0669AD30-B3A7-4491-91DD-CA3D4EA85FA4}" type="sibTrans" cxnId="{C894E300-5C6E-45C7-88C0-6D9179A75327}">
      <dgm:prSet/>
      <dgm:spPr/>
      <dgm:t>
        <a:bodyPr/>
        <a:lstStyle/>
        <a:p>
          <a:endParaRPr lang="de-DE">
            <a:latin typeface="Arial" panose="020B0604020202020204" pitchFamily="34" charset="0"/>
            <a:cs typeface="Arial" panose="020B0604020202020204" pitchFamily="34" charset="0"/>
          </a:endParaRPr>
        </a:p>
      </dgm:t>
    </dgm:pt>
    <dgm:pt modelId="{4938159E-6B00-45DC-AE8A-EA11A82EAC10}">
      <dgm:prSet phldrT="[Text]" custT="1"/>
      <dgm:spPr/>
      <dgm:t>
        <a:bodyPr/>
        <a:lstStyle/>
        <a:p>
          <a:r>
            <a:rPr lang="de-DE" sz="1400" dirty="0">
              <a:latin typeface="Arial" panose="020B0604020202020204" pitchFamily="34" charset="0"/>
              <a:cs typeface="Arial" panose="020B0604020202020204" pitchFamily="34" charset="0"/>
            </a:rPr>
            <a:t>NMIs &amp;</a:t>
          </a:r>
        </a:p>
        <a:p>
          <a:r>
            <a:rPr lang="de-DE" sz="1400" dirty="0" err="1">
              <a:latin typeface="Arial" panose="020B0604020202020204" pitchFamily="34" charset="0"/>
              <a:cs typeface="Arial" panose="020B0604020202020204" pitchFamily="34" charset="0"/>
            </a:rPr>
            <a:t>Standar-disation</a:t>
          </a:r>
          <a:endParaRPr lang="de-DE" sz="1400" dirty="0">
            <a:latin typeface="Arial" panose="020B0604020202020204" pitchFamily="34" charset="0"/>
            <a:cs typeface="Arial" panose="020B0604020202020204" pitchFamily="34" charset="0"/>
          </a:endParaRPr>
        </a:p>
      </dgm:t>
    </dgm:pt>
    <dgm:pt modelId="{FB3CBFD0-F123-458F-9053-EA1EC145E69C}" type="parTrans" cxnId="{E5294A0E-4A8A-48E4-82C8-DFE75D5C1B8B}">
      <dgm:prSet/>
      <dgm:spPr/>
      <dgm:t>
        <a:bodyPr/>
        <a:lstStyle/>
        <a:p>
          <a:endParaRPr lang="de-DE">
            <a:latin typeface="Arial" panose="020B0604020202020204" pitchFamily="34" charset="0"/>
            <a:cs typeface="Arial" panose="020B0604020202020204" pitchFamily="34" charset="0"/>
          </a:endParaRPr>
        </a:p>
      </dgm:t>
    </dgm:pt>
    <dgm:pt modelId="{3515D8B4-FA6A-4537-B9EC-61E0881B42CA}" type="sibTrans" cxnId="{E5294A0E-4A8A-48E4-82C8-DFE75D5C1B8B}">
      <dgm:prSet/>
      <dgm:spPr/>
      <dgm:t>
        <a:bodyPr/>
        <a:lstStyle/>
        <a:p>
          <a:endParaRPr lang="de-DE">
            <a:latin typeface="Arial" panose="020B0604020202020204" pitchFamily="34" charset="0"/>
            <a:cs typeface="Arial" panose="020B0604020202020204" pitchFamily="34" charset="0"/>
          </a:endParaRPr>
        </a:p>
      </dgm:t>
    </dgm:pt>
    <dgm:pt modelId="{9FF19F27-B03B-449C-8211-C0AF8B3316A1}">
      <dgm:prSet phldrT="[Text]" custT="1"/>
      <dgm:spPr>
        <a:solidFill>
          <a:srgbClr val="00B050"/>
        </a:solidFill>
      </dgm:spPr>
      <dgm:t>
        <a:bodyPr/>
        <a:lstStyle/>
        <a:p>
          <a:r>
            <a:rPr lang="de-DE" sz="1400" dirty="0">
              <a:latin typeface="Arial" panose="020B0604020202020204" pitchFamily="34" charset="0"/>
              <a:cs typeface="Arial" panose="020B0604020202020204" pitchFamily="34" charset="0"/>
            </a:rPr>
            <a:t>CIPM Task Group </a:t>
          </a:r>
        </a:p>
        <a:p>
          <a:r>
            <a:rPr lang="de-DE" sz="1400" b="0" dirty="0">
              <a:solidFill>
                <a:srgbClr val="C00000"/>
              </a:solidFill>
              <a:latin typeface="Arial" panose="020B0604020202020204" pitchFamily="34" charset="0"/>
              <a:cs typeface="Arial" panose="020B0604020202020204" pitchFamily="34" charset="0"/>
            </a:rPr>
            <a:t>D</a:t>
          </a:r>
          <a:r>
            <a:rPr lang="de-DE" sz="1400" b="0" dirty="0">
              <a:latin typeface="Arial" panose="020B0604020202020204" pitchFamily="34" charset="0"/>
              <a:cs typeface="Arial" panose="020B0604020202020204" pitchFamily="34" charset="0"/>
            </a:rPr>
            <a:t>igital-SI</a:t>
          </a:r>
        </a:p>
      </dgm:t>
    </dgm:pt>
    <dgm:pt modelId="{8F01AEE5-E01B-46EE-8750-38F70F101E42}" type="parTrans" cxnId="{3A44E167-7274-4723-948D-8EF7255468A5}">
      <dgm:prSet/>
      <dgm:spPr/>
      <dgm:t>
        <a:bodyPr/>
        <a:lstStyle/>
        <a:p>
          <a:endParaRPr lang="de-DE">
            <a:latin typeface="Arial" panose="020B0604020202020204" pitchFamily="34" charset="0"/>
            <a:cs typeface="Arial" panose="020B0604020202020204" pitchFamily="34" charset="0"/>
          </a:endParaRPr>
        </a:p>
      </dgm:t>
    </dgm:pt>
    <dgm:pt modelId="{321302C2-6ADA-4F32-BEC6-B8A9E7DFFA98}" type="sibTrans" cxnId="{3A44E167-7274-4723-948D-8EF7255468A5}">
      <dgm:prSet/>
      <dgm:spPr/>
      <dgm:t>
        <a:bodyPr/>
        <a:lstStyle/>
        <a:p>
          <a:endParaRPr lang="de-DE">
            <a:latin typeface="Arial" panose="020B0604020202020204" pitchFamily="34" charset="0"/>
            <a:cs typeface="Arial" panose="020B0604020202020204" pitchFamily="34" charset="0"/>
          </a:endParaRPr>
        </a:p>
      </dgm:t>
    </dgm:pt>
    <dgm:pt modelId="{26914078-965F-4E57-8208-807EBA3B3348}" type="pres">
      <dgm:prSet presAssocID="{436DEA13-3059-417B-8DC4-7D30B4CAF309}" presName="composite" presStyleCnt="0">
        <dgm:presLayoutVars>
          <dgm:chMax val="3"/>
          <dgm:animLvl val="lvl"/>
          <dgm:resizeHandles val="exact"/>
        </dgm:presLayoutVars>
      </dgm:prSet>
      <dgm:spPr/>
    </dgm:pt>
    <dgm:pt modelId="{D00F2756-118C-4B0C-8774-7E08F0EC8063}" type="pres">
      <dgm:prSet presAssocID="{D6D29601-C2C1-4860-9C74-61500715CC04}" presName="gear1" presStyleLbl="node1" presStyleIdx="0" presStyleCnt="3">
        <dgm:presLayoutVars>
          <dgm:chMax val="1"/>
          <dgm:bulletEnabled val="1"/>
        </dgm:presLayoutVars>
      </dgm:prSet>
      <dgm:spPr/>
    </dgm:pt>
    <dgm:pt modelId="{F4590D9D-BE3D-441C-B3DC-60FBD7FB5BD4}" type="pres">
      <dgm:prSet presAssocID="{D6D29601-C2C1-4860-9C74-61500715CC04}" presName="gear1srcNode" presStyleLbl="node1" presStyleIdx="0" presStyleCnt="3"/>
      <dgm:spPr/>
    </dgm:pt>
    <dgm:pt modelId="{9380FD55-0CBD-40B2-86EE-3E07B45A4D4F}" type="pres">
      <dgm:prSet presAssocID="{D6D29601-C2C1-4860-9C74-61500715CC04}" presName="gear1dstNode" presStyleLbl="node1" presStyleIdx="0" presStyleCnt="3"/>
      <dgm:spPr/>
    </dgm:pt>
    <dgm:pt modelId="{5A13605F-AC40-4BBA-959F-F015AE513063}" type="pres">
      <dgm:prSet presAssocID="{4938159E-6B00-45DC-AE8A-EA11A82EAC10}" presName="gear2" presStyleLbl="node1" presStyleIdx="1" presStyleCnt="3">
        <dgm:presLayoutVars>
          <dgm:chMax val="1"/>
          <dgm:bulletEnabled val="1"/>
        </dgm:presLayoutVars>
      </dgm:prSet>
      <dgm:spPr/>
    </dgm:pt>
    <dgm:pt modelId="{ED731A7D-0D04-49CA-8960-8CC91241F05E}" type="pres">
      <dgm:prSet presAssocID="{4938159E-6B00-45DC-AE8A-EA11A82EAC10}" presName="gear2srcNode" presStyleLbl="node1" presStyleIdx="1" presStyleCnt="3"/>
      <dgm:spPr/>
    </dgm:pt>
    <dgm:pt modelId="{5BD2E07F-D0E9-4A75-BBE0-0BB9A390AA7E}" type="pres">
      <dgm:prSet presAssocID="{4938159E-6B00-45DC-AE8A-EA11A82EAC10}" presName="gear2dstNode" presStyleLbl="node1" presStyleIdx="1" presStyleCnt="3"/>
      <dgm:spPr/>
    </dgm:pt>
    <dgm:pt modelId="{B82AA28B-9D42-40E7-90D4-5F4AEA49065C}" type="pres">
      <dgm:prSet presAssocID="{9FF19F27-B03B-449C-8211-C0AF8B3316A1}" presName="gear3" presStyleLbl="node1" presStyleIdx="2" presStyleCnt="3"/>
      <dgm:spPr/>
    </dgm:pt>
    <dgm:pt modelId="{A4D89C54-1E09-460E-A1DE-968A9E58CCBA}" type="pres">
      <dgm:prSet presAssocID="{9FF19F27-B03B-449C-8211-C0AF8B3316A1}" presName="gear3tx" presStyleLbl="node1" presStyleIdx="2" presStyleCnt="3">
        <dgm:presLayoutVars>
          <dgm:chMax val="1"/>
          <dgm:bulletEnabled val="1"/>
        </dgm:presLayoutVars>
      </dgm:prSet>
      <dgm:spPr/>
    </dgm:pt>
    <dgm:pt modelId="{18755D60-02D3-4542-B722-7378EE2C4C7F}" type="pres">
      <dgm:prSet presAssocID="{9FF19F27-B03B-449C-8211-C0AF8B3316A1}" presName="gear3srcNode" presStyleLbl="node1" presStyleIdx="2" presStyleCnt="3"/>
      <dgm:spPr/>
    </dgm:pt>
    <dgm:pt modelId="{474CEE79-3656-4E39-BB77-0B20C8904668}" type="pres">
      <dgm:prSet presAssocID="{9FF19F27-B03B-449C-8211-C0AF8B3316A1}" presName="gear3dstNode" presStyleLbl="node1" presStyleIdx="2" presStyleCnt="3"/>
      <dgm:spPr/>
    </dgm:pt>
    <dgm:pt modelId="{7B836C82-0612-4F39-9D66-CF0E4C85EBA6}" type="pres">
      <dgm:prSet presAssocID="{0669AD30-B3A7-4491-91DD-CA3D4EA85FA4}" presName="connector1" presStyleLbl="sibTrans2D1" presStyleIdx="0" presStyleCnt="3"/>
      <dgm:spPr/>
    </dgm:pt>
    <dgm:pt modelId="{82CDA82D-CAAB-4DB7-8F1B-F91EF2B1E0E8}" type="pres">
      <dgm:prSet presAssocID="{3515D8B4-FA6A-4537-B9EC-61E0881B42CA}" presName="connector2" presStyleLbl="sibTrans2D1" presStyleIdx="1" presStyleCnt="3"/>
      <dgm:spPr/>
    </dgm:pt>
    <dgm:pt modelId="{F1F0010E-89BE-4F00-B7B4-3DBAB66821A3}" type="pres">
      <dgm:prSet presAssocID="{321302C2-6ADA-4F32-BEC6-B8A9E7DFFA98}" presName="connector3" presStyleLbl="sibTrans2D1" presStyleIdx="2" presStyleCnt="3"/>
      <dgm:spPr/>
    </dgm:pt>
  </dgm:ptLst>
  <dgm:cxnLst>
    <dgm:cxn modelId="{C894E300-5C6E-45C7-88C0-6D9179A75327}" srcId="{436DEA13-3059-417B-8DC4-7D30B4CAF309}" destId="{D6D29601-C2C1-4860-9C74-61500715CC04}" srcOrd="0" destOrd="0" parTransId="{59501336-D2D1-4930-ACAE-EA6C737F635C}" sibTransId="{0669AD30-B3A7-4491-91DD-CA3D4EA85FA4}"/>
    <dgm:cxn modelId="{C7C4EC00-BC4A-4FF0-86F7-EC4E9C462C67}" type="presOf" srcId="{9FF19F27-B03B-449C-8211-C0AF8B3316A1}" destId="{B82AA28B-9D42-40E7-90D4-5F4AEA49065C}" srcOrd="0" destOrd="0" presId="urn:microsoft.com/office/officeart/2005/8/layout/gear1"/>
    <dgm:cxn modelId="{E5294A0E-4A8A-48E4-82C8-DFE75D5C1B8B}" srcId="{436DEA13-3059-417B-8DC4-7D30B4CAF309}" destId="{4938159E-6B00-45DC-AE8A-EA11A82EAC10}" srcOrd="1" destOrd="0" parTransId="{FB3CBFD0-F123-458F-9053-EA1EC145E69C}" sibTransId="{3515D8B4-FA6A-4537-B9EC-61E0881B42CA}"/>
    <dgm:cxn modelId="{061E0215-6E2A-4FBB-9ED7-4B264546B813}" type="presOf" srcId="{D6D29601-C2C1-4860-9C74-61500715CC04}" destId="{9380FD55-0CBD-40B2-86EE-3E07B45A4D4F}" srcOrd="2" destOrd="0" presId="urn:microsoft.com/office/officeart/2005/8/layout/gear1"/>
    <dgm:cxn modelId="{763BC818-FBDA-45F5-9BAB-3D0C12BC8F12}" type="presOf" srcId="{4938159E-6B00-45DC-AE8A-EA11A82EAC10}" destId="{5A13605F-AC40-4BBA-959F-F015AE513063}" srcOrd="0" destOrd="0" presId="urn:microsoft.com/office/officeart/2005/8/layout/gear1"/>
    <dgm:cxn modelId="{C3C9D139-26AB-4FA8-89C0-F25AD5811B2A}" type="presOf" srcId="{321302C2-6ADA-4F32-BEC6-B8A9E7DFFA98}" destId="{F1F0010E-89BE-4F00-B7B4-3DBAB66821A3}" srcOrd="0" destOrd="0" presId="urn:microsoft.com/office/officeart/2005/8/layout/gear1"/>
    <dgm:cxn modelId="{D978055C-5A67-4B9F-8A16-8A97F8D5C90C}" type="presOf" srcId="{0669AD30-B3A7-4491-91DD-CA3D4EA85FA4}" destId="{7B836C82-0612-4F39-9D66-CF0E4C85EBA6}" srcOrd="0" destOrd="0" presId="urn:microsoft.com/office/officeart/2005/8/layout/gear1"/>
    <dgm:cxn modelId="{A34B7941-57CD-438C-A037-192402FCAD5E}" type="presOf" srcId="{4938159E-6B00-45DC-AE8A-EA11A82EAC10}" destId="{5BD2E07F-D0E9-4A75-BBE0-0BB9A390AA7E}" srcOrd="2" destOrd="0" presId="urn:microsoft.com/office/officeart/2005/8/layout/gear1"/>
    <dgm:cxn modelId="{39D0C441-85CD-492B-9C05-0BCAB38F89D1}" type="presOf" srcId="{D6D29601-C2C1-4860-9C74-61500715CC04}" destId="{D00F2756-118C-4B0C-8774-7E08F0EC8063}" srcOrd="0" destOrd="0" presId="urn:microsoft.com/office/officeart/2005/8/layout/gear1"/>
    <dgm:cxn modelId="{41B79C63-EF46-4FFA-B09D-97BB9CA2C1EC}" type="presOf" srcId="{436DEA13-3059-417B-8DC4-7D30B4CAF309}" destId="{26914078-965F-4E57-8208-807EBA3B3348}" srcOrd="0" destOrd="0" presId="urn:microsoft.com/office/officeart/2005/8/layout/gear1"/>
    <dgm:cxn modelId="{3A44E167-7274-4723-948D-8EF7255468A5}" srcId="{436DEA13-3059-417B-8DC4-7D30B4CAF309}" destId="{9FF19F27-B03B-449C-8211-C0AF8B3316A1}" srcOrd="2" destOrd="0" parTransId="{8F01AEE5-E01B-46EE-8750-38F70F101E42}" sibTransId="{321302C2-6ADA-4F32-BEC6-B8A9E7DFFA98}"/>
    <dgm:cxn modelId="{3A082C52-02A9-40F5-AED2-A9AEA03DB5D8}" type="presOf" srcId="{9FF19F27-B03B-449C-8211-C0AF8B3316A1}" destId="{474CEE79-3656-4E39-BB77-0B20C8904668}" srcOrd="3" destOrd="0" presId="urn:microsoft.com/office/officeart/2005/8/layout/gear1"/>
    <dgm:cxn modelId="{1AB8307B-5060-4956-BD98-008219ED2E8B}" type="presOf" srcId="{9FF19F27-B03B-449C-8211-C0AF8B3316A1}" destId="{A4D89C54-1E09-460E-A1DE-968A9E58CCBA}" srcOrd="1" destOrd="0" presId="urn:microsoft.com/office/officeart/2005/8/layout/gear1"/>
    <dgm:cxn modelId="{3DC8B1AD-E662-4C81-B351-6FB89E7CCBE7}" type="presOf" srcId="{9FF19F27-B03B-449C-8211-C0AF8B3316A1}" destId="{18755D60-02D3-4542-B722-7378EE2C4C7F}" srcOrd="2" destOrd="0" presId="urn:microsoft.com/office/officeart/2005/8/layout/gear1"/>
    <dgm:cxn modelId="{60128BC3-9496-4C14-B1D4-1CE295776779}" type="presOf" srcId="{D6D29601-C2C1-4860-9C74-61500715CC04}" destId="{F4590D9D-BE3D-441C-B3DC-60FBD7FB5BD4}" srcOrd="1" destOrd="0" presId="urn:microsoft.com/office/officeart/2005/8/layout/gear1"/>
    <dgm:cxn modelId="{461C3CCB-3E6F-4E9F-B5BA-F293DBF238EB}" type="presOf" srcId="{3515D8B4-FA6A-4537-B9EC-61E0881B42CA}" destId="{82CDA82D-CAAB-4DB7-8F1B-F91EF2B1E0E8}" srcOrd="0" destOrd="0" presId="urn:microsoft.com/office/officeart/2005/8/layout/gear1"/>
    <dgm:cxn modelId="{880DB0EF-E99E-440D-8845-30D4247859EC}" type="presOf" srcId="{4938159E-6B00-45DC-AE8A-EA11A82EAC10}" destId="{ED731A7D-0D04-49CA-8960-8CC91241F05E}" srcOrd="1" destOrd="0" presId="urn:microsoft.com/office/officeart/2005/8/layout/gear1"/>
    <dgm:cxn modelId="{4AAB01A4-ABA5-4D25-8B6C-33AD2C136784}" type="presParOf" srcId="{26914078-965F-4E57-8208-807EBA3B3348}" destId="{D00F2756-118C-4B0C-8774-7E08F0EC8063}" srcOrd="0" destOrd="0" presId="urn:microsoft.com/office/officeart/2005/8/layout/gear1"/>
    <dgm:cxn modelId="{CED5AB13-AAA2-4334-BCB3-E2DFB2CD2E73}" type="presParOf" srcId="{26914078-965F-4E57-8208-807EBA3B3348}" destId="{F4590D9D-BE3D-441C-B3DC-60FBD7FB5BD4}" srcOrd="1" destOrd="0" presId="urn:microsoft.com/office/officeart/2005/8/layout/gear1"/>
    <dgm:cxn modelId="{B6B3DE80-0766-4E82-B17B-08CC41075EE8}" type="presParOf" srcId="{26914078-965F-4E57-8208-807EBA3B3348}" destId="{9380FD55-0CBD-40B2-86EE-3E07B45A4D4F}" srcOrd="2" destOrd="0" presId="urn:microsoft.com/office/officeart/2005/8/layout/gear1"/>
    <dgm:cxn modelId="{DC176CA9-25A1-4170-AC54-753ED54A3356}" type="presParOf" srcId="{26914078-965F-4E57-8208-807EBA3B3348}" destId="{5A13605F-AC40-4BBA-959F-F015AE513063}" srcOrd="3" destOrd="0" presId="urn:microsoft.com/office/officeart/2005/8/layout/gear1"/>
    <dgm:cxn modelId="{85F5C755-C196-464A-838D-44B0EC9536FA}" type="presParOf" srcId="{26914078-965F-4E57-8208-807EBA3B3348}" destId="{ED731A7D-0D04-49CA-8960-8CC91241F05E}" srcOrd="4" destOrd="0" presId="urn:microsoft.com/office/officeart/2005/8/layout/gear1"/>
    <dgm:cxn modelId="{F5CBAF66-B83E-4773-B0C3-15C6AF408642}" type="presParOf" srcId="{26914078-965F-4E57-8208-807EBA3B3348}" destId="{5BD2E07F-D0E9-4A75-BBE0-0BB9A390AA7E}" srcOrd="5" destOrd="0" presId="urn:microsoft.com/office/officeart/2005/8/layout/gear1"/>
    <dgm:cxn modelId="{E63FF304-3C62-4041-8778-4E370BDFC593}" type="presParOf" srcId="{26914078-965F-4E57-8208-807EBA3B3348}" destId="{B82AA28B-9D42-40E7-90D4-5F4AEA49065C}" srcOrd="6" destOrd="0" presId="urn:microsoft.com/office/officeart/2005/8/layout/gear1"/>
    <dgm:cxn modelId="{5D5B1267-49A9-4087-883B-A6B4EB287502}" type="presParOf" srcId="{26914078-965F-4E57-8208-807EBA3B3348}" destId="{A4D89C54-1E09-460E-A1DE-968A9E58CCBA}" srcOrd="7" destOrd="0" presId="urn:microsoft.com/office/officeart/2005/8/layout/gear1"/>
    <dgm:cxn modelId="{596F57D1-AFD7-4F3A-868B-71AC518349DD}" type="presParOf" srcId="{26914078-965F-4E57-8208-807EBA3B3348}" destId="{18755D60-02D3-4542-B722-7378EE2C4C7F}" srcOrd="8" destOrd="0" presId="urn:microsoft.com/office/officeart/2005/8/layout/gear1"/>
    <dgm:cxn modelId="{97555956-4AC6-4837-AC76-5EF90F9FB5A7}" type="presParOf" srcId="{26914078-965F-4E57-8208-807EBA3B3348}" destId="{474CEE79-3656-4E39-BB77-0B20C8904668}" srcOrd="9" destOrd="0" presId="urn:microsoft.com/office/officeart/2005/8/layout/gear1"/>
    <dgm:cxn modelId="{A47418E8-AEA4-4C63-BED0-933651B7E77D}" type="presParOf" srcId="{26914078-965F-4E57-8208-807EBA3B3348}" destId="{7B836C82-0612-4F39-9D66-CF0E4C85EBA6}" srcOrd="10" destOrd="0" presId="urn:microsoft.com/office/officeart/2005/8/layout/gear1"/>
    <dgm:cxn modelId="{C7ECF229-CFB1-4767-BDB6-5C3AE31BF662}" type="presParOf" srcId="{26914078-965F-4E57-8208-807EBA3B3348}" destId="{82CDA82D-CAAB-4DB7-8F1B-F91EF2B1E0E8}" srcOrd="11" destOrd="0" presId="urn:microsoft.com/office/officeart/2005/8/layout/gear1"/>
    <dgm:cxn modelId="{E23AD0D4-27C1-4B2F-898D-182C3002D30D}" type="presParOf" srcId="{26914078-965F-4E57-8208-807EBA3B3348}" destId="{F1F0010E-89BE-4F00-B7B4-3DBAB66821A3}"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54AB48-7D25-4B2A-A7EF-86E0C872D241}">
      <dsp:nvSpPr>
        <dsp:cNvPr id="0" name=""/>
        <dsp:cNvSpPr/>
      </dsp:nvSpPr>
      <dsp:spPr>
        <a:xfrm>
          <a:off x="2844800" y="1828800"/>
          <a:ext cx="2235200" cy="2235200"/>
        </a:xfrm>
        <a:prstGeom prst="gear9">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de-DE" sz="2400" kern="1200" dirty="0"/>
            <a:t>Validation</a:t>
          </a:r>
        </a:p>
      </dsp:txBody>
      <dsp:txXfrm>
        <a:off x="3294175" y="2352385"/>
        <a:ext cx="1336450" cy="1148939"/>
      </dsp:txXfrm>
    </dsp:sp>
    <dsp:sp modelId="{3CD850B1-2399-4A74-A883-13AAD6F8EE65}">
      <dsp:nvSpPr>
        <dsp:cNvPr id="0" name=""/>
        <dsp:cNvSpPr/>
      </dsp:nvSpPr>
      <dsp:spPr>
        <a:xfrm>
          <a:off x="1544320" y="1300480"/>
          <a:ext cx="1625600" cy="1625600"/>
        </a:xfrm>
        <a:prstGeom prst="gear6">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de-DE" sz="2400" b="1" kern="1200" dirty="0">
              <a:solidFill>
                <a:schemeClr val="bg1">
                  <a:lumMod val="65000"/>
                </a:schemeClr>
              </a:solidFill>
            </a:rPr>
            <a:t>D</a:t>
          </a:r>
          <a:r>
            <a:rPr lang="de-DE" sz="2400" kern="1200" dirty="0"/>
            <a:t>CC</a:t>
          </a:r>
        </a:p>
      </dsp:txBody>
      <dsp:txXfrm>
        <a:off x="1953570" y="1712203"/>
        <a:ext cx="807100" cy="802154"/>
      </dsp:txXfrm>
    </dsp:sp>
    <dsp:sp modelId="{10710B9C-4F6B-4BA9-9D97-15B36ED2CFCD}">
      <dsp:nvSpPr>
        <dsp:cNvPr id="0" name=""/>
        <dsp:cNvSpPr/>
      </dsp:nvSpPr>
      <dsp:spPr>
        <a:xfrm rot="20700000">
          <a:off x="2434885" y="178981"/>
          <a:ext cx="1592756" cy="1592756"/>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de-DE" sz="2400" b="1" kern="1200" dirty="0">
              <a:solidFill>
                <a:srgbClr val="FF0000"/>
              </a:solidFill>
            </a:rPr>
            <a:t>D</a:t>
          </a:r>
          <a:r>
            <a:rPr lang="de-DE" sz="2400" kern="1200" dirty="0"/>
            <a:t>-SI</a:t>
          </a:r>
        </a:p>
      </dsp:txBody>
      <dsp:txXfrm rot="-20700000">
        <a:off x="2784223" y="528320"/>
        <a:ext cx="894080" cy="894080"/>
      </dsp:txXfrm>
    </dsp:sp>
    <dsp:sp modelId="{C48C31CE-7808-4EC8-8CE8-6733B5A56002}">
      <dsp:nvSpPr>
        <dsp:cNvPr id="0" name=""/>
        <dsp:cNvSpPr/>
      </dsp:nvSpPr>
      <dsp:spPr>
        <a:xfrm>
          <a:off x="2671505" y="1492320"/>
          <a:ext cx="2861056" cy="2861056"/>
        </a:xfrm>
        <a:prstGeom prst="circularArrow">
          <a:avLst>
            <a:gd name="adj1" fmla="val 4687"/>
            <a:gd name="adj2" fmla="val 299029"/>
            <a:gd name="adj3" fmla="val 2513083"/>
            <a:gd name="adj4" fmla="val 15867933"/>
            <a:gd name="adj5" fmla="val 5469"/>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sp>
    <dsp:sp modelId="{9B1D69F7-D70E-4A79-97C0-CF25289C8781}">
      <dsp:nvSpPr>
        <dsp:cNvPr id="0" name=""/>
        <dsp:cNvSpPr/>
      </dsp:nvSpPr>
      <dsp:spPr>
        <a:xfrm>
          <a:off x="1256429" y="941355"/>
          <a:ext cx="2078736" cy="2078736"/>
        </a:xfrm>
        <a:prstGeom prst="leftCircularArrow">
          <a:avLst>
            <a:gd name="adj1" fmla="val 6452"/>
            <a:gd name="adj2" fmla="val 429999"/>
            <a:gd name="adj3" fmla="val 10489124"/>
            <a:gd name="adj4" fmla="val 14837806"/>
            <a:gd name="adj5" fmla="val 7527"/>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sp>
    <dsp:sp modelId="{7C8ACE88-8B05-49B2-8CFF-FC6E9FEC7983}">
      <dsp:nvSpPr>
        <dsp:cNvPr id="0" name=""/>
        <dsp:cNvSpPr/>
      </dsp:nvSpPr>
      <dsp:spPr>
        <a:xfrm>
          <a:off x="2086400" y="-169332"/>
          <a:ext cx="2241296" cy="2241296"/>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54AB48-7D25-4B2A-A7EF-86E0C872D241}">
      <dsp:nvSpPr>
        <dsp:cNvPr id="0" name=""/>
        <dsp:cNvSpPr/>
      </dsp:nvSpPr>
      <dsp:spPr>
        <a:xfrm>
          <a:off x="2844800" y="1828800"/>
          <a:ext cx="2235200" cy="2235200"/>
        </a:xfrm>
        <a:prstGeom prst="gear9">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de-DE" sz="2400" kern="1200" dirty="0"/>
            <a:t>Validation</a:t>
          </a:r>
        </a:p>
      </dsp:txBody>
      <dsp:txXfrm>
        <a:off x="3294175" y="2352385"/>
        <a:ext cx="1336450" cy="1148939"/>
      </dsp:txXfrm>
    </dsp:sp>
    <dsp:sp modelId="{3CD850B1-2399-4A74-A883-13AAD6F8EE65}">
      <dsp:nvSpPr>
        <dsp:cNvPr id="0" name=""/>
        <dsp:cNvSpPr/>
      </dsp:nvSpPr>
      <dsp:spPr>
        <a:xfrm>
          <a:off x="1544320" y="1300480"/>
          <a:ext cx="1625600" cy="1625600"/>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de-DE" sz="2400" b="1" kern="1200" dirty="0">
              <a:solidFill>
                <a:srgbClr val="FF0000"/>
              </a:solidFill>
            </a:rPr>
            <a:t>D</a:t>
          </a:r>
          <a:r>
            <a:rPr lang="de-DE" sz="2400" kern="1200" dirty="0"/>
            <a:t>CC</a:t>
          </a:r>
        </a:p>
      </dsp:txBody>
      <dsp:txXfrm>
        <a:off x="1953570" y="1712203"/>
        <a:ext cx="807100" cy="802154"/>
      </dsp:txXfrm>
    </dsp:sp>
    <dsp:sp modelId="{10710B9C-4F6B-4BA9-9D97-15B36ED2CFCD}">
      <dsp:nvSpPr>
        <dsp:cNvPr id="0" name=""/>
        <dsp:cNvSpPr/>
      </dsp:nvSpPr>
      <dsp:spPr>
        <a:xfrm rot="20700000">
          <a:off x="2434885" y="178981"/>
          <a:ext cx="1592756" cy="1592756"/>
        </a:xfrm>
        <a:prstGeom prst="gear6">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de-DE" sz="2400" b="1" kern="1200" dirty="0">
              <a:solidFill>
                <a:schemeClr val="bg1">
                  <a:lumMod val="65000"/>
                </a:schemeClr>
              </a:solidFill>
            </a:rPr>
            <a:t>D</a:t>
          </a:r>
          <a:r>
            <a:rPr lang="de-DE" sz="2400" kern="1200" dirty="0"/>
            <a:t>-SI</a:t>
          </a:r>
        </a:p>
      </dsp:txBody>
      <dsp:txXfrm rot="-20700000">
        <a:off x="2784223" y="528320"/>
        <a:ext cx="894080" cy="894080"/>
      </dsp:txXfrm>
    </dsp:sp>
    <dsp:sp modelId="{C48C31CE-7808-4EC8-8CE8-6733B5A56002}">
      <dsp:nvSpPr>
        <dsp:cNvPr id="0" name=""/>
        <dsp:cNvSpPr/>
      </dsp:nvSpPr>
      <dsp:spPr>
        <a:xfrm>
          <a:off x="2671505" y="1492320"/>
          <a:ext cx="2861056" cy="2861056"/>
        </a:xfrm>
        <a:prstGeom prst="circularArrow">
          <a:avLst>
            <a:gd name="adj1" fmla="val 4687"/>
            <a:gd name="adj2" fmla="val 299029"/>
            <a:gd name="adj3" fmla="val 2513083"/>
            <a:gd name="adj4" fmla="val 15867933"/>
            <a:gd name="adj5" fmla="val 5469"/>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sp>
    <dsp:sp modelId="{9B1D69F7-D70E-4A79-97C0-CF25289C8781}">
      <dsp:nvSpPr>
        <dsp:cNvPr id="0" name=""/>
        <dsp:cNvSpPr/>
      </dsp:nvSpPr>
      <dsp:spPr>
        <a:xfrm>
          <a:off x="1256429" y="941355"/>
          <a:ext cx="2078736" cy="2078736"/>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C8ACE88-8B05-49B2-8CFF-FC6E9FEC7983}">
      <dsp:nvSpPr>
        <dsp:cNvPr id="0" name=""/>
        <dsp:cNvSpPr/>
      </dsp:nvSpPr>
      <dsp:spPr>
        <a:xfrm>
          <a:off x="2086400" y="-169332"/>
          <a:ext cx="2241296" cy="2241296"/>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54AB48-7D25-4B2A-A7EF-86E0C872D241}">
      <dsp:nvSpPr>
        <dsp:cNvPr id="0" name=""/>
        <dsp:cNvSpPr/>
      </dsp:nvSpPr>
      <dsp:spPr>
        <a:xfrm>
          <a:off x="2844800" y="1828800"/>
          <a:ext cx="2235200" cy="2235200"/>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de-DE" sz="2400" kern="1200" dirty="0"/>
            <a:t>Validation</a:t>
          </a:r>
        </a:p>
      </dsp:txBody>
      <dsp:txXfrm>
        <a:off x="3294175" y="2352385"/>
        <a:ext cx="1336450" cy="1148939"/>
      </dsp:txXfrm>
    </dsp:sp>
    <dsp:sp modelId="{3CD850B1-2399-4A74-A883-13AAD6F8EE65}">
      <dsp:nvSpPr>
        <dsp:cNvPr id="0" name=""/>
        <dsp:cNvSpPr/>
      </dsp:nvSpPr>
      <dsp:spPr>
        <a:xfrm>
          <a:off x="1544320" y="1300480"/>
          <a:ext cx="1625600" cy="1625600"/>
        </a:xfrm>
        <a:prstGeom prst="gear6">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de-DE" sz="2400" b="1" kern="1200" dirty="0">
              <a:solidFill>
                <a:schemeClr val="bg1">
                  <a:lumMod val="65000"/>
                </a:schemeClr>
              </a:solidFill>
            </a:rPr>
            <a:t>D</a:t>
          </a:r>
          <a:r>
            <a:rPr lang="de-DE" sz="2400" kern="1200" dirty="0"/>
            <a:t>CC</a:t>
          </a:r>
        </a:p>
      </dsp:txBody>
      <dsp:txXfrm>
        <a:off x="1953570" y="1712203"/>
        <a:ext cx="807100" cy="802154"/>
      </dsp:txXfrm>
    </dsp:sp>
    <dsp:sp modelId="{10710B9C-4F6B-4BA9-9D97-15B36ED2CFCD}">
      <dsp:nvSpPr>
        <dsp:cNvPr id="0" name=""/>
        <dsp:cNvSpPr/>
      </dsp:nvSpPr>
      <dsp:spPr>
        <a:xfrm rot="20700000">
          <a:off x="2434885" y="178981"/>
          <a:ext cx="1592756" cy="1592756"/>
        </a:xfrm>
        <a:prstGeom prst="gear6">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de-DE" sz="2400" b="1" kern="1200" dirty="0">
              <a:solidFill>
                <a:schemeClr val="bg1">
                  <a:lumMod val="65000"/>
                </a:schemeClr>
              </a:solidFill>
            </a:rPr>
            <a:t>D</a:t>
          </a:r>
          <a:r>
            <a:rPr lang="de-DE" sz="2400" kern="1200" dirty="0"/>
            <a:t>-SI</a:t>
          </a:r>
        </a:p>
      </dsp:txBody>
      <dsp:txXfrm rot="-20700000">
        <a:off x="2784223" y="528320"/>
        <a:ext cx="894080" cy="894080"/>
      </dsp:txXfrm>
    </dsp:sp>
    <dsp:sp modelId="{C48C31CE-7808-4EC8-8CE8-6733B5A56002}">
      <dsp:nvSpPr>
        <dsp:cNvPr id="0" name=""/>
        <dsp:cNvSpPr/>
      </dsp:nvSpPr>
      <dsp:spPr>
        <a:xfrm>
          <a:off x="2671505" y="1492320"/>
          <a:ext cx="2861056" cy="2861056"/>
        </a:xfrm>
        <a:prstGeom prst="circularArrow">
          <a:avLst>
            <a:gd name="adj1" fmla="val 4687"/>
            <a:gd name="adj2" fmla="val 299029"/>
            <a:gd name="adj3" fmla="val 2513083"/>
            <a:gd name="adj4" fmla="val 15867933"/>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1D69F7-D70E-4A79-97C0-CF25289C8781}">
      <dsp:nvSpPr>
        <dsp:cNvPr id="0" name=""/>
        <dsp:cNvSpPr/>
      </dsp:nvSpPr>
      <dsp:spPr>
        <a:xfrm>
          <a:off x="1256429" y="941355"/>
          <a:ext cx="2078736" cy="2078736"/>
        </a:xfrm>
        <a:prstGeom prst="leftCircularArrow">
          <a:avLst>
            <a:gd name="adj1" fmla="val 6452"/>
            <a:gd name="adj2" fmla="val 429999"/>
            <a:gd name="adj3" fmla="val 10489124"/>
            <a:gd name="adj4" fmla="val 14837806"/>
            <a:gd name="adj5" fmla="val 7527"/>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sp>
    <dsp:sp modelId="{7C8ACE88-8B05-49B2-8CFF-FC6E9FEC7983}">
      <dsp:nvSpPr>
        <dsp:cNvPr id="0" name=""/>
        <dsp:cNvSpPr/>
      </dsp:nvSpPr>
      <dsp:spPr>
        <a:xfrm>
          <a:off x="2086400" y="-169332"/>
          <a:ext cx="2241296" cy="2241296"/>
        </a:xfrm>
        <a:prstGeom prst="circularArrow">
          <a:avLst>
            <a:gd name="adj1" fmla="val 5984"/>
            <a:gd name="adj2" fmla="val 394124"/>
            <a:gd name="adj3" fmla="val 13313824"/>
            <a:gd name="adj4" fmla="val 10508221"/>
            <a:gd name="adj5" fmla="val 6981"/>
          </a:avLst>
        </a:prstGeom>
        <a:solidFill>
          <a:schemeClr val="bg1">
            <a:lumMod val="8500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54AB48-7D25-4B2A-A7EF-86E0C872D241}">
      <dsp:nvSpPr>
        <dsp:cNvPr id="0" name=""/>
        <dsp:cNvSpPr/>
      </dsp:nvSpPr>
      <dsp:spPr>
        <a:xfrm>
          <a:off x="2844800" y="1828800"/>
          <a:ext cx="2235200" cy="2235200"/>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de-DE" sz="2400" kern="1200" dirty="0"/>
            <a:t>Validation</a:t>
          </a:r>
        </a:p>
      </dsp:txBody>
      <dsp:txXfrm>
        <a:off x="3294175" y="2352385"/>
        <a:ext cx="1336450" cy="1148939"/>
      </dsp:txXfrm>
    </dsp:sp>
    <dsp:sp modelId="{3CD850B1-2399-4A74-A883-13AAD6F8EE65}">
      <dsp:nvSpPr>
        <dsp:cNvPr id="0" name=""/>
        <dsp:cNvSpPr/>
      </dsp:nvSpPr>
      <dsp:spPr>
        <a:xfrm>
          <a:off x="1544320" y="1300480"/>
          <a:ext cx="1625600" cy="1625600"/>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de-DE" sz="2400" b="1" kern="1200" dirty="0">
              <a:solidFill>
                <a:srgbClr val="FF0000"/>
              </a:solidFill>
            </a:rPr>
            <a:t>D</a:t>
          </a:r>
          <a:r>
            <a:rPr lang="de-DE" sz="2400" kern="1200" dirty="0"/>
            <a:t>CC</a:t>
          </a:r>
        </a:p>
      </dsp:txBody>
      <dsp:txXfrm>
        <a:off x="1953570" y="1712203"/>
        <a:ext cx="807100" cy="802154"/>
      </dsp:txXfrm>
    </dsp:sp>
    <dsp:sp modelId="{10710B9C-4F6B-4BA9-9D97-15B36ED2CFCD}">
      <dsp:nvSpPr>
        <dsp:cNvPr id="0" name=""/>
        <dsp:cNvSpPr/>
      </dsp:nvSpPr>
      <dsp:spPr>
        <a:xfrm rot="20700000">
          <a:off x="2434885" y="178981"/>
          <a:ext cx="1592756" cy="1592756"/>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de-DE" sz="2400" b="1" kern="1200" dirty="0">
              <a:solidFill>
                <a:srgbClr val="FF0000"/>
              </a:solidFill>
            </a:rPr>
            <a:t>D</a:t>
          </a:r>
          <a:r>
            <a:rPr lang="de-DE" sz="2400" kern="1200" dirty="0"/>
            <a:t>-SI</a:t>
          </a:r>
        </a:p>
      </dsp:txBody>
      <dsp:txXfrm rot="-20700000">
        <a:off x="2784223" y="528320"/>
        <a:ext cx="894080" cy="894080"/>
      </dsp:txXfrm>
    </dsp:sp>
    <dsp:sp modelId="{C48C31CE-7808-4EC8-8CE8-6733B5A56002}">
      <dsp:nvSpPr>
        <dsp:cNvPr id="0" name=""/>
        <dsp:cNvSpPr/>
      </dsp:nvSpPr>
      <dsp:spPr>
        <a:xfrm>
          <a:off x="2671505" y="1492320"/>
          <a:ext cx="2861056" cy="2861056"/>
        </a:xfrm>
        <a:prstGeom prst="circularArrow">
          <a:avLst>
            <a:gd name="adj1" fmla="val 4687"/>
            <a:gd name="adj2" fmla="val 299029"/>
            <a:gd name="adj3" fmla="val 2513083"/>
            <a:gd name="adj4" fmla="val 15867933"/>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1D69F7-D70E-4A79-97C0-CF25289C8781}">
      <dsp:nvSpPr>
        <dsp:cNvPr id="0" name=""/>
        <dsp:cNvSpPr/>
      </dsp:nvSpPr>
      <dsp:spPr>
        <a:xfrm>
          <a:off x="1256429" y="941355"/>
          <a:ext cx="2078736" cy="2078736"/>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C8ACE88-8B05-49B2-8CFF-FC6E9FEC7983}">
      <dsp:nvSpPr>
        <dsp:cNvPr id="0" name=""/>
        <dsp:cNvSpPr/>
      </dsp:nvSpPr>
      <dsp:spPr>
        <a:xfrm>
          <a:off x="2086400" y="-169332"/>
          <a:ext cx="2241296" cy="2241296"/>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54AB48-7D25-4B2A-A7EF-86E0C872D241}">
      <dsp:nvSpPr>
        <dsp:cNvPr id="0" name=""/>
        <dsp:cNvSpPr/>
      </dsp:nvSpPr>
      <dsp:spPr>
        <a:xfrm>
          <a:off x="2844800" y="1828800"/>
          <a:ext cx="2235200" cy="2235200"/>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de-DE" sz="2400" kern="1200" dirty="0"/>
            <a:t>Validation</a:t>
          </a:r>
        </a:p>
      </dsp:txBody>
      <dsp:txXfrm>
        <a:off x="3294175" y="2352385"/>
        <a:ext cx="1336450" cy="1148939"/>
      </dsp:txXfrm>
    </dsp:sp>
    <dsp:sp modelId="{3CD850B1-2399-4A74-A883-13AAD6F8EE65}">
      <dsp:nvSpPr>
        <dsp:cNvPr id="0" name=""/>
        <dsp:cNvSpPr/>
      </dsp:nvSpPr>
      <dsp:spPr>
        <a:xfrm>
          <a:off x="1544320" y="1300480"/>
          <a:ext cx="1625600" cy="1625600"/>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de-DE" sz="2400" b="1" kern="1200" dirty="0">
              <a:solidFill>
                <a:srgbClr val="FF0000"/>
              </a:solidFill>
            </a:rPr>
            <a:t>D</a:t>
          </a:r>
          <a:r>
            <a:rPr lang="de-DE" sz="2400" kern="1200" dirty="0"/>
            <a:t>CC</a:t>
          </a:r>
        </a:p>
      </dsp:txBody>
      <dsp:txXfrm>
        <a:off x="1953570" y="1712203"/>
        <a:ext cx="807100" cy="802154"/>
      </dsp:txXfrm>
    </dsp:sp>
    <dsp:sp modelId="{10710B9C-4F6B-4BA9-9D97-15B36ED2CFCD}">
      <dsp:nvSpPr>
        <dsp:cNvPr id="0" name=""/>
        <dsp:cNvSpPr/>
      </dsp:nvSpPr>
      <dsp:spPr>
        <a:xfrm rot="20700000">
          <a:off x="2434885" y="178981"/>
          <a:ext cx="1592756" cy="1592756"/>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de-DE" sz="2400" b="1" kern="1200" dirty="0">
              <a:solidFill>
                <a:srgbClr val="FF0000"/>
              </a:solidFill>
            </a:rPr>
            <a:t>D</a:t>
          </a:r>
          <a:r>
            <a:rPr lang="de-DE" sz="2400" kern="1200" dirty="0"/>
            <a:t>-SI</a:t>
          </a:r>
        </a:p>
      </dsp:txBody>
      <dsp:txXfrm rot="-20700000">
        <a:off x="2784223" y="528320"/>
        <a:ext cx="894080" cy="894080"/>
      </dsp:txXfrm>
    </dsp:sp>
    <dsp:sp modelId="{C48C31CE-7808-4EC8-8CE8-6733B5A56002}">
      <dsp:nvSpPr>
        <dsp:cNvPr id="0" name=""/>
        <dsp:cNvSpPr/>
      </dsp:nvSpPr>
      <dsp:spPr>
        <a:xfrm>
          <a:off x="2671505" y="1492320"/>
          <a:ext cx="2861056" cy="2861056"/>
        </a:xfrm>
        <a:prstGeom prst="circularArrow">
          <a:avLst>
            <a:gd name="adj1" fmla="val 4687"/>
            <a:gd name="adj2" fmla="val 299029"/>
            <a:gd name="adj3" fmla="val 2513083"/>
            <a:gd name="adj4" fmla="val 15867933"/>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1D69F7-D70E-4A79-97C0-CF25289C8781}">
      <dsp:nvSpPr>
        <dsp:cNvPr id="0" name=""/>
        <dsp:cNvSpPr/>
      </dsp:nvSpPr>
      <dsp:spPr>
        <a:xfrm>
          <a:off x="1256429" y="941355"/>
          <a:ext cx="2078736" cy="2078736"/>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C8ACE88-8B05-49B2-8CFF-FC6E9FEC7983}">
      <dsp:nvSpPr>
        <dsp:cNvPr id="0" name=""/>
        <dsp:cNvSpPr/>
      </dsp:nvSpPr>
      <dsp:spPr>
        <a:xfrm>
          <a:off x="2086400" y="-169332"/>
          <a:ext cx="2241296" cy="2241296"/>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0F2756-118C-4B0C-8774-7E08F0EC8063}">
      <dsp:nvSpPr>
        <dsp:cNvPr id="0" name=""/>
        <dsp:cNvSpPr/>
      </dsp:nvSpPr>
      <dsp:spPr>
        <a:xfrm>
          <a:off x="2377725" y="1682256"/>
          <a:ext cx="2056091" cy="2056091"/>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b="0" kern="1200" dirty="0">
              <a:latin typeface="Arial" panose="020B0604020202020204" pitchFamily="34" charset="0"/>
              <a:cs typeface="Arial" panose="020B0604020202020204" pitchFamily="34" charset="0"/>
            </a:rPr>
            <a:t>Industry</a:t>
          </a:r>
        </a:p>
        <a:p>
          <a:pPr marL="0" lvl="0" indent="0" algn="ctr" defTabSz="800100">
            <a:lnSpc>
              <a:spcPct val="90000"/>
            </a:lnSpc>
            <a:spcBef>
              <a:spcPct val="0"/>
            </a:spcBef>
            <a:spcAft>
              <a:spcPct val="35000"/>
            </a:spcAft>
            <a:buNone/>
          </a:pPr>
          <a:r>
            <a:rPr lang="de-DE" sz="1800" b="0" kern="1200" dirty="0">
              <a:latin typeface="Arial" panose="020B0604020202020204" pitchFamily="34" charset="0"/>
              <a:cs typeface="Arial" panose="020B0604020202020204" pitchFamily="34" charset="0"/>
            </a:rPr>
            <a:t>Research</a:t>
          </a:r>
        </a:p>
        <a:p>
          <a:pPr marL="0" lvl="0" indent="0" algn="ctr" defTabSz="800100">
            <a:lnSpc>
              <a:spcPct val="90000"/>
            </a:lnSpc>
            <a:spcBef>
              <a:spcPct val="0"/>
            </a:spcBef>
            <a:spcAft>
              <a:spcPct val="35000"/>
            </a:spcAft>
            <a:buNone/>
          </a:pPr>
          <a:r>
            <a:rPr lang="de-DE" sz="1800" b="0" kern="1200" dirty="0">
              <a:latin typeface="Arial" panose="020B0604020202020204" pitchFamily="34" charset="0"/>
              <a:cs typeface="Arial" panose="020B0604020202020204" pitchFamily="34" charset="0"/>
            </a:rPr>
            <a:t>Society</a:t>
          </a:r>
        </a:p>
      </dsp:txBody>
      <dsp:txXfrm>
        <a:off x="2791091" y="2163886"/>
        <a:ext cx="1229359" cy="1056873"/>
      </dsp:txXfrm>
    </dsp:sp>
    <dsp:sp modelId="{5A13605F-AC40-4BBA-959F-F015AE513063}">
      <dsp:nvSpPr>
        <dsp:cNvPr id="0" name=""/>
        <dsp:cNvSpPr/>
      </dsp:nvSpPr>
      <dsp:spPr>
        <a:xfrm>
          <a:off x="1181454" y="1196271"/>
          <a:ext cx="1495339" cy="1495339"/>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dirty="0">
              <a:latin typeface="Arial" panose="020B0604020202020204" pitchFamily="34" charset="0"/>
              <a:cs typeface="Arial" panose="020B0604020202020204" pitchFamily="34" charset="0"/>
            </a:rPr>
            <a:t>NMIs &amp;</a:t>
          </a:r>
        </a:p>
        <a:p>
          <a:pPr marL="0" lvl="0" indent="0" algn="ctr" defTabSz="622300">
            <a:lnSpc>
              <a:spcPct val="90000"/>
            </a:lnSpc>
            <a:spcBef>
              <a:spcPct val="0"/>
            </a:spcBef>
            <a:spcAft>
              <a:spcPct val="35000"/>
            </a:spcAft>
            <a:buNone/>
          </a:pPr>
          <a:r>
            <a:rPr lang="de-DE" sz="1400" kern="1200" dirty="0" err="1">
              <a:latin typeface="Arial" panose="020B0604020202020204" pitchFamily="34" charset="0"/>
              <a:cs typeface="Arial" panose="020B0604020202020204" pitchFamily="34" charset="0"/>
            </a:rPr>
            <a:t>Standar-disation</a:t>
          </a:r>
          <a:endParaRPr lang="de-DE" sz="1400" kern="1200" dirty="0">
            <a:latin typeface="Arial" panose="020B0604020202020204" pitchFamily="34" charset="0"/>
            <a:cs typeface="Arial" panose="020B0604020202020204" pitchFamily="34" charset="0"/>
          </a:endParaRPr>
        </a:p>
      </dsp:txBody>
      <dsp:txXfrm>
        <a:off x="1557910" y="1575002"/>
        <a:ext cx="742427" cy="737877"/>
      </dsp:txXfrm>
    </dsp:sp>
    <dsp:sp modelId="{B82AA28B-9D42-40E7-90D4-5F4AEA49065C}">
      <dsp:nvSpPr>
        <dsp:cNvPr id="0" name=""/>
        <dsp:cNvSpPr/>
      </dsp:nvSpPr>
      <dsp:spPr>
        <a:xfrm rot="20700000">
          <a:off x="2018996" y="164639"/>
          <a:ext cx="1465127" cy="1465127"/>
        </a:xfrm>
        <a:prstGeom prst="gear6">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dirty="0">
              <a:latin typeface="Arial" panose="020B0604020202020204" pitchFamily="34" charset="0"/>
              <a:cs typeface="Arial" panose="020B0604020202020204" pitchFamily="34" charset="0"/>
            </a:rPr>
            <a:t>CIPM Task Group </a:t>
          </a:r>
        </a:p>
        <a:p>
          <a:pPr marL="0" lvl="0" indent="0" algn="ctr" defTabSz="622300">
            <a:lnSpc>
              <a:spcPct val="90000"/>
            </a:lnSpc>
            <a:spcBef>
              <a:spcPct val="0"/>
            </a:spcBef>
            <a:spcAft>
              <a:spcPct val="35000"/>
            </a:spcAft>
            <a:buNone/>
          </a:pPr>
          <a:r>
            <a:rPr lang="de-DE" sz="1400" b="0" kern="1200" dirty="0">
              <a:solidFill>
                <a:srgbClr val="C00000"/>
              </a:solidFill>
              <a:latin typeface="Arial" panose="020B0604020202020204" pitchFamily="34" charset="0"/>
              <a:cs typeface="Arial" panose="020B0604020202020204" pitchFamily="34" charset="0"/>
            </a:rPr>
            <a:t>D</a:t>
          </a:r>
          <a:r>
            <a:rPr lang="de-DE" sz="1400" b="0" kern="1200" dirty="0">
              <a:latin typeface="Arial" panose="020B0604020202020204" pitchFamily="34" charset="0"/>
              <a:cs typeface="Arial" panose="020B0604020202020204" pitchFamily="34" charset="0"/>
            </a:rPr>
            <a:t>igital-SI</a:t>
          </a:r>
        </a:p>
      </dsp:txBody>
      <dsp:txXfrm rot="-20700000">
        <a:off x="2340342" y="485985"/>
        <a:ext cx="822436" cy="822436"/>
      </dsp:txXfrm>
    </dsp:sp>
    <dsp:sp modelId="{7B836C82-0612-4F39-9D66-CF0E4C85EBA6}">
      <dsp:nvSpPr>
        <dsp:cNvPr id="0" name=""/>
        <dsp:cNvSpPr/>
      </dsp:nvSpPr>
      <dsp:spPr>
        <a:xfrm>
          <a:off x="2214686" y="1374795"/>
          <a:ext cx="2631796" cy="2631796"/>
        </a:xfrm>
        <a:prstGeom prst="circularArrow">
          <a:avLst>
            <a:gd name="adj1" fmla="val 4687"/>
            <a:gd name="adj2" fmla="val 299029"/>
            <a:gd name="adj3" fmla="val 2504352"/>
            <a:gd name="adj4" fmla="val 15886963"/>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2CDA82D-CAAB-4DB7-8F1B-F91EF2B1E0E8}">
      <dsp:nvSpPr>
        <dsp:cNvPr id="0" name=""/>
        <dsp:cNvSpPr/>
      </dsp:nvSpPr>
      <dsp:spPr>
        <a:xfrm>
          <a:off x="916632" y="867366"/>
          <a:ext cx="1912165" cy="1912165"/>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1F0010E-89BE-4F00-B7B4-3DBAB66821A3}">
      <dsp:nvSpPr>
        <dsp:cNvPr id="0" name=""/>
        <dsp:cNvSpPr/>
      </dsp:nvSpPr>
      <dsp:spPr>
        <a:xfrm>
          <a:off x="1680097" y="-154321"/>
          <a:ext cx="2061698" cy="2061698"/>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09"/>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49688" y="0"/>
            <a:ext cx="2946400" cy="496809"/>
          </a:xfrm>
          <a:prstGeom prst="rect">
            <a:avLst/>
          </a:prstGeom>
        </p:spPr>
        <p:txBody>
          <a:bodyPr vert="horz" lIns="91440" tIns="45720" rIns="91440" bIns="45720" rtlCol="0"/>
          <a:lstStyle>
            <a:lvl1pPr algn="r">
              <a:defRPr sz="1200"/>
            </a:lvl1pPr>
          </a:lstStyle>
          <a:p>
            <a:fld id="{043B0A1D-AB0D-4DC7-A906-F8CC6CF68B61}" type="datetimeFigureOut">
              <a:rPr lang="de-DE" smtClean="0"/>
              <a:pPr/>
              <a:t>26.11.2019</a:t>
            </a:fld>
            <a:endParaRPr lang="de-DE"/>
          </a:p>
        </p:txBody>
      </p:sp>
      <p:sp>
        <p:nvSpPr>
          <p:cNvPr id="4" name="Fußzeilenplatzhalter 3"/>
          <p:cNvSpPr>
            <a:spLocks noGrp="1"/>
          </p:cNvSpPr>
          <p:nvPr>
            <p:ph type="ftr" sz="quarter" idx="2"/>
          </p:nvPr>
        </p:nvSpPr>
        <p:spPr>
          <a:xfrm>
            <a:off x="0" y="9428242"/>
            <a:ext cx="2946400" cy="496809"/>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49688" y="9428242"/>
            <a:ext cx="2946400" cy="496809"/>
          </a:xfrm>
          <a:prstGeom prst="rect">
            <a:avLst/>
          </a:prstGeom>
        </p:spPr>
        <p:txBody>
          <a:bodyPr vert="horz" lIns="91440" tIns="45720" rIns="91440" bIns="45720" rtlCol="0" anchor="b"/>
          <a:lstStyle>
            <a:lvl1pPr algn="r">
              <a:defRPr sz="1200"/>
            </a:lvl1pPr>
          </a:lstStyle>
          <a:p>
            <a:fld id="{D988DB93-4CD4-4D02-9C92-AA62B06EC506}" type="slidenum">
              <a:rPr lang="de-DE" smtClean="0"/>
              <a:pPr/>
              <a:t>‹Nr.›</a:t>
            </a:fld>
            <a:endParaRPr 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2945659" cy="496332"/>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50444" y="0"/>
            <a:ext cx="2945659" cy="496332"/>
          </a:xfrm>
          <a:prstGeom prst="rect">
            <a:avLst/>
          </a:prstGeom>
        </p:spPr>
        <p:txBody>
          <a:bodyPr vert="horz" lIns="91440" tIns="45720" rIns="91440" bIns="45720" rtlCol="0"/>
          <a:lstStyle>
            <a:lvl1pPr algn="r">
              <a:defRPr sz="1200"/>
            </a:lvl1pPr>
          </a:lstStyle>
          <a:p>
            <a:fld id="{6731FE86-69F7-453F-A2B2-C640B3969CBD}" type="datetimeFigureOut">
              <a:rPr lang="de-DE" smtClean="0"/>
              <a:pPr/>
              <a:t>26.11.2019</a:t>
            </a:fld>
            <a:endParaRPr lang="de-DE" dirty="0"/>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79768" y="4715154"/>
            <a:ext cx="5438140" cy="4466987"/>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1" y="9428584"/>
            <a:ext cx="2945659" cy="496332"/>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50444" y="9428584"/>
            <a:ext cx="2945659" cy="496332"/>
          </a:xfrm>
          <a:prstGeom prst="rect">
            <a:avLst/>
          </a:prstGeom>
        </p:spPr>
        <p:txBody>
          <a:bodyPr vert="horz" lIns="91440" tIns="45720" rIns="91440" bIns="45720" rtlCol="0" anchor="b"/>
          <a:lstStyle>
            <a:lvl1pPr algn="r">
              <a:defRPr sz="1200"/>
            </a:lvl1pPr>
          </a:lstStyle>
          <a:p>
            <a:fld id="{5EA511F6-9D2B-487B-BA54-A818DD3AB5AA}" type="slidenum">
              <a:rPr lang="de-DE" smtClean="0"/>
              <a:pPr/>
              <a:t>‹Nr.›</a:t>
            </a:fld>
            <a:endParaRPr lang="de-DE" dirty="0"/>
          </a:p>
        </p:txBody>
      </p:sp>
    </p:spTree>
    <p:extLst>
      <p:ext uri="{BB962C8B-B14F-4D97-AF65-F5344CB8AC3E}">
        <p14:creationId xmlns:p14="http://schemas.microsoft.com/office/powerpoint/2010/main" val="2183369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n.wikipedia.org/wiki/Certificate_authority" TargetMode="External"/><Relationship Id="rId2" Type="http://schemas.openxmlformats.org/officeDocument/2006/relationships/slide" Target="../slides/slide64.xml"/><Relationship Id="rId1" Type="http://schemas.openxmlformats.org/officeDocument/2006/relationships/notesMaster" Target="../notesMasters/notesMaster1.xml"/><Relationship Id="rId4" Type="http://schemas.openxmlformats.org/officeDocument/2006/relationships/hyperlink" Target="https://en.wikipedia.org/wiki/Tree_structure"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517485A-5525-4FA4-A591-0DC065551DFE}" type="slidenum">
              <a:rPr lang="de-DE" smtClean="0"/>
              <a:t>3</a:t>
            </a:fld>
            <a:endParaRPr lang="de-DE"/>
          </a:p>
        </p:txBody>
      </p:sp>
    </p:spTree>
    <p:extLst>
      <p:ext uri="{BB962C8B-B14F-4D97-AF65-F5344CB8AC3E}">
        <p14:creationId xmlns:p14="http://schemas.microsoft.com/office/powerpoint/2010/main" val="3255836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65415" indent="-165415">
              <a:buFontTx/>
              <a:buChar char="-"/>
            </a:pPr>
            <a:endParaRPr lang="en-US" dirty="0"/>
          </a:p>
        </p:txBody>
      </p:sp>
      <p:sp>
        <p:nvSpPr>
          <p:cNvPr id="4" name="Foliennummernplatzhalter 3"/>
          <p:cNvSpPr>
            <a:spLocks noGrp="1"/>
          </p:cNvSpPr>
          <p:nvPr>
            <p:ph type="sldNum" sz="quarter" idx="5"/>
          </p:nvPr>
        </p:nvSpPr>
        <p:spPr/>
        <p:txBody>
          <a:bodyPr/>
          <a:lstStyle/>
          <a:p>
            <a:fld id="{7517485A-5525-4FA4-A591-0DC065551DFE}" type="slidenum">
              <a:rPr lang="de-DE" smtClean="0"/>
              <a:t>20</a:t>
            </a:fld>
            <a:endParaRPr lang="de-DE"/>
          </a:p>
        </p:txBody>
      </p:sp>
    </p:spTree>
    <p:extLst>
      <p:ext uri="{BB962C8B-B14F-4D97-AF65-F5344CB8AC3E}">
        <p14:creationId xmlns:p14="http://schemas.microsoft.com/office/powerpoint/2010/main" val="576077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EA511F6-9D2B-487B-BA54-A818DD3AB5AA}" type="slidenum">
              <a:rPr lang="de-DE" smtClean="0"/>
              <a:pPr/>
              <a:t>21</a:t>
            </a:fld>
            <a:endParaRPr lang="de-DE" dirty="0"/>
          </a:p>
        </p:txBody>
      </p:sp>
    </p:spTree>
    <p:extLst>
      <p:ext uri="{BB962C8B-B14F-4D97-AF65-F5344CB8AC3E}">
        <p14:creationId xmlns:p14="http://schemas.microsoft.com/office/powerpoint/2010/main" val="2094815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5EA511F6-9D2B-487B-BA54-A818DD3AB5AA}" type="slidenum">
              <a:rPr lang="de-DE" smtClean="0"/>
              <a:pPr/>
              <a:t>22</a:t>
            </a:fld>
            <a:endParaRPr lang="de-DE" dirty="0"/>
          </a:p>
        </p:txBody>
      </p:sp>
    </p:spTree>
    <p:extLst>
      <p:ext uri="{BB962C8B-B14F-4D97-AF65-F5344CB8AC3E}">
        <p14:creationId xmlns:p14="http://schemas.microsoft.com/office/powerpoint/2010/main" val="1408493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5715" indent="-185715">
              <a:buFontTx/>
              <a:buChar char="-"/>
            </a:pPr>
            <a:endParaRPr lang="en-US" dirty="0"/>
          </a:p>
        </p:txBody>
      </p:sp>
      <p:sp>
        <p:nvSpPr>
          <p:cNvPr id="4" name="Foliennummernplatzhalter 3"/>
          <p:cNvSpPr>
            <a:spLocks noGrp="1"/>
          </p:cNvSpPr>
          <p:nvPr>
            <p:ph type="sldNum" sz="quarter" idx="10"/>
          </p:nvPr>
        </p:nvSpPr>
        <p:spPr/>
        <p:txBody>
          <a:bodyPr/>
          <a:lstStyle/>
          <a:p>
            <a:fld id="{7517485A-5525-4FA4-A591-0DC065551DFE}" type="slidenum">
              <a:rPr lang="de-DE" smtClean="0"/>
              <a:t>29</a:t>
            </a:fld>
            <a:endParaRPr lang="de-DE"/>
          </a:p>
        </p:txBody>
      </p:sp>
    </p:spTree>
    <p:extLst>
      <p:ext uri="{BB962C8B-B14F-4D97-AF65-F5344CB8AC3E}">
        <p14:creationId xmlns:p14="http://schemas.microsoft.com/office/powerpoint/2010/main" val="3725641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5EA511F6-9D2B-487B-BA54-A818DD3AB5AA}" type="slidenum">
              <a:rPr lang="de-DE" smtClean="0"/>
              <a:pPr/>
              <a:t>32</a:t>
            </a:fld>
            <a:endParaRPr lang="de-DE" dirty="0"/>
          </a:p>
        </p:txBody>
      </p:sp>
    </p:spTree>
    <p:extLst>
      <p:ext uri="{BB962C8B-B14F-4D97-AF65-F5344CB8AC3E}">
        <p14:creationId xmlns:p14="http://schemas.microsoft.com/office/powerpoint/2010/main" val="1200341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5EA511F6-9D2B-487B-BA54-A818DD3AB5AA}" type="slidenum">
              <a:rPr lang="de-DE" smtClean="0"/>
              <a:pPr/>
              <a:t>35</a:t>
            </a:fld>
            <a:endParaRPr lang="de-DE" dirty="0"/>
          </a:p>
        </p:txBody>
      </p:sp>
    </p:spTree>
    <p:extLst>
      <p:ext uri="{BB962C8B-B14F-4D97-AF65-F5344CB8AC3E}">
        <p14:creationId xmlns:p14="http://schemas.microsoft.com/office/powerpoint/2010/main" val="2020206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5EA511F6-9D2B-487B-BA54-A818DD3AB5AA}" type="slidenum">
              <a:rPr lang="de-DE" smtClean="0"/>
              <a:pPr/>
              <a:t>36</a:t>
            </a:fld>
            <a:endParaRPr lang="de-DE" dirty="0"/>
          </a:p>
        </p:txBody>
      </p:sp>
    </p:spTree>
    <p:extLst>
      <p:ext uri="{BB962C8B-B14F-4D97-AF65-F5344CB8AC3E}">
        <p14:creationId xmlns:p14="http://schemas.microsoft.com/office/powerpoint/2010/main" val="1733682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517485A-5525-4FA4-A591-0DC065551DFE}" type="slidenum">
              <a:rPr lang="de-DE" smtClean="0"/>
              <a:t>37</a:t>
            </a:fld>
            <a:endParaRPr lang="de-DE"/>
          </a:p>
        </p:txBody>
      </p:sp>
    </p:spTree>
    <p:extLst>
      <p:ext uri="{BB962C8B-B14F-4D97-AF65-F5344CB8AC3E}">
        <p14:creationId xmlns:p14="http://schemas.microsoft.com/office/powerpoint/2010/main" val="494764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517485A-5525-4FA4-A591-0DC065551DFE}" type="slidenum">
              <a:rPr lang="de-DE" smtClean="0"/>
              <a:t>38</a:t>
            </a:fld>
            <a:endParaRPr lang="de-DE"/>
          </a:p>
        </p:txBody>
      </p:sp>
    </p:spTree>
    <p:extLst>
      <p:ext uri="{BB962C8B-B14F-4D97-AF65-F5344CB8AC3E}">
        <p14:creationId xmlns:p14="http://schemas.microsoft.com/office/powerpoint/2010/main" val="494764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*noch nicht fertig*</a:t>
            </a:r>
          </a:p>
        </p:txBody>
      </p:sp>
      <p:sp>
        <p:nvSpPr>
          <p:cNvPr id="4" name="Foliennummernplatzhalter 3"/>
          <p:cNvSpPr>
            <a:spLocks noGrp="1"/>
          </p:cNvSpPr>
          <p:nvPr>
            <p:ph type="sldNum" sz="quarter" idx="5"/>
          </p:nvPr>
        </p:nvSpPr>
        <p:spPr/>
        <p:txBody>
          <a:bodyPr/>
          <a:lstStyle/>
          <a:p>
            <a:fld id="{7517485A-5525-4FA4-A591-0DC065551DFE}" type="slidenum">
              <a:rPr lang="de-DE" smtClean="0"/>
              <a:t>39</a:t>
            </a:fld>
            <a:endParaRPr lang="de-DE"/>
          </a:p>
        </p:txBody>
      </p:sp>
    </p:spTree>
    <p:extLst>
      <p:ext uri="{BB962C8B-B14F-4D97-AF65-F5344CB8AC3E}">
        <p14:creationId xmlns:p14="http://schemas.microsoft.com/office/powerpoint/2010/main" val="1511851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517485A-5525-4FA4-A591-0DC065551DFE}" type="slidenum">
              <a:rPr lang="de-DE" smtClean="0"/>
              <a:t>6</a:t>
            </a:fld>
            <a:endParaRPr lang="de-DE"/>
          </a:p>
        </p:txBody>
      </p:sp>
    </p:spTree>
    <p:extLst>
      <p:ext uri="{BB962C8B-B14F-4D97-AF65-F5344CB8AC3E}">
        <p14:creationId xmlns:p14="http://schemas.microsoft.com/office/powerpoint/2010/main" val="1394058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EA511F6-9D2B-487B-BA54-A818DD3AB5AA}" type="slidenum">
              <a:rPr lang="de-DE" smtClean="0"/>
              <a:pPr/>
              <a:t>59</a:t>
            </a:fld>
            <a:endParaRPr lang="de-DE" dirty="0"/>
          </a:p>
        </p:txBody>
      </p:sp>
    </p:spTree>
    <p:extLst>
      <p:ext uri="{BB962C8B-B14F-4D97-AF65-F5344CB8AC3E}">
        <p14:creationId xmlns:p14="http://schemas.microsoft.com/office/powerpoint/2010/main" val="4018625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EA511F6-9D2B-487B-BA54-A818DD3AB5AA}" type="slidenum">
              <a:rPr lang="de-DE" smtClean="0"/>
              <a:pPr/>
              <a:t>63</a:t>
            </a:fld>
            <a:endParaRPr lang="de-DE" dirty="0"/>
          </a:p>
        </p:txBody>
      </p:sp>
    </p:spTree>
    <p:extLst>
      <p:ext uri="{BB962C8B-B14F-4D97-AF65-F5344CB8AC3E}">
        <p14:creationId xmlns:p14="http://schemas.microsoft.com/office/powerpoint/2010/main" val="13211417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22222"/>
                </a:solidFill>
                <a:latin typeface="Arial" panose="020B0604020202020204" pitchFamily="34" charset="0"/>
              </a:rPr>
              <a:t>A </a:t>
            </a:r>
            <a:r>
              <a:rPr lang="en-US" sz="1200" dirty="0">
                <a:solidFill>
                  <a:srgbClr val="0645AD"/>
                </a:solidFill>
                <a:latin typeface="Arial" panose="020B0604020202020204" pitchFamily="34" charset="0"/>
                <a:hlinkClick r:id="rId3" tooltip="Certificate authority"/>
              </a:rPr>
              <a:t>certificate authority</a:t>
            </a:r>
            <a:r>
              <a:rPr lang="en-US" sz="1200" dirty="0">
                <a:solidFill>
                  <a:srgbClr val="222222"/>
                </a:solidFill>
                <a:latin typeface="Arial" panose="020B0604020202020204" pitchFamily="34" charset="0"/>
              </a:rPr>
              <a:t> can issue multiple certificates in the form of a </a:t>
            </a:r>
            <a:r>
              <a:rPr lang="en-US" sz="1200" dirty="0">
                <a:solidFill>
                  <a:srgbClr val="0645AD"/>
                </a:solidFill>
                <a:latin typeface="Arial" panose="020B0604020202020204" pitchFamily="34" charset="0"/>
                <a:hlinkClick r:id="rId4" tooltip="Tree structure"/>
              </a:rPr>
              <a:t>tree structure</a:t>
            </a:r>
            <a:r>
              <a:rPr lang="en-US" sz="1200" dirty="0">
                <a:solidFill>
                  <a:srgbClr val="222222"/>
                </a:solidFill>
                <a:latin typeface="Arial" panose="020B0604020202020204" pitchFamily="34" charset="0"/>
              </a:rPr>
              <a:t>. A root certificate is the top-most certificate of the tree, the private key of which is used to "sign" other certificates. All certificates signed by the root certificate, with the "CA" field set to true, inherit the trustworthiness of the root certificate—a signature by a root certificate is somewhat analogous to "notarizing" identity in the physical world. Such a certificate is called an intermediate certificate or subordinate CA certificate. Certificates further down the tree also depend on the trustworthiness of the intermediates. </a:t>
            </a:r>
            <a:endParaRPr lang="de-DE" sz="1200" dirty="0"/>
          </a:p>
          <a:p>
            <a:endParaRPr lang="de-DE" sz="1200" dirty="0"/>
          </a:p>
        </p:txBody>
      </p:sp>
      <p:sp>
        <p:nvSpPr>
          <p:cNvPr id="4" name="Foliennummernplatzhalter 3"/>
          <p:cNvSpPr>
            <a:spLocks noGrp="1"/>
          </p:cNvSpPr>
          <p:nvPr>
            <p:ph type="sldNum" sz="quarter" idx="5"/>
          </p:nvPr>
        </p:nvSpPr>
        <p:spPr/>
        <p:txBody>
          <a:bodyPr/>
          <a:lstStyle/>
          <a:p>
            <a:fld id="{5EA511F6-9D2B-487B-BA54-A818DD3AB5AA}" type="slidenum">
              <a:rPr lang="de-DE" smtClean="0"/>
              <a:pPr/>
              <a:t>64</a:t>
            </a:fld>
            <a:endParaRPr lang="de-DE" dirty="0"/>
          </a:p>
        </p:txBody>
      </p:sp>
    </p:spTree>
    <p:extLst>
      <p:ext uri="{BB962C8B-B14F-4D97-AF65-F5344CB8AC3E}">
        <p14:creationId xmlns:p14="http://schemas.microsoft.com/office/powerpoint/2010/main" val="3005302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517485A-5525-4FA4-A591-0DC065551DFE}" type="slidenum">
              <a:rPr lang="de-DE" smtClean="0"/>
              <a:t>67</a:t>
            </a:fld>
            <a:endParaRPr lang="de-DE"/>
          </a:p>
        </p:txBody>
      </p:sp>
    </p:spTree>
    <p:extLst>
      <p:ext uri="{BB962C8B-B14F-4D97-AF65-F5344CB8AC3E}">
        <p14:creationId xmlns:p14="http://schemas.microsoft.com/office/powerpoint/2010/main" val="7124340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B9897CD-033D-4A38-B0BB-416D35E6B96E}" type="slidenum">
              <a:rPr lang="de-DE" smtClean="0"/>
              <a:t>68</a:t>
            </a:fld>
            <a:endParaRPr lang="de-DE"/>
          </a:p>
        </p:txBody>
      </p:sp>
    </p:spTree>
    <p:extLst>
      <p:ext uri="{BB962C8B-B14F-4D97-AF65-F5344CB8AC3E}">
        <p14:creationId xmlns:p14="http://schemas.microsoft.com/office/powerpoint/2010/main" val="3627502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517485A-5525-4FA4-A591-0DC065551DFE}" type="slidenum">
              <a:rPr lang="de-DE" smtClean="0"/>
              <a:t>73</a:t>
            </a:fld>
            <a:endParaRPr lang="de-DE"/>
          </a:p>
        </p:txBody>
      </p:sp>
    </p:spTree>
    <p:extLst>
      <p:ext uri="{BB962C8B-B14F-4D97-AF65-F5344CB8AC3E}">
        <p14:creationId xmlns:p14="http://schemas.microsoft.com/office/powerpoint/2010/main" val="3659258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Characters</a:t>
            </a:r>
            <a:r>
              <a:rPr lang="de-DE" baseline="0" dirty="0"/>
              <a:t>: ÄÖÜ, arabisch: Meter, chinesisch: Meter; russisch: Meter</a:t>
            </a:r>
            <a:endParaRPr lang="de-DE" dirty="0"/>
          </a:p>
        </p:txBody>
      </p:sp>
      <p:sp>
        <p:nvSpPr>
          <p:cNvPr id="4" name="Foliennummernplatzhalter 3"/>
          <p:cNvSpPr>
            <a:spLocks noGrp="1"/>
          </p:cNvSpPr>
          <p:nvPr>
            <p:ph type="sldNum" sz="quarter" idx="10"/>
          </p:nvPr>
        </p:nvSpPr>
        <p:spPr/>
        <p:txBody>
          <a:bodyPr/>
          <a:lstStyle/>
          <a:p>
            <a:fld id="{5EA511F6-9D2B-487B-BA54-A818DD3AB5AA}" type="slidenum">
              <a:rPr lang="de-DE" smtClean="0"/>
              <a:pPr/>
              <a:t>7</a:t>
            </a:fld>
            <a:endParaRPr lang="de-DE" dirty="0"/>
          </a:p>
        </p:txBody>
      </p:sp>
    </p:spTree>
    <p:extLst>
      <p:ext uri="{BB962C8B-B14F-4D97-AF65-F5344CB8AC3E}">
        <p14:creationId xmlns:p14="http://schemas.microsoft.com/office/powerpoint/2010/main" val="2079779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EA511F6-9D2B-487B-BA54-A818DD3AB5AA}" type="slidenum">
              <a:rPr lang="de-DE" smtClean="0"/>
              <a:pPr/>
              <a:t>9</a:t>
            </a:fld>
            <a:endParaRPr lang="de-DE" dirty="0"/>
          </a:p>
        </p:txBody>
      </p:sp>
    </p:spTree>
    <p:extLst>
      <p:ext uri="{BB962C8B-B14F-4D97-AF65-F5344CB8AC3E}">
        <p14:creationId xmlns:p14="http://schemas.microsoft.com/office/powerpoint/2010/main" val="969438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B9897CD-033D-4A38-B0BB-416D35E6B96E}" type="slidenum">
              <a:rPr lang="de-DE" smtClean="0"/>
              <a:t>11</a:t>
            </a:fld>
            <a:endParaRPr lang="de-DE"/>
          </a:p>
        </p:txBody>
      </p:sp>
    </p:spTree>
    <p:extLst>
      <p:ext uri="{BB962C8B-B14F-4D97-AF65-F5344CB8AC3E}">
        <p14:creationId xmlns:p14="http://schemas.microsoft.com/office/powerpoint/2010/main" val="360257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EA511F6-9D2B-487B-BA54-A818DD3AB5AA}" type="slidenum">
              <a:rPr lang="de-DE" smtClean="0"/>
              <a:pPr/>
              <a:t>12</a:t>
            </a:fld>
            <a:endParaRPr lang="de-DE" dirty="0"/>
          </a:p>
        </p:txBody>
      </p:sp>
    </p:spTree>
    <p:extLst>
      <p:ext uri="{BB962C8B-B14F-4D97-AF65-F5344CB8AC3E}">
        <p14:creationId xmlns:p14="http://schemas.microsoft.com/office/powerpoint/2010/main" val="4205599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EA511F6-9D2B-487B-BA54-A818DD3AB5AA}" type="slidenum">
              <a:rPr lang="de-DE" smtClean="0"/>
              <a:pPr/>
              <a:t>14</a:t>
            </a:fld>
            <a:endParaRPr lang="de-DE" dirty="0"/>
          </a:p>
        </p:txBody>
      </p:sp>
    </p:spTree>
    <p:extLst>
      <p:ext uri="{BB962C8B-B14F-4D97-AF65-F5344CB8AC3E}">
        <p14:creationId xmlns:p14="http://schemas.microsoft.com/office/powerpoint/2010/main" val="3488115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Unterste Stufe:  Millionen von Messungen</a:t>
            </a:r>
          </a:p>
          <a:p>
            <a:endParaRPr lang="de-DE" dirty="0"/>
          </a:p>
          <a:p>
            <a:r>
              <a:rPr lang="de-DE" dirty="0"/>
              <a:t>Die Kalibrierpyramide macht die große wirtschaftliche Bedeutung sehr deutlich.</a:t>
            </a:r>
          </a:p>
          <a:p>
            <a:r>
              <a:rPr lang="de-DE" dirty="0">
                <a:sym typeface="Wingdings" panose="05000000000000000000" pitchFamily="2" charset="2"/>
              </a:rPr>
              <a:t> Ein Digitaler </a:t>
            </a:r>
            <a:r>
              <a:rPr lang="de-DE" dirty="0"/>
              <a:t>Kalibrierschein mit Mehrwert verspricht hohe Gewinne.</a:t>
            </a:r>
          </a:p>
          <a:p>
            <a:endParaRPr lang="de-DE" dirty="0"/>
          </a:p>
        </p:txBody>
      </p:sp>
      <p:sp>
        <p:nvSpPr>
          <p:cNvPr id="4" name="Foliennummernplatzhalter 3"/>
          <p:cNvSpPr>
            <a:spLocks noGrp="1"/>
          </p:cNvSpPr>
          <p:nvPr>
            <p:ph type="sldNum" sz="quarter" idx="10"/>
          </p:nvPr>
        </p:nvSpPr>
        <p:spPr/>
        <p:txBody>
          <a:bodyPr/>
          <a:lstStyle/>
          <a:p>
            <a:fld id="{5EA511F6-9D2B-487B-BA54-A818DD3AB5AA}" type="slidenum">
              <a:rPr lang="de-DE" smtClean="0"/>
              <a:pPr/>
              <a:t>16</a:t>
            </a:fld>
            <a:endParaRPr lang="de-DE" dirty="0"/>
          </a:p>
        </p:txBody>
      </p:sp>
    </p:spTree>
    <p:extLst>
      <p:ext uri="{BB962C8B-B14F-4D97-AF65-F5344CB8AC3E}">
        <p14:creationId xmlns:p14="http://schemas.microsoft.com/office/powerpoint/2010/main" val="3844539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sz="1200" b="0" i="0" u="none" strike="noStrike" kern="1200" dirty="0">
                <a:solidFill>
                  <a:schemeClr val="tx1"/>
                </a:solidFill>
                <a:effectLst/>
                <a:latin typeface="+mn-lt"/>
                <a:ea typeface="+mn-ea"/>
                <a:cs typeface="+mn-cs"/>
              </a:rPr>
              <a:t>have not adopted the International System of Units (SI, or metric system) as their official system of weights and measures</a:t>
            </a:r>
            <a:endParaRPr lang="de-DE" dirty="0"/>
          </a:p>
        </p:txBody>
      </p:sp>
      <p:sp>
        <p:nvSpPr>
          <p:cNvPr id="4" name="Foliennummernplatzhalter 3"/>
          <p:cNvSpPr>
            <a:spLocks noGrp="1"/>
          </p:cNvSpPr>
          <p:nvPr>
            <p:ph type="sldNum" sz="quarter" idx="10"/>
          </p:nvPr>
        </p:nvSpPr>
        <p:spPr/>
        <p:txBody>
          <a:bodyPr/>
          <a:lstStyle/>
          <a:p>
            <a:pPr>
              <a:defRPr/>
            </a:pPr>
            <a:fld id="{C7F4CFBE-FC9D-49C4-8C29-CDF6B057748A}" type="slidenum">
              <a:rPr lang="de-DE" smtClean="0"/>
              <a:pPr>
                <a:defRPr/>
              </a:pPr>
              <a:t>19</a:t>
            </a:fld>
            <a:endParaRPr lang="de-DE"/>
          </a:p>
        </p:txBody>
      </p:sp>
    </p:spTree>
    <p:extLst>
      <p:ext uri="{BB962C8B-B14F-4D97-AF65-F5344CB8AC3E}">
        <p14:creationId xmlns:p14="http://schemas.microsoft.com/office/powerpoint/2010/main" val="5043335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wmf"/><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AMET_Seitenlayout">
    <p:spTree>
      <p:nvGrpSpPr>
        <p:cNvPr id="1" name=""/>
        <p:cNvGrpSpPr/>
        <p:nvPr/>
      </p:nvGrpSpPr>
      <p:grpSpPr>
        <a:xfrm>
          <a:off x="0" y="0"/>
          <a:ext cx="0" cy="0"/>
          <a:chOff x="0" y="0"/>
          <a:chExt cx="0" cy="0"/>
        </a:xfrm>
      </p:grpSpPr>
      <p:sp>
        <p:nvSpPr>
          <p:cNvPr id="7" name="Trapezoid 6">
            <a:extLst>
              <a:ext uri="{FF2B5EF4-FFF2-40B4-BE49-F238E27FC236}">
                <a16:creationId xmlns:a16="http://schemas.microsoft.com/office/drawing/2014/main" id="{9BB688B8-AEC9-4015-BB43-219B7150C357}"/>
              </a:ext>
            </a:extLst>
          </p:cNvPr>
          <p:cNvSpPr/>
          <p:nvPr userDrawn="1"/>
        </p:nvSpPr>
        <p:spPr>
          <a:xfrm>
            <a:off x="-36511" y="0"/>
            <a:ext cx="9180511" cy="1199618"/>
          </a:xfrm>
          <a:prstGeom prst="trapezoid">
            <a:avLst>
              <a:gd name="adj" fmla="val 0"/>
            </a:avLst>
          </a:prstGeom>
          <a:solidFill>
            <a:srgbClr val="00A5D9">
              <a:alpha val="1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lvl="8" defTabSz="457200">
              <a:defRPr/>
            </a:pPr>
            <a:r>
              <a:rPr lang="en-GB" sz="4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sz="36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8" name="Trapezoid 7">
            <a:extLst>
              <a:ext uri="{FF2B5EF4-FFF2-40B4-BE49-F238E27FC236}">
                <a16:creationId xmlns:a16="http://schemas.microsoft.com/office/drawing/2014/main" id="{56A8645E-852A-4529-99D7-B10A3EB1FD0F}"/>
              </a:ext>
            </a:extLst>
          </p:cNvPr>
          <p:cNvSpPr/>
          <p:nvPr userDrawn="1"/>
        </p:nvSpPr>
        <p:spPr>
          <a:xfrm>
            <a:off x="-36511" y="-46034"/>
            <a:ext cx="9105712" cy="1094616"/>
          </a:xfrm>
          <a:prstGeom prst="trapezoid">
            <a:avLst>
              <a:gd name="adj" fmla="val 0"/>
            </a:avLst>
          </a:prstGeom>
          <a:solidFill>
            <a:srgbClr val="00A5D9">
              <a:alpha val="1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lvl="8" defTabSz="457200">
              <a:defRPr/>
            </a:pPr>
            <a:r>
              <a:rPr lang="en-GB" sz="44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GB" sz="3600" b="1"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9" name="Rectangle 5">
            <a:extLst>
              <a:ext uri="{FF2B5EF4-FFF2-40B4-BE49-F238E27FC236}">
                <a16:creationId xmlns:a16="http://schemas.microsoft.com/office/drawing/2014/main" id="{6E706024-074B-4CBC-AC9C-940DBDCA9FCA}"/>
              </a:ext>
            </a:extLst>
          </p:cNvPr>
          <p:cNvSpPr/>
          <p:nvPr userDrawn="1"/>
        </p:nvSpPr>
        <p:spPr>
          <a:xfrm>
            <a:off x="-36512" y="-46034"/>
            <a:ext cx="2681705" cy="5232840"/>
          </a:xfrm>
          <a:prstGeom prst="rect">
            <a:avLst/>
          </a:prstGeom>
          <a:solidFill>
            <a:srgbClr val="00A0AF">
              <a:alpha val="1568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eaLnBrk="1" fontAlgn="auto" hangingPunct="1">
              <a:spcBef>
                <a:spcPts val="0"/>
              </a:spcBef>
              <a:spcAft>
                <a:spcPts val="0"/>
              </a:spcAft>
              <a:defRPr/>
            </a:pPr>
            <a:endParaRPr lang="en-GB" sz="16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cxnSp>
        <p:nvCxnSpPr>
          <p:cNvPr id="10" name="Straight Connector 6">
            <a:extLst>
              <a:ext uri="{FF2B5EF4-FFF2-40B4-BE49-F238E27FC236}">
                <a16:creationId xmlns:a16="http://schemas.microsoft.com/office/drawing/2014/main" id="{B713D66F-1FD9-4FE9-8D3E-956B5742473A}"/>
              </a:ext>
            </a:extLst>
          </p:cNvPr>
          <p:cNvCxnSpPr>
            <a:cxnSpLocks/>
          </p:cNvCxnSpPr>
          <p:nvPr userDrawn="1"/>
        </p:nvCxnSpPr>
        <p:spPr>
          <a:xfrm>
            <a:off x="74799" y="877037"/>
            <a:ext cx="6620291"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7">
            <a:extLst>
              <a:ext uri="{FF2B5EF4-FFF2-40B4-BE49-F238E27FC236}">
                <a16:creationId xmlns:a16="http://schemas.microsoft.com/office/drawing/2014/main" id="{0EC04D35-1084-4163-B888-5B0955B672F3}"/>
              </a:ext>
            </a:extLst>
          </p:cNvPr>
          <p:cNvCxnSpPr>
            <a:cxnSpLocks/>
          </p:cNvCxnSpPr>
          <p:nvPr userDrawn="1"/>
        </p:nvCxnSpPr>
        <p:spPr>
          <a:xfrm>
            <a:off x="381337" y="-158750"/>
            <a:ext cx="0" cy="4256088"/>
          </a:xfrm>
          <a:prstGeom prst="line">
            <a:avLst/>
          </a:prstGeom>
          <a:ln w="6350">
            <a:solidFill>
              <a:srgbClr val="008080"/>
            </a:solidFill>
          </a:ln>
        </p:spPr>
        <p:style>
          <a:lnRef idx="1">
            <a:schemeClr val="accent1"/>
          </a:lnRef>
          <a:fillRef idx="0">
            <a:schemeClr val="accent1"/>
          </a:fillRef>
          <a:effectRef idx="0">
            <a:schemeClr val="accent1"/>
          </a:effectRef>
          <a:fontRef idx="minor">
            <a:schemeClr val="tx1"/>
          </a:fontRef>
        </p:style>
      </p:cxnSp>
      <p:sp>
        <p:nvSpPr>
          <p:cNvPr id="12" name="Rectangle 9">
            <a:extLst>
              <a:ext uri="{FF2B5EF4-FFF2-40B4-BE49-F238E27FC236}">
                <a16:creationId xmlns:a16="http://schemas.microsoft.com/office/drawing/2014/main" id="{01B13A35-4F03-4053-B0D9-A591E9003BA6}"/>
              </a:ext>
            </a:extLst>
          </p:cNvPr>
          <p:cNvSpPr/>
          <p:nvPr userDrawn="1"/>
        </p:nvSpPr>
        <p:spPr>
          <a:xfrm>
            <a:off x="-8818" y="4910002"/>
            <a:ext cx="9152818" cy="233498"/>
          </a:xfrm>
          <a:prstGeom prst="rect">
            <a:avLst/>
          </a:prstGeom>
          <a:gradFill flip="none" rotWithShape="1">
            <a:gsLst>
              <a:gs pos="0">
                <a:srgbClr val="174A7C">
                  <a:tint val="66000"/>
                  <a:satMod val="160000"/>
                </a:srgbClr>
              </a:gs>
              <a:gs pos="50000">
                <a:srgbClr val="174A7C">
                  <a:tint val="44500"/>
                  <a:satMod val="160000"/>
                </a:srgbClr>
              </a:gs>
              <a:gs pos="100000">
                <a:srgbClr val="174A7C">
                  <a:tint val="23500"/>
                  <a:satMod val="160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lvl="4" eaLnBrk="1" hangingPunct="1"/>
            <a:endParaRPr lang="en-GB" altLang="en-US" sz="100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7" name="Picture 7" descr="EURAMET A4.jpg">
            <a:extLst>
              <a:ext uri="{FF2B5EF4-FFF2-40B4-BE49-F238E27FC236}">
                <a16:creationId xmlns:a16="http://schemas.microsoft.com/office/drawing/2014/main" id="{C5AA05B6-8464-4C79-8A70-239B792470E4}"/>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2950" y="1398"/>
            <a:ext cx="1895452" cy="107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9">
            <a:extLst>
              <a:ext uri="{FF2B5EF4-FFF2-40B4-BE49-F238E27FC236}">
                <a16:creationId xmlns:a16="http://schemas.microsoft.com/office/drawing/2014/main" id="{6E731DC4-C383-4284-96F0-CF3026979495}"/>
              </a:ext>
            </a:extLst>
          </p:cNvPr>
          <p:cNvCxnSpPr>
            <a:cxnSpLocks/>
          </p:cNvCxnSpPr>
          <p:nvPr userDrawn="1"/>
        </p:nvCxnSpPr>
        <p:spPr>
          <a:xfrm>
            <a:off x="323528" y="-158750"/>
            <a:ext cx="0" cy="4256088"/>
          </a:xfrm>
          <a:prstGeom prst="line">
            <a:avLst/>
          </a:prstGeom>
          <a:ln w="3175">
            <a:solidFill>
              <a:srgbClr val="00A6A2">
                <a:alpha val="70980"/>
              </a:srgbClr>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A63C4BB9-D793-4A89-9C5E-F6D4971F8816}"/>
              </a:ext>
            </a:extLst>
          </p:cNvPr>
          <p:cNvSpPr>
            <a:spLocks noGrp="1"/>
          </p:cNvSpPr>
          <p:nvPr>
            <p:ph type="title"/>
          </p:nvPr>
        </p:nvSpPr>
        <p:spPr>
          <a:xfrm>
            <a:off x="381337" y="-173377"/>
            <a:ext cx="6711613" cy="1325563"/>
          </a:xfrm>
        </p:spPr>
        <p:txBody>
          <a:bodyPr vert="horz" lIns="91440" tIns="45720" rIns="91440" bIns="45720" rtlCol="0" anchor="ctr">
            <a:normAutofit/>
          </a:bodyPr>
          <a:lstStyle>
            <a:lvl1pPr>
              <a:defRPr lang="en-US" dirty="0">
                <a:solidFill>
                  <a:srgbClr val="0073AA"/>
                </a:solidFill>
              </a:defRPr>
            </a:lvl1pPr>
          </a:lstStyle>
          <a:p>
            <a:pPr marL="0" lvl="0"/>
            <a:r>
              <a:rPr lang="en-US" dirty="0"/>
              <a:t>Click to edit Master title style</a:t>
            </a:r>
          </a:p>
        </p:txBody>
      </p:sp>
      <p:sp>
        <p:nvSpPr>
          <p:cNvPr id="4" name="Textfeld 3">
            <a:extLst>
              <a:ext uri="{FF2B5EF4-FFF2-40B4-BE49-F238E27FC236}">
                <a16:creationId xmlns:a16="http://schemas.microsoft.com/office/drawing/2014/main" id="{1F2EE966-502F-4B6A-A17D-304C0A8AB372}"/>
              </a:ext>
            </a:extLst>
          </p:cNvPr>
          <p:cNvSpPr txBox="1"/>
          <p:nvPr userDrawn="1"/>
        </p:nvSpPr>
        <p:spPr>
          <a:xfrm>
            <a:off x="6970" y="4910002"/>
            <a:ext cx="8981430" cy="253916"/>
          </a:xfrm>
          <a:prstGeom prst="rect">
            <a:avLst/>
          </a:prstGeom>
          <a:noFill/>
        </p:spPr>
        <p:txBody>
          <a:bodyPr wrap="square" rtlCol="0">
            <a:spAutoFit/>
          </a:bodyPr>
          <a:lstStyle/>
          <a:p>
            <a:r>
              <a:rPr lang="de-DE" sz="1050" kern="1200" dirty="0">
                <a:solidFill>
                  <a:schemeClr val="tx1">
                    <a:tint val="75000"/>
                  </a:schemeClr>
                </a:solidFill>
                <a:latin typeface="Arial" pitchFamily="34" charset="0"/>
                <a:ea typeface="+mn-ea"/>
                <a:cs typeface="Arial" pitchFamily="34" charset="0"/>
              </a:rPr>
              <a:t>       26/Nov/2019                  </a:t>
            </a:r>
            <a:r>
              <a:rPr lang="de-DE" sz="1050" kern="1200" dirty="0" err="1">
                <a:solidFill>
                  <a:schemeClr val="tx1">
                    <a:tint val="75000"/>
                  </a:schemeClr>
                </a:solidFill>
                <a:latin typeface="Arial" pitchFamily="34" charset="0"/>
                <a:ea typeface="+mn-ea"/>
                <a:cs typeface="Arial" pitchFamily="34" charset="0"/>
              </a:rPr>
              <a:t>Metrologia</a:t>
            </a:r>
            <a:r>
              <a:rPr lang="de-DE" sz="1050" kern="1200" dirty="0">
                <a:solidFill>
                  <a:schemeClr val="tx1">
                    <a:tint val="75000"/>
                  </a:schemeClr>
                </a:solidFill>
                <a:latin typeface="Arial" pitchFamily="34" charset="0"/>
                <a:ea typeface="+mn-ea"/>
                <a:cs typeface="Arial" pitchFamily="34" charset="0"/>
              </a:rPr>
              <a:t> 2019/Th. </a:t>
            </a:r>
            <a:r>
              <a:rPr lang="de-DE" sz="1050" kern="1200" dirty="0" err="1">
                <a:solidFill>
                  <a:schemeClr val="tx1">
                    <a:tint val="75000"/>
                  </a:schemeClr>
                </a:solidFill>
                <a:latin typeface="Arial" pitchFamily="34" charset="0"/>
                <a:ea typeface="+mn-ea"/>
                <a:cs typeface="Arial" pitchFamily="34" charset="0"/>
              </a:rPr>
              <a:t>Wiedenhoefer</a:t>
            </a:r>
            <a:r>
              <a:rPr lang="de-DE" sz="1050" kern="1200" dirty="0">
                <a:solidFill>
                  <a:schemeClr val="tx1">
                    <a:tint val="75000"/>
                  </a:schemeClr>
                </a:solidFill>
                <a:latin typeface="Arial" pitchFamily="34" charset="0"/>
                <a:ea typeface="+mn-ea"/>
                <a:cs typeface="Arial" pitchFamily="34" charset="0"/>
              </a:rPr>
              <a:t>                  EMPIR-project SmartCom                 D-SI, DCC, Validation                 </a:t>
            </a:r>
            <a:fld id="{FBE6EB1C-6206-414E-A2AA-8544FC8EDB9B}" type="slidenum">
              <a:rPr lang="en-GB" sz="1050" kern="1200" smtClean="0">
                <a:solidFill>
                  <a:schemeClr val="tx1">
                    <a:tint val="75000"/>
                  </a:schemeClr>
                </a:solidFill>
                <a:latin typeface="Arial" pitchFamily="34" charset="0"/>
                <a:ea typeface="+mn-ea"/>
                <a:cs typeface="Arial" pitchFamily="34" charset="0"/>
              </a:rPr>
              <a:pPr/>
              <a:t>‹Nr.›</a:t>
            </a:fld>
            <a:endParaRPr lang="de-DE" sz="1050" kern="1200" dirty="0">
              <a:solidFill>
                <a:schemeClr val="tx1">
                  <a:tint val="75000"/>
                </a:schemeClr>
              </a:solidFill>
              <a:latin typeface="Arial" pitchFamily="34" charset="0"/>
              <a:ea typeface="+mn-ea"/>
              <a:cs typeface="Arial"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nclusion (alternative II)">
    <p:spTree>
      <p:nvGrpSpPr>
        <p:cNvPr id="1" name=""/>
        <p:cNvGrpSpPr/>
        <p:nvPr/>
      </p:nvGrpSpPr>
      <p:grpSpPr>
        <a:xfrm>
          <a:off x="0" y="0"/>
          <a:ext cx="0" cy="0"/>
          <a:chOff x="0" y="0"/>
          <a:chExt cx="0" cy="0"/>
        </a:xfrm>
      </p:grpSpPr>
      <p:sp>
        <p:nvSpPr>
          <p:cNvPr id="16" name="Textplatzhalter 4">
            <a:extLst>
              <a:ext uri="{FF2B5EF4-FFF2-40B4-BE49-F238E27FC236}">
                <a16:creationId xmlns:a16="http://schemas.microsoft.com/office/drawing/2014/main" id="{0616CCF5-32E8-4E2F-ACE1-F96016E42B9A}"/>
              </a:ext>
            </a:extLst>
          </p:cNvPr>
          <p:cNvSpPr>
            <a:spLocks noGrp="1"/>
          </p:cNvSpPr>
          <p:nvPr>
            <p:ph type="body" sz="quarter" idx="3" hasCustomPrompt="1"/>
          </p:nvPr>
        </p:nvSpPr>
        <p:spPr>
          <a:xfrm>
            <a:off x="4625578" y="805180"/>
            <a:ext cx="3887391" cy="367259"/>
          </a:xfrm>
          <a:prstGeom prst="rect">
            <a:avLst/>
          </a:prstGeom>
        </p:spPr>
        <p:txBody>
          <a:bodyPr anchor="b"/>
          <a:lstStyle>
            <a:lvl1pPr marL="0" indent="0">
              <a:buNone/>
              <a:defRPr sz="1800" b="1"/>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de-DE" dirty="0"/>
              <a:t>Title</a:t>
            </a:r>
          </a:p>
        </p:txBody>
      </p:sp>
      <p:sp>
        <p:nvSpPr>
          <p:cNvPr id="17" name="Inhaltsplatzhalter 5">
            <a:extLst>
              <a:ext uri="{FF2B5EF4-FFF2-40B4-BE49-F238E27FC236}">
                <a16:creationId xmlns:a16="http://schemas.microsoft.com/office/drawing/2014/main" id="{8C3D2B4D-18D8-4A25-9ABF-344125485929}"/>
              </a:ext>
            </a:extLst>
          </p:cNvPr>
          <p:cNvSpPr>
            <a:spLocks noGrp="1"/>
          </p:cNvSpPr>
          <p:nvPr>
            <p:ph sz="quarter" idx="4" hasCustomPrompt="1"/>
          </p:nvPr>
        </p:nvSpPr>
        <p:spPr>
          <a:xfrm>
            <a:off x="4627960" y="1297453"/>
            <a:ext cx="3887391" cy="3036418"/>
          </a:xfrm>
          <a:prstGeom prst="rect">
            <a:avLst/>
          </a:prstGeom>
        </p:spPr>
        <p:txBody>
          <a:bodyPr/>
          <a:lstStyle>
            <a:lvl1pPr>
              <a:defRPr/>
            </a:lvl1pPr>
            <a:lvl2pPr>
              <a:defRPr/>
            </a:lvl2pPr>
            <a:lvl3pPr>
              <a:defRPr/>
            </a:lvl3pPr>
            <a:lvl4pPr>
              <a:defRPr/>
            </a:lvl4pPr>
            <a:lvl5pPr>
              <a:defRPr/>
            </a:lvl5pPr>
          </a:lstStyle>
          <a:p>
            <a:pPr lvl="0"/>
            <a:r>
              <a:rPr lang="de-DE" dirty="0" err="1"/>
              <a:t>text</a:t>
            </a:r>
            <a:endParaRPr lang="de-DE" dirty="0"/>
          </a:p>
          <a:p>
            <a:pPr lvl="1"/>
            <a:r>
              <a:rPr lang="de-DE" dirty="0"/>
              <a:t>2nd </a:t>
            </a:r>
            <a:r>
              <a:rPr lang="de-DE" dirty="0" err="1"/>
              <a:t>layer</a:t>
            </a:r>
            <a:endParaRPr lang="de-DE" dirty="0"/>
          </a:p>
          <a:p>
            <a:pPr lvl="2"/>
            <a:r>
              <a:rPr lang="de-DE" dirty="0"/>
              <a:t>3rd </a:t>
            </a:r>
            <a:r>
              <a:rPr lang="de-DE" dirty="0" err="1"/>
              <a:t>layer</a:t>
            </a:r>
            <a:endParaRPr lang="de-DE" dirty="0"/>
          </a:p>
          <a:p>
            <a:pPr lvl="3"/>
            <a:r>
              <a:rPr lang="de-DE" dirty="0"/>
              <a:t>4th </a:t>
            </a:r>
            <a:r>
              <a:rPr lang="de-DE" dirty="0" err="1"/>
              <a:t>layer</a:t>
            </a:r>
            <a:endParaRPr lang="de-DE" dirty="0"/>
          </a:p>
          <a:p>
            <a:pPr lvl="4"/>
            <a:r>
              <a:rPr lang="de-DE" dirty="0"/>
              <a:t>5th </a:t>
            </a:r>
            <a:r>
              <a:rPr lang="de-DE" dirty="0" err="1"/>
              <a:t>layer</a:t>
            </a:r>
            <a:endParaRPr lang="de-DE" dirty="0"/>
          </a:p>
        </p:txBody>
      </p:sp>
    </p:spTree>
    <p:extLst>
      <p:ext uri="{BB962C8B-B14F-4D97-AF65-F5344CB8AC3E}">
        <p14:creationId xmlns:p14="http://schemas.microsoft.com/office/powerpoint/2010/main" val="2216577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pic>
        <p:nvPicPr>
          <p:cNvPr id="2" name="Picture 2" descr="PPT Image 2.jpg">
            <a:extLst>
              <a:ext uri="{FF2B5EF4-FFF2-40B4-BE49-F238E27FC236}">
                <a16:creationId xmlns:a16="http://schemas.microsoft.com/office/drawing/2014/main" id="{AEF62406-2898-4672-976C-C99D25DB809D}"/>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511350" y="19393"/>
            <a:ext cx="4387850" cy="512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9">
            <a:extLst>
              <a:ext uri="{FF2B5EF4-FFF2-40B4-BE49-F238E27FC236}">
                <a16:creationId xmlns:a16="http://schemas.microsoft.com/office/drawing/2014/main" id="{C753D107-F988-464D-BE96-54A9721B9222}"/>
              </a:ext>
            </a:extLst>
          </p:cNvPr>
          <p:cNvSpPr>
            <a:spLocks noGrp="1"/>
          </p:cNvSpPr>
          <p:nvPr>
            <p:ph type="body" sz="quarter" idx="10"/>
          </p:nvPr>
        </p:nvSpPr>
        <p:spPr>
          <a:xfrm>
            <a:off x="4193023" y="1456628"/>
            <a:ext cx="4164558" cy="976933"/>
          </a:xfrm>
        </p:spPr>
        <p:txBody>
          <a:bodyPr/>
          <a:lstStyle>
            <a:lvl1pPr marL="0" indent="0">
              <a:buNone/>
              <a:defRPr sz="3300" b="1">
                <a:latin typeface="Arial" panose="020B0604020202020204" pitchFamily="34" charset="0"/>
                <a:ea typeface="Arial Unicode MS" panose="020B0604020202020204" pitchFamily="34" charset="-128"/>
                <a:cs typeface="Arial" panose="020B0604020202020204" pitchFamily="34" charset="0"/>
              </a:defRPr>
            </a:lvl1pPr>
          </a:lstStyle>
          <a:p>
            <a:pPr lvl="0"/>
            <a:r>
              <a:rPr lang="en-US" dirty="0"/>
              <a:t>Edit Master text styles</a:t>
            </a:r>
          </a:p>
        </p:txBody>
      </p:sp>
      <p:sp>
        <p:nvSpPr>
          <p:cNvPr id="12" name="Text Placeholder 11">
            <a:extLst>
              <a:ext uri="{FF2B5EF4-FFF2-40B4-BE49-F238E27FC236}">
                <a16:creationId xmlns:a16="http://schemas.microsoft.com/office/drawing/2014/main" id="{CA5B082D-F297-47EB-BF88-14446918C28E}"/>
              </a:ext>
            </a:extLst>
          </p:cNvPr>
          <p:cNvSpPr>
            <a:spLocks noGrp="1"/>
          </p:cNvSpPr>
          <p:nvPr>
            <p:ph type="body" sz="quarter" idx="11"/>
          </p:nvPr>
        </p:nvSpPr>
        <p:spPr>
          <a:xfrm>
            <a:off x="4214047" y="3484014"/>
            <a:ext cx="3224212" cy="473869"/>
          </a:xfrm>
        </p:spPr>
        <p:txBody>
          <a:bodyPr/>
          <a:lstStyle>
            <a:lvl1pPr marL="0" indent="0">
              <a:buNone/>
              <a:defRPr sz="1200" b="1">
                <a:latin typeface="Arial" panose="020B0604020202020204" pitchFamily="34" charset="0"/>
                <a:ea typeface="Arial Unicode MS" panose="020B0604020202020204" pitchFamily="34" charset="-128"/>
                <a:cs typeface="Arial" panose="020B0604020202020204" pitchFamily="34" charset="0"/>
              </a:defRPr>
            </a:lvl1pPr>
          </a:lstStyle>
          <a:p>
            <a:pPr lvl="0"/>
            <a:r>
              <a:rPr lang="en-US" dirty="0"/>
              <a:t>Edit Master text styles</a:t>
            </a:r>
          </a:p>
        </p:txBody>
      </p:sp>
      <p:cxnSp>
        <p:nvCxnSpPr>
          <p:cNvPr id="29" name="Straight Connector 28">
            <a:extLst>
              <a:ext uri="{FF2B5EF4-FFF2-40B4-BE49-F238E27FC236}">
                <a16:creationId xmlns:a16="http://schemas.microsoft.com/office/drawing/2014/main" id="{E2B9F525-925C-49D9-B508-2A0178DB367A}"/>
              </a:ext>
            </a:extLst>
          </p:cNvPr>
          <p:cNvCxnSpPr>
            <a:cxnSpLocks/>
          </p:cNvCxnSpPr>
          <p:nvPr userDrawn="1"/>
        </p:nvCxnSpPr>
        <p:spPr>
          <a:xfrm>
            <a:off x="4298128" y="3053345"/>
            <a:ext cx="4162701" cy="0"/>
          </a:xfrm>
          <a:prstGeom prst="line">
            <a:avLst/>
          </a:prstGeom>
          <a:ln w="6350" cmpd="sng">
            <a:solidFill>
              <a:srgbClr val="008080"/>
            </a:solidFill>
          </a:ln>
        </p:spPr>
        <p:style>
          <a:lnRef idx="1">
            <a:schemeClr val="accent1"/>
          </a:lnRef>
          <a:fillRef idx="0">
            <a:schemeClr val="accent1"/>
          </a:fillRef>
          <a:effectRef idx="0">
            <a:schemeClr val="accent1"/>
          </a:effectRef>
          <a:fontRef idx="minor">
            <a:schemeClr val="tx1"/>
          </a:fontRef>
        </p:style>
      </p:cxnSp>
      <p:pic>
        <p:nvPicPr>
          <p:cNvPr id="21" name="Picture 7" descr="EURAMET A4.jpg">
            <a:extLst>
              <a:ext uri="{FF2B5EF4-FFF2-40B4-BE49-F238E27FC236}">
                <a16:creationId xmlns:a16="http://schemas.microsoft.com/office/drawing/2014/main" id="{F025DD0F-95C0-444C-80ED-A29A70710C4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019902" y="103658"/>
            <a:ext cx="1968500" cy="835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16">
            <a:extLst>
              <a:ext uri="{FF2B5EF4-FFF2-40B4-BE49-F238E27FC236}">
                <a16:creationId xmlns:a16="http://schemas.microsoft.com/office/drawing/2014/main" id="{0725726D-D5BD-4582-9ADC-BEFAAAD0AFC7}"/>
              </a:ext>
            </a:extLst>
          </p:cNvPr>
          <p:cNvCxnSpPr>
            <a:cxnSpLocks/>
          </p:cNvCxnSpPr>
          <p:nvPr userDrawn="1"/>
        </p:nvCxnSpPr>
        <p:spPr>
          <a:xfrm flipH="1">
            <a:off x="4298130" y="3101207"/>
            <a:ext cx="4162698" cy="0"/>
          </a:xfrm>
          <a:prstGeom prst="line">
            <a:avLst/>
          </a:prstGeom>
          <a:ln w="3175">
            <a:solidFill>
              <a:srgbClr val="00A6A2">
                <a:alpha val="47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1989513"/>
      </p:ext>
    </p:extLst>
  </p:cSld>
  <p:clrMapOvr>
    <a:masterClrMapping/>
  </p:clrMapOvr>
  <p:extLst>
    <p:ext uri="{DCECCB84-F9BA-43D5-87BE-67443E8EF086}">
      <p15:sldGuideLst xmlns:p15="http://schemas.microsoft.com/office/powerpoint/2012/main">
        <p15:guide id="1" orient="horz" pos="2160">
          <p15:clr>
            <a:srgbClr val="FBAE40"/>
          </p15:clr>
        </p15:guide>
        <p15:guide id="2" pos="269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Überschrift+Logo rechts+2 Linien">
    <p:spTree>
      <p:nvGrpSpPr>
        <p:cNvPr id="1" name=""/>
        <p:cNvGrpSpPr/>
        <p:nvPr/>
      </p:nvGrpSpPr>
      <p:grpSpPr>
        <a:xfrm>
          <a:off x="0" y="0"/>
          <a:ext cx="0" cy="0"/>
          <a:chOff x="0" y="0"/>
          <a:chExt cx="0" cy="0"/>
        </a:xfrm>
      </p:grpSpPr>
      <p:sp>
        <p:nvSpPr>
          <p:cNvPr id="9" name="Titel 6">
            <a:extLst>
              <a:ext uri="{FF2B5EF4-FFF2-40B4-BE49-F238E27FC236}">
                <a16:creationId xmlns:a16="http://schemas.microsoft.com/office/drawing/2014/main" id="{005F6186-2815-491E-89DC-784323072009}"/>
              </a:ext>
            </a:extLst>
          </p:cNvPr>
          <p:cNvSpPr>
            <a:spLocks noGrp="1"/>
          </p:cNvSpPr>
          <p:nvPr>
            <p:ph type="title"/>
          </p:nvPr>
        </p:nvSpPr>
        <p:spPr>
          <a:xfrm>
            <a:off x="107504" y="145100"/>
            <a:ext cx="7626106" cy="583200"/>
          </a:xfrm>
        </p:spPr>
        <p:txBody>
          <a:bodyPr>
            <a:normAutofit/>
          </a:bodyPr>
          <a:lstStyle>
            <a:lvl1pPr algn="l">
              <a:defRPr sz="2700">
                <a:solidFill>
                  <a:srgbClr val="0070C0"/>
                </a:solidFill>
                <a:latin typeface="Arial" pitchFamily="34" charset="0"/>
                <a:cs typeface="Arial" pitchFamily="34" charset="0"/>
              </a:defRPr>
            </a:lvl1pPr>
          </a:lstStyle>
          <a:p>
            <a:r>
              <a:rPr lang="de-DE" dirty="0"/>
              <a:t>Titelmasterformat durch Klicken</a:t>
            </a:r>
          </a:p>
        </p:txBody>
      </p:sp>
      <p:pic>
        <p:nvPicPr>
          <p:cNvPr id="13" name="Grafik 12" descr="PTB-Logo.jpg">
            <a:extLst>
              <a:ext uri="{FF2B5EF4-FFF2-40B4-BE49-F238E27FC236}">
                <a16:creationId xmlns:a16="http://schemas.microsoft.com/office/drawing/2014/main" id="{498B59B5-CD94-415A-B81C-9FFF08B642AC}"/>
              </a:ext>
            </a:extLst>
          </p:cNvPr>
          <p:cNvPicPr>
            <a:picLocks noChangeAspect="1"/>
          </p:cNvPicPr>
          <p:nvPr userDrawn="1"/>
        </p:nvPicPr>
        <p:blipFill>
          <a:blip r:embed="rId2" cstate="print"/>
          <a:stretch>
            <a:fillRect/>
          </a:stretch>
        </p:blipFill>
        <p:spPr>
          <a:xfrm>
            <a:off x="7751672" y="243824"/>
            <a:ext cx="1197539" cy="323438"/>
          </a:xfrm>
          <a:prstGeom prst="rect">
            <a:avLst/>
          </a:prstGeom>
        </p:spPr>
      </p:pic>
      <p:cxnSp>
        <p:nvCxnSpPr>
          <p:cNvPr id="15" name="Gerade Verbindung 8">
            <a:extLst>
              <a:ext uri="{FF2B5EF4-FFF2-40B4-BE49-F238E27FC236}">
                <a16:creationId xmlns:a16="http://schemas.microsoft.com/office/drawing/2014/main" id="{27CC8F0D-BDD5-4B7B-9341-C3B03E0F46B3}"/>
              </a:ext>
            </a:extLst>
          </p:cNvPr>
          <p:cNvCxnSpPr/>
          <p:nvPr userDrawn="1"/>
        </p:nvCxnSpPr>
        <p:spPr>
          <a:xfrm>
            <a:off x="215999" y="613781"/>
            <a:ext cx="8712000" cy="0"/>
          </a:xfrm>
          <a:prstGeom prst="line">
            <a:avLst/>
          </a:prstGeom>
          <a:ln w="38100">
            <a:solidFill>
              <a:srgbClr val="0073AA"/>
            </a:solidFill>
          </a:ln>
          <a:effectLst/>
        </p:spPr>
        <p:style>
          <a:lnRef idx="2">
            <a:schemeClr val="accent1"/>
          </a:lnRef>
          <a:fillRef idx="0">
            <a:schemeClr val="accent1"/>
          </a:fillRef>
          <a:effectRef idx="1">
            <a:schemeClr val="accent1"/>
          </a:effectRef>
          <a:fontRef idx="minor">
            <a:schemeClr val="tx1"/>
          </a:fontRef>
        </p:style>
      </p:cxnSp>
      <p:grpSp>
        <p:nvGrpSpPr>
          <p:cNvPr id="16" name="Gruppieren 12">
            <a:extLst>
              <a:ext uri="{FF2B5EF4-FFF2-40B4-BE49-F238E27FC236}">
                <a16:creationId xmlns:a16="http://schemas.microsoft.com/office/drawing/2014/main" id="{6EA3E08E-5AFE-4AF6-94AB-0D381CDFCBCC}"/>
              </a:ext>
            </a:extLst>
          </p:cNvPr>
          <p:cNvGrpSpPr/>
          <p:nvPr userDrawn="1"/>
        </p:nvGrpSpPr>
        <p:grpSpPr>
          <a:xfrm>
            <a:off x="244383" y="4948014"/>
            <a:ext cx="8643938" cy="168215"/>
            <a:chOff x="212823" y="6421902"/>
            <a:chExt cx="8643938" cy="224286"/>
          </a:xfrm>
        </p:grpSpPr>
        <p:cxnSp>
          <p:nvCxnSpPr>
            <p:cNvPr id="17" name="Gerade Verbindung 18">
              <a:extLst>
                <a:ext uri="{FF2B5EF4-FFF2-40B4-BE49-F238E27FC236}">
                  <a16:creationId xmlns:a16="http://schemas.microsoft.com/office/drawing/2014/main" id="{FCEA8142-3955-45BC-A045-F605E48F2E92}"/>
                </a:ext>
              </a:extLst>
            </p:cNvPr>
            <p:cNvCxnSpPr/>
            <p:nvPr userDrawn="1"/>
          </p:nvCxnSpPr>
          <p:spPr>
            <a:xfrm>
              <a:off x="212823" y="6421902"/>
              <a:ext cx="8643938" cy="0"/>
            </a:xfrm>
            <a:prstGeom prst="line">
              <a:avLst/>
            </a:prstGeom>
            <a:ln w="38100">
              <a:solidFill>
                <a:srgbClr val="0073AA"/>
              </a:solidFill>
            </a:ln>
            <a:effectLst/>
          </p:spPr>
          <p:style>
            <a:lnRef idx="2">
              <a:schemeClr val="accent1"/>
            </a:lnRef>
            <a:fillRef idx="0">
              <a:schemeClr val="accent1"/>
            </a:fillRef>
            <a:effectRef idx="1">
              <a:schemeClr val="accent1"/>
            </a:effectRef>
            <a:fontRef idx="minor">
              <a:schemeClr val="tx1"/>
            </a:fontRef>
          </p:style>
        </p:cxnSp>
        <p:pic>
          <p:nvPicPr>
            <p:cNvPr id="18" name="Grafik 17" descr="Schriftzug 1.jpg">
              <a:extLst>
                <a:ext uri="{FF2B5EF4-FFF2-40B4-BE49-F238E27FC236}">
                  <a16:creationId xmlns:a16="http://schemas.microsoft.com/office/drawing/2014/main" id="{01A4BC47-C730-46E0-BCDC-3B43E3EE4B24}"/>
                </a:ext>
              </a:extLst>
            </p:cNvPr>
            <p:cNvPicPr>
              <a:picLocks noChangeAspect="1"/>
            </p:cNvPicPr>
            <p:nvPr userDrawn="1"/>
          </p:nvPicPr>
          <p:blipFill>
            <a:blip r:embed="rId3" cstate="print"/>
            <a:stretch>
              <a:fillRect/>
            </a:stretch>
          </p:blipFill>
          <p:spPr>
            <a:xfrm>
              <a:off x="4724861" y="6485906"/>
              <a:ext cx="4119845" cy="160282"/>
            </a:xfrm>
            <a:prstGeom prst="rect">
              <a:avLst/>
            </a:prstGeom>
          </p:spPr>
        </p:pic>
      </p:grpSp>
      <p:sp>
        <p:nvSpPr>
          <p:cNvPr id="19" name="Foliennummernplatzhalter 16">
            <a:extLst>
              <a:ext uri="{FF2B5EF4-FFF2-40B4-BE49-F238E27FC236}">
                <a16:creationId xmlns:a16="http://schemas.microsoft.com/office/drawing/2014/main" id="{F69EBAA8-93CF-4687-9B5D-ECD51CD878F5}"/>
              </a:ext>
            </a:extLst>
          </p:cNvPr>
          <p:cNvSpPr>
            <a:spLocks noGrp="1"/>
          </p:cNvSpPr>
          <p:nvPr>
            <p:ph type="sldNum" sz="quarter" idx="11"/>
          </p:nvPr>
        </p:nvSpPr>
        <p:spPr>
          <a:xfrm>
            <a:off x="3349951" y="4887725"/>
            <a:ext cx="2431965" cy="323977"/>
          </a:xfrm>
        </p:spPr>
        <p:txBody>
          <a:bodyPr/>
          <a:lstStyle>
            <a:lvl1pPr algn="ctr">
              <a:defRPr>
                <a:solidFill>
                  <a:schemeClr val="tx1"/>
                </a:solidFill>
              </a:defRPr>
            </a:lvl1pPr>
          </a:lstStyle>
          <a:p>
            <a:r>
              <a:rPr lang="de-DE" dirty="0"/>
              <a:t>- </a:t>
            </a:r>
            <a:fld id="{6C73A770-1660-45DE-B946-DFFC7041C5FD}" type="slidenum">
              <a:rPr lang="de-DE" smtClean="0"/>
              <a:pPr/>
              <a:t>‹Nr.›</a:t>
            </a:fld>
            <a:r>
              <a:rPr lang="de-DE" dirty="0"/>
              <a:t> -</a:t>
            </a:r>
          </a:p>
        </p:txBody>
      </p:sp>
      <p:sp>
        <p:nvSpPr>
          <p:cNvPr id="20" name="Textfeld 19">
            <a:extLst>
              <a:ext uri="{FF2B5EF4-FFF2-40B4-BE49-F238E27FC236}">
                <a16:creationId xmlns:a16="http://schemas.microsoft.com/office/drawing/2014/main" id="{12B9DC15-C6F1-4BFB-B2B2-47EEB640827A}"/>
              </a:ext>
            </a:extLst>
          </p:cNvPr>
          <p:cNvSpPr txBox="1"/>
          <p:nvPr userDrawn="1"/>
        </p:nvSpPr>
        <p:spPr>
          <a:xfrm>
            <a:off x="175872" y="4970376"/>
            <a:ext cx="3600400" cy="196208"/>
          </a:xfrm>
          <a:prstGeom prst="rect">
            <a:avLst/>
          </a:prstGeom>
          <a:noFill/>
        </p:spPr>
        <p:txBody>
          <a:bodyPr wrap="square" rtlCol="0">
            <a:spAutoFit/>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GB" sz="675" b="1" noProof="0" dirty="0">
                <a:latin typeface="Arial"/>
                <a:cs typeface="Arial"/>
              </a:rPr>
              <a:t>APMP 24</a:t>
            </a:r>
            <a:r>
              <a:rPr lang="en-GB" sz="675" b="1" baseline="30000" noProof="0" dirty="0">
                <a:latin typeface="Arial"/>
                <a:cs typeface="Arial"/>
              </a:rPr>
              <a:t>th</a:t>
            </a:r>
            <a:r>
              <a:rPr lang="en-GB" sz="675" b="1" noProof="0" dirty="0">
                <a:latin typeface="Arial"/>
                <a:cs typeface="Arial"/>
              </a:rPr>
              <a:t> November 2018, Singapore	</a:t>
            </a:r>
            <a:endParaRPr lang="en-GB" sz="675" b="1" noProof="0" dirty="0"/>
          </a:p>
        </p:txBody>
      </p:sp>
    </p:spTree>
    <p:extLst>
      <p:ext uri="{BB962C8B-B14F-4D97-AF65-F5344CB8AC3E}">
        <p14:creationId xmlns:p14="http://schemas.microsoft.com/office/powerpoint/2010/main" val="3372231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Überschrift+Aufzählung/Inhalte+2 Linien">
    <p:spTree>
      <p:nvGrpSpPr>
        <p:cNvPr id="1" name=""/>
        <p:cNvGrpSpPr/>
        <p:nvPr/>
      </p:nvGrpSpPr>
      <p:grpSpPr>
        <a:xfrm>
          <a:off x="0" y="0"/>
          <a:ext cx="0" cy="0"/>
          <a:chOff x="0" y="0"/>
          <a:chExt cx="0" cy="0"/>
        </a:xfrm>
      </p:grpSpPr>
      <p:sp>
        <p:nvSpPr>
          <p:cNvPr id="9" name="Titel 6">
            <a:extLst>
              <a:ext uri="{FF2B5EF4-FFF2-40B4-BE49-F238E27FC236}">
                <a16:creationId xmlns:a16="http://schemas.microsoft.com/office/drawing/2014/main" id="{78F1601A-71BA-4286-976C-C3A428474A23}"/>
              </a:ext>
            </a:extLst>
          </p:cNvPr>
          <p:cNvSpPr>
            <a:spLocks noGrp="1"/>
          </p:cNvSpPr>
          <p:nvPr>
            <p:ph type="title"/>
          </p:nvPr>
        </p:nvSpPr>
        <p:spPr>
          <a:xfrm>
            <a:off x="107504" y="145100"/>
            <a:ext cx="7626106" cy="583200"/>
          </a:xfrm>
        </p:spPr>
        <p:txBody>
          <a:bodyPr>
            <a:normAutofit/>
          </a:bodyPr>
          <a:lstStyle>
            <a:lvl1pPr algn="l">
              <a:defRPr sz="2700">
                <a:solidFill>
                  <a:srgbClr val="0070C0"/>
                </a:solidFill>
                <a:latin typeface="Arial" pitchFamily="34" charset="0"/>
                <a:cs typeface="Arial" pitchFamily="34" charset="0"/>
              </a:defRPr>
            </a:lvl1pPr>
          </a:lstStyle>
          <a:p>
            <a:r>
              <a:rPr lang="de-DE" dirty="0"/>
              <a:t>Titelmasterformat durch Klicken</a:t>
            </a:r>
          </a:p>
        </p:txBody>
      </p:sp>
      <p:pic>
        <p:nvPicPr>
          <p:cNvPr id="10" name="Grafik 9" descr="PTB-Logo.jpg">
            <a:extLst>
              <a:ext uri="{FF2B5EF4-FFF2-40B4-BE49-F238E27FC236}">
                <a16:creationId xmlns:a16="http://schemas.microsoft.com/office/drawing/2014/main" id="{78652EFC-D05C-45BD-99C6-209BD0D13D5C}"/>
              </a:ext>
            </a:extLst>
          </p:cNvPr>
          <p:cNvPicPr>
            <a:picLocks noChangeAspect="1"/>
          </p:cNvPicPr>
          <p:nvPr userDrawn="1"/>
        </p:nvPicPr>
        <p:blipFill>
          <a:blip r:embed="rId2" cstate="print"/>
          <a:stretch>
            <a:fillRect/>
          </a:stretch>
        </p:blipFill>
        <p:spPr>
          <a:xfrm>
            <a:off x="7751672" y="243824"/>
            <a:ext cx="1197539" cy="323438"/>
          </a:xfrm>
          <a:prstGeom prst="rect">
            <a:avLst/>
          </a:prstGeom>
        </p:spPr>
      </p:pic>
      <p:cxnSp>
        <p:nvCxnSpPr>
          <p:cNvPr id="11" name="Gerade Verbindung 8">
            <a:extLst>
              <a:ext uri="{FF2B5EF4-FFF2-40B4-BE49-F238E27FC236}">
                <a16:creationId xmlns:a16="http://schemas.microsoft.com/office/drawing/2014/main" id="{D73B6FB5-D72F-4F94-AE1B-6326DE18042F}"/>
              </a:ext>
            </a:extLst>
          </p:cNvPr>
          <p:cNvCxnSpPr/>
          <p:nvPr userDrawn="1"/>
        </p:nvCxnSpPr>
        <p:spPr>
          <a:xfrm>
            <a:off x="215999" y="613781"/>
            <a:ext cx="8712000" cy="0"/>
          </a:xfrm>
          <a:prstGeom prst="line">
            <a:avLst/>
          </a:prstGeom>
          <a:ln w="38100">
            <a:solidFill>
              <a:srgbClr val="0073AA"/>
            </a:solidFill>
          </a:ln>
          <a:effectLst/>
        </p:spPr>
        <p:style>
          <a:lnRef idx="2">
            <a:schemeClr val="accent1"/>
          </a:lnRef>
          <a:fillRef idx="0">
            <a:schemeClr val="accent1"/>
          </a:fillRef>
          <a:effectRef idx="1">
            <a:schemeClr val="accent1"/>
          </a:effectRef>
          <a:fontRef idx="minor">
            <a:schemeClr val="tx1"/>
          </a:fontRef>
        </p:style>
      </p:cxnSp>
      <p:grpSp>
        <p:nvGrpSpPr>
          <p:cNvPr id="12" name="Gruppieren 12">
            <a:extLst>
              <a:ext uri="{FF2B5EF4-FFF2-40B4-BE49-F238E27FC236}">
                <a16:creationId xmlns:a16="http://schemas.microsoft.com/office/drawing/2014/main" id="{558791D0-E471-4932-BCEB-CE0CAB8D5BAC}"/>
              </a:ext>
            </a:extLst>
          </p:cNvPr>
          <p:cNvGrpSpPr/>
          <p:nvPr userDrawn="1"/>
        </p:nvGrpSpPr>
        <p:grpSpPr>
          <a:xfrm>
            <a:off x="244383" y="4948014"/>
            <a:ext cx="8643938" cy="168215"/>
            <a:chOff x="212823" y="6421902"/>
            <a:chExt cx="8643938" cy="224286"/>
          </a:xfrm>
        </p:grpSpPr>
        <p:cxnSp>
          <p:nvCxnSpPr>
            <p:cNvPr id="13" name="Gerade Verbindung 18">
              <a:extLst>
                <a:ext uri="{FF2B5EF4-FFF2-40B4-BE49-F238E27FC236}">
                  <a16:creationId xmlns:a16="http://schemas.microsoft.com/office/drawing/2014/main" id="{13A79882-106B-4DC9-80EA-5056308C4A98}"/>
                </a:ext>
              </a:extLst>
            </p:cNvPr>
            <p:cNvCxnSpPr/>
            <p:nvPr userDrawn="1"/>
          </p:nvCxnSpPr>
          <p:spPr>
            <a:xfrm>
              <a:off x="212823" y="6421902"/>
              <a:ext cx="8643938" cy="0"/>
            </a:xfrm>
            <a:prstGeom prst="line">
              <a:avLst/>
            </a:prstGeom>
            <a:ln w="38100">
              <a:solidFill>
                <a:srgbClr val="0073AA"/>
              </a:solidFill>
            </a:ln>
            <a:effectLst/>
          </p:spPr>
          <p:style>
            <a:lnRef idx="2">
              <a:schemeClr val="accent1"/>
            </a:lnRef>
            <a:fillRef idx="0">
              <a:schemeClr val="accent1"/>
            </a:fillRef>
            <a:effectRef idx="1">
              <a:schemeClr val="accent1"/>
            </a:effectRef>
            <a:fontRef idx="minor">
              <a:schemeClr val="tx1"/>
            </a:fontRef>
          </p:style>
        </p:cxnSp>
        <p:pic>
          <p:nvPicPr>
            <p:cNvPr id="14" name="Grafik 13" descr="Schriftzug 1.jpg">
              <a:extLst>
                <a:ext uri="{FF2B5EF4-FFF2-40B4-BE49-F238E27FC236}">
                  <a16:creationId xmlns:a16="http://schemas.microsoft.com/office/drawing/2014/main" id="{06ECF3E7-C779-490E-ABD7-BA057652428E}"/>
                </a:ext>
              </a:extLst>
            </p:cNvPr>
            <p:cNvPicPr>
              <a:picLocks noChangeAspect="1"/>
            </p:cNvPicPr>
            <p:nvPr userDrawn="1"/>
          </p:nvPicPr>
          <p:blipFill>
            <a:blip r:embed="rId3" cstate="print"/>
            <a:stretch>
              <a:fillRect/>
            </a:stretch>
          </p:blipFill>
          <p:spPr>
            <a:xfrm>
              <a:off x="4724861" y="6485906"/>
              <a:ext cx="4119845" cy="160282"/>
            </a:xfrm>
            <a:prstGeom prst="rect">
              <a:avLst/>
            </a:prstGeom>
          </p:spPr>
        </p:pic>
      </p:grpSp>
      <p:sp>
        <p:nvSpPr>
          <p:cNvPr id="21" name="Foliennummernplatzhalter 16">
            <a:extLst>
              <a:ext uri="{FF2B5EF4-FFF2-40B4-BE49-F238E27FC236}">
                <a16:creationId xmlns:a16="http://schemas.microsoft.com/office/drawing/2014/main" id="{9E599132-9594-4200-A003-436C56AB9C0D}"/>
              </a:ext>
            </a:extLst>
          </p:cNvPr>
          <p:cNvSpPr>
            <a:spLocks noGrp="1"/>
          </p:cNvSpPr>
          <p:nvPr>
            <p:ph type="sldNum" sz="quarter" idx="11"/>
          </p:nvPr>
        </p:nvSpPr>
        <p:spPr>
          <a:xfrm>
            <a:off x="3349951" y="4887725"/>
            <a:ext cx="2431965" cy="323977"/>
          </a:xfrm>
        </p:spPr>
        <p:txBody>
          <a:bodyPr/>
          <a:lstStyle>
            <a:lvl1pPr algn="ctr">
              <a:defRPr>
                <a:solidFill>
                  <a:schemeClr val="tx1"/>
                </a:solidFill>
              </a:defRPr>
            </a:lvl1pPr>
          </a:lstStyle>
          <a:p>
            <a:r>
              <a:rPr lang="de-DE" dirty="0"/>
              <a:t>- </a:t>
            </a:r>
            <a:fld id="{6C73A770-1660-45DE-B946-DFFC7041C5FD}" type="slidenum">
              <a:rPr lang="de-DE" smtClean="0"/>
              <a:pPr/>
              <a:t>‹Nr.›</a:t>
            </a:fld>
            <a:r>
              <a:rPr lang="de-DE" dirty="0"/>
              <a:t> -</a:t>
            </a:r>
          </a:p>
        </p:txBody>
      </p:sp>
      <p:sp>
        <p:nvSpPr>
          <p:cNvPr id="22" name="Textfeld 21">
            <a:extLst>
              <a:ext uri="{FF2B5EF4-FFF2-40B4-BE49-F238E27FC236}">
                <a16:creationId xmlns:a16="http://schemas.microsoft.com/office/drawing/2014/main" id="{1CE6E1ED-2C01-4CF3-9025-4A5FBC537BC8}"/>
              </a:ext>
            </a:extLst>
          </p:cNvPr>
          <p:cNvSpPr txBox="1"/>
          <p:nvPr userDrawn="1"/>
        </p:nvSpPr>
        <p:spPr>
          <a:xfrm>
            <a:off x="175872" y="4970376"/>
            <a:ext cx="3600400" cy="196208"/>
          </a:xfrm>
          <a:prstGeom prst="rect">
            <a:avLst/>
          </a:prstGeom>
          <a:noFill/>
        </p:spPr>
        <p:txBody>
          <a:bodyPr wrap="square" rtlCol="0">
            <a:spAutoFit/>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GB" sz="675" b="1" noProof="0" dirty="0">
                <a:latin typeface="Arial"/>
                <a:cs typeface="Arial"/>
              </a:rPr>
              <a:t>APMP 24</a:t>
            </a:r>
            <a:r>
              <a:rPr lang="en-GB" sz="675" b="1" baseline="30000" noProof="0" dirty="0">
                <a:latin typeface="Arial"/>
                <a:cs typeface="Arial"/>
              </a:rPr>
              <a:t>th</a:t>
            </a:r>
            <a:r>
              <a:rPr lang="en-GB" sz="675" b="1" noProof="0" dirty="0">
                <a:latin typeface="Arial"/>
                <a:cs typeface="Arial"/>
              </a:rPr>
              <a:t> November 2018, Singapore	</a:t>
            </a:r>
            <a:endParaRPr lang="en-GB" sz="675" b="1" noProof="0" dirty="0"/>
          </a:p>
        </p:txBody>
      </p:sp>
    </p:spTree>
    <p:extLst>
      <p:ext uri="{BB962C8B-B14F-4D97-AF65-F5344CB8AC3E}">
        <p14:creationId xmlns:p14="http://schemas.microsoft.com/office/powerpoint/2010/main" val="2616210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el und Inhalt">
    <p:spTree>
      <p:nvGrpSpPr>
        <p:cNvPr id="1" name=""/>
        <p:cNvGrpSpPr/>
        <p:nvPr/>
      </p:nvGrpSpPr>
      <p:grpSpPr>
        <a:xfrm>
          <a:off x="0" y="0"/>
          <a:ext cx="0" cy="0"/>
          <a:chOff x="0" y="0"/>
          <a:chExt cx="0" cy="0"/>
        </a:xfrm>
      </p:grpSpPr>
      <p:cxnSp>
        <p:nvCxnSpPr>
          <p:cNvPr id="8" name="Gerade Verbindung 7"/>
          <p:cNvCxnSpPr/>
          <p:nvPr userDrawn="1"/>
        </p:nvCxnSpPr>
        <p:spPr>
          <a:xfrm>
            <a:off x="251521" y="425798"/>
            <a:ext cx="8640960" cy="0"/>
          </a:xfrm>
          <a:prstGeom prst="line">
            <a:avLst/>
          </a:prstGeom>
          <a:ln w="19050">
            <a:solidFill>
              <a:srgbClr val="12A2D5"/>
            </a:solidFill>
          </a:ln>
        </p:spPr>
        <p:style>
          <a:lnRef idx="1">
            <a:schemeClr val="accent1"/>
          </a:lnRef>
          <a:fillRef idx="0">
            <a:schemeClr val="accent1"/>
          </a:fillRef>
          <a:effectRef idx="0">
            <a:schemeClr val="accent1"/>
          </a:effectRef>
          <a:fontRef idx="minor">
            <a:schemeClr val="tx1"/>
          </a:fontRef>
        </p:style>
      </p:cxnSp>
      <p:pic>
        <p:nvPicPr>
          <p:cNvPr id="9" name="Grafik 8" descr="Logo PTB-intern.wmf"/>
          <p:cNvPicPr>
            <a:picLocks noChangeAspect="1"/>
          </p:cNvPicPr>
          <p:nvPr userDrawn="1"/>
        </p:nvPicPr>
        <p:blipFill>
          <a:blip r:embed="rId2" cstate="print"/>
          <a:stretch>
            <a:fillRect/>
          </a:stretch>
        </p:blipFill>
        <p:spPr>
          <a:xfrm>
            <a:off x="8037330" y="141481"/>
            <a:ext cx="863490" cy="276999"/>
          </a:xfrm>
          <a:prstGeom prst="rect">
            <a:avLst/>
          </a:prstGeom>
        </p:spPr>
      </p:pic>
      <p:pic>
        <p:nvPicPr>
          <p:cNvPr id="5" name="Picture 2" descr="D:\_daten\dienstliches\2014\ppt\PPT_HG_Folie_02.png"/>
          <p:cNvPicPr>
            <a:picLocks noChangeAspect="1" noChangeArrowheads="1"/>
          </p:cNvPicPr>
          <p:nvPr userDrawn="1"/>
        </p:nvPicPr>
        <p:blipFill>
          <a:blip r:embed="rId3"/>
          <a:srcRect/>
          <a:stretch>
            <a:fillRect/>
          </a:stretch>
        </p:blipFill>
        <p:spPr bwMode="auto">
          <a:xfrm>
            <a:off x="2108" y="4780154"/>
            <a:ext cx="9144000" cy="138113"/>
          </a:xfrm>
          <a:prstGeom prst="rect">
            <a:avLst/>
          </a:prstGeom>
          <a:noFill/>
        </p:spPr>
      </p:pic>
      <p:sp>
        <p:nvSpPr>
          <p:cNvPr id="6" name="Textfeld 5"/>
          <p:cNvSpPr txBox="1"/>
          <p:nvPr userDrawn="1"/>
        </p:nvSpPr>
        <p:spPr>
          <a:xfrm>
            <a:off x="7416000" y="4927029"/>
            <a:ext cx="1371600" cy="171450"/>
          </a:xfrm>
          <a:prstGeom prst="rect">
            <a:avLst/>
          </a:prstGeom>
          <a:noFill/>
        </p:spPr>
        <p:txBody>
          <a:bodyPr wrap="square" lIns="0" tIns="0" rIns="0" bIns="0" rtlCol="0" anchor="ctr" anchorCtr="0">
            <a:noAutofit/>
          </a:bodyPr>
          <a:lstStyle/>
          <a:p>
            <a:pPr algn="r"/>
            <a:r>
              <a:rPr lang="de-DE" sz="675" dirty="0" err="1">
                <a:latin typeface="Arial"/>
                <a:cs typeface="Arial"/>
              </a:rPr>
              <a:t>page</a:t>
            </a:r>
            <a:r>
              <a:rPr lang="de-DE" sz="675" dirty="0">
                <a:latin typeface="Arial"/>
                <a:cs typeface="Arial"/>
              </a:rPr>
              <a:t> </a:t>
            </a:r>
            <a:fld id="{555BDF50-12B4-EA4D-AA07-4DCED531001B}" type="slidenum">
              <a:rPr lang="de-DE" sz="675" smtClean="0">
                <a:latin typeface="Arial"/>
                <a:cs typeface="Arial"/>
              </a:rPr>
              <a:pPr algn="r"/>
              <a:t>‹Nr.›</a:t>
            </a:fld>
            <a:r>
              <a:rPr lang="de-DE" sz="675" dirty="0">
                <a:latin typeface="Arial"/>
                <a:cs typeface="Arial"/>
              </a:rPr>
              <a:t> </a:t>
            </a:r>
          </a:p>
        </p:txBody>
      </p:sp>
      <p:sp>
        <p:nvSpPr>
          <p:cNvPr id="7" name="Textfeld 6"/>
          <p:cNvSpPr txBox="1"/>
          <p:nvPr userDrawn="1"/>
        </p:nvSpPr>
        <p:spPr>
          <a:xfrm>
            <a:off x="288000" y="4936908"/>
            <a:ext cx="3600400" cy="196208"/>
          </a:xfrm>
          <a:prstGeom prst="rect">
            <a:avLst/>
          </a:prstGeom>
          <a:noFill/>
        </p:spPr>
        <p:txBody>
          <a:bodyPr wrap="square" rtlCol="0">
            <a:spAutoFit/>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GB" sz="675" noProof="0" dirty="0">
                <a:latin typeface="Arial"/>
                <a:cs typeface="Arial"/>
              </a:rPr>
              <a:t>CECIP, 14.06.2018, Th. </a:t>
            </a:r>
            <a:r>
              <a:rPr lang="en-GB" sz="675" noProof="0" dirty="0" err="1">
                <a:latin typeface="Arial"/>
                <a:cs typeface="Arial"/>
              </a:rPr>
              <a:t>Wiedenhöfer</a:t>
            </a:r>
            <a:r>
              <a:rPr lang="en-GB" sz="675" noProof="0" dirty="0">
                <a:latin typeface="Arial"/>
                <a:cs typeface="Arial"/>
              </a:rPr>
              <a:t>	</a:t>
            </a:r>
            <a:endParaRPr lang="en-GB" sz="675" noProof="0" dirty="0"/>
          </a:p>
        </p:txBody>
      </p:sp>
      <p:pic>
        <p:nvPicPr>
          <p:cNvPr id="10" name="Grafik 9">
            <a:extLst>
              <a:ext uri="{FF2B5EF4-FFF2-40B4-BE49-F238E27FC236}">
                <a16:creationId xmlns:a16="http://schemas.microsoft.com/office/drawing/2014/main" id="{02190F0C-CE32-4686-85D4-D1EA1A52A3AA}"/>
              </a:ext>
            </a:extLst>
          </p:cNvPr>
          <p:cNvPicPr>
            <a:picLocks noChangeAspect="1"/>
          </p:cNvPicPr>
          <p:nvPr userDrawn="1"/>
        </p:nvPicPr>
        <p:blipFill>
          <a:blip r:embed="rId4"/>
          <a:stretch>
            <a:fillRect/>
          </a:stretch>
        </p:blipFill>
        <p:spPr>
          <a:xfrm>
            <a:off x="186358" y="139609"/>
            <a:ext cx="2030186" cy="380660"/>
          </a:xfrm>
          <a:prstGeom prst="rect">
            <a:avLst/>
          </a:prstGeom>
        </p:spPr>
      </p:pic>
    </p:spTree>
    <p:extLst>
      <p:ext uri="{BB962C8B-B14F-4D97-AF65-F5344CB8AC3E}">
        <p14:creationId xmlns:p14="http://schemas.microsoft.com/office/powerpoint/2010/main" val="391547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3D7C0A38-5D33-4805-82E4-642684D06747}"/>
              </a:ext>
            </a:extLst>
          </p:cNvPr>
          <p:cNvSpPr>
            <a:spLocks noGrp="1"/>
          </p:cNvSpPr>
          <p:nvPr>
            <p:ph idx="1" hasCustomPrompt="1"/>
          </p:nvPr>
        </p:nvSpPr>
        <p:spPr>
          <a:xfrm>
            <a:off x="628650" y="1124466"/>
            <a:ext cx="7886700" cy="3508258"/>
          </a:xfrm>
          <a:prstGeom prst="rect">
            <a:avLst/>
          </a:prstGeom>
        </p:spPr>
        <p:txBody>
          <a:bodyPr/>
          <a:lstStyle>
            <a:lvl1pPr>
              <a:defRPr/>
            </a:lvl1pPr>
            <a:lvl2pPr>
              <a:defRPr/>
            </a:lvl2pPr>
            <a:lvl3pPr>
              <a:defRPr/>
            </a:lvl3pPr>
            <a:lvl4pPr>
              <a:defRPr/>
            </a:lvl4pPr>
            <a:lvl5pPr>
              <a:defRPr/>
            </a:lvl5pPr>
          </a:lstStyle>
          <a:p>
            <a:pPr lvl="0"/>
            <a:r>
              <a:rPr lang="de-DE" dirty="0" err="1"/>
              <a:t>text</a:t>
            </a:r>
            <a:endParaRPr lang="de-DE" dirty="0"/>
          </a:p>
          <a:p>
            <a:pPr lvl="1"/>
            <a:r>
              <a:rPr lang="de-DE" dirty="0"/>
              <a:t>2nd </a:t>
            </a:r>
            <a:r>
              <a:rPr lang="de-DE" dirty="0" err="1"/>
              <a:t>layer</a:t>
            </a:r>
            <a:endParaRPr lang="de-DE" dirty="0"/>
          </a:p>
          <a:p>
            <a:pPr lvl="2"/>
            <a:r>
              <a:rPr lang="de-DE" dirty="0"/>
              <a:t>3rd </a:t>
            </a:r>
            <a:r>
              <a:rPr lang="de-DE" dirty="0" err="1"/>
              <a:t>layer</a:t>
            </a:r>
            <a:endParaRPr lang="de-DE" dirty="0"/>
          </a:p>
          <a:p>
            <a:pPr lvl="3"/>
            <a:r>
              <a:rPr lang="de-DE" dirty="0"/>
              <a:t>4th </a:t>
            </a:r>
            <a:r>
              <a:rPr lang="de-DE" dirty="0" err="1"/>
              <a:t>layer</a:t>
            </a:r>
            <a:endParaRPr lang="de-DE" dirty="0"/>
          </a:p>
          <a:p>
            <a:pPr lvl="4"/>
            <a:r>
              <a:rPr lang="de-DE" dirty="0"/>
              <a:t>5th </a:t>
            </a:r>
            <a:r>
              <a:rPr lang="de-DE" dirty="0" err="1"/>
              <a:t>layer</a:t>
            </a:r>
            <a:endParaRPr lang="de-DE" dirty="0"/>
          </a:p>
        </p:txBody>
      </p:sp>
      <p:sp>
        <p:nvSpPr>
          <p:cNvPr id="7" name="Datumsplatzhalter 6">
            <a:extLst>
              <a:ext uri="{FF2B5EF4-FFF2-40B4-BE49-F238E27FC236}">
                <a16:creationId xmlns:a16="http://schemas.microsoft.com/office/drawing/2014/main" id="{900F4B9B-5B96-48E8-835D-F224AE762420}"/>
              </a:ext>
            </a:extLst>
          </p:cNvPr>
          <p:cNvSpPr>
            <a:spLocks noGrp="1"/>
          </p:cNvSpPr>
          <p:nvPr>
            <p:ph type="dt" sz="half" idx="10"/>
          </p:nvPr>
        </p:nvSpPr>
        <p:spPr>
          <a:xfrm>
            <a:off x="628651" y="4767271"/>
            <a:ext cx="1653805" cy="273844"/>
          </a:xfrm>
        </p:spPr>
        <p:txBody>
          <a:bodyPr/>
          <a:lstStyle/>
          <a:p>
            <a:r>
              <a:rPr lang="en-GB"/>
              <a:t>13 November 2019</a:t>
            </a:r>
            <a:endParaRPr lang="de-DE" dirty="0"/>
          </a:p>
        </p:txBody>
      </p:sp>
      <p:sp>
        <p:nvSpPr>
          <p:cNvPr id="8" name="Fußzeilenplatzhalter 7">
            <a:extLst>
              <a:ext uri="{FF2B5EF4-FFF2-40B4-BE49-F238E27FC236}">
                <a16:creationId xmlns:a16="http://schemas.microsoft.com/office/drawing/2014/main" id="{79A457B7-C272-40BC-B1C5-3E32871B3AFC}"/>
              </a:ext>
            </a:extLst>
          </p:cNvPr>
          <p:cNvSpPr>
            <a:spLocks noGrp="1"/>
          </p:cNvSpPr>
          <p:nvPr>
            <p:ph type="ftr" sz="quarter" idx="11"/>
          </p:nvPr>
        </p:nvSpPr>
        <p:spPr>
          <a:xfrm>
            <a:off x="2431313" y="4767270"/>
            <a:ext cx="5317785" cy="273844"/>
          </a:xfrm>
        </p:spPr>
        <p:txBody>
          <a:bodyPr/>
          <a:lstStyle/>
          <a:p>
            <a:endParaRPr lang="de-DE" dirty="0"/>
          </a:p>
        </p:txBody>
      </p:sp>
      <p:sp>
        <p:nvSpPr>
          <p:cNvPr id="11" name="Foliennummernplatzhalter 10">
            <a:extLst>
              <a:ext uri="{FF2B5EF4-FFF2-40B4-BE49-F238E27FC236}">
                <a16:creationId xmlns:a16="http://schemas.microsoft.com/office/drawing/2014/main" id="{19C7BBEC-0405-4395-9A07-5B89D333BEF2}"/>
              </a:ext>
            </a:extLst>
          </p:cNvPr>
          <p:cNvSpPr>
            <a:spLocks noGrp="1"/>
          </p:cNvSpPr>
          <p:nvPr>
            <p:ph type="sldNum" sz="quarter" idx="12"/>
          </p:nvPr>
        </p:nvSpPr>
        <p:spPr/>
        <p:txBody>
          <a:bodyPr/>
          <a:lstStyle/>
          <a:p>
            <a:fld id="{D9476BB9-5817-4AB6-93C2-3A6EBBCCDFC9}" type="slidenum">
              <a:rPr lang="de-DE" smtClean="0"/>
              <a:pPr/>
              <a:t>‹Nr.›</a:t>
            </a:fld>
            <a:endParaRPr lang="de-DE" dirty="0"/>
          </a:p>
        </p:txBody>
      </p:sp>
      <p:pic>
        <p:nvPicPr>
          <p:cNvPr id="13" name="Grafik 12">
            <a:extLst>
              <a:ext uri="{FF2B5EF4-FFF2-40B4-BE49-F238E27FC236}">
                <a16:creationId xmlns:a16="http://schemas.microsoft.com/office/drawing/2014/main" id="{EC88C636-43BF-468C-A0F3-F1277AD3AD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45" y="517920"/>
            <a:ext cx="2346940" cy="433018"/>
          </a:xfrm>
          <a:prstGeom prst="rect">
            <a:avLst/>
          </a:prstGeom>
        </p:spPr>
      </p:pic>
      <p:sp>
        <p:nvSpPr>
          <p:cNvPr id="14" name="Titel 1">
            <a:extLst>
              <a:ext uri="{FF2B5EF4-FFF2-40B4-BE49-F238E27FC236}">
                <a16:creationId xmlns:a16="http://schemas.microsoft.com/office/drawing/2014/main" id="{E9E37FCA-9E3E-4BE7-A9D5-CEF8BFB1D3B3}"/>
              </a:ext>
            </a:extLst>
          </p:cNvPr>
          <p:cNvSpPr>
            <a:spLocks noGrp="1"/>
          </p:cNvSpPr>
          <p:nvPr>
            <p:ph type="title" hasCustomPrompt="1"/>
          </p:nvPr>
        </p:nvSpPr>
        <p:spPr>
          <a:xfrm>
            <a:off x="3133599" y="396068"/>
            <a:ext cx="5463231" cy="628199"/>
          </a:xfrm>
          <a:prstGeom prst="rect">
            <a:avLst/>
          </a:prstGeom>
        </p:spPr>
        <p:txBody>
          <a:bodyPr/>
          <a:lstStyle>
            <a:lvl1pPr algn="r">
              <a:defRPr>
                <a:latin typeface="+mj-lt"/>
              </a:defRPr>
            </a:lvl1pPr>
          </a:lstStyle>
          <a:p>
            <a:r>
              <a:rPr lang="de-DE" dirty="0"/>
              <a:t>Title</a:t>
            </a:r>
          </a:p>
        </p:txBody>
      </p:sp>
      <p:cxnSp>
        <p:nvCxnSpPr>
          <p:cNvPr id="15" name="Gerader Verbinder 14">
            <a:extLst>
              <a:ext uri="{FF2B5EF4-FFF2-40B4-BE49-F238E27FC236}">
                <a16:creationId xmlns:a16="http://schemas.microsoft.com/office/drawing/2014/main" id="{546ECAB2-28B2-4346-88D2-4FB9B435C7C7}"/>
              </a:ext>
            </a:extLst>
          </p:cNvPr>
          <p:cNvCxnSpPr>
            <a:cxnSpLocks/>
          </p:cNvCxnSpPr>
          <p:nvPr userDrawn="1"/>
        </p:nvCxnSpPr>
        <p:spPr>
          <a:xfrm>
            <a:off x="2164557" y="852617"/>
            <a:ext cx="6350799"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8497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107506" y="141480"/>
            <a:ext cx="8380800" cy="583200"/>
          </a:xfrm>
          <a:prstGeom prst="rect">
            <a:avLst/>
          </a:prstGeom>
        </p:spPr>
        <p:txBody>
          <a:bodyPr vert="horz" lIns="91440" tIns="45720" rIns="91440" bIns="45720" rtlCol="0" anchor="ctr">
            <a:noAutofit/>
          </a:bodyPr>
          <a:lstStyle/>
          <a:p>
            <a:r>
              <a:rPr lang="de-DE" dirty="0"/>
              <a:t>Titelmasterformat durch Klicken bearbeiten</a:t>
            </a:r>
          </a:p>
        </p:txBody>
      </p:sp>
      <p:sp>
        <p:nvSpPr>
          <p:cNvPr id="3" name="Textplatzhalter 2"/>
          <p:cNvSpPr>
            <a:spLocks noGrp="1"/>
          </p:cNvSpPr>
          <p:nvPr>
            <p:ph type="body" idx="1"/>
          </p:nvPr>
        </p:nvSpPr>
        <p:spPr>
          <a:xfrm>
            <a:off x="99039" y="900000"/>
            <a:ext cx="8611200" cy="3744000"/>
          </a:xfrm>
          <a:prstGeom prst="rect">
            <a:avLst/>
          </a:prstGeom>
        </p:spPr>
        <p:txBody>
          <a:bodyPr vert="horz" lIns="91440" tIns="45720" rIns="91440" bIns="45720" rtlCol="0">
            <a:normAutofit/>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112834" y="4970700"/>
            <a:ext cx="3960000" cy="172800"/>
          </a:xfrm>
          <a:prstGeom prst="rect">
            <a:avLst/>
          </a:prstGeom>
        </p:spPr>
        <p:txBody>
          <a:bodyPr vert="horz" lIns="91440" tIns="45720" rIns="91440" bIns="45720" rtlCol="0" anchor="ctr"/>
          <a:lstStyle>
            <a:lvl1pPr algn="l">
              <a:defRPr sz="800">
                <a:solidFill>
                  <a:schemeClr val="tx1">
                    <a:tint val="75000"/>
                  </a:schemeClr>
                </a:solidFill>
                <a:latin typeface="Arial" pitchFamily="34" charset="0"/>
                <a:cs typeface="Arial" pitchFamily="34" charset="0"/>
              </a:defRPr>
            </a:lvl1pPr>
          </a:lstStyle>
          <a:p>
            <a:r>
              <a:rPr lang="en-US"/>
              <a:t>2019-09-03</a:t>
            </a:r>
            <a:endParaRPr lang="de-DE" dirty="0"/>
          </a:p>
        </p:txBody>
      </p:sp>
      <p:sp>
        <p:nvSpPr>
          <p:cNvPr id="5" name="Fußzeilenplatzhalter 4"/>
          <p:cNvSpPr>
            <a:spLocks noGrp="1"/>
          </p:cNvSpPr>
          <p:nvPr>
            <p:ph type="ftr" sz="quarter" idx="3"/>
          </p:nvPr>
        </p:nvSpPr>
        <p:spPr>
          <a:xfrm>
            <a:off x="5052046" y="4970700"/>
            <a:ext cx="3960000" cy="172800"/>
          </a:xfrm>
          <a:prstGeom prst="rect">
            <a:avLst/>
          </a:prstGeom>
        </p:spPr>
        <p:txBody>
          <a:bodyPr vert="horz" lIns="91440" tIns="45720" rIns="91440" bIns="45720" rtlCol="0" anchor="ctr"/>
          <a:lstStyle>
            <a:lvl1pPr algn="r">
              <a:defRPr sz="800">
                <a:solidFill>
                  <a:schemeClr val="tx1">
                    <a:tint val="75000"/>
                  </a:schemeClr>
                </a:solidFill>
                <a:latin typeface="Arial" pitchFamily="34" charset="0"/>
                <a:cs typeface="Arial" pitchFamily="34" charset="0"/>
              </a:defRPr>
            </a:lvl1pPr>
          </a:lstStyle>
          <a:p>
            <a:r>
              <a:rPr lang="de-DE"/>
              <a:t>Digital SI &amp; Digital Calibration Certificates</a:t>
            </a:r>
            <a:endParaRPr lang="de-DE" dirty="0"/>
          </a:p>
        </p:txBody>
      </p:sp>
      <p:sp>
        <p:nvSpPr>
          <p:cNvPr id="7" name="Foliennummernplatzhalter 6"/>
          <p:cNvSpPr>
            <a:spLocks noGrp="1"/>
          </p:cNvSpPr>
          <p:nvPr>
            <p:ph type="sldNum" sz="quarter" idx="4"/>
          </p:nvPr>
        </p:nvSpPr>
        <p:spPr>
          <a:xfrm>
            <a:off x="4284002" y="4970700"/>
            <a:ext cx="576000" cy="172800"/>
          </a:xfrm>
          <a:prstGeom prst="rect">
            <a:avLst/>
          </a:prstGeom>
        </p:spPr>
        <p:txBody>
          <a:bodyPr vert="horz" lIns="91440" tIns="45720" rIns="91440" bIns="45720" rtlCol="0" anchor="ctr"/>
          <a:lstStyle>
            <a:lvl1pPr algn="ctr">
              <a:defRPr sz="800">
                <a:solidFill>
                  <a:schemeClr val="tx1">
                    <a:tint val="75000"/>
                  </a:schemeClr>
                </a:solidFill>
              </a:defRPr>
            </a:lvl1pPr>
          </a:lstStyle>
          <a:p>
            <a:fld id="{6C73A770-1660-45DE-B946-DFFC7041C5FD}" type="slidenum">
              <a:rPr lang="de-DE" smtClean="0"/>
              <a:pPr/>
              <a:t>‹Nr.›</a:t>
            </a:fld>
            <a:endParaRPr lang="de-DE" dirty="0"/>
          </a:p>
        </p:txBody>
      </p:sp>
    </p:spTree>
  </p:cSld>
  <p:clrMap bg1="lt1" tx1="dk1" bg2="lt2" tx2="dk2" accent1="accent1" accent2="accent2" accent3="accent3" accent4="accent4" accent5="accent5" accent6="accent6" hlink="hlink" folHlink="folHlink"/>
  <p:sldLayoutIdLst>
    <p:sldLayoutId id="2147483694" r:id="rId1"/>
    <p:sldLayoutId id="2147483758" r:id="rId2"/>
    <p:sldLayoutId id="2147483759" r:id="rId3"/>
    <p:sldLayoutId id="2147483762" r:id="rId4"/>
    <p:sldLayoutId id="2147483763" r:id="rId5"/>
    <p:sldLayoutId id="2147483778" r:id="rId6"/>
    <p:sldLayoutId id="2147483779" r:id="rId7"/>
  </p:sldLayoutIdLst>
  <p:hf hdr="0"/>
  <p:txStyles>
    <p:titleStyle>
      <a:lvl1pPr algn="l" defTabSz="457200" rtl="0" eaLnBrk="1" latinLnBrk="0" hangingPunct="1">
        <a:spcBef>
          <a:spcPct val="0"/>
        </a:spcBef>
        <a:buNone/>
        <a:defRPr sz="2800" b="1" kern="1200">
          <a:solidFill>
            <a:schemeClr val="tx1"/>
          </a:solidFill>
          <a:latin typeface="Arial" pitchFamily="34" charset="0"/>
          <a:ea typeface="+mj-ea"/>
          <a:cs typeface="Arial" pitchFamily="34" charset="0"/>
        </a:defRPr>
      </a:lvl1pPr>
    </p:titleStyle>
    <p:bodyStyle>
      <a:lvl1pPr marL="266700" indent="-266700" algn="l" defTabSz="457200" rtl="0" eaLnBrk="1" latinLnBrk="0" hangingPunct="1">
        <a:spcBef>
          <a:spcPct val="20000"/>
        </a:spcBef>
        <a:buFont typeface="Wingdings" panose="05000000000000000000" pitchFamily="2" charset="2"/>
        <a:buChar char="§"/>
        <a:defRPr sz="2400" kern="1200">
          <a:solidFill>
            <a:schemeClr val="tx1"/>
          </a:solidFill>
          <a:latin typeface="Arial" pitchFamily="34" charset="0"/>
          <a:ea typeface="+mn-ea"/>
          <a:cs typeface="Arial" pitchFamily="34" charset="0"/>
        </a:defRPr>
      </a:lvl1pPr>
      <a:lvl2pPr marL="542925" indent="-276225" algn="l" defTabSz="457200" rtl="0" eaLnBrk="1" latinLnBrk="0" hangingPunct="1">
        <a:spcBef>
          <a:spcPts val="1200"/>
        </a:spcBef>
        <a:buFont typeface="Wingdings" panose="05000000000000000000" pitchFamily="2" charset="2"/>
        <a:buChar char="§"/>
        <a:defRPr sz="2400" kern="1200">
          <a:solidFill>
            <a:schemeClr val="tx1"/>
          </a:solidFill>
          <a:latin typeface="Arial" pitchFamily="34" charset="0"/>
          <a:ea typeface="+mn-ea"/>
          <a:cs typeface="Arial" pitchFamily="34" charset="0"/>
        </a:defRPr>
      </a:lvl2pPr>
      <a:lvl3pPr marL="809625" indent="-266700" algn="l" defTabSz="457200" rtl="0" eaLnBrk="1" latinLnBrk="0" hangingPunct="1">
        <a:spcBef>
          <a:spcPts val="1200"/>
        </a:spcBef>
        <a:buFont typeface="Wingdings" pitchFamily="2" charset="2"/>
        <a:buChar char="§"/>
        <a:defRPr sz="2400" kern="1200">
          <a:solidFill>
            <a:schemeClr val="tx1"/>
          </a:solidFill>
          <a:latin typeface="Arial" pitchFamily="34" charset="0"/>
          <a:ea typeface="+mn-ea"/>
          <a:cs typeface="Arial" pitchFamily="34" charset="0"/>
        </a:defRPr>
      </a:lvl3pPr>
      <a:lvl4pPr marL="1076325" indent="-266700" algn="l" defTabSz="457200" rtl="0" eaLnBrk="1" latinLnBrk="0" hangingPunct="1">
        <a:spcBef>
          <a:spcPts val="1200"/>
        </a:spcBef>
        <a:buFont typeface="Wingdings" pitchFamily="2" charset="2"/>
        <a:buChar char="§"/>
        <a:defRPr sz="2400" kern="1200">
          <a:solidFill>
            <a:schemeClr val="tx1"/>
          </a:solidFill>
          <a:latin typeface="Arial" pitchFamily="34" charset="0"/>
          <a:ea typeface="+mn-ea"/>
          <a:cs typeface="Arial" pitchFamily="34" charset="0"/>
        </a:defRPr>
      </a:lvl4pPr>
      <a:lvl5pPr marL="1343025" indent="-266700" algn="l" defTabSz="457200" rtl="0" eaLnBrk="1" latinLnBrk="0" hangingPunct="1">
        <a:spcBef>
          <a:spcPts val="1200"/>
        </a:spcBef>
        <a:buFont typeface="Wingdings" panose="05000000000000000000" pitchFamily="2" charset="2"/>
        <a:buChar char="§"/>
        <a:defRPr sz="24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gif"/><Relationship Id="rId1" Type="http://schemas.openxmlformats.org/officeDocument/2006/relationships/slideLayout" Target="../slideLayouts/slideLayout1.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5.jpg"/><Relationship Id="rId7"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image" Target="../media/image46.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diagramLayout" Target="../diagrams/layout1.xml"/><Relationship Id="rId7" Type="http://schemas.openxmlformats.org/officeDocument/2006/relationships/image" Target="../media/image26.gif"/><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11" Type="http://schemas.openxmlformats.org/officeDocument/2006/relationships/image" Target="../media/image30.gif"/><Relationship Id="rId5" Type="http://schemas.openxmlformats.org/officeDocument/2006/relationships/diagramColors" Target="../diagrams/colors1.xml"/><Relationship Id="rId10" Type="http://schemas.openxmlformats.org/officeDocument/2006/relationships/image" Target="../media/image29.png"/><Relationship Id="rId4" Type="http://schemas.openxmlformats.org/officeDocument/2006/relationships/diagramQuickStyle" Target="../diagrams/quickStyle1.xml"/><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hyperlink" Target="http://www.bipm.org/en/publications/si-brochure/download.html"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Werth/Werth.ppt"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32.gif"/><Relationship Id="rId13"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31.gif"/><Relationship Id="rId12"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3.gif"/><Relationship Id="rId11" Type="http://schemas.openxmlformats.org/officeDocument/2006/relationships/hyperlink" Target="http://www.bipm.org/en/publications/si-brochure/download.html" TargetMode="External"/><Relationship Id="rId5" Type="http://schemas.openxmlformats.org/officeDocument/2006/relationships/image" Target="../media/image54.svg"/><Relationship Id="rId10" Type="http://schemas.openxmlformats.org/officeDocument/2006/relationships/image" Target="../media/image56.png"/><Relationship Id="rId4" Type="http://schemas.openxmlformats.org/officeDocument/2006/relationships/image" Target="../media/image53.png"/><Relationship Id="rId9"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9.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5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www.ptb.de/si/codata/codata.xsd" TargetMode="External"/><Relationship Id="rId2" Type="http://schemas.openxmlformats.org/officeDocument/2006/relationships/image" Target="../media/image65.png"/><Relationship Id="rId1" Type="http://schemas.openxmlformats.org/officeDocument/2006/relationships/slideLayout" Target="../slideLayouts/slideLayout1.xml"/><Relationship Id="rId5" Type="http://schemas.openxmlformats.org/officeDocument/2006/relationships/hyperlink" Target="https://www.ptb.de/si/codata/CODATA_2018_SI_defining_constants.xml" TargetMode="External"/><Relationship Id="rId4" Type="http://schemas.openxmlformats.org/officeDocument/2006/relationships/hyperlink" Target="https://www.ptb.de/si/codata/CODATA_2014_SI_defining_constants.xml"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80.png"/><Relationship Id="rId2" Type="http://schemas.openxmlformats.org/officeDocument/2006/relationships/image" Target="../media/image570.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7.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hyperlink" Target="https://tinyurl.com/smartcom-D1-short"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tinyurl.com/smartcom-D1" TargetMode="External"/><Relationship Id="rId5" Type="http://schemas.openxmlformats.org/officeDocument/2006/relationships/image" Target="../media/image70.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svg"/><Relationship Id="rId18" Type="http://schemas.openxmlformats.org/officeDocument/2006/relationships/image" Target="../media/image87.png"/><Relationship Id="rId3" Type="http://schemas.openxmlformats.org/officeDocument/2006/relationships/image" Target="../media/image72.svg"/><Relationship Id="rId7" Type="http://schemas.openxmlformats.org/officeDocument/2006/relationships/image" Target="../media/image76.svg"/><Relationship Id="rId12" Type="http://schemas.openxmlformats.org/officeDocument/2006/relationships/image" Target="../media/image81.png"/><Relationship Id="rId17" Type="http://schemas.openxmlformats.org/officeDocument/2006/relationships/image" Target="../media/image86.svg"/><Relationship Id="rId2" Type="http://schemas.openxmlformats.org/officeDocument/2006/relationships/image" Target="../media/image71.png"/><Relationship Id="rId16"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74.svg"/><Relationship Id="rId15" Type="http://schemas.openxmlformats.org/officeDocument/2006/relationships/image" Target="../media/image84.sv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svg"/><Relationship Id="rId14" Type="http://schemas.openxmlformats.org/officeDocument/2006/relationships/image" Target="../media/image83.png"/></Relationships>
</file>

<file path=ppt/slides/_rels/slide34.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diagramLayout" Target="../diagrams/layout2.xml"/><Relationship Id="rId7" Type="http://schemas.openxmlformats.org/officeDocument/2006/relationships/image" Target="../media/image26.gif"/><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11" Type="http://schemas.openxmlformats.org/officeDocument/2006/relationships/image" Target="../media/image30.gif"/><Relationship Id="rId5" Type="http://schemas.openxmlformats.org/officeDocument/2006/relationships/diagramColors" Target="../diagrams/colors2.xml"/><Relationship Id="rId10" Type="http://schemas.openxmlformats.org/officeDocument/2006/relationships/image" Target="../media/image29.png"/><Relationship Id="rId4" Type="http://schemas.openxmlformats.org/officeDocument/2006/relationships/diagramQuickStyle" Target="../diagrams/quickStyle2.xml"/><Relationship Id="rId9"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91.jpg"/><Relationship Id="rId5" Type="http://schemas.openxmlformats.org/officeDocument/2006/relationships/image" Target="../media/image90.jpg"/><Relationship Id="rId4" Type="http://schemas.openxmlformats.org/officeDocument/2006/relationships/image" Target="../media/image89.png"/></Relationships>
</file>

<file path=ppt/slides/_rels/slide36.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92.emf"/><Relationship Id="rId4" Type="http://schemas.openxmlformats.org/officeDocument/2006/relationships/package" Target="../embeddings/Microsoft_Excel_Worksheet.xlsx"/></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hyperlink" Target="https://en.wikipedia.org/wiki/File:Gimli_glider.JP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g"/><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4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gif"/><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diagramLayout" Target="../diagrams/layout3.xml"/><Relationship Id="rId7" Type="http://schemas.openxmlformats.org/officeDocument/2006/relationships/image" Target="../media/image26.gif"/><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11" Type="http://schemas.openxmlformats.org/officeDocument/2006/relationships/image" Target="../media/image30.gif"/><Relationship Id="rId5" Type="http://schemas.openxmlformats.org/officeDocument/2006/relationships/diagramColors" Target="../diagrams/colors3.xml"/><Relationship Id="rId10" Type="http://schemas.openxmlformats.org/officeDocument/2006/relationships/image" Target="../media/image29.png"/><Relationship Id="rId4" Type="http://schemas.openxmlformats.org/officeDocument/2006/relationships/diagramQuickStyle" Target="../diagrams/quickStyle3.xml"/><Relationship Id="rId9" Type="http://schemas.openxmlformats.org/officeDocument/2006/relationships/image" Target="../media/image28.PNG"/></Relationships>
</file>

<file path=ppt/slides/_rels/slide52.xml.rels><?xml version="1.0" encoding="UTF-8" standalone="yes"?>
<Relationships xmlns="http://schemas.openxmlformats.org/package/2006/relationships"><Relationship Id="rId3" Type="http://schemas.openxmlformats.org/officeDocument/2006/relationships/hyperlink" Target="http://www.inmetro.gov.br/ccqm/img/logo_bipm.jpg" TargetMode="External"/><Relationship Id="rId7" Type="http://schemas.openxmlformats.org/officeDocument/2006/relationships/image" Target="../media/image115.png"/><Relationship Id="rId2" Type="http://schemas.openxmlformats.org/officeDocument/2006/relationships/image" Target="../media/image111.wmf"/><Relationship Id="rId1" Type="http://schemas.openxmlformats.org/officeDocument/2006/relationships/slideLayout" Target="../slideLayouts/slideLayout1.xml"/><Relationship Id="rId6" Type="http://schemas.openxmlformats.org/officeDocument/2006/relationships/image" Target="../media/image114.png"/><Relationship Id="rId5" Type="http://schemas.openxmlformats.org/officeDocument/2006/relationships/image" Target="../media/image113.gif"/><Relationship Id="rId4" Type="http://schemas.openxmlformats.org/officeDocument/2006/relationships/image" Target="../media/image112.jpeg"/></Relationships>
</file>

<file path=ppt/slides/_rels/slide5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1.xml"/><Relationship Id="rId6" Type="http://schemas.openxmlformats.org/officeDocument/2006/relationships/image" Target="../media/image111.wmf"/><Relationship Id="rId5" Type="http://schemas.openxmlformats.org/officeDocument/2006/relationships/image" Target="../media/image118.png"/><Relationship Id="rId4" Type="http://schemas.openxmlformats.org/officeDocument/2006/relationships/image" Target="../media/image117.png"/></Relationships>
</file>

<file path=ppt/slides/_rels/slide5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s://smartcom-i.ostfalia.de/tracim-server-2.0/home.xhtml" TargetMode="Externa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diagramLayout" Target="../diagrams/layout4.xml"/><Relationship Id="rId7" Type="http://schemas.openxmlformats.org/officeDocument/2006/relationships/image" Target="../media/image26.gif"/><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11" Type="http://schemas.openxmlformats.org/officeDocument/2006/relationships/image" Target="../media/image30.gif"/><Relationship Id="rId5" Type="http://schemas.openxmlformats.org/officeDocument/2006/relationships/diagramColors" Target="../diagrams/colors4.xml"/><Relationship Id="rId10" Type="http://schemas.openxmlformats.org/officeDocument/2006/relationships/image" Target="../media/image29.png"/><Relationship Id="rId4" Type="http://schemas.openxmlformats.org/officeDocument/2006/relationships/diagramQuickStyle" Target="../diagrams/quickStyle4.xml"/><Relationship Id="rId9" Type="http://schemas.openxmlformats.org/officeDocument/2006/relationships/image" Target="../media/image2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6.gif"/><Relationship Id="rId11" Type="http://schemas.openxmlformats.org/officeDocument/2006/relationships/image" Target="../media/image8.png"/><Relationship Id="rId5" Type="http://schemas.openxmlformats.org/officeDocument/2006/relationships/image" Target="../media/image25.png"/><Relationship Id="rId10" Type="http://schemas.openxmlformats.org/officeDocument/2006/relationships/image" Target="../media/image30.gif"/><Relationship Id="rId4" Type="http://schemas.openxmlformats.org/officeDocument/2006/relationships/image" Target="../media/image24.png"/><Relationship Id="rId9" Type="http://schemas.openxmlformats.org/officeDocument/2006/relationships/image" Target="../media/image29.png"/></Relationships>
</file>

<file path=ppt/slides/_rels/slide6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diagramLayout" Target="../diagrams/layout5.xml"/><Relationship Id="rId7" Type="http://schemas.openxmlformats.org/officeDocument/2006/relationships/image" Target="../media/image26.gif"/><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11" Type="http://schemas.openxmlformats.org/officeDocument/2006/relationships/image" Target="../media/image30.gif"/><Relationship Id="rId5" Type="http://schemas.openxmlformats.org/officeDocument/2006/relationships/diagramColors" Target="../diagrams/colors5.xml"/><Relationship Id="rId10" Type="http://schemas.openxmlformats.org/officeDocument/2006/relationships/image" Target="../media/image29.png"/><Relationship Id="rId4" Type="http://schemas.openxmlformats.org/officeDocument/2006/relationships/diagramQuickStyle" Target="../diagrams/quickStyle5.xml"/><Relationship Id="rId9" Type="http://schemas.openxmlformats.org/officeDocument/2006/relationships/image" Target="../media/image28.PNG"/></Relationships>
</file>

<file path=ppt/slides/_rels/slide67.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29.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6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gif"/><Relationship Id="rId4" Type="http://schemas.openxmlformats.org/officeDocument/2006/relationships/image" Target="../media/image32.gif"/></Relationships>
</file>

<file path=ppt/slides/_rels/slide7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3.xml.rels><?xml version="1.0" encoding="UTF-8" standalone="yes"?>
<Relationships xmlns="http://schemas.openxmlformats.org/package/2006/relationships"><Relationship Id="rId3" Type="http://schemas.openxmlformats.org/officeDocument/2006/relationships/hyperlink" Target="mailto:smartcom@ptb.de"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hyperlink" Target="https://www.ptb.de/empir2018/smartcom/home" TargetMode="External"/><Relationship Id="rId4" Type="http://schemas.openxmlformats.org/officeDocument/2006/relationships/hyperlink" Target="https://www.ptb.de/empir2018/smartcom/project/" TargetMode="External"/></Relationships>
</file>

<file path=ppt/slides/_rels/slide7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4.png"/><Relationship Id="rId7" Type="http://schemas.openxmlformats.org/officeDocument/2006/relationships/image" Target="../media/image28.PNG"/><Relationship Id="rId12" Type="http://schemas.openxmlformats.org/officeDocument/2006/relationships/hyperlink" Target="https://tinyurl.com/sosu2y5" TargetMode="External"/><Relationship Id="rId2" Type="http://schemas.openxmlformats.org/officeDocument/2006/relationships/image" Target="../media/image133.png"/><Relationship Id="rId1" Type="http://schemas.openxmlformats.org/officeDocument/2006/relationships/slideLayout" Target="../slideLayouts/slideLayout1.xml"/><Relationship Id="rId6" Type="http://schemas.openxmlformats.org/officeDocument/2006/relationships/image" Target="../media/image27.jpg"/><Relationship Id="rId11" Type="http://schemas.openxmlformats.org/officeDocument/2006/relationships/image" Target="../media/image136.png"/><Relationship Id="rId5" Type="http://schemas.openxmlformats.org/officeDocument/2006/relationships/image" Target="../media/image26.gif"/><Relationship Id="rId10" Type="http://schemas.openxmlformats.org/officeDocument/2006/relationships/hyperlink" Target="mailto:smartcom@ptb.de" TargetMode="External"/><Relationship Id="rId4" Type="http://schemas.openxmlformats.org/officeDocument/2006/relationships/image" Target="../media/image135.jpg"/><Relationship Id="rId9" Type="http://schemas.openxmlformats.org/officeDocument/2006/relationships/image" Target="../media/image30.gif"/></Relationships>
</file>

<file path=ppt/slides/_rels/slide7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6.gif"/><Relationship Id="rId7" Type="http://schemas.openxmlformats.org/officeDocument/2006/relationships/image" Target="../media/image30.gif"/><Relationship Id="rId2" Type="http://schemas.openxmlformats.org/officeDocument/2006/relationships/image" Target="../media/image135.jp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g"/></Relationships>
</file>

<file path=ppt/slides/_rels/slide7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xml"/><Relationship Id="rId4" Type="http://schemas.openxmlformats.org/officeDocument/2006/relationships/image" Target="../media/image26.gif"/></Relationships>
</file>

<file path=ppt/slides/_rels/slide79.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sv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svg"/><Relationship Id="rId10" Type="http://schemas.openxmlformats.org/officeDocument/2006/relationships/image" Target="../media/image43.svg"/><Relationship Id="rId4" Type="http://schemas.openxmlformats.org/officeDocument/2006/relationships/image" Target="../media/image37.png"/><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6.gif"/><Relationship Id="rId7" Type="http://schemas.openxmlformats.org/officeDocument/2006/relationships/image" Target="../media/image30.gi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1DE511-5F92-4258-8D1F-3BDF96AC6BEA}"/>
              </a:ext>
            </a:extLst>
          </p:cNvPr>
          <p:cNvSpPr>
            <a:spLocks noGrp="1"/>
          </p:cNvSpPr>
          <p:nvPr>
            <p:ph type="body" sz="quarter" idx="10"/>
          </p:nvPr>
        </p:nvSpPr>
        <p:spPr>
          <a:xfrm>
            <a:off x="4406810" y="1131590"/>
            <a:ext cx="4683438" cy="990977"/>
          </a:xfrm>
        </p:spPr>
        <p:txBody>
          <a:bodyPr>
            <a:normAutofit/>
          </a:bodyPr>
          <a:lstStyle/>
          <a:p>
            <a:pPr algn="r"/>
            <a:r>
              <a:rPr lang="en-GB" altLang="en-US" dirty="0" err="1">
                <a:solidFill>
                  <a:srgbClr val="174A7C"/>
                </a:solidFill>
                <a:latin typeface="Arial" panose="020B0604020202020204" pitchFamily="34" charset="0"/>
                <a:cs typeface="Arial" panose="020B0604020202020204" pitchFamily="34" charset="0"/>
              </a:rPr>
              <a:t>Metrologia</a:t>
            </a:r>
            <a:r>
              <a:rPr lang="en-GB" altLang="en-US" dirty="0">
                <a:solidFill>
                  <a:srgbClr val="174A7C"/>
                </a:solidFill>
                <a:latin typeface="Arial" panose="020B0604020202020204" pitchFamily="34" charset="0"/>
                <a:cs typeface="Arial" panose="020B0604020202020204" pitchFamily="34" charset="0"/>
              </a:rPr>
              <a:t> 2019 </a:t>
            </a:r>
          </a:p>
          <a:p>
            <a:pPr algn="r"/>
            <a:endParaRPr lang="en-GB" altLang="en-US" dirty="0">
              <a:solidFill>
                <a:srgbClr val="174A7C"/>
              </a:solidFill>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1F966459-C101-48A4-9EC0-17E660468031}"/>
              </a:ext>
            </a:extLst>
          </p:cNvPr>
          <p:cNvSpPr txBox="1"/>
          <p:nvPr/>
        </p:nvSpPr>
        <p:spPr>
          <a:xfrm>
            <a:off x="4139952" y="3867894"/>
            <a:ext cx="5904656"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2019-11-26</a:t>
            </a:r>
          </a:p>
          <a:p>
            <a:r>
              <a:rPr lang="en-US" dirty="0">
                <a:latin typeface="Arial" panose="020B0604020202020204" pitchFamily="34" charset="0"/>
                <a:cs typeface="Arial" panose="020B0604020202020204" pitchFamily="34" charset="0"/>
              </a:rPr>
              <a:t>Th. Wiedenhöfer, D. Hutzschenreuter, F. </a:t>
            </a:r>
            <a:r>
              <a:rPr lang="en-US" dirty="0" err="1">
                <a:latin typeface="Arial" panose="020B0604020202020204" pitchFamily="34" charset="0"/>
                <a:cs typeface="Arial" panose="020B0604020202020204" pitchFamily="34" charset="0"/>
              </a:rPr>
              <a:t>Härtig</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(with support from all around the world)</a:t>
            </a:r>
          </a:p>
          <a:p>
            <a:r>
              <a:rPr lang="en-US" dirty="0">
                <a:latin typeface="Arial" panose="020B0604020202020204" pitchFamily="34" charset="0"/>
                <a:cs typeface="Arial" panose="020B0604020202020204" pitchFamily="34" charset="0"/>
              </a:rPr>
              <a:t>contact: smartcom@ptb.de</a:t>
            </a:r>
          </a:p>
        </p:txBody>
      </p:sp>
      <p:sp>
        <p:nvSpPr>
          <p:cNvPr id="4" name="Rechteck 3">
            <a:extLst>
              <a:ext uri="{FF2B5EF4-FFF2-40B4-BE49-F238E27FC236}">
                <a16:creationId xmlns:a16="http://schemas.microsoft.com/office/drawing/2014/main" id="{620CF26E-5232-46FB-8EB7-AC2F91687933}"/>
              </a:ext>
            </a:extLst>
          </p:cNvPr>
          <p:cNvSpPr/>
          <p:nvPr/>
        </p:nvSpPr>
        <p:spPr>
          <a:xfrm>
            <a:off x="3779912" y="1386642"/>
            <a:ext cx="5310336" cy="2554545"/>
          </a:xfrm>
          <a:prstGeom prst="rect">
            <a:avLst/>
          </a:prstGeom>
        </p:spPr>
        <p:txBody>
          <a:bodyPr wrap="square">
            <a:spAutoFit/>
          </a:bodyPr>
          <a:lstStyle/>
          <a:p>
            <a:pPr algn="r"/>
            <a:endParaRPr lang="en-US" sz="2800" b="1" dirty="0"/>
          </a:p>
          <a:p>
            <a:pPr algn="r"/>
            <a:r>
              <a:rPr lang="en-US" sz="2800" b="1" dirty="0"/>
              <a:t>Exchange of metrological data for the use in machine to machine communication for industry 4.0</a:t>
            </a:r>
          </a:p>
          <a:p>
            <a:pPr algn="r"/>
            <a:r>
              <a:rPr lang="en-US" sz="2400" i="1" dirty="0"/>
              <a:t>“Communication and validation of smart data in IoT-networks”</a:t>
            </a:r>
          </a:p>
        </p:txBody>
      </p:sp>
    </p:spTree>
    <p:extLst>
      <p:ext uri="{BB962C8B-B14F-4D97-AF65-F5344CB8AC3E}">
        <p14:creationId xmlns:p14="http://schemas.microsoft.com/office/powerpoint/2010/main" val="366091412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ihandform: Form 2">
            <a:extLst>
              <a:ext uri="{FF2B5EF4-FFF2-40B4-BE49-F238E27FC236}">
                <a16:creationId xmlns:a16="http://schemas.microsoft.com/office/drawing/2014/main" id="{53F0010A-970E-4449-AA02-BFECED5704C2}"/>
              </a:ext>
            </a:extLst>
          </p:cNvPr>
          <p:cNvSpPr/>
          <p:nvPr/>
        </p:nvSpPr>
        <p:spPr>
          <a:xfrm>
            <a:off x="2110575" y="2568798"/>
            <a:ext cx="2235200" cy="2235200"/>
          </a:xfrm>
          <a:custGeom>
            <a:avLst/>
            <a:gdLst>
              <a:gd name="connsiteX0" fmla="*/ 1586555 w 2235200"/>
              <a:gd name="connsiteY0" fmla="*/ 356377 h 2235200"/>
              <a:gd name="connsiteX1" fmla="*/ 1760418 w 2235200"/>
              <a:gd name="connsiteY1" fmla="*/ 210481 h 2235200"/>
              <a:gd name="connsiteX2" fmla="*/ 1899314 w 2235200"/>
              <a:gd name="connsiteY2" fmla="*/ 327029 h 2235200"/>
              <a:gd name="connsiteX3" fmla="*/ 1785825 w 2235200"/>
              <a:gd name="connsiteY3" fmla="*/ 523585 h 2235200"/>
              <a:gd name="connsiteX4" fmla="*/ 1966144 w 2235200"/>
              <a:gd name="connsiteY4" fmla="*/ 835907 h 2235200"/>
              <a:gd name="connsiteX5" fmla="*/ 2193112 w 2235200"/>
              <a:gd name="connsiteY5" fmla="*/ 835901 h 2235200"/>
              <a:gd name="connsiteX6" fmla="*/ 2224597 w 2235200"/>
              <a:gd name="connsiteY6" fmla="*/ 1014463 h 2235200"/>
              <a:gd name="connsiteX7" fmla="*/ 2011316 w 2235200"/>
              <a:gd name="connsiteY7" fmla="*/ 1092085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2 w 2235200"/>
              <a:gd name="connsiteY12" fmla="*/ 1904338 h 2235200"/>
              <a:gd name="connsiteX13" fmla="*/ 1581780 w 2235200"/>
              <a:gd name="connsiteY13" fmla="*/ 2127856 h 2235200"/>
              <a:gd name="connsiteX14" fmla="*/ 1411398 w 2235200"/>
              <a:gd name="connsiteY14" fmla="*/ 2189870 h 2235200"/>
              <a:gd name="connsiteX15" fmla="*/ 1297919 w 2235200"/>
              <a:gd name="connsiteY15" fmla="*/ 1993308 h 2235200"/>
              <a:gd name="connsiteX16" fmla="*/ 937280 w 2235200"/>
              <a:gd name="connsiteY16" fmla="*/ 1993308 h 2235200"/>
              <a:gd name="connsiteX17" fmla="*/ 823802 w 2235200"/>
              <a:gd name="connsiteY17" fmla="*/ 2189870 h 2235200"/>
              <a:gd name="connsiteX18" fmla="*/ 653420 w 2235200"/>
              <a:gd name="connsiteY18" fmla="*/ 2127856 h 2235200"/>
              <a:gd name="connsiteX19" fmla="*/ 692839 w 2235200"/>
              <a:gd name="connsiteY19" fmla="*/ 1904338 h 2235200"/>
              <a:gd name="connsiteX20" fmla="*/ 416574 w 2235200"/>
              <a:gd name="connsiteY20" fmla="*/ 1672524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5 h 2235200"/>
              <a:gd name="connsiteX25" fmla="*/ 10603 w 2235200"/>
              <a:gd name="connsiteY25" fmla="*/ 1014463 h 2235200"/>
              <a:gd name="connsiteX26" fmla="*/ 42088 w 2235200"/>
              <a:gd name="connsiteY26" fmla="*/ 835901 h 2235200"/>
              <a:gd name="connsiteX27" fmla="*/ 269055 w 2235200"/>
              <a:gd name="connsiteY27" fmla="*/ 835907 h 2235200"/>
              <a:gd name="connsiteX28" fmla="*/ 449374 w 2235200"/>
              <a:gd name="connsiteY28" fmla="*/ 523585 h 2235200"/>
              <a:gd name="connsiteX29" fmla="*/ 335886 w 2235200"/>
              <a:gd name="connsiteY29" fmla="*/ 327029 h 2235200"/>
              <a:gd name="connsiteX30" fmla="*/ 474782 w 2235200"/>
              <a:gd name="connsiteY30" fmla="*/ 210481 h 2235200"/>
              <a:gd name="connsiteX31" fmla="*/ 648645 w 2235200"/>
              <a:gd name="connsiteY31" fmla="*/ 356377 h 2235200"/>
              <a:gd name="connsiteX32" fmla="*/ 987535 w 2235200"/>
              <a:gd name="connsiteY32" fmla="*/ 233031 h 2235200"/>
              <a:gd name="connsiteX33" fmla="*/ 1026942 w 2235200"/>
              <a:gd name="connsiteY33" fmla="*/ 9511 h 2235200"/>
              <a:gd name="connsiteX34" fmla="*/ 1208258 w 2235200"/>
              <a:gd name="connsiteY34" fmla="*/ 9511 h 2235200"/>
              <a:gd name="connsiteX35" fmla="*/ 1247665 w 2235200"/>
              <a:gd name="connsiteY35" fmla="*/ 233031 h 2235200"/>
              <a:gd name="connsiteX36" fmla="*/ 1586555 w 2235200"/>
              <a:gd name="connsiteY36" fmla="*/ 356377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35200" h="2235200">
                <a:moveTo>
                  <a:pt x="1586555" y="356377"/>
                </a:moveTo>
                <a:lnTo>
                  <a:pt x="1760418" y="210481"/>
                </a:lnTo>
                <a:lnTo>
                  <a:pt x="1899314" y="327029"/>
                </a:lnTo>
                <a:lnTo>
                  <a:pt x="1785825" y="523585"/>
                </a:lnTo>
                <a:cubicBezTo>
                  <a:pt x="1866522" y="614364"/>
                  <a:pt x="1927876" y="720632"/>
                  <a:pt x="1966144" y="835907"/>
                </a:cubicBezTo>
                <a:lnTo>
                  <a:pt x="2193112" y="835901"/>
                </a:lnTo>
                <a:lnTo>
                  <a:pt x="2224597" y="1014463"/>
                </a:lnTo>
                <a:lnTo>
                  <a:pt x="2011316" y="1092085"/>
                </a:lnTo>
                <a:cubicBezTo>
                  <a:pt x="2014782" y="1213496"/>
                  <a:pt x="1993474" y="1334341"/>
                  <a:pt x="1948692" y="1447245"/>
                </a:cubicBezTo>
                <a:lnTo>
                  <a:pt x="2122562" y="1593132"/>
                </a:lnTo>
                <a:lnTo>
                  <a:pt x="2031904" y="1750157"/>
                </a:lnTo>
                <a:lnTo>
                  <a:pt x="1818627" y="1672524"/>
                </a:lnTo>
                <a:cubicBezTo>
                  <a:pt x="1743241" y="1767759"/>
                  <a:pt x="1649240" y="1846634"/>
                  <a:pt x="1542362" y="1904338"/>
                </a:cubicBezTo>
                <a:lnTo>
                  <a:pt x="1581780" y="2127856"/>
                </a:lnTo>
                <a:lnTo>
                  <a:pt x="1411398" y="2189870"/>
                </a:lnTo>
                <a:lnTo>
                  <a:pt x="1297919" y="1993308"/>
                </a:lnTo>
                <a:cubicBezTo>
                  <a:pt x="1178954" y="2017804"/>
                  <a:pt x="1056245" y="2017804"/>
                  <a:pt x="937280" y="1993308"/>
                </a:cubicBezTo>
                <a:lnTo>
                  <a:pt x="823802" y="2189870"/>
                </a:lnTo>
                <a:lnTo>
                  <a:pt x="653420" y="2127856"/>
                </a:lnTo>
                <a:lnTo>
                  <a:pt x="692839" y="1904338"/>
                </a:lnTo>
                <a:cubicBezTo>
                  <a:pt x="585961" y="1846634"/>
                  <a:pt x="491960" y="1767758"/>
                  <a:pt x="416574" y="1672524"/>
                </a:cubicBezTo>
                <a:lnTo>
                  <a:pt x="203296" y="1750157"/>
                </a:lnTo>
                <a:lnTo>
                  <a:pt x="112638" y="1593132"/>
                </a:lnTo>
                <a:lnTo>
                  <a:pt x="286508" y="1447245"/>
                </a:lnTo>
                <a:cubicBezTo>
                  <a:pt x="241726" y="1334341"/>
                  <a:pt x="220417" y="1213496"/>
                  <a:pt x="223884" y="1092085"/>
                </a:cubicBezTo>
                <a:lnTo>
                  <a:pt x="10603" y="1014463"/>
                </a:lnTo>
                <a:lnTo>
                  <a:pt x="42088" y="835901"/>
                </a:lnTo>
                <a:lnTo>
                  <a:pt x="269055" y="835907"/>
                </a:lnTo>
                <a:cubicBezTo>
                  <a:pt x="307323" y="720632"/>
                  <a:pt x="368677" y="614363"/>
                  <a:pt x="449374" y="523585"/>
                </a:cubicBezTo>
                <a:lnTo>
                  <a:pt x="335886" y="327029"/>
                </a:lnTo>
                <a:lnTo>
                  <a:pt x="474782" y="210481"/>
                </a:lnTo>
                <a:lnTo>
                  <a:pt x="648645" y="356377"/>
                </a:lnTo>
                <a:cubicBezTo>
                  <a:pt x="752057" y="292669"/>
                  <a:pt x="867366" y="250701"/>
                  <a:pt x="987535" y="233031"/>
                </a:cubicBezTo>
                <a:lnTo>
                  <a:pt x="1026942" y="9511"/>
                </a:lnTo>
                <a:lnTo>
                  <a:pt x="1208258" y="9511"/>
                </a:lnTo>
                <a:lnTo>
                  <a:pt x="1247665" y="233031"/>
                </a:lnTo>
                <a:cubicBezTo>
                  <a:pt x="1367834" y="250700"/>
                  <a:pt x="1483142" y="292669"/>
                  <a:pt x="1586555" y="356377"/>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79855" tIns="554065" rIns="479855" bIns="593156" numCol="1" spcCol="1270" anchor="ctr" anchorCtr="0">
            <a:noAutofit/>
          </a:bodyPr>
          <a:lstStyle/>
          <a:p>
            <a:pPr marL="0" lvl="0" indent="0" algn="ctr" defTabSz="1066800">
              <a:lnSpc>
                <a:spcPct val="90000"/>
              </a:lnSpc>
              <a:spcBef>
                <a:spcPct val="0"/>
              </a:spcBef>
              <a:spcAft>
                <a:spcPct val="35000"/>
              </a:spcAft>
              <a:buNone/>
            </a:pPr>
            <a:r>
              <a:rPr lang="de-DE" sz="2400" kern="1200" dirty="0"/>
              <a:t>Validation</a:t>
            </a:r>
          </a:p>
        </p:txBody>
      </p:sp>
      <p:sp>
        <p:nvSpPr>
          <p:cNvPr id="4" name="Freihandform: Form 3">
            <a:extLst>
              <a:ext uri="{FF2B5EF4-FFF2-40B4-BE49-F238E27FC236}">
                <a16:creationId xmlns:a16="http://schemas.microsoft.com/office/drawing/2014/main" id="{8AEEDC78-DC75-4D9D-A318-DAD149E84CDA}"/>
              </a:ext>
            </a:extLst>
          </p:cNvPr>
          <p:cNvSpPr/>
          <p:nvPr/>
        </p:nvSpPr>
        <p:spPr>
          <a:xfrm>
            <a:off x="810095" y="2040478"/>
            <a:ext cx="1625600" cy="1625600"/>
          </a:xfrm>
          <a:custGeom>
            <a:avLst/>
            <a:gdLst>
              <a:gd name="connsiteX0" fmla="*/ 1216350 w 1625600"/>
              <a:gd name="connsiteY0" fmla="*/ 411723 h 1625600"/>
              <a:gd name="connsiteX1" fmla="*/ 1456181 w 1625600"/>
              <a:gd name="connsiteY1" fmla="*/ 339443 h 1625600"/>
              <a:gd name="connsiteX2" fmla="*/ 1544430 w 1625600"/>
              <a:gd name="connsiteY2" fmla="*/ 492294 h 1625600"/>
              <a:gd name="connsiteX3" fmla="*/ 1361918 w 1625600"/>
              <a:gd name="connsiteY3" fmla="*/ 663854 h 1625600"/>
              <a:gd name="connsiteX4" fmla="*/ 1361918 w 1625600"/>
              <a:gd name="connsiteY4" fmla="*/ 961747 h 1625600"/>
              <a:gd name="connsiteX5" fmla="*/ 1544430 w 1625600"/>
              <a:gd name="connsiteY5" fmla="*/ 1133306 h 1625600"/>
              <a:gd name="connsiteX6" fmla="*/ 1456181 w 1625600"/>
              <a:gd name="connsiteY6" fmla="*/ 1286157 h 1625600"/>
              <a:gd name="connsiteX7" fmla="*/ 1216350 w 1625600"/>
              <a:gd name="connsiteY7" fmla="*/ 1213877 h 1625600"/>
              <a:gd name="connsiteX8" fmla="*/ 958367 w 1625600"/>
              <a:gd name="connsiteY8" fmla="*/ 1362823 h 1625600"/>
              <a:gd name="connsiteX9" fmla="*/ 901049 w 1625600"/>
              <a:gd name="connsiteY9" fmla="*/ 1606663 h 1625600"/>
              <a:gd name="connsiteX10" fmla="*/ 724551 w 1625600"/>
              <a:gd name="connsiteY10" fmla="*/ 1606663 h 1625600"/>
              <a:gd name="connsiteX11" fmla="*/ 667232 w 1625600"/>
              <a:gd name="connsiteY11" fmla="*/ 1362823 h 1625600"/>
              <a:gd name="connsiteX12" fmla="*/ 409249 w 1625600"/>
              <a:gd name="connsiteY12" fmla="*/ 1213877 h 1625600"/>
              <a:gd name="connsiteX13" fmla="*/ 169419 w 1625600"/>
              <a:gd name="connsiteY13" fmla="*/ 1286157 h 1625600"/>
              <a:gd name="connsiteX14" fmla="*/ 81170 w 1625600"/>
              <a:gd name="connsiteY14" fmla="*/ 1133306 h 1625600"/>
              <a:gd name="connsiteX15" fmla="*/ 263682 w 1625600"/>
              <a:gd name="connsiteY15" fmla="*/ 961746 h 1625600"/>
              <a:gd name="connsiteX16" fmla="*/ 263682 w 1625600"/>
              <a:gd name="connsiteY16" fmla="*/ 663853 h 1625600"/>
              <a:gd name="connsiteX17" fmla="*/ 81170 w 1625600"/>
              <a:gd name="connsiteY17" fmla="*/ 492294 h 1625600"/>
              <a:gd name="connsiteX18" fmla="*/ 169419 w 1625600"/>
              <a:gd name="connsiteY18" fmla="*/ 339443 h 1625600"/>
              <a:gd name="connsiteX19" fmla="*/ 409250 w 1625600"/>
              <a:gd name="connsiteY19" fmla="*/ 411723 h 1625600"/>
              <a:gd name="connsiteX20" fmla="*/ 667233 w 1625600"/>
              <a:gd name="connsiteY20" fmla="*/ 262777 h 1625600"/>
              <a:gd name="connsiteX21" fmla="*/ 724551 w 1625600"/>
              <a:gd name="connsiteY21" fmla="*/ 18937 h 1625600"/>
              <a:gd name="connsiteX22" fmla="*/ 901049 w 1625600"/>
              <a:gd name="connsiteY22" fmla="*/ 18937 h 1625600"/>
              <a:gd name="connsiteX23" fmla="*/ 958368 w 1625600"/>
              <a:gd name="connsiteY23" fmla="*/ 262777 h 1625600"/>
              <a:gd name="connsiteX24" fmla="*/ 1216351 w 1625600"/>
              <a:gd name="connsiteY24" fmla="*/ 411723 h 1625600"/>
              <a:gd name="connsiteX25" fmla="*/ 1216350 w 1625600"/>
              <a:gd name="connsiteY25" fmla="*/ 411723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25600" h="1625600">
                <a:moveTo>
                  <a:pt x="1216350" y="411723"/>
                </a:moveTo>
                <a:lnTo>
                  <a:pt x="1456181" y="339443"/>
                </a:lnTo>
                <a:lnTo>
                  <a:pt x="1544430" y="492294"/>
                </a:lnTo>
                <a:lnTo>
                  <a:pt x="1361918" y="663854"/>
                </a:lnTo>
                <a:cubicBezTo>
                  <a:pt x="1388374" y="761389"/>
                  <a:pt x="1388374" y="864211"/>
                  <a:pt x="1361918" y="961747"/>
                </a:cubicBezTo>
                <a:lnTo>
                  <a:pt x="1544430" y="1133306"/>
                </a:lnTo>
                <a:lnTo>
                  <a:pt x="1456181" y="1286157"/>
                </a:lnTo>
                <a:lnTo>
                  <a:pt x="1216350" y="1213877"/>
                </a:lnTo>
                <a:cubicBezTo>
                  <a:pt x="1145110" y="1285556"/>
                  <a:pt x="1056063" y="1336967"/>
                  <a:pt x="958367" y="1362823"/>
                </a:cubicBezTo>
                <a:lnTo>
                  <a:pt x="901049" y="1606663"/>
                </a:lnTo>
                <a:lnTo>
                  <a:pt x="724551" y="1606663"/>
                </a:lnTo>
                <a:lnTo>
                  <a:pt x="667232" y="1362823"/>
                </a:lnTo>
                <a:cubicBezTo>
                  <a:pt x="569536" y="1336967"/>
                  <a:pt x="480489" y="1285556"/>
                  <a:pt x="409249" y="1213877"/>
                </a:cubicBezTo>
                <a:lnTo>
                  <a:pt x="169419" y="1286157"/>
                </a:lnTo>
                <a:lnTo>
                  <a:pt x="81170" y="1133306"/>
                </a:lnTo>
                <a:lnTo>
                  <a:pt x="263682" y="961746"/>
                </a:lnTo>
                <a:cubicBezTo>
                  <a:pt x="237226" y="864211"/>
                  <a:pt x="237226" y="761389"/>
                  <a:pt x="263682" y="663853"/>
                </a:cubicBezTo>
                <a:lnTo>
                  <a:pt x="81170" y="492294"/>
                </a:lnTo>
                <a:lnTo>
                  <a:pt x="169419" y="339443"/>
                </a:lnTo>
                <a:lnTo>
                  <a:pt x="409250" y="411723"/>
                </a:lnTo>
                <a:cubicBezTo>
                  <a:pt x="480490" y="340044"/>
                  <a:pt x="569537" y="288633"/>
                  <a:pt x="667233" y="262777"/>
                </a:cubicBezTo>
                <a:lnTo>
                  <a:pt x="724551" y="18937"/>
                </a:lnTo>
                <a:lnTo>
                  <a:pt x="901049" y="18937"/>
                </a:lnTo>
                <a:lnTo>
                  <a:pt x="958368" y="262777"/>
                </a:lnTo>
                <a:cubicBezTo>
                  <a:pt x="1056064" y="288633"/>
                  <a:pt x="1145111" y="340044"/>
                  <a:pt x="1216351" y="411723"/>
                </a:cubicBezTo>
                <a:lnTo>
                  <a:pt x="1216350" y="41172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9730" tIns="442203" rIns="439730" bIns="442203" numCol="1" spcCol="1270" anchor="ctr" anchorCtr="0">
            <a:noAutofit/>
          </a:bodyPr>
          <a:lstStyle/>
          <a:p>
            <a:pPr marL="0" lvl="0" indent="0" algn="ctr" defTabSz="1066800">
              <a:lnSpc>
                <a:spcPct val="90000"/>
              </a:lnSpc>
              <a:spcBef>
                <a:spcPct val="0"/>
              </a:spcBef>
              <a:spcAft>
                <a:spcPct val="35000"/>
              </a:spcAft>
              <a:buNone/>
            </a:pPr>
            <a:r>
              <a:rPr lang="de-DE" sz="2400" b="1" kern="1200" dirty="0">
                <a:solidFill>
                  <a:srgbClr val="FF0000"/>
                </a:solidFill>
              </a:rPr>
              <a:t>D</a:t>
            </a:r>
            <a:r>
              <a:rPr lang="de-DE" sz="2400" kern="1200" dirty="0"/>
              <a:t>CC</a:t>
            </a:r>
          </a:p>
        </p:txBody>
      </p:sp>
      <p:sp>
        <p:nvSpPr>
          <p:cNvPr id="5" name="Freihandform: Form 4">
            <a:extLst>
              <a:ext uri="{FF2B5EF4-FFF2-40B4-BE49-F238E27FC236}">
                <a16:creationId xmlns:a16="http://schemas.microsoft.com/office/drawing/2014/main" id="{58421D9A-DA38-4CC9-9718-2EE93B855808}"/>
              </a:ext>
            </a:extLst>
          </p:cNvPr>
          <p:cNvSpPr/>
          <p:nvPr/>
        </p:nvSpPr>
        <p:spPr>
          <a:xfrm>
            <a:off x="1521678" y="739997"/>
            <a:ext cx="1950720" cy="1950720"/>
          </a:xfrm>
          <a:custGeom>
            <a:avLst/>
            <a:gdLst>
              <a:gd name="connsiteX0" fmla="*/ 1191775 w 1592756"/>
              <a:gd name="connsiteY0" fmla="*/ 403405 h 1592756"/>
              <a:gd name="connsiteX1" fmla="*/ 1426760 w 1592756"/>
              <a:gd name="connsiteY1" fmla="*/ 332584 h 1592756"/>
              <a:gd name="connsiteX2" fmla="*/ 1513226 w 1592756"/>
              <a:gd name="connsiteY2" fmla="*/ 482348 h 1592756"/>
              <a:gd name="connsiteX3" fmla="*/ 1334401 w 1592756"/>
              <a:gd name="connsiteY3" fmla="*/ 650441 h 1592756"/>
              <a:gd name="connsiteX4" fmla="*/ 1334401 w 1592756"/>
              <a:gd name="connsiteY4" fmla="*/ 942315 h 1592756"/>
              <a:gd name="connsiteX5" fmla="*/ 1513226 w 1592756"/>
              <a:gd name="connsiteY5" fmla="*/ 1110408 h 1592756"/>
              <a:gd name="connsiteX6" fmla="*/ 1426760 w 1592756"/>
              <a:gd name="connsiteY6" fmla="*/ 1260172 h 1592756"/>
              <a:gd name="connsiteX7" fmla="*/ 1191775 w 1592756"/>
              <a:gd name="connsiteY7" fmla="*/ 1189351 h 1592756"/>
              <a:gd name="connsiteX8" fmla="*/ 939004 w 1592756"/>
              <a:gd name="connsiteY8" fmla="*/ 1335288 h 1592756"/>
              <a:gd name="connsiteX9" fmla="*/ 882844 w 1592756"/>
              <a:gd name="connsiteY9" fmla="*/ 1574202 h 1592756"/>
              <a:gd name="connsiteX10" fmla="*/ 709912 w 1592756"/>
              <a:gd name="connsiteY10" fmla="*/ 1574202 h 1592756"/>
              <a:gd name="connsiteX11" fmla="*/ 653752 w 1592756"/>
              <a:gd name="connsiteY11" fmla="*/ 1335288 h 1592756"/>
              <a:gd name="connsiteX12" fmla="*/ 400981 w 1592756"/>
              <a:gd name="connsiteY12" fmla="*/ 1189351 h 1592756"/>
              <a:gd name="connsiteX13" fmla="*/ 165996 w 1592756"/>
              <a:gd name="connsiteY13" fmla="*/ 1260172 h 1592756"/>
              <a:gd name="connsiteX14" fmla="*/ 79530 w 1592756"/>
              <a:gd name="connsiteY14" fmla="*/ 1110408 h 1592756"/>
              <a:gd name="connsiteX15" fmla="*/ 258355 w 1592756"/>
              <a:gd name="connsiteY15" fmla="*/ 942315 h 1592756"/>
              <a:gd name="connsiteX16" fmla="*/ 258355 w 1592756"/>
              <a:gd name="connsiteY16" fmla="*/ 650441 h 1592756"/>
              <a:gd name="connsiteX17" fmla="*/ 79530 w 1592756"/>
              <a:gd name="connsiteY17" fmla="*/ 482348 h 1592756"/>
              <a:gd name="connsiteX18" fmla="*/ 165996 w 1592756"/>
              <a:gd name="connsiteY18" fmla="*/ 332584 h 1592756"/>
              <a:gd name="connsiteX19" fmla="*/ 400981 w 1592756"/>
              <a:gd name="connsiteY19" fmla="*/ 403405 h 1592756"/>
              <a:gd name="connsiteX20" fmla="*/ 653752 w 1592756"/>
              <a:gd name="connsiteY20" fmla="*/ 257468 h 1592756"/>
              <a:gd name="connsiteX21" fmla="*/ 709912 w 1592756"/>
              <a:gd name="connsiteY21" fmla="*/ 18554 h 1592756"/>
              <a:gd name="connsiteX22" fmla="*/ 882844 w 1592756"/>
              <a:gd name="connsiteY22" fmla="*/ 18554 h 1592756"/>
              <a:gd name="connsiteX23" fmla="*/ 939004 w 1592756"/>
              <a:gd name="connsiteY23" fmla="*/ 257468 h 1592756"/>
              <a:gd name="connsiteX24" fmla="*/ 1191775 w 1592756"/>
              <a:gd name="connsiteY24" fmla="*/ 403405 h 159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92756" h="1592756">
                <a:moveTo>
                  <a:pt x="1025173" y="402893"/>
                </a:moveTo>
                <a:lnTo>
                  <a:pt x="1195533" y="297380"/>
                </a:lnTo>
                <a:lnTo>
                  <a:pt x="1295376" y="397223"/>
                </a:lnTo>
                <a:lnTo>
                  <a:pt x="1189863" y="567584"/>
                </a:lnTo>
                <a:cubicBezTo>
                  <a:pt x="1230502" y="637475"/>
                  <a:pt x="1251792" y="716930"/>
                  <a:pt x="1251543" y="797777"/>
                </a:cubicBezTo>
                <a:lnTo>
                  <a:pt x="1428100" y="892558"/>
                </a:lnTo>
                <a:lnTo>
                  <a:pt x="1391556" y="1028945"/>
                </a:lnTo>
                <a:lnTo>
                  <a:pt x="1191263" y="1022749"/>
                </a:lnTo>
                <a:cubicBezTo>
                  <a:pt x="1151054" y="1092889"/>
                  <a:pt x="1092889" y="1151054"/>
                  <a:pt x="1022749" y="1191262"/>
                </a:cubicBezTo>
                <a:lnTo>
                  <a:pt x="1028945" y="1391556"/>
                </a:lnTo>
                <a:lnTo>
                  <a:pt x="892558" y="1428101"/>
                </a:lnTo>
                <a:lnTo>
                  <a:pt x="797778" y="1251543"/>
                </a:lnTo>
                <a:cubicBezTo>
                  <a:pt x="716930" y="1251791"/>
                  <a:pt x="637475" y="1230502"/>
                  <a:pt x="567583" y="1189863"/>
                </a:cubicBezTo>
                <a:lnTo>
                  <a:pt x="397223" y="1295376"/>
                </a:lnTo>
                <a:lnTo>
                  <a:pt x="297380" y="1195533"/>
                </a:lnTo>
                <a:lnTo>
                  <a:pt x="402893" y="1025172"/>
                </a:lnTo>
                <a:cubicBezTo>
                  <a:pt x="362254" y="955281"/>
                  <a:pt x="340964" y="875826"/>
                  <a:pt x="341213" y="794979"/>
                </a:cubicBezTo>
                <a:lnTo>
                  <a:pt x="164656" y="700198"/>
                </a:lnTo>
                <a:lnTo>
                  <a:pt x="201200" y="563811"/>
                </a:lnTo>
                <a:lnTo>
                  <a:pt x="401493" y="570007"/>
                </a:lnTo>
                <a:cubicBezTo>
                  <a:pt x="441702" y="499867"/>
                  <a:pt x="499867" y="441702"/>
                  <a:pt x="570007" y="401494"/>
                </a:cubicBezTo>
                <a:lnTo>
                  <a:pt x="563811" y="201200"/>
                </a:lnTo>
                <a:lnTo>
                  <a:pt x="700198" y="164655"/>
                </a:lnTo>
                <a:lnTo>
                  <a:pt x="794978" y="341213"/>
                </a:lnTo>
                <a:cubicBezTo>
                  <a:pt x="875826" y="340965"/>
                  <a:pt x="955281" y="362254"/>
                  <a:pt x="1025173" y="402893"/>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58800" tIns="558801" rIns="558800" bIns="558799" numCol="1" spcCol="1270" anchor="ctr" anchorCtr="0">
            <a:noAutofit/>
          </a:bodyPr>
          <a:lstStyle/>
          <a:p>
            <a:pPr marL="0" lvl="0" indent="0" algn="ctr" defTabSz="1066800">
              <a:lnSpc>
                <a:spcPct val="90000"/>
              </a:lnSpc>
              <a:spcBef>
                <a:spcPct val="0"/>
              </a:spcBef>
              <a:spcAft>
                <a:spcPct val="35000"/>
              </a:spcAft>
              <a:buNone/>
            </a:pPr>
            <a:r>
              <a:rPr lang="de-DE" sz="2400" b="1" kern="1200" dirty="0">
                <a:solidFill>
                  <a:srgbClr val="FF0000"/>
                </a:solidFill>
              </a:rPr>
              <a:t>D</a:t>
            </a:r>
            <a:r>
              <a:rPr lang="de-DE" sz="2400" kern="1200" dirty="0"/>
              <a:t>-SI</a:t>
            </a:r>
          </a:p>
        </p:txBody>
      </p:sp>
      <p:sp>
        <p:nvSpPr>
          <p:cNvPr id="6" name="Pfeil: gebogen 5">
            <a:extLst>
              <a:ext uri="{FF2B5EF4-FFF2-40B4-BE49-F238E27FC236}">
                <a16:creationId xmlns:a16="http://schemas.microsoft.com/office/drawing/2014/main" id="{4368DFF4-9A11-4E2B-B1A1-40AE9E0BB849}"/>
              </a:ext>
            </a:extLst>
          </p:cNvPr>
          <p:cNvSpPr/>
          <p:nvPr/>
        </p:nvSpPr>
        <p:spPr>
          <a:xfrm>
            <a:off x="1937280" y="2232318"/>
            <a:ext cx="2861056" cy="2861056"/>
          </a:xfrm>
          <a:prstGeom prst="circularArrow">
            <a:avLst>
              <a:gd name="adj1" fmla="val 4687"/>
              <a:gd name="adj2" fmla="val 299029"/>
              <a:gd name="adj3" fmla="val 2513083"/>
              <a:gd name="adj4" fmla="val 15867933"/>
              <a:gd name="adj5" fmla="val 5469"/>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7" name="Form 6">
            <a:extLst>
              <a:ext uri="{FF2B5EF4-FFF2-40B4-BE49-F238E27FC236}">
                <a16:creationId xmlns:a16="http://schemas.microsoft.com/office/drawing/2014/main" id="{55C608CE-3181-478C-9470-38F923E69E06}"/>
              </a:ext>
            </a:extLst>
          </p:cNvPr>
          <p:cNvSpPr/>
          <p:nvPr/>
        </p:nvSpPr>
        <p:spPr>
          <a:xfrm>
            <a:off x="522204" y="1681353"/>
            <a:ext cx="2078736" cy="2078736"/>
          </a:xfrm>
          <a:prstGeom prst="leftCircularArrow">
            <a:avLst>
              <a:gd name="adj1" fmla="val 6452"/>
              <a:gd name="adj2" fmla="val 429999"/>
              <a:gd name="adj3" fmla="val 10489124"/>
              <a:gd name="adj4" fmla="val 14837806"/>
              <a:gd name="adj5" fmla="val 7527"/>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8" name="Pfeil: gebogen 7">
            <a:extLst>
              <a:ext uri="{FF2B5EF4-FFF2-40B4-BE49-F238E27FC236}">
                <a16:creationId xmlns:a16="http://schemas.microsoft.com/office/drawing/2014/main" id="{4B1C9BFB-471E-425F-8F28-12A252E9F8D4}"/>
              </a:ext>
            </a:extLst>
          </p:cNvPr>
          <p:cNvSpPr/>
          <p:nvPr/>
        </p:nvSpPr>
        <p:spPr>
          <a:xfrm>
            <a:off x="1352175" y="570666"/>
            <a:ext cx="2241296" cy="2241296"/>
          </a:xfrm>
          <a:prstGeom prst="circularArrow">
            <a:avLst>
              <a:gd name="adj1" fmla="val 5984"/>
              <a:gd name="adj2" fmla="val 394124"/>
              <a:gd name="adj3" fmla="val 13313824"/>
              <a:gd name="adj4" fmla="val 10508221"/>
              <a:gd name="adj5" fmla="val 6981"/>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45" name="Gruppieren 44">
            <a:extLst>
              <a:ext uri="{FF2B5EF4-FFF2-40B4-BE49-F238E27FC236}">
                <a16:creationId xmlns:a16="http://schemas.microsoft.com/office/drawing/2014/main" id="{A1D9CDD4-54E5-469E-BCBE-9350F9390A6D}"/>
              </a:ext>
            </a:extLst>
          </p:cNvPr>
          <p:cNvGrpSpPr/>
          <p:nvPr/>
        </p:nvGrpSpPr>
        <p:grpSpPr>
          <a:xfrm>
            <a:off x="5246191" y="1203598"/>
            <a:ext cx="3384376" cy="3633475"/>
            <a:chOff x="256959" y="1343322"/>
            <a:chExt cx="2969156" cy="3076411"/>
          </a:xfrm>
        </p:grpSpPr>
        <p:pic>
          <p:nvPicPr>
            <p:cNvPr id="46" name="Grafik 45">
              <a:extLst>
                <a:ext uri="{FF2B5EF4-FFF2-40B4-BE49-F238E27FC236}">
                  <a16:creationId xmlns:a16="http://schemas.microsoft.com/office/drawing/2014/main" id="{B7AB77F9-EA56-4266-ACBC-E5E61F4EDC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183" y="1343322"/>
              <a:ext cx="2933970" cy="3076411"/>
            </a:xfrm>
            <a:prstGeom prst="rect">
              <a:avLst/>
            </a:prstGeom>
          </p:spPr>
        </p:pic>
        <p:pic>
          <p:nvPicPr>
            <p:cNvPr id="47" name="Grafik 46">
              <a:extLst>
                <a:ext uri="{FF2B5EF4-FFF2-40B4-BE49-F238E27FC236}">
                  <a16:creationId xmlns:a16="http://schemas.microsoft.com/office/drawing/2014/main" id="{95D87D29-AEAA-467D-BA4C-A57202E41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959" y="2131478"/>
              <a:ext cx="530079" cy="51829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48" name="Gruppieren 47">
              <a:extLst>
                <a:ext uri="{FF2B5EF4-FFF2-40B4-BE49-F238E27FC236}">
                  <a16:creationId xmlns:a16="http://schemas.microsoft.com/office/drawing/2014/main" id="{A20E71CA-39A0-4C61-B740-A2ECB5F1D8CA}"/>
                </a:ext>
              </a:extLst>
            </p:cNvPr>
            <p:cNvGrpSpPr/>
            <p:nvPr/>
          </p:nvGrpSpPr>
          <p:grpSpPr>
            <a:xfrm>
              <a:off x="842126" y="2216168"/>
              <a:ext cx="717143" cy="525801"/>
              <a:chOff x="3984669" y="3292039"/>
              <a:chExt cx="916451" cy="720812"/>
            </a:xfrm>
          </p:grpSpPr>
          <p:pic>
            <p:nvPicPr>
              <p:cNvPr id="56" name="Grafik 55">
                <a:extLst>
                  <a:ext uri="{FF2B5EF4-FFF2-40B4-BE49-F238E27FC236}">
                    <a16:creationId xmlns:a16="http://schemas.microsoft.com/office/drawing/2014/main" id="{32A614BE-6978-4B46-9FC7-00D53E563D0A}"/>
                  </a:ext>
                </a:extLst>
              </p:cNvPr>
              <p:cNvPicPr>
                <a:picLocks noChangeAspect="1"/>
              </p:cNvPicPr>
              <p:nvPr/>
            </p:nvPicPr>
            <p:blipFill rotWithShape="1">
              <a:blip r:embed="rId4"/>
              <a:srcRect l="6631" t="8056" r="10420" b="9683"/>
              <a:stretch/>
            </p:blipFill>
            <p:spPr>
              <a:xfrm>
                <a:off x="3984669" y="3292039"/>
                <a:ext cx="702368" cy="72081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7" name="Textfeld 56">
                <a:extLst>
                  <a:ext uri="{FF2B5EF4-FFF2-40B4-BE49-F238E27FC236}">
                    <a16:creationId xmlns:a16="http://schemas.microsoft.com/office/drawing/2014/main" id="{5FCC3C71-9C26-4F88-A833-2343EE42B88C}"/>
                  </a:ext>
                </a:extLst>
              </p:cNvPr>
              <p:cNvSpPr txBox="1"/>
              <p:nvPr/>
            </p:nvSpPr>
            <p:spPr>
              <a:xfrm>
                <a:off x="4002235" y="3332019"/>
                <a:ext cx="898885" cy="492032"/>
              </a:xfrm>
              <a:prstGeom prst="rect">
                <a:avLst/>
              </a:prstGeom>
              <a:noFill/>
              <a:ln>
                <a:noFill/>
              </a:ln>
            </p:spPr>
            <p:txBody>
              <a:bodyPr wrap="none" rtlCol="0">
                <a:spAutoFit/>
              </a:bodyPr>
              <a:lstStyle/>
              <a:p>
                <a:r>
                  <a:rPr lang="en-US" sz="800" b="1"/>
                  <a:t>GUM</a:t>
                </a:r>
              </a:p>
            </p:txBody>
          </p:sp>
        </p:grpSp>
        <p:grpSp>
          <p:nvGrpSpPr>
            <p:cNvPr id="49" name="Gruppieren 48">
              <a:extLst>
                <a:ext uri="{FF2B5EF4-FFF2-40B4-BE49-F238E27FC236}">
                  <a16:creationId xmlns:a16="http://schemas.microsoft.com/office/drawing/2014/main" id="{8B2F49DC-6BF7-4BD0-A523-88965A588D0F}"/>
                </a:ext>
              </a:extLst>
            </p:cNvPr>
            <p:cNvGrpSpPr/>
            <p:nvPr/>
          </p:nvGrpSpPr>
          <p:grpSpPr>
            <a:xfrm>
              <a:off x="1456946" y="2234442"/>
              <a:ext cx="676101" cy="502437"/>
              <a:chOff x="5807703" y="2410546"/>
              <a:chExt cx="1051181" cy="734895"/>
            </a:xfrm>
          </p:grpSpPr>
          <p:pic>
            <p:nvPicPr>
              <p:cNvPr id="54" name="Grafik 53">
                <a:extLst>
                  <a:ext uri="{FF2B5EF4-FFF2-40B4-BE49-F238E27FC236}">
                    <a16:creationId xmlns:a16="http://schemas.microsoft.com/office/drawing/2014/main" id="{906969E6-7A7A-4C3B-A814-938DDB944EC3}"/>
                  </a:ext>
                </a:extLst>
              </p:cNvPr>
              <p:cNvPicPr>
                <a:picLocks noChangeAspect="1"/>
              </p:cNvPicPr>
              <p:nvPr/>
            </p:nvPicPr>
            <p:blipFill>
              <a:blip r:embed="rId5"/>
              <a:stretch>
                <a:fillRect/>
              </a:stretch>
            </p:blipFill>
            <p:spPr>
              <a:xfrm>
                <a:off x="5807703" y="2410546"/>
                <a:ext cx="860214" cy="73489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5" name="Textfeld 54">
                <a:extLst>
                  <a:ext uri="{FF2B5EF4-FFF2-40B4-BE49-F238E27FC236}">
                    <a16:creationId xmlns:a16="http://schemas.microsoft.com/office/drawing/2014/main" id="{FDEC421E-37AD-4E2D-BEC9-BA120B6CB654}"/>
                  </a:ext>
                </a:extLst>
              </p:cNvPr>
              <p:cNvSpPr txBox="1"/>
              <p:nvPr/>
            </p:nvSpPr>
            <p:spPr>
              <a:xfrm>
                <a:off x="5885727" y="2455476"/>
                <a:ext cx="973157" cy="524971"/>
              </a:xfrm>
              <a:prstGeom prst="rect">
                <a:avLst/>
              </a:prstGeom>
              <a:noFill/>
              <a:ln>
                <a:noFill/>
              </a:ln>
            </p:spPr>
            <p:txBody>
              <a:bodyPr wrap="none" rtlCol="0">
                <a:spAutoFit/>
              </a:bodyPr>
              <a:lstStyle/>
              <a:p>
                <a:r>
                  <a:rPr lang="en-US" sz="800" b="1"/>
                  <a:t>VIM</a:t>
                </a:r>
              </a:p>
            </p:txBody>
          </p:sp>
        </p:grpSp>
        <p:grpSp>
          <p:nvGrpSpPr>
            <p:cNvPr id="50" name="Gruppieren 49">
              <a:extLst>
                <a:ext uri="{FF2B5EF4-FFF2-40B4-BE49-F238E27FC236}">
                  <a16:creationId xmlns:a16="http://schemas.microsoft.com/office/drawing/2014/main" id="{9D780F5F-7A75-4561-9B51-88E5B7CF191C}"/>
                </a:ext>
              </a:extLst>
            </p:cNvPr>
            <p:cNvGrpSpPr/>
            <p:nvPr/>
          </p:nvGrpSpPr>
          <p:grpSpPr>
            <a:xfrm>
              <a:off x="2116123" y="2092825"/>
              <a:ext cx="564025" cy="525802"/>
              <a:chOff x="5943813" y="2326987"/>
              <a:chExt cx="867618" cy="685350"/>
            </a:xfrm>
          </p:grpSpPr>
          <p:sp>
            <p:nvSpPr>
              <p:cNvPr id="52" name="Ellipse 51">
                <a:extLst>
                  <a:ext uri="{FF2B5EF4-FFF2-40B4-BE49-F238E27FC236}">
                    <a16:creationId xmlns:a16="http://schemas.microsoft.com/office/drawing/2014/main" id="{BDB11C5B-D2B1-4B58-8A79-58C5FF0773A1}"/>
                  </a:ext>
                </a:extLst>
              </p:cNvPr>
              <p:cNvSpPr/>
              <p:nvPr/>
            </p:nvSpPr>
            <p:spPr>
              <a:xfrm>
                <a:off x="5963577" y="2326987"/>
                <a:ext cx="847854" cy="673725"/>
              </a:xfrm>
              <a:prstGeom prst="ellipse">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Grafik 52">
                <a:extLst>
                  <a:ext uri="{FF2B5EF4-FFF2-40B4-BE49-F238E27FC236}">
                    <a16:creationId xmlns:a16="http://schemas.microsoft.com/office/drawing/2014/main" id="{09DAE969-C501-4A10-A3AA-7C4A417B67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3813" y="2326987"/>
                <a:ext cx="847855" cy="6853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51" name="Ellipse 50">
              <a:extLst>
                <a:ext uri="{FF2B5EF4-FFF2-40B4-BE49-F238E27FC236}">
                  <a16:creationId xmlns:a16="http://schemas.microsoft.com/office/drawing/2014/main" id="{B269DEFA-EAAB-4C9E-A3B3-0DA692E18388}"/>
                </a:ext>
              </a:extLst>
            </p:cNvPr>
            <p:cNvSpPr/>
            <p:nvPr/>
          </p:nvSpPr>
          <p:spPr>
            <a:xfrm>
              <a:off x="2724653" y="1874250"/>
              <a:ext cx="501462" cy="516882"/>
            </a:xfrm>
            <a:prstGeom prst="ellipse">
              <a:avLst/>
            </a:prstGeom>
            <a:solidFill>
              <a:schemeClr val="bg1"/>
            </a:solid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a:t>
              </a:r>
            </a:p>
          </p:txBody>
        </p:sp>
      </p:grpSp>
      <p:sp>
        <p:nvSpPr>
          <p:cNvPr id="2" name="Titel 1">
            <a:extLst>
              <a:ext uri="{FF2B5EF4-FFF2-40B4-BE49-F238E27FC236}">
                <a16:creationId xmlns:a16="http://schemas.microsoft.com/office/drawing/2014/main" id="{D5FFC741-23E7-44E4-859E-FC1A64FDD786}"/>
              </a:ext>
            </a:extLst>
          </p:cNvPr>
          <p:cNvSpPr>
            <a:spLocks noGrp="1"/>
          </p:cNvSpPr>
          <p:nvPr>
            <p:ph type="title"/>
          </p:nvPr>
        </p:nvSpPr>
        <p:spPr/>
        <p:txBody>
          <a:bodyPr/>
          <a:lstStyle/>
          <a:p>
            <a:r>
              <a:rPr lang="de-DE" dirty="0"/>
              <a:t>SmartCom: Content</a:t>
            </a:r>
          </a:p>
        </p:txBody>
      </p:sp>
    </p:spTree>
    <p:extLst>
      <p:ext uri="{BB962C8B-B14F-4D97-AF65-F5344CB8AC3E}">
        <p14:creationId xmlns:p14="http://schemas.microsoft.com/office/powerpoint/2010/main" val="17014869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4510723A-461B-4B7B-AAC0-3F6040D35D37}"/>
              </a:ext>
            </a:extLst>
          </p:cNvPr>
          <p:cNvSpPr txBox="1"/>
          <p:nvPr/>
        </p:nvSpPr>
        <p:spPr>
          <a:xfrm>
            <a:off x="971600" y="994428"/>
            <a:ext cx="4992739" cy="3737562"/>
          </a:xfrm>
          <a:prstGeom prst="rect">
            <a:avLst/>
          </a:prstGeom>
          <a:noFill/>
        </p:spPr>
        <p:txBody>
          <a:bodyPr wrap="square" rtlCol="0">
            <a:spAutoFit/>
          </a:bodyPr>
          <a:lstStyle/>
          <a:p>
            <a:pPr marL="214313" indent="-214313">
              <a:lnSpc>
                <a:spcPts val="1800"/>
              </a:lnSpc>
              <a:spcBef>
                <a:spcPts val="450"/>
              </a:spcBef>
              <a:spcAft>
                <a:spcPts val="450"/>
              </a:spcAft>
              <a:buClr>
                <a:srgbClr val="006FA6"/>
              </a:buClr>
              <a:buFont typeface="Wingdings" panose="05000000000000000000" pitchFamily="2" charset="2"/>
              <a:buChar char="§"/>
            </a:pPr>
            <a:r>
              <a:rPr lang="en-US" b="1" dirty="0">
                <a:cs typeface="Arial" panose="020B0604020202020204" pitchFamily="34" charset="0"/>
              </a:rPr>
              <a:t>Consensus:</a:t>
            </a:r>
          </a:p>
          <a:p>
            <a:pPr marL="432000" lvl="1" indent="-214313">
              <a:lnSpc>
                <a:spcPts val="1800"/>
              </a:lnSpc>
              <a:spcBef>
                <a:spcPts val="450"/>
              </a:spcBef>
              <a:spcAft>
                <a:spcPts val="450"/>
              </a:spcAft>
              <a:buFont typeface="Wingdings" panose="05000000000000000000" pitchFamily="2" charset="2"/>
              <a:buChar char="Ø"/>
            </a:pPr>
            <a:r>
              <a:rPr lang="en-US" dirty="0">
                <a:cs typeface="Arial" panose="020B0604020202020204" pitchFamily="34" charset="0"/>
              </a:rPr>
              <a:t>uniform structure/hierarchy </a:t>
            </a:r>
          </a:p>
          <a:p>
            <a:pPr marL="432000" lvl="1" indent="-214313">
              <a:lnSpc>
                <a:spcPts val="1800"/>
              </a:lnSpc>
              <a:spcBef>
                <a:spcPts val="450"/>
              </a:spcBef>
              <a:spcAft>
                <a:spcPts val="450"/>
              </a:spcAft>
              <a:buFont typeface="Wingdings" panose="05000000000000000000" pitchFamily="2" charset="2"/>
              <a:buChar char="Ø"/>
            </a:pPr>
            <a:r>
              <a:rPr lang="en-US" dirty="0">
                <a:cs typeface="Arial" panose="020B0604020202020204" pitchFamily="34" charset="0"/>
              </a:rPr>
              <a:t>uniform exchange format (XML)</a:t>
            </a:r>
          </a:p>
          <a:p>
            <a:pPr marL="214313" indent="-214313">
              <a:lnSpc>
                <a:spcPts val="1800"/>
              </a:lnSpc>
              <a:spcBef>
                <a:spcPts val="1200"/>
              </a:spcBef>
              <a:spcAft>
                <a:spcPts val="450"/>
              </a:spcAft>
              <a:buClr>
                <a:srgbClr val="006FA6"/>
              </a:buClr>
              <a:buFont typeface="Wingdings" panose="05000000000000000000" pitchFamily="2" charset="2"/>
              <a:buChar char="§"/>
            </a:pPr>
            <a:r>
              <a:rPr lang="en-US" b="1" dirty="0">
                <a:cs typeface="Arial" panose="020B0604020202020204" pitchFamily="34" charset="0"/>
              </a:rPr>
              <a:t>Technical solutions:</a:t>
            </a:r>
          </a:p>
          <a:p>
            <a:pPr marL="432000" lvl="1" indent="-214313">
              <a:lnSpc>
                <a:spcPts val="1800"/>
              </a:lnSpc>
              <a:spcBef>
                <a:spcPts val="450"/>
              </a:spcBef>
              <a:spcAft>
                <a:spcPts val="450"/>
              </a:spcAft>
              <a:buFont typeface="Wingdings" panose="05000000000000000000" pitchFamily="2" charset="2"/>
              <a:buChar char="Ø"/>
            </a:pPr>
            <a:r>
              <a:rPr lang="en-US" dirty="0">
                <a:cs typeface="Arial" panose="020B0604020202020204" pitchFamily="34" charset="0"/>
              </a:rPr>
              <a:t>cryptographic signatures/seals</a:t>
            </a:r>
          </a:p>
          <a:p>
            <a:pPr marL="432000" lvl="1" indent="-214313">
              <a:lnSpc>
                <a:spcPts val="1800"/>
              </a:lnSpc>
              <a:spcBef>
                <a:spcPts val="450"/>
              </a:spcBef>
              <a:spcAft>
                <a:spcPts val="450"/>
              </a:spcAft>
              <a:buFont typeface="Wingdings" panose="05000000000000000000" pitchFamily="2" charset="2"/>
              <a:buChar char="Ø"/>
            </a:pPr>
            <a:r>
              <a:rPr lang="en-US" dirty="0">
                <a:cs typeface="Arial" panose="020B0604020202020204" pitchFamily="34" charset="0"/>
              </a:rPr>
              <a:t>data security, encryption </a:t>
            </a:r>
          </a:p>
          <a:p>
            <a:pPr marL="432000" lvl="1" indent="-214313">
              <a:lnSpc>
                <a:spcPts val="1800"/>
              </a:lnSpc>
              <a:spcBef>
                <a:spcPts val="450"/>
              </a:spcBef>
              <a:spcAft>
                <a:spcPts val="450"/>
              </a:spcAft>
              <a:buFont typeface="Wingdings" panose="05000000000000000000" pitchFamily="2" charset="2"/>
              <a:buChar char="Ø"/>
            </a:pPr>
            <a:r>
              <a:rPr lang="en-US" dirty="0">
                <a:cs typeface="Arial" panose="020B0604020202020204" pitchFamily="34" charset="0"/>
              </a:rPr>
              <a:t>authentication (identification of interaction)</a:t>
            </a:r>
          </a:p>
          <a:p>
            <a:pPr marL="214313" indent="-214313">
              <a:lnSpc>
                <a:spcPts val="1800"/>
              </a:lnSpc>
              <a:spcBef>
                <a:spcPts val="1200"/>
              </a:spcBef>
              <a:spcAft>
                <a:spcPts val="450"/>
              </a:spcAft>
              <a:buClr>
                <a:srgbClr val="006FA6"/>
              </a:buClr>
              <a:buFont typeface="Wingdings" panose="05000000000000000000" pitchFamily="2" charset="2"/>
              <a:buChar char="§"/>
            </a:pPr>
            <a:r>
              <a:rPr lang="en-US" b="1" dirty="0">
                <a:cs typeface="Arial" panose="020B0604020202020204" pitchFamily="34" charset="0"/>
              </a:rPr>
              <a:t>Legal requirements:</a:t>
            </a:r>
            <a:endParaRPr lang="en-US" dirty="0">
              <a:cs typeface="Arial" panose="020B0604020202020204" pitchFamily="34" charset="0"/>
            </a:endParaRPr>
          </a:p>
          <a:p>
            <a:pPr marL="432000" lvl="1" indent="-214313">
              <a:lnSpc>
                <a:spcPts val="1800"/>
              </a:lnSpc>
              <a:spcBef>
                <a:spcPts val="450"/>
              </a:spcBef>
              <a:spcAft>
                <a:spcPts val="450"/>
              </a:spcAft>
              <a:buFont typeface="Wingdings" panose="05000000000000000000" pitchFamily="2" charset="2"/>
              <a:buChar char="Ø"/>
            </a:pPr>
            <a:r>
              <a:rPr lang="en-US" dirty="0">
                <a:cs typeface="Arial" panose="020B0604020202020204" pitchFamily="34" charset="0"/>
              </a:rPr>
              <a:t>legal validity/ documentation of validity period</a:t>
            </a:r>
          </a:p>
          <a:p>
            <a:pPr marL="432000" lvl="1" indent="-214313">
              <a:lnSpc>
                <a:spcPts val="1800"/>
              </a:lnSpc>
              <a:spcBef>
                <a:spcPts val="450"/>
              </a:spcBef>
              <a:spcAft>
                <a:spcPts val="450"/>
              </a:spcAft>
              <a:buFont typeface="Wingdings" panose="05000000000000000000" pitchFamily="2" charset="2"/>
              <a:buChar char="Ø"/>
            </a:pPr>
            <a:r>
              <a:rPr lang="en-US" dirty="0">
                <a:cs typeface="Arial" panose="020B0604020202020204" pitchFamily="34" charset="0"/>
              </a:rPr>
              <a:t>Withdrawal of calibration certificates</a:t>
            </a:r>
          </a:p>
        </p:txBody>
      </p:sp>
      <p:sp>
        <p:nvSpPr>
          <p:cNvPr id="8" name="Rechteck 7">
            <a:extLst>
              <a:ext uri="{FF2B5EF4-FFF2-40B4-BE49-F238E27FC236}">
                <a16:creationId xmlns:a16="http://schemas.microsoft.com/office/drawing/2014/main" id="{E78ECE8F-6D06-4273-82AA-2ED22C8BD56E}"/>
              </a:ext>
            </a:extLst>
          </p:cNvPr>
          <p:cNvSpPr/>
          <p:nvPr/>
        </p:nvSpPr>
        <p:spPr>
          <a:xfrm>
            <a:off x="7045822" y="1059582"/>
            <a:ext cx="135803" cy="3783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Pfeil: nach rechts 8">
            <a:extLst>
              <a:ext uri="{FF2B5EF4-FFF2-40B4-BE49-F238E27FC236}">
                <a16:creationId xmlns:a16="http://schemas.microsoft.com/office/drawing/2014/main" id="{057F602C-354B-4F05-9399-BDCC7868F859}"/>
              </a:ext>
            </a:extLst>
          </p:cNvPr>
          <p:cNvSpPr/>
          <p:nvPr/>
        </p:nvSpPr>
        <p:spPr>
          <a:xfrm>
            <a:off x="6228184" y="2135868"/>
            <a:ext cx="2232248" cy="983683"/>
          </a:xfrm>
          <a:prstGeom prst="rightArrow">
            <a:avLst>
              <a:gd name="adj1" fmla="val 100000"/>
              <a:gd name="adj2" fmla="val 50000"/>
            </a:avLst>
          </a:prstGeom>
          <a:ln>
            <a:solidFill>
              <a:srgbClr val="C00000"/>
            </a:solidFill>
          </a:ln>
        </p:spPr>
        <p:style>
          <a:lnRef idx="2">
            <a:schemeClr val="accent2"/>
          </a:lnRef>
          <a:fillRef idx="1">
            <a:schemeClr val="lt1"/>
          </a:fillRef>
          <a:effectRef idx="0">
            <a:schemeClr val="accent2"/>
          </a:effectRef>
          <a:fontRef idx="minor">
            <a:schemeClr val="dk1"/>
          </a:fontRef>
        </p:style>
        <p:txBody>
          <a:bodyPr lIns="36000" rIns="36000" rtlCol="0" anchor="ctr"/>
          <a:lstStyle/>
          <a:p>
            <a:pPr algn="ctr"/>
            <a:r>
              <a:rPr lang="en-US" sz="1600" b="1" dirty="0"/>
              <a:t>Transfer</a:t>
            </a:r>
            <a:r>
              <a:rPr lang="en-US" sz="1600" dirty="0"/>
              <a:t> </a:t>
            </a:r>
            <a:r>
              <a:rPr lang="en-US" sz="1600" b="1" dirty="0"/>
              <a:t>of</a:t>
            </a:r>
            <a:r>
              <a:rPr lang="en-US" sz="1600" dirty="0"/>
              <a:t> </a:t>
            </a:r>
          </a:p>
          <a:p>
            <a:pPr algn="ctr"/>
            <a:r>
              <a:rPr lang="en-US" sz="1600" dirty="0"/>
              <a:t>“NMI </a:t>
            </a:r>
            <a:r>
              <a:rPr lang="en-US" sz="1600" b="1" dirty="0"/>
              <a:t>specification”</a:t>
            </a:r>
            <a:r>
              <a:rPr lang="en-US" sz="1600" dirty="0"/>
              <a:t> </a:t>
            </a:r>
          </a:p>
          <a:p>
            <a:pPr algn="ctr"/>
            <a:r>
              <a:rPr lang="en-US" sz="1600" dirty="0"/>
              <a:t>to end users &amp; standardization</a:t>
            </a:r>
          </a:p>
        </p:txBody>
      </p:sp>
      <p:sp>
        <p:nvSpPr>
          <p:cNvPr id="10" name="Pfeil: nach links 9">
            <a:extLst>
              <a:ext uri="{FF2B5EF4-FFF2-40B4-BE49-F238E27FC236}">
                <a16:creationId xmlns:a16="http://schemas.microsoft.com/office/drawing/2014/main" id="{3E143568-50CA-4700-BA43-55ABAAEDA723}"/>
              </a:ext>
            </a:extLst>
          </p:cNvPr>
          <p:cNvSpPr/>
          <p:nvPr/>
        </p:nvSpPr>
        <p:spPr>
          <a:xfrm>
            <a:off x="5696323" y="1152185"/>
            <a:ext cx="2285354" cy="983683"/>
          </a:xfrm>
          <a:prstGeom prst="leftArrow">
            <a:avLst>
              <a:gd name="adj1" fmla="val 100000"/>
              <a:gd name="adj2" fmla="val 50000"/>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a:t>Fundamental </a:t>
            </a:r>
            <a:r>
              <a:rPr lang="en-US" sz="1600" b="1" dirty="0"/>
              <a:t>NMI specification </a:t>
            </a:r>
            <a:r>
              <a:rPr lang="en-US" sz="1600" dirty="0"/>
              <a:t>in </a:t>
            </a:r>
            <a:r>
              <a:rPr lang="en-US" sz="1600" dirty="0" err="1"/>
              <a:t>SmartCom</a:t>
            </a:r>
            <a:endParaRPr lang="en-US" sz="1600" dirty="0"/>
          </a:p>
        </p:txBody>
      </p:sp>
      <p:sp>
        <p:nvSpPr>
          <p:cNvPr id="5" name="Titel 4">
            <a:extLst>
              <a:ext uri="{FF2B5EF4-FFF2-40B4-BE49-F238E27FC236}">
                <a16:creationId xmlns:a16="http://schemas.microsoft.com/office/drawing/2014/main" id="{23D39E9A-C174-48B4-862E-77AAF2CB15C3}"/>
              </a:ext>
            </a:extLst>
          </p:cNvPr>
          <p:cNvSpPr>
            <a:spLocks noGrp="1"/>
          </p:cNvSpPr>
          <p:nvPr>
            <p:ph type="title"/>
          </p:nvPr>
        </p:nvSpPr>
        <p:spPr/>
        <p:txBody>
          <a:bodyPr/>
          <a:lstStyle/>
          <a:p>
            <a:r>
              <a:rPr lang="de-DE" dirty="0"/>
              <a:t>SmartCom: </a:t>
            </a:r>
            <a:r>
              <a:rPr lang="de-DE" dirty="0" err="1"/>
              <a:t>Challenges</a:t>
            </a:r>
            <a:endParaRPr lang="de-DE" dirty="0"/>
          </a:p>
        </p:txBody>
      </p:sp>
    </p:spTree>
    <p:extLst>
      <p:ext uri="{BB962C8B-B14F-4D97-AF65-F5344CB8AC3E}">
        <p14:creationId xmlns:p14="http://schemas.microsoft.com/office/powerpoint/2010/main" val="18012917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a:extLst>
              <a:ext uri="{FF2B5EF4-FFF2-40B4-BE49-F238E27FC236}">
                <a16:creationId xmlns:a16="http://schemas.microsoft.com/office/drawing/2014/main" id="{D7F10AC1-7270-4D7B-A32A-79D05B634D14}"/>
              </a:ext>
            </a:extLst>
          </p:cNvPr>
          <p:cNvPicPr>
            <a:picLocks noChangeAspect="1"/>
          </p:cNvPicPr>
          <p:nvPr/>
        </p:nvPicPr>
        <p:blipFill>
          <a:blip r:embed="rId3"/>
          <a:stretch>
            <a:fillRect/>
          </a:stretch>
        </p:blipFill>
        <p:spPr>
          <a:xfrm>
            <a:off x="9260218" y="904875"/>
            <a:ext cx="9180511" cy="4043138"/>
          </a:xfrm>
          <a:prstGeom prst="rect">
            <a:avLst/>
          </a:prstGeom>
        </p:spPr>
      </p:pic>
      <p:sp>
        <p:nvSpPr>
          <p:cNvPr id="2" name="Ellipse 1">
            <a:extLst>
              <a:ext uri="{FF2B5EF4-FFF2-40B4-BE49-F238E27FC236}">
                <a16:creationId xmlns:a16="http://schemas.microsoft.com/office/drawing/2014/main" id="{86714013-A87B-4571-AAA4-7AE102869080}"/>
              </a:ext>
            </a:extLst>
          </p:cNvPr>
          <p:cNvSpPr/>
          <p:nvPr/>
        </p:nvSpPr>
        <p:spPr>
          <a:xfrm>
            <a:off x="571328" y="1003230"/>
            <a:ext cx="1946052" cy="576064"/>
          </a:xfrm>
          <a:prstGeom prst="ellipse">
            <a:avLst/>
          </a:prstGeom>
          <a:solidFill>
            <a:srgbClr val="009BC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a:t>eCl@ass</a:t>
            </a:r>
            <a:endParaRPr lang="en-US" dirty="0"/>
          </a:p>
        </p:txBody>
      </p:sp>
      <p:sp>
        <p:nvSpPr>
          <p:cNvPr id="8" name="Ellipse 7">
            <a:extLst>
              <a:ext uri="{FF2B5EF4-FFF2-40B4-BE49-F238E27FC236}">
                <a16:creationId xmlns:a16="http://schemas.microsoft.com/office/drawing/2014/main" id="{0D8EB9F5-4EB2-4EDE-A16B-9AAF01549F2C}"/>
              </a:ext>
            </a:extLst>
          </p:cNvPr>
          <p:cNvSpPr/>
          <p:nvPr/>
        </p:nvSpPr>
        <p:spPr>
          <a:xfrm>
            <a:off x="620676" y="1662688"/>
            <a:ext cx="1946052" cy="576064"/>
          </a:xfrm>
          <a:prstGeom prst="ellipse">
            <a:avLst/>
          </a:prstGeom>
          <a:solidFill>
            <a:srgbClr val="009BC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VDI/VDE 2623</a:t>
            </a:r>
            <a:endParaRPr lang="en-US" dirty="0"/>
          </a:p>
        </p:txBody>
      </p:sp>
      <p:sp>
        <p:nvSpPr>
          <p:cNvPr id="9" name="Ellipse 8">
            <a:extLst>
              <a:ext uri="{FF2B5EF4-FFF2-40B4-BE49-F238E27FC236}">
                <a16:creationId xmlns:a16="http://schemas.microsoft.com/office/drawing/2014/main" id="{68640CCD-8521-48DB-BFB3-D22C2AB619C9}"/>
              </a:ext>
            </a:extLst>
          </p:cNvPr>
          <p:cNvSpPr/>
          <p:nvPr/>
        </p:nvSpPr>
        <p:spPr>
          <a:xfrm>
            <a:off x="399855" y="2410033"/>
            <a:ext cx="1946052" cy="576064"/>
          </a:xfrm>
          <a:prstGeom prst="ellipse">
            <a:avLst/>
          </a:prstGeom>
          <a:solidFill>
            <a:srgbClr val="009BC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MII / FLUKE </a:t>
            </a:r>
            <a:endParaRPr lang="en-US" dirty="0"/>
          </a:p>
        </p:txBody>
      </p:sp>
      <p:sp>
        <p:nvSpPr>
          <p:cNvPr id="10" name="Ellipse 9">
            <a:extLst>
              <a:ext uri="{FF2B5EF4-FFF2-40B4-BE49-F238E27FC236}">
                <a16:creationId xmlns:a16="http://schemas.microsoft.com/office/drawing/2014/main" id="{959CCE29-3009-4E1C-98D6-4729150827CF}"/>
              </a:ext>
            </a:extLst>
          </p:cNvPr>
          <p:cNvSpPr/>
          <p:nvPr/>
        </p:nvSpPr>
        <p:spPr>
          <a:xfrm>
            <a:off x="1892149" y="3146825"/>
            <a:ext cx="1946052" cy="576064"/>
          </a:xfrm>
          <a:prstGeom prst="ellipse">
            <a:avLst/>
          </a:prstGeom>
          <a:solidFill>
            <a:srgbClr val="009BC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Allotrope</a:t>
            </a:r>
          </a:p>
          <a:p>
            <a:pPr algn="ctr"/>
            <a:r>
              <a:rPr lang="de-DE" dirty="0" err="1"/>
              <a:t>Foundation</a:t>
            </a:r>
            <a:endParaRPr lang="en-US" dirty="0"/>
          </a:p>
        </p:txBody>
      </p:sp>
      <p:sp>
        <p:nvSpPr>
          <p:cNvPr id="11" name="Ellipse 10">
            <a:extLst>
              <a:ext uri="{FF2B5EF4-FFF2-40B4-BE49-F238E27FC236}">
                <a16:creationId xmlns:a16="http://schemas.microsoft.com/office/drawing/2014/main" id="{557383B8-CAE0-490A-8E28-74EBAA040C4F}"/>
              </a:ext>
            </a:extLst>
          </p:cNvPr>
          <p:cNvSpPr/>
          <p:nvPr/>
        </p:nvSpPr>
        <p:spPr>
          <a:xfrm>
            <a:off x="2337916" y="4085079"/>
            <a:ext cx="1946052" cy="576064"/>
          </a:xfrm>
          <a:prstGeom prst="ellipse">
            <a:avLst/>
          </a:prstGeom>
          <a:solidFill>
            <a:srgbClr val="009BC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OPC-UA</a:t>
            </a:r>
            <a:endParaRPr lang="en-US" dirty="0"/>
          </a:p>
        </p:txBody>
      </p:sp>
      <p:sp>
        <p:nvSpPr>
          <p:cNvPr id="12" name="Ellipse 11">
            <a:extLst>
              <a:ext uri="{FF2B5EF4-FFF2-40B4-BE49-F238E27FC236}">
                <a16:creationId xmlns:a16="http://schemas.microsoft.com/office/drawing/2014/main" id="{CA10236E-2218-4F19-8D5B-2B8B286280D2}"/>
              </a:ext>
            </a:extLst>
          </p:cNvPr>
          <p:cNvSpPr/>
          <p:nvPr/>
        </p:nvSpPr>
        <p:spPr>
          <a:xfrm>
            <a:off x="4824408" y="883121"/>
            <a:ext cx="1946052" cy="576064"/>
          </a:xfrm>
          <a:prstGeom prst="ellipse">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err="1"/>
              <a:t>GemiMeG</a:t>
            </a:r>
            <a:endParaRPr lang="en-US" dirty="0"/>
          </a:p>
        </p:txBody>
      </p:sp>
      <p:sp>
        <p:nvSpPr>
          <p:cNvPr id="13" name="Ellipse 12">
            <a:extLst>
              <a:ext uri="{FF2B5EF4-FFF2-40B4-BE49-F238E27FC236}">
                <a16:creationId xmlns:a16="http://schemas.microsoft.com/office/drawing/2014/main" id="{341FAA03-6752-4878-B8D8-CF97D78944BF}"/>
              </a:ext>
            </a:extLst>
          </p:cNvPr>
          <p:cNvSpPr/>
          <p:nvPr/>
        </p:nvSpPr>
        <p:spPr>
          <a:xfrm>
            <a:off x="5757344" y="1240763"/>
            <a:ext cx="2559072" cy="576064"/>
          </a:xfrm>
          <a:prstGeom prst="ellipse">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European </a:t>
            </a:r>
            <a:r>
              <a:rPr lang="de-DE" dirty="0" err="1"/>
              <a:t>Metrology</a:t>
            </a:r>
            <a:r>
              <a:rPr lang="de-DE" dirty="0"/>
              <a:t> Cloud</a:t>
            </a:r>
            <a:endParaRPr lang="en-US" dirty="0"/>
          </a:p>
        </p:txBody>
      </p:sp>
      <p:sp>
        <p:nvSpPr>
          <p:cNvPr id="14" name="Ellipse 13">
            <a:extLst>
              <a:ext uri="{FF2B5EF4-FFF2-40B4-BE49-F238E27FC236}">
                <a16:creationId xmlns:a16="http://schemas.microsoft.com/office/drawing/2014/main" id="{EE4C9A98-0F41-4474-925E-BAC7815A265A}"/>
              </a:ext>
            </a:extLst>
          </p:cNvPr>
          <p:cNvSpPr/>
          <p:nvPr/>
        </p:nvSpPr>
        <p:spPr>
          <a:xfrm>
            <a:off x="7146976" y="1728163"/>
            <a:ext cx="1946052" cy="576064"/>
          </a:xfrm>
          <a:prstGeom prst="ellipse">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a:t>…</a:t>
            </a:r>
            <a:endParaRPr lang="en-US" dirty="0"/>
          </a:p>
        </p:txBody>
      </p:sp>
      <p:sp>
        <p:nvSpPr>
          <p:cNvPr id="15" name="Ellipse 14">
            <a:extLst>
              <a:ext uri="{FF2B5EF4-FFF2-40B4-BE49-F238E27FC236}">
                <a16:creationId xmlns:a16="http://schemas.microsoft.com/office/drawing/2014/main" id="{AA93F749-77E0-4320-B2DE-3435A96B1C31}"/>
              </a:ext>
            </a:extLst>
          </p:cNvPr>
          <p:cNvSpPr/>
          <p:nvPr/>
        </p:nvSpPr>
        <p:spPr>
          <a:xfrm>
            <a:off x="152054" y="3710544"/>
            <a:ext cx="2441653" cy="576064"/>
          </a:xfrm>
          <a:prstGeom prst="ellipse">
            <a:avLst/>
          </a:prstGeom>
          <a:solidFill>
            <a:srgbClr val="009BC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Common Data Dictionary </a:t>
            </a:r>
          </a:p>
        </p:txBody>
      </p:sp>
      <p:sp>
        <p:nvSpPr>
          <p:cNvPr id="17" name="Ellipse 16">
            <a:extLst>
              <a:ext uri="{FF2B5EF4-FFF2-40B4-BE49-F238E27FC236}">
                <a16:creationId xmlns:a16="http://schemas.microsoft.com/office/drawing/2014/main" id="{C2FDB208-8A6D-4685-9E4D-E87F66A31FD3}"/>
              </a:ext>
            </a:extLst>
          </p:cNvPr>
          <p:cNvSpPr/>
          <p:nvPr/>
        </p:nvSpPr>
        <p:spPr>
          <a:xfrm>
            <a:off x="6109427" y="3483504"/>
            <a:ext cx="1946052" cy="576064"/>
          </a:xfrm>
          <a:prstGeom prst="ellipse">
            <a:avLst/>
          </a:prstGeom>
          <a:solidFill>
            <a:srgbClr val="009BC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UN/ECE</a:t>
            </a:r>
          </a:p>
        </p:txBody>
      </p:sp>
      <p:sp>
        <p:nvSpPr>
          <p:cNvPr id="18" name="Ellipse 17">
            <a:extLst>
              <a:ext uri="{FF2B5EF4-FFF2-40B4-BE49-F238E27FC236}">
                <a16:creationId xmlns:a16="http://schemas.microsoft.com/office/drawing/2014/main" id="{3ADB9455-94C7-4AC1-AAFA-1B1080A04F09}"/>
              </a:ext>
            </a:extLst>
          </p:cNvPr>
          <p:cNvSpPr/>
          <p:nvPr/>
        </p:nvSpPr>
        <p:spPr>
          <a:xfrm>
            <a:off x="4277078" y="3902451"/>
            <a:ext cx="2195326" cy="576064"/>
          </a:xfrm>
          <a:prstGeom prst="ellipse">
            <a:avLst/>
          </a:prstGeom>
          <a:solidFill>
            <a:srgbClr val="009BC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Ontology for RDM@ PTB </a:t>
            </a:r>
          </a:p>
        </p:txBody>
      </p:sp>
      <p:sp>
        <p:nvSpPr>
          <p:cNvPr id="19" name="Ellipse 18">
            <a:extLst>
              <a:ext uri="{FF2B5EF4-FFF2-40B4-BE49-F238E27FC236}">
                <a16:creationId xmlns:a16="http://schemas.microsoft.com/office/drawing/2014/main" id="{CBC577C6-5897-49B1-B7E7-D80C73BFB8E0}"/>
              </a:ext>
            </a:extLst>
          </p:cNvPr>
          <p:cNvSpPr/>
          <p:nvPr/>
        </p:nvSpPr>
        <p:spPr>
          <a:xfrm>
            <a:off x="5805731" y="2073937"/>
            <a:ext cx="1946052" cy="576064"/>
          </a:xfrm>
          <a:prstGeom prst="ellipse">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Euramet</a:t>
            </a:r>
            <a:r>
              <a:rPr lang="en-US" dirty="0"/>
              <a:t> TC-IM 1448</a:t>
            </a:r>
          </a:p>
        </p:txBody>
      </p:sp>
      <p:sp>
        <p:nvSpPr>
          <p:cNvPr id="20" name="Ellipse 19">
            <a:extLst>
              <a:ext uri="{FF2B5EF4-FFF2-40B4-BE49-F238E27FC236}">
                <a16:creationId xmlns:a16="http://schemas.microsoft.com/office/drawing/2014/main" id="{F3A7CA1D-7D6F-43B9-9ABD-7CBDCF8FD0D1}"/>
              </a:ext>
            </a:extLst>
          </p:cNvPr>
          <p:cNvSpPr/>
          <p:nvPr/>
        </p:nvSpPr>
        <p:spPr>
          <a:xfrm>
            <a:off x="2546222" y="884914"/>
            <a:ext cx="1946052" cy="576064"/>
          </a:xfrm>
          <a:prstGeom prst="ellipse">
            <a:avLst/>
          </a:prstGeom>
          <a:solidFill>
            <a:srgbClr val="009BC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t>siunitx</a:t>
            </a:r>
            <a:endParaRPr lang="en-US" dirty="0"/>
          </a:p>
        </p:txBody>
      </p:sp>
      <p:grpSp>
        <p:nvGrpSpPr>
          <p:cNvPr id="22" name="Gruppieren 21">
            <a:extLst>
              <a:ext uri="{FF2B5EF4-FFF2-40B4-BE49-F238E27FC236}">
                <a16:creationId xmlns:a16="http://schemas.microsoft.com/office/drawing/2014/main" id="{2817AFAD-B3AC-416D-837C-21527AAA3026}"/>
              </a:ext>
            </a:extLst>
          </p:cNvPr>
          <p:cNvGrpSpPr/>
          <p:nvPr/>
        </p:nvGrpSpPr>
        <p:grpSpPr>
          <a:xfrm>
            <a:off x="2906249" y="1230828"/>
            <a:ext cx="3129529" cy="2592288"/>
            <a:chOff x="5275202" y="756435"/>
            <a:chExt cx="3721821" cy="3153000"/>
          </a:xfrm>
        </p:grpSpPr>
        <p:pic>
          <p:nvPicPr>
            <p:cNvPr id="23" name="Grafik 22">
              <a:extLst>
                <a:ext uri="{FF2B5EF4-FFF2-40B4-BE49-F238E27FC236}">
                  <a16:creationId xmlns:a16="http://schemas.microsoft.com/office/drawing/2014/main" id="{26438A01-3BE9-47DD-97AE-CAB07D337FAD}"/>
                </a:ext>
              </a:extLst>
            </p:cNvPr>
            <p:cNvPicPr>
              <a:picLocks noChangeAspect="1"/>
            </p:cNvPicPr>
            <p:nvPr/>
          </p:nvPicPr>
          <p:blipFill rotWithShape="1">
            <a:blip r:embed="rId4">
              <a:extLst>
                <a:ext uri="{28A0092B-C50C-407E-A947-70E740481C1C}">
                  <a14:useLocalDpi xmlns:a14="http://schemas.microsoft.com/office/drawing/2010/main" val="0"/>
                </a:ext>
              </a:extLst>
            </a:blip>
            <a:srcRect b="35121"/>
            <a:stretch/>
          </p:blipFill>
          <p:spPr>
            <a:xfrm>
              <a:off x="5313942" y="756435"/>
              <a:ext cx="3683081" cy="3153000"/>
            </a:xfrm>
            <a:prstGeom prst="rect">
              <a:avLst/>
            </a:prstGeom>
          </p:spPr>
        </p:pic>
        <p:grpSp>
          <p:nvGrpSpPr>
            <p:cNvPr id="24" name="Gruppieren 23">
              <a:extLst>
                <a:ext uri="{FF2B5EF4-FFF2-40B4-BE49-F238E27FC236}">
                  <a16:creationId xmlns:a16="http://schemas.microsoft.com/office/drawing/2014/main" id="{CA8C2A73-3E91-4D16-9A61-7C642DAD5EF1}"/>
                </a:ext>
              </a:extLst>
            </p:cNvPr>
            <p:cNvGrpSpPr/>
            <p:nvPr/>
          </p:nvGrpSpPr>
          <p:grpSpPr>
            <a:xfrm>
              <a:off x="6871276" y="1864296"/>
              <a:ext cx="751591" cy="720080"/>
              <a:chOff x="5807703" y="2410546"/>
              <a:chExt cx="860214" cy="734895"/>
            </a:xfrm>
          </p:grpSpPr>
          <p:pic>
            <p:nvPicPr>
              <p:cNvPr id="33" name="Grafik 32">
                <a:extLst>
                  <a:ext uri="{FF2B5EF4-FFF2-40B4-BE49-F238E27FC236}">
                    <a16:creationId xmlns:a16="http://schemas.microsoft.com/office/drawing/2014/main" id="{D5039490-51C7-487C-881A-4807E34E6911}"/>
                  </a:ext>
                </a:extLst>
              </p:cNvPr>
              <p:cNvPicPr>
                <a:picLocks noChangeAspect="1"/>
              </p:cNvPicPr>
              <p:nvPr/>
            </p:nvPicPr>
            <p:blipFill>
              <a:blip r:embed="rId5"/>
              <a:stretch>
                <a:fillRect/>
              </a:stretch>
            </p:blipFill>
            <p:spPr>
              <a:xfrm>
                <a:off x="5807703" y="2410546"/>
                <a:ext cx="860214" cy="73489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4" name="Textfeld 33">
                <a:extLst>
                  <a:ext uri="{FF2B5EF4-FFF2-40B4-BE49-F238E27FC236}">
                    <a16:creationId xmlns:a16="http://schemas.microsoft.com/office/drawing/2014/main" id="{E3CF7CC4-2B5F-48EB-8407-6C36208C064B}"/>
                  </a:ext>
                </a:extLst>
              </p:cNvPr>
              <p:cNvSpPr txBox="1"/>
              <p:nvPr/>
            </p:nvSpPr>
            <p:spPr>
              <a:xfrm>
                <a:off x="5885726" y="2455478"/>
                <a:ext cx="668189" cy="376931"/>
              </a:xfrm>
              <a:prstGeom prst="rect">
                <a:avLst/>
              </a:prstGeom>
              <a:noFill/>
              <a:ln>
                <a:noFill/>
              </a:ln>
            </p:spPr>
            <p:txBody>
              <a:bodyPr wrap="none" rtlCol="0">
                <a:spAutoFit/>
              </a:bodyPr>
              <a:lstStyle/>
              <a:p>
                <a:r>
                  <a:rPr lang="en-US" b="1"/>
                  <a:t>VIM</a:t>
                </a:r>
              </a:p>
            </p:txBody>
          </p:sp>
        </p:grpSp>
        <p:grpSp>
          <p:nvGrpSpPr>
            <p:cNvPr id="25" name="Gruppieren 24">
              <a:extLst>
                <a:ext uri="{FF2B5EF4-FFF2-40B4-BE49-F238E27FC236}">
                  <a16:creationId xmlns:a16="http://schemas.microsoft.com/office/drawing/2014/main" id="{CF1C8A73-A4F1-4733-9519-E31A8012F778}"/>
                </a:ext>
              </a:extLst>
            </p:cNvPr>
            <p:cNvGrpSpPr/>
            <p:nvPr/>
          </p:nvGrpSpPr>
          <p:grpSpPr>
            <a:xfrm>
              <a:off x="7646651" y="1633731"/>
              <a:ext cx="766193" cy="753566"/>
              <a:chOff x="5943813" y="2326987"/>
              <a:chExt cx="867618" cy="685350"/>
            </a:xfrm>
          </p:grpSpPr>
          <p:sp>
            <p:nvSpPr>
              <p:cNvPr id="31" name="Ellipse 30">
                <a:extLst>
                  <a:ext uri="{FF2B5EF4-FFF2-40B4-BE49-F238E27FC236}">
                    <a16:creationId xmlns:a16="http://schemas.microsoft.com/office/drawing/2014/main" id="{012DEDF9-0940-48E4-BBD2-DE4609546B6E}"/>
                  </a:ext>
                </a:extLst>
              </p:cNvPr>
              <p:cNvSpPr/>
              <p:nvPr/>
            </p:nvSpPr>
            <p:spPr>
              <a:xfrm>
                <a:off x="5963577" y="2326987"/>
                <a:ext cx="847854" cy="673725"/>
              </a:xfrm>
              <a:prstGeom prst="ellipse">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fik 31">
                <a:extLst>
                  <a:ext uri="{FF2B5EF4-FFF2-40B4-BE49-F238E27FC236}">
                    <a16:creationId xmlns:a16="http://schemas.microsoft.com/office/drawing/2014/main" id="{C081BB4F-B363-4B25-8F40-994013F250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3813" y="2326987"/>
                <a:ext cx="847855" cy="6853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26" name="Grafik 25">
              <a:extLst>
                <a:ext uri="{FF2B5EF4-FFF2-40B4-BE49-F238E27FC236}">
                  <a16:creationId xmlns:a16="http://schemas.microsoft.com/office/drawing/2014/main" id="{CFBB7425-C99D-442E-A726-87119F218E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5202" y="1697266"/>
              <a:ext cx="720080" cy="72008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7" name="Gruppieren 26">
              <a:extLst>
                <a:ext uri="{FF2B5EF4-FFF2-40B4-BE49-F238E27FC236}">
                  <a16:creationId xmlns:a16="http://schemas.microsoft.com/office/drawing/2014/main" id="{A284C972-0CE0-4853-AC5E-98A3D202D2DB}"/>
                </a:ext>
              </a:extLst>
            </p:cNvPr>
            <p:cNvGrpSpPr/>
            <p:nvPr/>
          </p:nvGrpSpPr>
          <p:grpSpPr>
            <a:xfrm>
              <a:off x="6042748" y="1877087"/>
              <a:ext cx="746623" cy="753565"/>
              <a:chOff x="3984669" y="3292039"/>
              <a:chExt cx="702368" cy="720812"/>
            </a:xfrm>
          </p:grpSpPr>
          <p:pic>
            <p:nvPicPr>
              <p:cNvPr id="29" name="Grafik 28">
                <a:extLst>
                  <a:ext uri="{FF2B5EF4-FFF2-40B4-BE49-F238E27FC236}">
                    <a16:creationId xmlns:a16="http://schemas.microsoft.com/office/drawing/2014/main" id="{B844AABA-390E-4167-AE94-D4E638D93F3B}"/>
                  </a:ext>
                </a:extLst>
              </p:cNvPr>
              <p:cNvPicPr>
                <a:picLocks noChangeAspect="1"/>
              </p:cNvPicPr>
              <p:nvPr/>
            </p:nvPicPr>
            <p:blipFill rotWithShape="1">
              <a:blip r:embed="rId8"/>
              <a:srcRect l="6631" t="8056" r="10420" b="9683"/>
              <a:stretch/>
            </p:blipFill>
            <p:spPr>
              <a:xfrm>
                <a:off x="3984669" y="3292039"/>
                <a:ext cx="702368" cy="72081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0" name="Textfeld 29">
                <a:extLst>
                  <a:ext uri="{FF2B5EF4-FFF2-40B4-BE49-F238E27FC236}">
                    <a16:creationId xmlns:a16="http://schemas.microsoft.com/office/drawing/2014/main" id="{826F8668-79B6-4B89-9C1C-CDE60F536047}"/>
                  </a:ext>
                </a:extLst>
              </p:cNvPr>
              <p:cNvSpPr txBox="1"/>
              <p:nvPr/>
            </p:nvSpPr>
            <p:spPr>
              <a:xfrm>
                <a:off x="4002234" y="3332020"/>
                <a:ext cx="644212" cy="353279"/>
              </a:xfrm>
              <a:prstGeom prst="rect">
                <a:avLst/>
              </a:prstGeom>
              <a:noFill/>
              <a:ln>
                <a:noFill/>
              </a:ln>
            </p:spPr>
            <p:txBody>
              <a:bodyPr wrap="none" rtlCol="0">
                <a:spAutoFit/>
              </a:bodyPr>
              <a:lstStyle/>
              <a:p>
                <a:r>
                  <a:rPr lang="en-US" b="1"/>
                  <a:t>GUM</a:t>
                </a:r>
              </a:p>
            </p:txBody>
          </p:sp>
        </p:grpSp>
        <p:sp>
          <p:nvSpPr>
            <p:cNvPr id="28" name="Textfeld 27">
              <a:extLst>
                <a:ext uri="{FF2B5EF4-FFF2-40B4-BE49-F238E27FC236}">
                  <a16:creationId xmlns:a16="http://schemas.microsoft.com/office/drawing/2014/main" id="{68C1154D-0873-487C-B260-387E596797BB}"/>
                </a:ext>
              </a:extLst>
            </p:cNvPr>
            <p:cNvSpPr txBox="1"/>
            <p:nvPr/>
          </p:nvSpPr>
          <p:spPr>
            <a:xfrm>
              <a:off x="8532440" y="1549399"/>
              <a:ext cx="348172" cy="369332"/>
            </a:xfrm>
            <a:prstGeom prst="rect">
              <a:avLst/>
            </a:prstGeom>
            <a:noFill/>
          </p:spPr>
          <p:txBody>
            <a:bodyPr wrap="none" rtlCol="0">
              <a:spAutoFit/>
            </a:bodyPr>
            <a:lstStyle/>
            <a:p>
              <a:r>
                <a:rPr lang="en-US" b="1"/>
                <a:t>…</a:t>
              </a:r>
            </a:p>
          </p:txBody>
        </p:sp>
      </p:grpSp>
      <p:sp>
        <p:nvSpPr>
          <p:cNvPr id="35" name="Ellipse 34">
            <a:extLst>
              <a:ext uri="{FF2B5EF4-FFF2-40B4-BE49-F238E27FC236}">
                <a16:creationId xmlns:a16="http://schemas.microsoft.com/office/drawing/2014/main" id="{3949AFC8-EF4E-4DC0-98DB-D145962A40F8}"/>
              </a:ext>
            </a:extLst>
          </p:cNvPr>
          <p:cNvSpPr/>
          <p:nvPr/>
        </p:nvSpPr>
        <p:spPr>
          <a:xfrm>
            <a:off x="22097" y="3051351"/>
            <a:ext cx="1946052" cy="576064"/>
          </a:xfrm>
          <a:prstGeom prst="ellipse">
            <a:avLst/>
          </a:prstGeom>
          <a:solidFill>
            <a:srgbClr val="009BC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NIST/OASIS</a:t>
            </a:r>
            <a:endParaRPr lang="en-US" dirty="0"/>
          </a:p>
        </p:txBody>
      </p:sp>
      <p:sp>
        <p:nvSpPr>
          <p:cNvPr id="36" name="Ellipse 35">
            <a:extLst>
              <a:ext uri="{FF2B5EF4-FFF2-40B4-BE49-F238E27FC236}">
                <a16:creationId xmlns:a16="http://schemas.microsoft.com/office/drawing/2014/main" id="{74B862BE-A833-4314-A3E7-7D9EAE27775D}"/>
              </a:ext>
            </a:extLst>
          </p:cNvPr>
          <p:cNvSpPr/>
          <p:nvPr/>
        </p:nvSpPr>
        <p:spPr>
          <a:xfrm>
            <a:off x="7146976" y="2900910"/>
            <a:ext cx="1946052" cy="576064"/>
          </a:xfrm>
          <a:prstGeom prst="ellipse">
            <a:avLst/>
          </a:prstGeom>
          <a:solidFill>
            <a:srgbClr val="009BC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a:t>
            </a:r>
            <a:endParaRPr lang="en-US" dirty="0"/>
          </a:p>
        </p:txBody>
      </p:sp>
      <p:grpSp>
        <p:nvGrpSpPr>
          <p:cNvPr id="16" name="Gruppieren 15">
            <a:extLst>
              <a:ext uri="{FF2B5EF4-FFF2-40B4-BE49-F238E27FC236}">
                <a16:creationId xmlns:a16="http://schemas.microsoft.com/office/drawing/2014/main" id="{AB821607-5130-4596-9840-6703449BBC33}"/>
              </a:ext>
            </a:extLst>
          </p:cNvPr>
          <p:cNvGrpSpPr/>
          <p:nvPr/>
        </p:nvGrpSpPr>
        <p:grpSpPr>
          <a:xfrm>
            <a:off x="38475" y="149791"/>
            <a:ext cx="9087939" cy="4756313"/>
            <a:chOff x="38475" y="364654"/>
            <a:chExt cx="9087939" cy="4756313"/>
          </a:xfrm>
        </p:grpSpPr>
        <p:sp>
          <p:nvSpPr>
            <p:cNvPr id="7" name="Textfeld 6">
              <a:extLst>
                <a:ext uri="{FF2B5EF4-FFF2-40B4-BE49-F238E27FC236}">
                  <a16:creationId xmlns:a16="http://schemas.microsoft.com/office/drawing/2014/main" id="{932795C7-1D12-4FD2-822A-02D0248D694C}"/>
                </a:ext>
              </a:extLst>
            </p:cNvPr>
            <p:cNvSpPr txBox="1"/>
            <p:nvPr/>
          </p:nvSpPr>
          <p:spPr>
            <a:xfrm>
              <a:off x="2470423" y="1134699"/>
              <a:ext cx="746999" cy="215444"/>
            </a:xfrm>
            <a:prstGeom prst="rect">
              <a:avLst/>
            </a:prstGeom>
            <a:solidFill>
              <a:srgbClr val="FFCC66">
                <a:alpha val="69804"/>
              </a:srgbClr>
            </a:solidFill>
          </p:spPr>
          <p:txBody>
            <a:bodyPr wrap="none" lIns="0" tIns="0" rIns="0" bIns="0" rtlCol="0">
              <a:spAutoFit/>
            </a:bodyPr>
            <a:lstStyle/>
            <a:p>
              <a:r>
                <a:rPr lang="de-DE" sz="1400" dirty="0">
                  <a:latin typeface="Arial" panose="020B0604020202020204" pitchFamily="34" charset="0"/>
                  <a:cs typeface="Arial" panose="020B0604020202020204" pitchFamily="34" charset="0"/>
                </a:rPr>
                <a:t>SI-syntax</a:t>
              </a:r>
            </a:p>
          </p:txBody>
        </p:sp>
        <p:sp>
          <p:nvSpPr>
            <p:cNvPr id="37" name="Textfeld 36">
              <a:extLst>
                <a:ext uri="{FF2B5EF4-FFF2-40B4-BE49-F238E27FC236}">
                  <a16:creationId xmlns:a16="http://schemas.microsoft.com/office/drawing/2014/main" id="{DC5422CB-72B5-4117-853E-0106D85D7E43}"/>
                </a:ext>
              </a:extLst>
            </p:cNvPr>
            <p:cNvSpPr txBox="1"/>
            <p:nvPr/>
          </p:nvSpPr>
          <p:spPr>
            <a:xfrm>
              <a:off x="346125" y="2499742"/>
              <a:ext cx="1814599" cy="215444"/>
            </a:xfrm>
            <a:prstGeom prst="rect">
              <a:avLst/>
            </a:prstGeom>
            <a:solidFill>
              <a:srgbClr val="FFCC66">
                <a:alpha val="69804"/>
              </a:srgbClr>
            </a:solidFill>
          </p:spPr>
          <p:txBody>
            <a:bodyPr wrap="none" lIns="0" tIns="0" rIns="0" bIns="0" rtlCol="0">
              <a:spAutoFit/>
            </a:bodyPr>
            <a:lstStyle/>
            <a:p>
              <a:r>
                <a:rPr lang="de-DE" sz="1400" dirty="0">
                  <a:latin typeface="Arial" panose="020B0604020202020204" pitchFamily="34" charset="0"/>
                  <a:cs typeface="Arial" panose="020B0604020202020204" pitchFamily="34" charset="0"/>
                </a:rPr>
                <a:t>2623 + </a:t>
              </a:r>
              <a:r>
                <a:rPr lang="de-DE" sz="1400" dirty="0" err="1">
                  <a:latin typeface="Arial" panose="020B0604020202020204" pitchFamily="34" charset="0"/>
                  <a:cs typeface="Arial" panose="020B0604020202020204" pitchFamily="34" charset="0"/>
                </a:rPr>
                <a:t>calibration</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data</a:t>
              </a:r>
              <a:endParaRPr lang="de-DE" sz="1400" dirty="0">
                <a:latin typeface="Arial" panose="020B0604020202020204" pitchFamily="34" charset="0"/>
                <a:cs typeface="Arial" panose="020B0604020202020204" pitchFamily="34" charset="0"/>
              </a:endParaRPr>
            </a:p>
          </p:txBody>
        </p:sp>
        <p:sp>
          <p:nvSpPr>
            <p:cNvPr id="38" name="Textfeld 37">
              <a:extLst>
                <a:ext uri="{FF2B5EF4-FFF2-40B4-BE49-F238E27FC236}">
                  <a16:creationId xmlns:a16="http://schemas.microsoft.com/office/drawing/2014/main" id="{8F8C51EE-70DB-460D-88F0-D41BF5B94948}"/>
                </a:ext>
              </a:extLst>
            </p:cNvPr>
            <p:cNvSpPr txBox="1"/>
            <p:nvPr/>
          </p:nvSpPr>
          <p:spPr>
            <a:xfrm>
              <a:off x="604482" y="1729417"/>
              <a:ext cx="1670073" cy="215444"/>
            </a:xfrm>
            <a:prstGeom prst="rect">
              <a:avLst/>
            </a:prstGeom>
            <a:solidFill>
              <a:srgbClr val="FFCC66">
                <a:alpha val="69804"/>
              </a:srgbClr>
            </a:solidFill>
          </p:spPr>
          <p:txBody>
            <a:bodyPr wrap="none" lIns="0" tIns="0" rIns="0" bIns="0" rtlCol="0">
              <a:spAutoFit/>
            </a:bodyPr>
            <a:lstStyle/>
            <a:p>
              <a:r>
                <a:rPr lang="de-DE" sz="1400" dirty="0" err="1">
                  <a:latin typeface="Arial" panose="020B0604020202020204" pitchFamily="34" charset="0"/>
                  <a:cs typeface="Arial" panose="020B0604020202020204" pitchFamily="34" charset="0"/>
                </a:rPr>
                <a:t>identifier</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data</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format</a:t>
              </a:r>
              <a:endParaRPr lang="de-DE" sz="1400" dirty="0">
                <a:latin typeface="Arial" panose="020B0604020202020204" pitchFamily="34" charset="0"/>
                <a:cs typeface="Arial" panose="020B0604020202020204" pitchFamily="34" charset="0"/>
              </a:endParaRPr>
            </a:p>
          </p:txBody>
        </p:sp>
        <p:sp>
          <p:nvSpPr>
            <p:cNvPr id="39" name="Textfeld 38">
              <a:extLst>
                <a:ext uri="{FF2B5EF4-FFF2-40B4-BE49-F238E27FC236}">
                  <a16:creationId xmlns:a16="http://schemas.microsoft.com/office/drawing/2014/main" id="{039AA30D-BBDD-40DD-B9DC-B75A733DD52F}"/>
                </a:ext>
              </a:extLst>
            </p:cNvPr>
            <p:cNvSpPr txBox="1"/>
            <p:nvPr/>
          </p:nvSpPr>
          <p:spPr>
            <a:xfrm>
              <a:off x="38475" y="3218392"/>
              <a:ext cx="1941237" cy="215444"/>
            </a:xfrm>
            <a:prstGeom prst="rect">
              <a:avLst/>
            </a:prstGeom>
            <a:solidFill>
              <a:srgbClr val="FFCC66">
                <a:alpha val="69804"/>
              </a:srgbClr>
            </a:solidFill>
          </p:spPr>
          <p:txBody>
            <a:bodyPr wrap="none" lIns="0" tIns="0" rIns="0" bIns="0" rtlCol="0">
              <a:spAutoFit/>
            </a:bodyPr>
            <a:lstStyle/>
            <a:p>
              <a:r>
                <a:rPr lang="de-DE" sz="1400" dirty="0">
                  <a:latin typeface="Arial" panose="020B0604020202020204" pitchFamily="34" charset="0"/>
                  <a:cs typeface="Arial" panose="020B0604020202020204" pitchFamily="34" charset="0"/>
                </a:rPr>
                <a:t>Units, </a:t>
              </a:r>
              <a:r>
                <a:rPr lang="de-DE" sz="1400" dirty="0" err="1">
                  <a:latin typeface="Arial" panose="020B0604020202020204" pitchFamily="34" charset="0"/>
                  <a:cs typeface="Arial" panose="020B0604020202020204" pitchFamily="34" charset="0"/>
                </a:rPr>
                <a:t>dimensions</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types</a:t>
              </a:r>
              <a:endParaRPr lang="de-DE" sz="1400" dirty="0">
                <a:latin typeface="Arial" panose="020B0604020202020204" pitchFamily="34" charset="0"/>
                <a:cs typeface="Arial" panose="020B0604020202020204" pitchFamily="34" charset="0"/>
              </a:endParaRPr>
            </a:p>
          </p:txBody>
        </p:sp>
        <p:sp>
          <p:nvSpPr>
            <p:cNvPr id="40" name="Textfeld 39">
              <a:extLst>
                <a:ext uri="{FF2B5EF4-FFF2-40B4-BE49-F238E27FC236}">
                  <a16:creationId xmlns:a16="http://schemas.microsoft.com/office/drawing/2014/main" id="{5677B183-2459-4A69-8A53-B178FEACB279}"/>
                </a:ext>
              </a:extLst>
            </p:cNvPr>
            <p:cNvSpPr txBox="1"/>
            <p:nvPr/>
          </p:nvSpPr>
          <p:spPr>
            <a:xfrm>
              <a:off x="2267744" y="3169781"/>
              <a:ext cx="1363900" cy="215444"/>
            </a:xfrm>
            <a:prstGeom prst="rect">
              <a:avLst/>
            </a:prstGeom>
            <a:solidFill>
              <a:srgbClr val="FFCC66">
                <a:alpha val="69804"/>
              </a:srgbClr>
            </a:solidFill>
          </p:spPr>
          <p:txBody>
            <a:bodyPr wrap="none" lIns="0" tIns="0" rIns="0" bIns="0" rtlCol="0">
              <a:spAutoFit/>
            </a:bodyPr>
            <a:lstStyle/>
            <a:p>
              <a:r>
                <a:rPr lang="de-DE" sz="1400" dirty="0" err="1">
                  <a:latin typeface="Arial" panose="020B0604020202020204" pitchFamily="34" charset="0"/>
                  <a:cs typeface="Arial" panose="020B0604020202020204" pitchFamily="34" charset="0"/>
                </a:rPr>
                <a:t>identifier</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classes</a:t>
              </a:r>
              <a:endParaRPr lang="de-DE" sz="1400" dirty="0">
                <a:latin typeface="Arial" panose="020B0604020202020204" pitchFamily="34" charset="0"/>
                <a:cs typeface="Arial" panose="020B0604020202020204" pitchFamily="34" charset="0"/>
              </a:endParaRPr>
            </a:p>
          </p:txBody>
        </p:sp>
        <p:sp>
          <p:nvSpPr>
            <p:cNvPr id="41" name="Textfeld 40">
              <a:extLst>
                <a:ext uri="{FF2B5EF4-FFF2-40B4-BE49-F238E27FC236}">
                  <a16:creationId xmlns:a16="http://schemas.microsoft.com/office/drawing/2014/main" id="{CABBF386-583A-44BB-A925-119C9CC20DFF}"/>
                </a:ext>
              </a:extLst>
            </p:cNvPr>
            <p:cNvSpPr txBox="1"/>
            <p:nvPr/>
          </p:nvSpPr>
          <p:spPr>
            <a:xfrm>
              <a:off x="179512" y="4443958"/>
              <a:ext cx="1990930" cy="215444"/>
            </a:xfrm>
            <a:prstGeom prst="rect">
              <a:avLst/>
            </a:prstGeom>
            <a:solidFill>
              <a:srgbClr val="FFCC66">
                <a:alpha val="69804"/>
              </a:srgbClr>
            </a:solidFill>
          </p:spPr>
          <p:txBody>
            <a:bodyPr wrap="none" lIns="0" tIns="0" rIns="0" bIns="0" rtlCol="0">
              <a:spAutoFit/>
            </a:bodyPr>
            <a:lstStyle/>
            <a:p>
              <a:r>
                <a:rPr lang="de-DE" sz="1400" dirty="0">
                  <a:latin typeface="Arial" panose="020B0604020202020204" pitchFamily="34" charset="0"/>
                  <a:cs typeface="Arial" panose="020B0604020202020204" pitchFamily="34" charset="0"/>
                </a:rPr>
                <a:t>Ontologie, IEC/TS 62720</a:t>
              </a:r>
            </a:p>
          </p:txBody>
        </p:sp>
        <p:sp>
          <p:nvSpPr>
            <p:cNvPr id="42" name="Textfeld 41">
              <a:extLst>
                <a:ext uri="{FF2B5EF4-FFF2-40B4-BE49-F238E27FC236}">
                  <a16:creationId xmlns:a16="http://schemas.microsoft.com/office/drawing/2014/main" id="{BA02DCC7-366F-4FBC-B9E0-EBA31D0EF206}"/>
                </a:ext>
              </a:extLst>
            </p:cNvPr>
            <p:cNvSpPr txBox="1"/>
            <p:nvPr/>
          </p:nvSpPr>
          <p:spPr>
            <a:xfrm>
              <a:off x="3946524" y="4096514"/>
              <a:ext cx="766235" cy="215444"/>
            </a:xfrm>
            <a:prstGeom prst="rect">
              <a:avLst/>
            </a:prstGeom>
            <a:solidFill>
              <a:srgbClr val="FFCC66">
                <a:alpha val="69804"/>
              </a:srgbClr>
            </a:solidFill>
          </p:spPr>
          <p:txBody>
            <a:bodyPr wrap="none" lIns="0" tIns="0" rIns="0" bIns="0" rtlCol="0">
              <a:spAutoFit/>
            </a:bodyPr>
            <a:lstStyle/>
            <a:p>
              <a:r>
                <a:rPr lang="de-DE" sz="1400" dirty="0">
                  <a:latin typeface="Arial" panose="020B0604020202020204" pitchFamily="34" charset="0"/>
                  <a:cs typeface="Arial" panose="020B0604020202020204" pitchFamily="34" charset="0"/>
                </a:rPr>
                <a:t>Ontologie</a:t>
              </a:r>
            </a:p>
          </p:txBody>
        </p:sp>
        <p:sp>
          <p:nvSpPr>
            <p:cNvPr id="43" name="Textfeld 42">
              <a:extLst>
                <a:ext uri="{FF2B5EF4-FFF2-40B4-BE49-F238E27FC236}">
                  <a16:creationId xmlns:a16="http://schemas.microsoft.com/office/drawing/2014/main" id="{73E9DC9E-C073-4027-A893-49744835F481}"/>
                </a:ext>
              </a:extLst>
            </p:cNvPr>
            <p:cNvSpPr txBox="1"/>
            <p:nvPr/>
          </p:nvSpPr>
          <p:spPr>
            <a:xfrm>
              <a:off x="5365026" y="3593335"/>
              <a:ext cx="1878719" cy="215444"/>
            </a:xfrm>
            <a:prstGeom prst="rect">
              <a:avLst/>
            </a:prstGeom>
            <a:solidFill>
              <a:srgbClr val="FFCC66">
                <a:alpha val="69804"/>
              </a:srgbClr>
            </a:solidFill>
          </p:spPr>
          <p:txBody>
            <a:bodyPr wrap="none" lIns="0" tIns="0" rIns="0" bIns="0" rtlCol="0">
              <a:spAutoFit/>
            </a:bodyPr>
            <a:lstStyle/>
            <a:p>
              <a:r>
                <a:rPr lang="de-DE" sz="1400" dirty="0" err="1">
                  <a:latin typeface="Arial" panose="020B0604020202020204" pitchFamily="34" charset="0"/>
                  <a:cs typeface="Arial" panose="020B0604020202020204" pitchFamily="34" charset="0"/>
                </a:rPr>
                <a:t>codes</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for</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units</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for</a:t>
              </a:r>
              <a:r>
                <a:rPr lang="de-DE" sz="1400" dirty="0">
                  <a:latin typeface="Arial" panose="020B0604020202020204" pitchFamily="34" charset="0"/>
                  <a:cs typeface="Arial" panose="020B0604020202020204" pitchFamily="34" charset="0"/>
                </a:rPr>
                <a:t> trade</a:t>
              </a:r>
            </a:p>
          </p:txBody>
        </p:sp>
        <p:sp>
          <p:nvSpPr>
            <p:cNvPr id="44" name="Textfeld 43">
              <a:extLst>
                <a:ext uri="{FF2B5EF4-FFF2-40B4-BE49-F238E27FC236}">
                  <a16:creationId xmlns:a16="http://schemas.microsoft.com/office/drawing/2014/main" id="{6E1E709A-E2D5-4CF1-AB53-F26B5027AA77}"/>
                </a:ext>
              </a:extLst>
            </p:cNvPr>
            <p:cNvSpPr txBox="1"/>
            <p:nvPr/>
          </p:nvSpPr>
          <p:spPr>
            <a:xfrm>
              <a:off x="7733404" y="1116732"/>
              <a:ext cx="1393010" cy="430887"/>
            </a:xfrm>
            <a:prstGeom prst="rect">
              <a:avLst/>
            </a:prstGeom>
            <a:solidFill>
              <a:srgbClr val="FFCC66">
                <a:alpha val="69804"/>
              </a:srgbClr>
            </a:solidFill>
          </p:spPr>
          <p:txBody>
            <a:bodyPr wrap="none" lIns="0" tIns="0" rIns="0" bIns="0" rtlCol="0">
              <a:spAutoFit/>
            </a:bodyPr>
            <a:lstStyle/>
            <a:p>
              <a:pPr algn="ctr"/>
              <a:r>
                <a:rPr lang="de-DE" sz="1400" dirty="0" err="1">
                  <a:latin typeface="Arial" panose="020B0604020202020204" pitchFamily="34" charset="0"/>
                  <a:cs typeface="Arial" panose="020B0604020202020204" pitchFamily="34" charset="0"/>
                </a:rPr>
                <a:t>internat</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projects</a:t>
              </a:r>
              <a:r>
                <a:rPr lang="de-DE" sz="1400" dirty="0">
                  <a:latin typeface="Arial" panose="020B0604020202020204" pitchFamily="34" charset="0"/>
                  <a:cs typeface="Arial" panose="020B0604020202020204" pitchFamily="34" charset="0"/>
                </a:rPr>
                <a:t> </a:t>
              </a:r>
            </a:p>
            <a:p>
              <a:pPr algn="ctr"/>
              <a:r>
                <a:rPr lang="de-DE" sz="1400" dirty="0">
                  <a:latin typeface="Arial" panose="020B0604020202020204" pitchFamily="34" charset="0"/>
                  <a:cs typeface="Arial" panose="020B0604020202020204" pitchFamily="34" charset="0"/>
                </a:rPr>
                <a:t>and </a:t>
              </a:r>
              <a:r>
                <a:rPr lang="de-DE" sz="1400" dirty="0" err="1">
                  <a:latin typeface="Arial" panose="020B0604020202020204" pitchFamily="34" charset="0"/>
                  <a:cs typeface="Arial" panose="020B0604020202020204" pitchFamily="34" charset="0"/>
                </a:rPr>
                <a:t>cooperations</a:t>
              </a:r>
              <a:endParaRPr lang="de-DE" sz="1400" dirty="0">
                <a:latin typeface="Arial" panose="020B0604020202020204" pitchFamily="34" charset="0"/>
                <a:cs typeface="Arial" panose="020B0604020202020204" pitchFamily="34" charset="0"/>
              </a:endParaRPr>
            </a:p>
          </p:txBody>
        </p:sp>
        <p:sp>
          <p:nvSpPr>
            <p:cNvPr id="45" name="Textfeld 44">
              <a:extLst>
                <a:ext uri="{FF2B5EF4-FFF2-40B4-BE49-F238E27FC236}">
                  <a16:creationId xmlns:a16="http://schemas.microsoft.com/office/drawing/2014/main" id="{88B181A5-71A5-423A-A669-AC59E35EBF06}"/>
                </a:ext>
              </a:extLst>
            </p:cNvPr>
            <p:cNvSpPr txBox="1"/>
            <p:nvPr/>
          </p:nvSpPr>
          <p:spPr>
            <a:xfrm>
              <a:off x="2616736" y="4690080"/>
              <a:ext cx="1372171" cy="430887"/>
            </a:xfrm>
            <a:prstGeom prst="rect">
              <a:avLst/>
            </a:prstGeom>
            <a:solidFill>
              <a:srgbClr val="FFCC66">
                <a:alpha val="69804"/>
              </a:srgbClr>
            </a:solidFill>
          </p:spPr>
          <p:txBody>
            <a:bodyPr wrap="none" lIns="0" tIns="0" rIns="0" bIns="0" rtlCol="0">
              <a:spAutoFit/>
            </a:bodyPr>
            <a:lstStyle/>
            <a:p>
              <a:r>
                <a:rPr lang="de-DE" sz="1400" dirty="0" err="1">
                  <a:latin typeface="Arial" panose="020B0604020202020204" pitchFamily="34" charset="0"/>
                  <a:cs typeface="Arial" panose="020B0604020202020204" pitchFamily="34" charset="0"/>
                </a:rPr>
                <a:t>machinereadable</a:t>
              </a:r>
              <a:endParaRPr lang="de-DE" sz="1400" dirty="0">
                <a:latin typeface="Arial" panose="020B0604020202020204" pitchFamily="34" charset="0"/>
                <a:cs typeface="Arial" panose="020B0604020202020204" pitchFamily="34" charset="0"/>
              </a:endParaRPr>
            </a:p>
            <a:p>
              <a:r>
                <a:rPr lang="de-DE" sz="1400" dirty="0" err="1">
                  <a:latin typeface="Arial" panose="020B0604020202020204" pitchFamily="34" charset="0"/>
                  <a:cs typeface="Arial" panose="020B0604020202020204" pitchFamily="34" charset="0"/>
                </a:rPr>
                <a:t>data</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exchange</a:t>
              </a:r>
              <a:endParaRPr lang="de-DE" sz="1400" dirty="0">
                <a:latin typeface="Arial" panose="020B0604020202020204" pitchFamily="34" charset="0"/>
                <a:cs typeface="Arial" panose="020B0604020202020204" pitchFamily="34" charset="0"/>
              </a:endParaRPr>
            </a:p>
          </p:txBody>
        </p:sp>
        <p:sp>
          <p:nvSpPr>
            <p:cNvPr id="49" name="Textfeld 48">
              <a:extLst>
                <a:ext uri="{FF2B5EF4-FFF2-40B4-BE49-F238E27FC236}">
                  <a16:creationId xmlns:a16="http://schemas.microsoft.com/office/drawing/2014/main" id="{84A84006-9B3C-4559-BEB5-578AAD3F86BA}"/>
                </a:ext>
              </a:extLst>
            </p:cNvPr>
            <p:cNvSpPr txBox="1"/>
            <p:nvPr/>
          </p:nvSpPr>
          <p:spPr>
            <a:xfrm>
              <a:off x="8235781" y="364654"/>
              <a:ext cx="65" cy="215444"/>
            </a:xfrm>
            <a:prstGeom prst="rect">
              <a:avLst/>
            </a:prstGeom>
            <a:solidFill>
              <a:srgbClr val="FFCC66">
                <a:alpha val="69804"/>
              </a:srgbClr>
            </a:solidFill>
          </p:spPr>
          <p:txBody>
            <a:bodyPr wrap="none" lIns="0" tIns="0" rIns="0" bIns="0" rtlCol="0">
              <a:spAutoFit/>
            </a:bodyPr>
            <a:lstStyle/>
            <a:p>
              <a:endParaRPr lang="de-DE" sz="1400" dirty="0">
                <a:latin typeface="Arial" panose="020B0604020202020204" pitchFamily="34" charset="0"/>
                <a:cs typeface="Arial" panose="020B0604020202020204" pitchFamily="34" charset="0"/>
              </a:endParaRPr>
            </a:p>
          </p:txBody>
        </p:sp>
      </p:grpSp>
      <p:sp>
        <p:nvSpPr>
          <p:cNvPr id="3" name="Rechteck 2">
            <a:extLst>
              <a:ext uri="{FF2B5EF4-FFF2-40B4-BE49-F238E27FC236}">
                <a16:creationId xmlns:a16="http://schemas.microsoft.com/office/drawing/2014/main" id="{9712ADF5-66BD-4C8D-B801-5EF5D00358AF}"/>
              </a:ext>
            </a:extLst>
          </p:cNvPr>
          <p:cNvSpPr/>
          <p:nvPr/>
        </p:nvSpPr>
        <p:spPr>
          <a:xfrm>
            <a:off x="7758271" y="4149976"/>
            <a:ext cx="1233675" cy="369332"/>
          </a:xfrm>
          <a:prstGeom prst="rect">
            <a:avLst/>
          </a:prstGeom>
        </p:spPr>
        <p:txBody>
          <a:bodyPr wrap="square">
            <a:spAutoFit/>
          </a:bodyPr>
          <a:lstStyle/>
          <a:p>
            <a:r>
              <a:rPr lang="de-DE" u="sng" dirty="0" err="1">
                <a:solidFill>
                  <a:srgbClr val="FF0000"/>
                </a:solidFill>
                <a:latin typeface="Arial" panose="020B0604020202020204" pitchFamily="34" charset="0"/>
                <a:cs typeface="Arial" panose="020B0604020202020204" pitchFamily="34" charset="0"/>
              </a:rPr>
              <a:t>interfaces</a:t>
            </a:r>
            <a:endParaRPr lang="de-DE" u="sng" dirty="0">
              <a:solidFill>
                <a:srgbClr val="FF0000"/>
              </a:solidFill>
              <a:latin typeface="Arial" panose="020B0604020202020204" pitchFamily="34" charset="0"/>
              <a:cs typeface="Arial" panose="020B0604020202020204" pitchFamily="34" charset="0"/>
            </a:endParaRPr>
          </a:p>
        </p:txBody>
      </p:sp>
      <p:sp>
        <p:nvSpPr>
          <p:cNvPr id="4" name="Titel 3">
            <a:extLst>
              <a:ext uri="{FF2B5EF4-FFF2-40B4-BE49-F238E27FC236}">
                <a16:creationId xmlns:a16="http://schemas.microsoft.com/office/drawing/2014/main" id="{4A693761-F8BD-4ED9-B3DF-E3C4EC51A615}"/>
              </a:ext>
            </a:extLst>
          </p:cNvPr>
          <p:cNvSpPr>
            <a:spLocks noGrp="1"/>
          </p:cNvSpPr>
          <p:nvPr>
            <p:ph type="title"/>
          </p:nvPr>
        </p:nvSpPr>
        <p:spPr/>
        <p:txBody>
          <a:bodyPr/>
          <a:lstStyle/>
          <a:p>
            <a:r>
              <a:rPr lang="de-DE" dirty="0" err="1"/>
              <a:t>Already</a:t>
            </a:r>
            <a:r>
              <a:rPr lang="de-DE" dirty="0"/>
              <a:t> </a:t>
            </a:r>
            <a:r>
              <a:rPr lang="de-DE" dirty="0" err="1"/>
              <a:t>existing</a:t>
            </a:r>
            <a:r>
              <a:rPr lang="de-DE" dirty="0"/>
              <a:t> and on </a:t>
            </a:r>
            <a:r>
              <a:rPr lang="de-DE" dirty="0" err="1"/>
              <a:t>the</a:t>
            </a:r>
            <a:r>
              <a:rPr lang="de-DE" dirty="0"/>
              <a:t> </a:t>
            </a:r>
            <a:r>
              <a:rPr lang="de-DE" dirty="0" err="1"/>
              <a:t>way</a:t>
            </a:r>
            <a:endParaRPr lang="de-DE" dirty="0"/>
          </a:p>
        </p:txBody>
      </p:sp>
    </p:spTree>
    <p:extLst>
      <p:ext uri="{BB962C8B-B14F-4D97-AF65-F5344CB8AC3E}">
        <p14:creationId xmlns:p14="http://schemas.microsoft.com/office/powerpoint/2010/main" val="25163979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999"/>
                                          </p:stCondLst>
                                        </p:cTn>
                                        <p:tgtEl>
                                          <p:spTgt spid="2"/>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grpId="0" nodeType="afterEffect">
                                  <p:stCondLst>
                                    <p:cond delay="0"/>
                                  </p:stCondLst>
                                  <p:childTnLst>
                                    <p:set>
                                      <p:cBhvr>
                                        <p:cTn id="12" dur="1" fill="hold">
                                          <p:stCondLst>
                                            <p:cond delay="999"/>
                                          </p:stCondLst>
                                        </p:cTn>
                                        <p:tgtEl>
                                          <p:spTgt spid="8"/>
                                        </p:tgtEl>
                                        <p:attrNameLst>
                                          <p:attrName>style.visibility</p:attrName>
                                        </p:attrNameLst>
                                      </p:cBhvr>
                                      <p:to>
                                        <p:strVal val="visible"/>
                                      </p:to>
                                    </p:set>
                                  </p:childTnLst>
                                </p:cTn>
                              </p:par>
                            </p:childTnLst>
                          </p:cTn>
                        </p:par>
                        <p:par>
                          <p:cTn id="13" fill="hold">
                            <p:stCondLst>
                              <p:cond delay="2500"/>
                            </p:stCondLst>
                            <p:childTnLst>
                              <p:par>
                                <p:cTn id="14" presetID="1" presetClass="entr" presetSubtype="0" fill="hold" grpId="0" nodeType="afterEffect">
                                  <p:stCondLst>
                                    <p:cond delay="0"/>
                                  </p:stCondLst>
                                  <p:childTnLst>
                                    <p:set>
                                      <p:cBhvr>
                                        <p:cTn id="15" dur="1" fill="hold">
                                          <p:stCondLst>
                                            <p:cond delay="999"/>
                                          </p:stCondLst>
                                        </p:cTn>
                                        <p:tgtEl>
                                          <p:spTgt spid="9"/>
                                        </p:tgtEl>
                                        <p:attrNameLst>
                                          <p:attrName>style.visibility</p:attrName>
                                        </p:attrNameLst>
                                      </p:cBhvr>
                                      <p:to>
                                        <p:strVal val="visible"/>
                                      </p:to>
                                    </p:set>
                                  </p:childTnLst>
                                </p:cTn>
                              </p:par>
                            </p:childTnLst>
                          </p:cTn>
                        </p:par>
                        <p:par>
                          <p:cTn id="16" fill="hold">
                            <p:stCondLst>
                              <p:cond delay="3500"/>
                            </p:stCondLst>
                            <p:childTnLst>
                              <p:par>
                                <p:cTn id="17" presetID="1" presetClass="entr" presetSubtype="0" fill="hold" grpId="0" nodeType="afterEffect">
                                  <p:stCondLst>
                                    <p:cond delay="0"/>
                                  </p:stCondLst>
                                  <p:childTnLst>
                                    <p:set>
                                      <p:cBhvr>
                                        <p:cTn id="18" dur="1" fill="hold">
                                          <p:stCondLst>
                                            <p:cond delay="999"/>
                                          </p:stCondLst>
                                        </p:cTn>
                                        <p:tgtEl>
                                          <p:spTgt spid="35"/>
                                        </p:tgtEl>
                                        <p:attrNameLst>
                                          <p:attrName>style.visibility</p:attrName>
                                        </p:attrNameLst>
                                      </p:cBhvr>
                                      <p:to>
                                        <p:strVal val="visible"/>
                                      </p:to>
                                    </p:set>
                                  </p:childTnLst>
                                </p:cTn>
                              </p:par>
                            </p:childTnLst>
                          </p:cTn>
                        </p:par>
                        <p:par>
                          <p:cTn id="19" fill="hold">
                            <p:stCondLst>
                              <p:cond delay="4500"/>
                            </p:stCondLst>
                            <p:childTnLst>
                              <p:par>
                                <p:cTn id="20" presetID="1" presetClass="entr" presetSubtype="0" fill="hold" grpId="0" nodeType="afterEffect">
                                  <p:stCondLst>
                                    <p:cond delay="0"/>
                                  </p:stCondLst>
                                  <p:childTnLst>
                                    <p:set>
                                      <p:cBhvr>
                                        <p:cTn id="21" dur="1" fill="hold">
                                          <p:stCondLst>
                                            <p:cond delay="999"/>
                                          </p:stCondLst>
                                        </p:cTn>
                                        <p:tgtEl>
                                          <p:spTgt spid="10"/>
                                        </p:tgtEl>
                                        <p:attrNameLst>
                                          <p:attrName>style.visibility</p:attrName>
                                        </p:attrNameLst>
                                      </p:cBhvr>
                                      <p:to>
                                        <p:strVal val="visible"/>
                                      </p:to>
                                    </p:set>
                                  </p:childTnLst>
                                </p:cTn>
                              </p:par>
                            </p:childTnLst>
                          </p:cTn>
                        </p:par>
                        <p:par>
                          <p:cTn id="22" fill="hold">
                            <p:stCondLst>
                              <p:cond delay="5500"/>
                            </p:stCondLst>
                            <p:childTnLst>
                              <p:par>
                                <p:cTn id="23" presetID="1" presetClass="entr" presetSubtype="0" fill="hold" grpId="0" nodeType="afterEffect">
                                  <p:stCondLst>
                                    <p:cond delay="0"/>
                                  </p:stCondLst>
                                  <p:childTnLst>
                                    <p:set>
                                      <p:cBhvr>
                                        <p:cTn id="24" dur="1" fill="hold">
                                          <p:stCondLst>
                                            <p:cond delay="999"/>
                                          </p:stCondLst>
                                        </p:cTn>
                                        <p:tgtEl>
                                          <p:spTgt spid="15"/>
                                        </p:tgtEl>
                                        <p:attrNameLst>
                                          <p:attrName>style.visibility</p:attrName>
                                        </p:attrNameLst>
                                      </p:cBhvr>
                                      <p:to>
                                        <p:strVal val="visible"/>
                                      </p:to>
                                    </p:set>
                                  </p:childTnLst>
                                </p:cTn>
                              </p:par>
                            </p:childTnLst>
                          </p:cTn>
                        </p:par>
                        <p:par>
                          <p:cTn id="25" fill="hold">
                            <p:stCondLst>
                              <p:cond delay="6500"/>
                            </p:stCondLst>
                            <p:childTnLst>
                              <p:par>
                                <p:cTn id="26" presetID="1" presetClass="entr" presetSubtype="0" fill="hold" grpId="0" nodeType="afterEffect">
                                  <p:stCondLst>
                                    <p:cond delay="0"/>
                                  </p:stCondLst>
                                  <p:childTnLst>
                                    <p:set>
                                      <p:cBhvr>
                                        <p:cTn id="27" dur="1" fill="hold">
                                          <p:stCondLst>
                                            <p:cond delay="999"/>
                                          </p:stCondLst>
                                        </p:cTn>
                                        <p:tgtEl>
                                          <p:spTgt spid="11"/>
                                        </p:tgtEl>
                                        <p:attrNameLst>
                                          <p:attrName>style.visibility</p:attrName>
                                        </p:attrNameLst>
                                      </p:cBhvr>
                                      <p:to>
                                        <p:strVal val="visible"/>
                                      </p:to>
                                    </p:set>
                                  </p:childTnLst>
                                </p:cTn>
                              </p:par>
                            </p:childTnLst>
                          </p:cTn>
                        </p:par>
                        <p:par>
                          <p:cTn id="28" fill="hold">
                            <p:stCondLst>
                              <p:cond delay="7500"/>
                            </p:stCondLst>
                            <p:childTnLst>
                              <p:par>
                                <p:cTn id="29" presetID="1" presetClass="entr" presetSubtype="0" fill="hold" grpId="0" nodeType="afterEffect">
                                  <p:stCondLst>
                                    <p:cond delay="0"/>
                                  </p:stCondLst>
                                  <p:childTnLst>
                                    <p:set>
                                      <p:cBhvr>
                                        <p:cTn id="30" dur="1" fill="hold">
                                          <p:stCondLst>
                                            <p:cond delay="999"/>
                                          </p:stCondLst>
                                        </p:cTn>
                                        <p:tgtEl>
                                          <p:spTgt spid="18"/>
                                        </p:tgtEl>
                                        <p:attrNameLst>
                                          <p:attrName>style.visibility</p:attrName>
                                        </p:attrNameLst>
                                      </p:cBhvr>
                                      <p:to>
                                        <p:strVal val="visible"/>
                                      </p:to>
                                    </p:set>
                                  </p:childTnLst>
                                </p:cTn>
                              </p:par>
                            </p:childTnLst>
                          </p:cTn>
                        </p:par>
                        <p:par>
                          <p:cTn id="31" fill="hold">
                            <p:stCondLst>
                              <p:cond delay="8500"/>
                            </p:stCondLst>
                            <p:childTnLst>
                              <p:par>
                                <p:cTn id="32" presetID="1" presetClass="entr" presetSubtype="0" fill="hold" grpId="0" nodeType="afterEffect">
                                  <p:stCondLst>
                                    <p:cond delay="0"/>
                                  </p:stCondLst>
                                  <p:childTnLst>
                                    <p:set>
                                      <p:cBhvr>
                                        <p:cTn id="33" dur="1" fill="hold">
                                          <p:stCondLst>
                                            <p:cond delay="999"/>
                                          </p:stCondLst>
                                        </p:cTn>
                                        <p:tgtEl>
                                          <p:spTgt spid="17"/>
                                        </p:tgtEl>
                                        <p:attrNameLst>
                                          <p:attrName>style.visibility</p:attrName>
                                        </p:attrNameLst>
                                      </p:cBhvr>
                                      <p:to>
                                        <p:strVal val="visible"/>
                                      </p:to>
                                    </p:set>
                                  </p:childTnLst>
                                </p:cTn>
                              </p:par>
                            </p:childTnLst>
                          </p:cTn>
                        </p:par>
                        <p:par>
                          <p:cTn id="34" fill="hold">
                            <p:stCondLst>
                              <p:cond delay="9500"/>
                            </p:stCondLst>
                            <p:childTnLst>
                              <p:par>
                                <p:cTn id="35" presetID="1" presetClass="entr" presetSubtype="0" fill="hold" grpId="0" nodeType="afterEffect">
                                  <p:stCondLst>
                                    <p:cond delay="0"/>
                                  </p:stCondLst>
                                  <p:childTnLst>
                                    <p:set>
                                      <p:cBhvr>
                                        <p:cTn id="36" dur="1" fill="hold">
                                          <p:stCondLst>
                                            <p:cond delay="999"/>
                                          </p:stCondLst>
                                        </p:cTn>
                                        <p:tgtEl>
                                          <p:spTgt spid="36"/>
                                        </p:tgtEl>
                                        <p:attrNameLst>
                                          <p:attrName>style.visibility</p:attrName>
                                        </p:attrNameLst>
                                      </p:cBhvr>
                                      <p:to>
                                        <p:strVal val="visible"/>
                                      </p:to>
                                    </p:set>
                                  </p:childTnLst>
                                </p:cTn>
                              </p:par>
                            </p:childTnLst>
                          </p:cTn>
                        </p:par>
                        <p:par>
                          <p:cTn id="37" fill="hold">
                            <p:stCondLst>
                              <p:cond delay="10500"/>
                            </p:stCondLst>
                            <p:childTnLst>
                              <p:par>
                                <p:cTn id="38" presetID="1" presetClass="entr" presetSubtype="0" fill="hold" grpId="0" nodeType="afterEffect">
                                  <p:stCondLst>
                                    <p:cond delay="0"/>
                                  </p:stCondLst>
                                  <p:childTnLst>
                                    <p:set>
                                      <p:cBhvr>
                                        <p:cTn id="39" dur="1" fill="hold">
                                          <p:stCondLst>
                                            <p:cond delay="999"/>
                                          </p:stCondLst>
                                        </p:cTn>
                                        <p:tgtEl>
                                          <p:spTgt spid="12"/>
                                        </p:tgtEl>
                                        <p:attrNameLst>
                                          <p:attrName>style.visibility</p:attrName>
                                        </p:attrNameLst>
                                      </p:cBhvr>
                                      <p:to>
                                        <p:strVal val="visible"/>
                                      </p:to>
                                    </p:set>
                                  </p:childTnLst>
                                </p:cTn>
                              </p:par>
                            </p:childTnLst>
                          </p:cTn>
                        </p:par>
                        <p:par>
                          <p:cTn id="40" fill="hold">
                            <p:stCondLst>
                              <p:cond delay="11500"/>
                            </p:stCondLst>
                            <p:childTnLst>
                              <p:par>
                                <p:cTn id="41" presetID="1" presetClass="entr" presetSubtype="0" fill="hold" grpId="0" nodeType="afterEffect">
                                  <p:stCondLst>
                                    <p:cond delay="0"/>
                                  </p:stCondLst>
                                  <p:childTnLst>
                                    <p:set>
                                      <p:cBhvr>
                                        <p:cTn id="42" dur="1" fill="hold">
                                          <p:stCondLst>
                                            <p:cond delay="999"/>
                                          </p:stCondLst>
                                        </p:cTn>
                                        <p:tgtEl>
                                          <p:spTgt spid="13"/>
                                        </p:tgtEl>
                                        <p:attrNameLst>
                                          <p:attrName>style.visibility</p:attrName>
                                        </p:attrNameLst>
                                      </p:cBhvr>
                                      <p:to>
                                        <p:strVal val="visible"/>
                                      </p:to>
                                    </p:set>
                                  </p:childTnLst>
                                </p:cTn>
                              </p:par>
                            </p:childTnLst>
                          </p:cTn>
                        </p:par>
                        <p:par>
                          <p:cTn id="43" fill="hold">
                            <p:stCondLst>
                              <p:cond delay="12500"/>
                            </p:stCondLst>
                            <p:childTnLst>
                              <p:par>
                                <p:cTn id="44" presetID="1" presetClass="entr" presetSubtype="0" fill="hold" grpId="0" nodeType="afterEffect">
                                  <p:stCondLst>
                                    <p:cond delay="0"/>
                                  </p:stCondLst>
                                  <p:childTnLst>
                                    <p:set>
                                      <p:cBhvr>
                                        <p:cTn id="45" dur="1" fill="hold">
                                          <p:stCondLst>
                                            <p:cond delay="999"/>
                                          </p:stCondLst>
                                        </p:cTn>
                                        <p:tgtEl>
                                          <p:spTgt spid="19"/>
                                        </p:tgtEl>
                                        <p:attrNameLst>
                                          <p:attrName>style.visibility</p:attrName>
                                        </p:attrNameLst>
                                      </p:cBhvr>
                                      <p:to>
                                        <p:strVal val="visible"/>
                                      </p:to>
                                    </p:set>
                                  </p:childTnLst>
                                </p:cTn>
                              </p:par>
                            </p:childTnLst>
                          </p:cTn>
                        </p:par>
                        <p:par>
                          <p:cTn id="46" fill="hold">
                            <p:stCondLst>
                              <p:cond delay="13500"/>
                            </p:stCondLst>
                            <p:childTnLst>
                              <p:par>
                                <p:cTn id="47" presetID="1" presetClass="entr" presetSubtype="0" fill="hold" grpId="0" nodeType="afterEffect">
                                  <p:stCondLst>
                                    <p:cond delay="0"/>
                                  </p:stCondLst>
                                  <p:childTnLst>
                                    <p:set>
                                      <p:cBhvr>
                                        <p:cTn id="48" dur="1" fill="hold">
                                          <p:stCondLst>
                                            <p:cond delay="999"/>
                                          </p:stCondLst>
                                        </p:cTn>
                                        <p:tgtEl>
                                          <p:spTgt spid="14"/>
                                        </p:tgtEl>
                                        <p:attrNameLst>
                                          <p:attrName>style.visibility</p:attrName>
                                        </p:attrNameLst>
                                      </p:cBhvr>
                                      <p:to>
                                        <p:strVal val="visible"/>
                                      </p:to>
                                    </p:set>
                                  </p:childTnLst>
                                </p:cTn>
                              </p:par>
                            </p:childTnLst>
                          </p:cTn>
                        </p:par>
                        <p:par>
                          <p:cTn id="49" fill="hold">
                            <p:stCondLst>
                              <p:cond delay="14500"/>
                            </p:stCondLst>
                            <p:childTnLst>
                              <p:par>
                                <p:cTn id="50" presetID="10" presetClass="entr" presetSubtype="0" fill="hold" nodeType="afterEffect">
                                  <p:stCondLst>
                                    <p:cond delay="150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1000"/>
                                        <p:tgtEl>
                                          <p:spTgt spid="16"/>
                                        </p:tgtEl>
                                      </p:cBhvr>
                                    </p:animEffect>
                                  </p:childTnLst>
                                </p:cTn>
                              </p:par>
                            </p:childTnLst>
                          </p:cTn>
                        </p:par>
                        <p:par>
                          <p:cTn id="53" fill="hold">
                            <p:stCondLst>
                              <p:cond delay="17000"/>
                            </p:stCondLst>
                            <p:childTnLst>
                              <p:par>
                                <p:cTn id="54" presetID="10" presetClass="entr" presetSubtype="0" fill="hold" grpId="0" nodeType="after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500"/>
                                        <p:tgtEl>
                                          <p:spTgt spid="3"/>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21"/>
                                        </p:tgtEl>
                                        <p:attrNameLst>
                                          <p:attrName>style.visibility</p:attrName>
                                        </p:attrNameLst>
                                      </p:cBhvr>
                                      <p:to>
                                        <p:strVal val="hidden"/>
                                      </p:to>
                                    </p:set>
                                  </p:childTnLst>
                                </p:cTn>
                              </p:par>
                            </p:childTnLst>
                          </p:cTn>
                        </p:par>
                        <p:par>
                          <p:cTn id="61" fill="hold">
                            <p:stCondLst>
                              <p:cond delay="0"/>
                            </p:stCondLst>
                            <p:childTnLst>
                              <p:par>
                                <p:cTn id="62" presetID="0" presetClass="path" presetSubtype="0" accel="50000" decel="50000" fill="hold" nodeType="afterEffect">
                                  <p:stCondLst>
                                    <p:cond delay="0"/>
                                  </p:stCondLst>
                                  <p:childTnLst>
                                    <p:animMotion origin="layout" path="M -0.50312 -0.00309 L -1.0125 -0.00309 " pathEditMode="relative" rAng="0" ptsTypes="AA">
                                      <p:cBhvr>
                                        <p:cTn id="63" dur="10" fill="hold"/>
                                        <p:tgtEl>
                                          <p:spTgt spid="21"/>
                                        </p:tgtEl>
                                        <p:attrNameLst>
                                          <p:attrName>ppt_x</p:attrName>
                                          <p:attrName>ppt_y</p:attrName>
                                        </p:attrNameLst>
                                      </p:cBhvr>
                                      <p:rCtr x="-25469" y="0"/>
                                    </p:animMotion>
                                  </p:childTnLst>
                                </p:cTn>
                              </p:par>
                            </p:childTnLst>
                          </p:cTn>
                        </p:par>
                        <p:par>
                          <p:cTn id="64" fill="hold">
                            <p:stCondLst>
                              <p:cond delay="10"/>
                            </p:stCondLst>
                            <p:childTnLst>
                              <p:par>
                                <p:cTn id="65" presetID="10" presetClass="entr" presetSubtype="0" fill="hold" nodeType="after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P spid="12" grpId="0" animBg="1"/>
      <p:bldP spid="13" grpId="0" animBg="1"/>
      <p:bldP spid="14" grpId="0" animBg="1"/>
      <p:bldP spid="15" grpId="0" animBg="1"/>
      <p:bldP spid="17" grpId="0" animBg="1"/>
      <p:bldP spid="18" grpId="0" animBg="1"/>
      <p:bldP spid="19" grpId="0" animBg="1"/>
      <p:bldP spid="20" grpId="0" animBg="1"/>
      <p:bldP spid="35" grpId="0" animBg="1"/>
      <p:bldP spid="36"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Pfeil: gebogen 41">
            <a:extLst>
              <a:ext uri="{FF2B5EF4-FFF2-40B4-BE49-F238E27FC236}">
                <a16:creationId xmlns:a16="http://schemas.microsoft.com/office/drawing/2014/main" id="{8EBFC55C-A5B7-43BB-9207-FDAFBA17E0FB}"/>
              </a:ext>
            </a:extLst>
          </p:cNvPr>
          <p:cNvSpPr>
            <a:spLocks/>
          </p:cNvSpPr>
          <p:nvPr/>
        </p:nvSpPr>
        <p:spPr>
          <a:xfrm rot="2872589" flipH="1">
            <a:off x="1948808" y="1132645"/>
            <a:ext cx="2470500" cy="2470500"/>
          </a:xfrm>
          <a:prstGeom prst="circularArrow">
            <a:avLst>
              <a:gd name="adj1" fmla="val 3599"/>
              <a:gd name="adj2" fmla="val 699365"/>
              <a:gd name="adj3" fmla="val 20917879"/>
              <a:gd name="adj4" fmla="val 16638025"/>
              <a:gd name="adj5" fmla="val 6194"/>
            </a:avLst>
          </a:prstGeom>
          <a:solidFill>
            <a:srgbClr val="6E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29" name="Pfeil: gebogen 28">
            <a:extLst>
              <a:ext uri="{FF2B5EF4-FFF2-40B4-BE49-F238E27FC236}">
                <a16:creationId xmlns:a16="http://schemas.microsoft.com/office/drawing/2014/main" id="{A292BFEF-C80C-48A2-848B-03B5D1BAAD66}"/>
              </a:ext>
            </a:extLst>
          </p:cNvPr>
          <p:cNvSpPr>
            <a:spLocks noChangeAspect="1"/>
          </p:cNvSpPr>
          <p:nvPr/>
        </p:nvSpPr>
        <p:spPr>
          <a:xfrm rot="18677469">
            <a:off x="4720321" y="1129339"/>
            <a:ext cx="2470500" cy="2470500"/>
          </a:xfrm>
          <a:prstGeom prst="circularArrow">
            <a:avLst>
              <a:gd name="adj1" fmla="val 3599"/>
              <a:gd name="adj2" fmla="val 699365"/>
              <a:gd name="adj3" fmla="val 20917879"/>
              <a:gd name="adj4" fmla="val 16638025"/>
              <a:gd name="adj5" fmla="val 6194"/>
            </a:avLst>
          </a:prstGeom>
          <a:solidFill>
            <a:srgbClr val="914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43" name="Pfeil: gebogen 42">
            <a:extLst>
              <a:ext uri="{FF2B5EF4-FFF2-40B4-BE49-F238E27FC236}">
                <a16:creationId xmlns:a16="http://schemas.microsoft.com/office/drawing/2014/main" id="{11591AF7-4F9F-48CB-8BC6-CC3CE993AF2F}"/>
              </a:ext>
            </a:extLst>
          </p:cNvPr>
          <p:cNvSpPr>
            <a:spLocks noChangeAspect="1"/>
          </p:cNvSpPr>
          <p:nvPr/>
        </p:nvSpPr>
        <p:spPr>
          <a:xfrm rot="2460000">
            <a:off x="4718711" y="1127729"/>
            <a:ext cx="2470500" cy="2470500"/>
          </a:xfrm>
          <a:prstGeom prst="circularArrow">
            <a:avLst>
              <a:gd name="adj1" fmla="val 3599"/>
              <a:gd name="adj2" fmla="val 699365"/>
              <a:gd name="adj3" fmla="val 20917879"/>
              <a:gd name="adj4" fmla="val 16638025"/>
              <a:gd name="adj5" fmla="val 6194"/>
            </a:avLst>
          </a:prstGeom>
          <a:solidFill>
            <a:srgbClr val="914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44" name="Pfeil: gebogen 43">
            <a:extLst>
              <a:ext uri="{FF2B5EF4-FFF2-40B4-BE49-F238E27FC236}">
                <a16:creationId xmlns:a16="http://schemas.microsoft.com/office/drawing/2014/main" id="{80ADE7BA-D194-427F-A800-F96950F75E62}"/>
              </a:ext>
            </a:extLst>
          </p:cNvPr>
          <p:cNvSpPr>
            <a:spLocks noChangeAspect="1"/>
          </p:cNvSpPr>
          <p:nvPr/>
        </p:nvSpPr>
        <p:spPr>
          <a:xfrm rot="7860000">
            <a:off x="4713881" y="1129338"/>
            <a:ext cx="2470500" cy="2470500"/>
          </a:xfrm>
          <a:prstGeom prst="circularArrow">
            <a:avLst>
              <a:gd name="adj1" fmla="val 3599"/>
              <a:gd name="adj2" fmla="val 699365"/>
              <a:gd name="adj3" fmla="val 20917879"/>
              <a:gd name="adj4" fmla="val 16638025"/>
              <a:gd name="adj5" fmla="val 6194"/>
            </a:avLst>
          </a:prstGeom>
          <a:solidFill>
            <a:srgbClr val="914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45" name="Pfeil: gebogen 44">
            <a:extLst>
              <a:ext uri="{FF2B5EF4-FFF2-40B4-BE49-F238E27FC236}">
                <a16:creationId xmlns:a16="http://schemas.microsoft.com/office/drawing/2014/main" id="{2A3163E7-DC85-450D-B00B-F510E20928D1}"/>
              </a:ext>
            </a:extLst>
          </p:cNvPr>
          <p:cNvSpPr>
            <a:spLocks/>
          </p:cNvSpPr>
          <p:nvPr/>
        </p:nvSpPr>
        <p:spPr>
          <a:xfrm rot="19080000" flipH="1">
            <a:off x="1950416" y="1127813"/>
            <a:ext cx="2470500" cy="2470500"/>
          </a:xfrm>
          <a:prstGeom prst="circularArrow">
            <a:avLst>
              <a:gd name="adj1" fmla="val 3599"/>
              <a:gd name="adj2" fmla="val 699365"/>
              <a:gd name="adj3" fmla="val 20917879"/>
              <a:gd name="adj4" fmla="val 16638025"/>
              <a:gd name="adj5" fmla="val 6194"/>
            </a:avLst>
          </a:prstGeom>
          <a:solidFill>
            <a:srgbClr val="6E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46" name="Pfeil: gebogen 45">
            <a:extLst>
              <a:ext uri="{FF2B5EF4-FFF2-40B4-BE49-F238E27FC236}">
                <a16:creationId xmlns:a16="http://schemas.microsoft.com/office/drawing/2014/main" id="{0AB0DB28-D0D8-4AD5-969A-F3CF486683CE}"/>
              </a:ext>
            </a:extLst>
          </p:cNvPr>
          <p:cNvSpPr>
            <a:spLocks/>
          </p:cNvSpPr>
          <p:nvPr/>
        </p:nvSpPr>
        <p:spPr>
          <a:xfrm rot="13680000" flipH="1">
            <a:off x="1934317" y="1050542"/>
            <a:ext cx="2470500" cy="2470500"/>
          </a:xfrm>
          <a:prstGeom prst="circularArrow">
            <a:avLst>
              <a:gd name="adj1" fmla="val 3599"/>
              <a:gd name="adj2" fmla="val 699365"/>
              <a:gd name="adj3" fmla="val 20917879"/>
              <a:gd name="adj4" fmla="val 16638025"/>
              <a:gd name="adj5" fmla="val 6194"/>
            </a:avLst>
          </a:prstGeom>
          <a:solidFill>
            <a:srgbClr val="6E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cxnSp>
        <p:nvCxnSpPr>
          <p:cNvPr id="62" name="Gerade Verbindung mit Pfeil 61">
            <a:extLst>
              <a:ext uri="{FF2B5EF4-FFF2-40B4-BE49-F238E27FC236}">
                <a16:creationId xmlns:a16="http://schemas.microsoft.com/office/drawing/2014/main" id="{1E060744-7850-4D0C-90D1-A0C0E2BA49E6}"/>
              </a:ext>
            </a:extLst>
          </p:cNvPr>
          <p:cNvCxnSpPr>
            <a:cxnSpLocks/>
            <a:stCxn id="88" idx="7"/>
            <a:endCxn id="36" idx="3"/>
          </p:cNvCxnSpPr>
          <p:nvPr/>
        </p:nvCxnSpPr>
        <p:spPr>
          <a:xfrm flipV="1">
            <a:off x="4005233" y="1612638"/>
            <a:ext cx="1080632" cy="1409038"/>
          </a:xfrm>
          <a:prstGeom prst="straightConnector1">
            <a:avLst/>
          </a:prstGeom>
          <a:ln w="10795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76" name="Textfeld 75">
            <a:extLst>
              <a:ext uri="{FF2B5EF4-FFF2-40B4-BE49-F238E27FC236}">
                <a16:creationId xmlns:a16="http://schemas.microsoft.com/office/drawing/2014/main" id="{AE0FE7AD-2AA6-4564-9908-DAA271FC0D81}"/>
              </a:ext>
            </a:extLst>
          </p:cNvPr>
          <p:cNvSpPr txBox="1"/>
          <p:nvPr/>
        </p:nvSpPr>
        <p:spPr>
          <a:xfrm>
            <a:off x="4861135" y="1753747"/>
            <a:ext cx="2091143" cy="1246495"/>
          </a:xfrm>
          <a:prstGeom prst="rect">
            <a:avLst/>
          </a:prstGeom>
          <a:noFill/>
        </p:spPr>
        <p:txBody>
          <a:bodyPr wrap="square" rtlCol="0">
            <a:spAutoFit/>
          </a:bodyPr>
          <a:lstStyle/>
          <a:p>
            <a:pPr algn="ctr"/>
            <a:r>
              <a:rPr lang="en-GB" sz="7500" b="1" dirty="0">
                <a:solidFill>
                  <a:srgbClr val="9141FF"/>
                </a:solidFill>
                <a:effectLst>
                  <a:outerShdw blurRad="38100" dist="38100" dir="2700000" algn="tl">
                    <a:srgbClr val="000000">
                      <a:alpha val="43137"/>
                    </a:srgbClr>
                  </a:outerShdw>
                </a:effectLst>
              </a:rPr>
              <a:t>C</a:t>
            </a:r>
            <a:r>
              <a:rPr lang="en-GB" sz="2700" b="1" dirty="0">
                <a:solidFill>
                  <a:srgbClr val="9141FF"/>
                </a:solidFill>
                <a:effectLst>
                  <a:outerShdw blurRad="38100" dist="38100" dir="2700000" algn="tl">
                    <a:srgbClr val="000000">
                      <a:alpha val="43137"/>
                    </a:srgbClr>
                  </a:outerShdw>
                </a:effectLst>
              </a:rPr>
              <a:t>alibration</a:t>
            </a:r>
            <a:endParaRPr lang="en-GB" sz="7500" b="1" dirty="0">
              <a:solidFill>
                <a:srgbClr val="9141FF"/>
              </a:solidFill>
              <a:effectLst>
                <a:outerShdw blurRad="38100" dist="38100" dir="2700000" algn="tl">
                  <a:srgbClr val="000000">
                    <a:alpha val="43137"/>
                  </a:srgbClr>
                </a:outerShdw>
              </a:effectLst>
            </a:endParaRPr>
          </a:p>
        </p:txBody>
      </p:sp>
      <p:grpSp>
        <p:nvGrpSpPr>
          <p:cNvPr id="14" name="Gruppieren 13">
            <a:extLst>
              <a:ext uri="{FF2B5EF4-FFF2-40B4-BE49-F238E27FC236}">
                <a16:creationId xmlns:a16="http://schemas.microsoft.com/office/drawing/2014/main" id="{5414942D-08A6-4A7A-9897-36674C1E3DEE}"/>
              </a:ext>
            </a:extLst>
          </p:cNvPr>
          <p:cNvGrpSpPr/>
          <p:nvPr/>
        </p:nvGrpSpPr>
        <p:grpSpPr>
          <a:xfrm>
            <a:off x="5054234" y="1428270"/>
            <a:ext cx="1062720" cy="587187"/>
            <a:chOff x="5214976" y="2191991"/>
            <a:chExt cx="1416960" cy="782915"/>
          </a:xfrm>
        </p:grpSpPr>
        <p:sp>
          <p:nvSpPr>
            <p:cNvPr id="36" name="Ellipse 35">
              <a:extLst>
                <a:ext uri="{FF2B5EF4-FFF2-40B4-BE49-F238E27FC236}">
                  <a16:creationId xmlns:a16="http://schemas.microsoft.com/office/drawing/2014/main" id="{68E4124D-9530-41F0-89F4-75676B754A39}"/>
                </a:ext>
              </a:extLst>
            </p:cNvPr>
            <p:cNvSpPr>
              <a:spLocks/>
            </p:cNvSpPr>
            <p:nvPr/>
          </p:nvSpPr>
          <p:spPr>
            <a:xfrm>
              <a:off x="5214976" y="2191991"/>
              <a:ext cx="288000" cy="288000"/>
            </a:xfrm>
            <a:prstGeom prst="ellipse">
              <a:avLst/>
            </a:prstGeom>
            <a:solidFill>
              <a:srgbClr val="9141FF"/>
            </a:solidFill>
            <a:ln w="31750">
              <a:solidFill>
                <a:srgbClr val="6E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1</a:t>
              </a:r>
            </a:p>
          </p:txBody>
        </p:sp>
        <p:sp>
          <p:nvSpPr>
            <p:cNvPr id="78" name="Textfeld 77">
              <a:extLst>
                <a:ext uri="{FF2B5EF4-FFF2-40B4-BE49-F238E27FC236}">
                  <a16:creationId xmlns:a16="http://schemas.microsoft.com/office/drawing/2014/main" id="{6B284E40-9474-4E40-BC9A-05CBC127E661}"/>
                </a:ext>
              </a:extLst>
            </p:cNvPr>
            <p:cNvSpPr txBox="1"/>
            <p:nvPr/>
          </p:nvSpPr>
          <p:spPr>
            <a:xfrm>
              <a:off x="5256088" y="2236243"/>
              <a:ext cx="1375848" cy="738663"/>
            </a:xfrm>
            <a:prstGeom prst="rect">
              <a:avLst/>
            </a:prstGeom>
            <a:noFill/>
          </p:spPr>
          <p:txBody>
            <a:bodyPr wrap="none" rtlCol="0">
              <a:spAutoFit/>
            </a:bodyPr>
            <a:lstStyle/>
            <a:p>
              <a:pPr algn="ctr"/>
              <a:r>
                <a:rPr lang="en-GB" sz="1500" b="1" dirty="0">
                  <a:effectLst>
                    <a:outerShdw blurRad="38100" dist="38100" dir="2700000" algn="tl">
                      <a:srgbClr val="000000">
                        <a:alpha val="43137"/>
                      </a:srgbClr>
                    </a:outerShdw>
                  </a:effectLst>
                </a:rPr>
                <a:t>start of</a:t>
              </a:r>
            </a:p>
            <a:p>
              <a:pPr algn="ctr"/>
              <a:r>
                <a:rPr lang="en-GB" sz="1500" b="1" dirty="0">
                  <a:effectLst>
                    <a:outerShdw blurRad="38100" dist="38100" dir="2700000" algn="tl">
                      <a:srgbClr val="000000">
                        <a:alpha val="43137"/>
                      </a:srgbClr>
                    </a:outerShdw>
                  </a:effectLst>
                </a:rPr>
                <a:t>calibration</a:t>
              </a:r>
            </a:p>
          </p:txBody>
        </p:sp>
      </p:grpSp>
      <p:grpSp>
        <p:nvGrpSpPr>
          <p:cNvPr id="15" name="Gruppieren 14">
            <a:extLst>
              <a:ext uri="{FF2B5EF4-FFF2-40B4-BE49-F238E27FC236}">
                <a16:creationId xmlns:a16="http://schemas.microsoft.com/office/drawing/2014/main" id="{C6A768B4-5B3B-4C26-A3F8-027B1766B1DE}"/>
              </a:ext>
            </a:extLst>
          </p:cNvPr>
          <p:cNvGrpSpPr/>
          <p:nvPr/>
        </p:nvGrpSpPr>
        <p:grpSpPr>
          <a:xfrm>
            <a:off x="6630253" y="1199050"/>
            <a:ext cx="959237" cy="553998"/>
            <a:chOff x="7316337" y="1886362"/>
            <a:chExt cx="1278982" cy="738664"/>
          </a:xfrm>
        </p:grpSpPr>
        <p:sp>
          <p:nvSpPr>
            <p:cNvPr id="82" name="Ellipse 81">
              <a:extLst>
                <a:ext uri="{FF2B5EF4-FFF2-40B4-BE49-F238E27FC236}">
                  <a16:creationId xmlns:a16="http://schemas.microsoft.com/office/drawing/2014/main" id="{36B6A070-CA0C-42E6-A45D-DFACDBCE1B73}"/>
                </a:ext>
              </a:extLst>
            </p:cNvPr>
            <p:cNvSpPr>
              <a:spLocks noChangeAspect="1"/>
            </p:cNvSpPr>
            <p:nvPr/>
          </p:nvSpPr>
          <p:spPr>
            <a:xfrm>
              <a:off x="7316337" y="2239505"/>
              <a:ext cx="287315" cy="288000"/>
            </a:xfrm>
            <a:prstGeom prst="ellipse">
              <a:avLst/>
            </a:prstGeom>
            <a:solidFill>
              <a:srgbClr val="9141FF"/>
            </a:solidFill>
            <a:ln w="31750">
              <a:solidFill>
                <a:srgbClr val="6E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2</a:t>
              </a:r>
            </a:p>
          </p:txBody>
        </p:sp>
        <p:sp>
          <p:nvSpPr>
            <p:cNvPr id="79" name="Textfeld 78">
              <a:extLst>
                <a:ext uri="{FF2B5EF4-FFF2-40B4-BE49-F238E27FC236}">
                  <a16:creationId xmlns:a16="http://schemas.microsoft.com/office/drawing/2014/main" id="{4F1B4AAE-FA6E-44A8-9CE5-13F3FD44E0B2}"/>
                </a:ext>
              </a:extLst>
            </p:cNvPr>
            <p:cNvSpPr txBox="1"/>
            <p:nvPr/>
          </p:nvSpPr>
          <p:spPr>
            <a:xfrm>
              <a:off x="7349593" y="1886362"/>
              <a:ext cx="1245726" cy="738664"/>
            </a:xfrm>
            <a:prstGeom prst="rect">
              <a:avLst/>
            </a:prstGeom>
            <a:noFill/>
          </p:spPr>
          <p:txBody>
            <a:bodyPr wrap="none" rtlCol="0">
              <a:spAutoFit/>
            </a:bodyPr>
            <a:lstStyle/>
            <a:p>
              <a:pPr algn="ctr"/>
              <a:r>
                <a:rPr lang="en-GB" sz="1500" b="1" dirty="0">
                  <a:effectLst>
                    <a:outerShdw blurRad="38100" dist="38100" dir="2700000" algn="tl">
                      <a:srgbClr val="000000">
                        <a:alpha val="43137"/>
                      </a:srgbClr>
                    </a:outerShdw>
                  </a:effectLst>
                </a:rPr>
                <a:t>measure-</a:t>
              </a:r>
            </a:p>
            <a:p>
              <a:pPr algn="ctr"/>
              <a:r>
                <a:rPr lang="en-GB" sz="1500" b="1" dirty="0" err="1">
                  <a:effectLst>
                    <a:outerShdw blurRad="38100" dist="38100" dir="2700000" algn="tl">
                      <a:srgbClr val="000000">
                        <a:alpha val="43137"/>
                      </a:srgbClr>
                    </a:outerShdw>
                  </a:effectLst>
                </a:rPr>
                <a:t>ment</a:t>
              </a:r>
              <a:endParaRPr lang="en-GB" sz="1500" b="1" dirty="0">
                <a:effectLst>
                  <a:outerShdw blurRad="38100" dist="38100" dir="2700000" algn="tl">
                    <a:srgbClr val="000000">
                      <a:alpha val="43137"/>
                    </a:srgbClr>
                  </a:outerShdw>
                </a:effectLst>
              </a:endParaRPr>
            </a:p>
          </p:txBody>
        </p:sp>
      </p:grpSp>
      <p:grpSp>
        <p:nvGrpSpPr>
          <p:cNvPr id="17" name="Gruppieren 16">
            <a:extLst>
              <a:ext uri="{FF2B5EF4-FFF2-40B4-BE49-F238E27FC236}">
                <a16:creationId xmlns:a16="http://schemas.microsoft.com/office/drawing/2014/main" id="{0B86196D-216F-44F0-9628-34DA1E620EA8}"/>
              </a:ext>
            </a:extLst>
          </p:cNvPr>
          <p:cNvGrpSpPr/>
          <p:nvPr/>
        </p:nvGrpSpPr>
        <p:grpSpPr>
          <a:xfrm>
            <a:off x="6635648" y="3032152"/>
            <a:ext cx="1255359" cy="500798"/>
            <a:chOff x="7323529" y="4330496"/>
            <a:chExt cx="1673811" cy="667730"/>
          </a:xfrm>
        </p:grpSpPr>
        <p:sp>
          <p:nvSpPr>
            <p:cNvPr id="83" name="Ellipse 82">
              <a:extLst>
                <a:ext uri="{FF2B5EF4-FFF2-40B4-BE49-F238E27FC236}">
                  <a16:creationId xmlns:a16="http://schemas.microsoft.com/office/drawing/2014/main" id="{81DE3C38-3103-4743-AB15-B4FC5E433337}"/>
                </a:ext>
              </a:extLst>
            </p:cNvPr>
            <p:cNvSpPr>
              <a:spLocks noChangeAspect="1"/>
            </p:cNvSpPr>
            <p:nvPr/>
          </p:nvSpPr>
          <p:spPr>
            <a:xfrm>
              <a:off x="7323529" y="4330496"/>
              <a:ext cx="288000" cy="288000"/>
            </a:xfrm>
            <a:prstGeom prst="ellipse">
              <a:avLst/>
            </a:prstGeom>
            <a:solidFill>
              <a:srgbClr val="9141FF"/>
            </a:solidFill>
            <a:ln w="31750">
              <a:solidFill>
                <a:srgbClr val="6E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3</a:t>
              </a:r>
            </a:p>
          </p:txBody>
        </p:sp>
        <p:sp>
          <p:nvSpPr>
            <p:cNvPr id="80" name="Textfeld 79">
              <a:extLst>
                <a:ext uri="{FF2B5EF4-FFF2-40B4-BE49-F238E27FC236}">
                  <a16:creationId xmlns:a16="http://schemas.microsoft.com/office/drawing/2014/main" id="{9D68CE89-6C3A-4F60-95FB-51DEFD042C59}"/>
                </a:ext>
              </a:extLst>
            </p:cNvPr>
            <p:cNvSpPr txBox="1"/>
            <p:nvPr/>
          </p:nvSpPr>
          <p:spPr>
            <a:xfrm>
              <a:off x="7381170" y="4567339"/>
              <a:ext cx="1616170" cy="430887"/>
            </a:xfrm>
            <a:prstGeom prst="rect">
              <a:avLst/>
            </a:prstGeom>
            <a:noFill/>
          </p:spPr>
          <p:txBody>
            <a:bodyPr wrap="none" rtlCol="0">
              <a:spAutoFit/>
            </a:bodyPr>
            <a:lstStyle/>
            <a:p>
              <a:pPr algn="ctr"/>
              <a:r>
                <a:rPr lang="en-GB" sz="1500" b="1" dirty="0">
                  <a:effectLst>
                    <a:outerShdw blurRad="38100" dist="38100" dir="2700000" algn="tl">
                      <a:srgbClr val="000000">
                        <a:alpha val="43137"/>
                      </a:srgbClr>
                    </a:outerShdw>
                  </a:effectLst>
                </a:rPr>
                <a:t>data analysis</a:t>
              </a:r>
            </a:p>
          </p:txBody>
        </p:sp>
      </p:grpSp>
      <p:grpSp>
        <p:nvGrpSpPr>
          <p:cNvPr id="18" name="Gruppieren 17">
            <a:extLst>
              <a:ext uri="{FF2B5EF4-FFF2-40B4-BE49-F238E27FC236}">
                <a16:creationId xmlns:a16="http://schemas.microsoft.com/office/drawing/2014/main" id="{0E6A6EEB-52F2-41E2-8DBE-7CFCEF8C8A94}"/>
              </a:ext>
            </a:extLst>
          </p:cNvPr>
          <p:cNvGrpSpPr/>
          <p:nvPr/>
        </p:nvGrpSpPr>
        <p:grpSpPr>
          <a:xfrm>
            <a:off x="5048323" y="2853998"/>
            <a:ext cx="844877" cy="398928"/>
            <a:chOff x="5207099" y="4092961"/>
            <a:chExt cx="1126503" cy="531904"/>
          </a:xfrm>
        </p:grpSpPr>
        <p:sp>
          <p:nvSpPr>
            <p:cNvPr id="84" name="Ellipse 83">
              <a:extLst>
                <a:ext uri="{FF2B5EF4-FFF2-40B4-BE49-F238E27FC236}">
                  <a16:creationId xmlns:a16="http://schemas.microsoft.com/office/drawing/2014/main" id="{16AFB02D-FA5D-4BD7-B1DF-F4D816C1A2CF}"/>
                </a:ext>
              </a:extLst>
            </p:cNvPr>
            <p:cNvSpPr>
              <a:spLocks noChangeAspect="1"/>
            </p:cNvSpPr>
            <p:nvPr/>
          </p:nvSpPr>
          <p:spPr>
            <a:xfrm>
              <a:off x="5207099" y="4336865"/>
              <a:ext cx="288000" cy="288000"/>
            </a:xfrm>
            <a:prstGeom prst="ellipse">
              <a:avLst/>
            </a:prstGeom>
            <a:solidFill>
              <a:srgbClr val="9141FF"/>
            </a:solidFill>
            <a:ln w="31750">
              <a:solidFill>
                <a:srgbClr val="6EB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4</a:t>
              </a:r>
            </a:p>
          </p:txBody>
        </p:sp>
        <p:sp>
          <p:nvSpPr>
            <p:cNvPr id="81" name="Textfeld 80">
              <a:extLst>
                <a:ext uri="{FF2B5EF4-FFF2-40B4-BE49-F238E27FC236}">
                  <a16:creationId xmlns:a16="http://schemas.microsoft.com/office/drawing/2014/main" id="{208C074C-7226-4B3D-9A96-B82C652300D2}"/>
                </a:ext>
              </a:extLst>
            </p:cNvPr>
            <p:cNvSpPr txBox="1"/>
            <p:nvPr/>
          </p:nvSpPr>
          <p:spPr>
            <a:xfrm>
              <a:off x="5412751" y="4092961"/>
              <a:ext cx="920851" cy="430887"/>
            </a:xfrm>
            <a:prstGeom prst="rect">
              <a:avLst/>
            </a:prstGeom>
            <a:noFill/>
          </p:spPr>
          <p:txBody>
            <a:bodyPr wrap="none" rtlCol="0">
              <a:spAutoFit/>
            </a:bodyPr>
            <a:lstStyle/>
            <a:p>
              <a:pPr algn="ctr"/>
              <a:r>
                <a:rPr lang="en-GB" sz="1500" b="1" dirty="0">
                  <a:effectLst>
                    <a:outerShdw blurRad="38100" dist="38100" dir="2700000" algn="tl">
                      <a:srgbClr val="000000">
                        <a:alpha val="43137"/>
                      </a:srgbClr>
                    </a:outerShdw>
                  </a:effectLst>
                </a:rPr>
                <a:t>report</a:t>
              </a:r>
            </a:p>
          </p:txBody>
        </p:sp>
      </p:grpSp>
      <p:grpSp>
        <p:nvGrpSpPr>
          <p:cNvPr id="19" name="Gruppieren 18">
            <a:extLst>
              <a:ext uri="{FF2B5EF4-FFF2-40B4-BE49-F238E27FC236}">
                <a16:creationId xmlns:a16="http://schemas.microsoft.com/office/drawing/2014/main" id="{E6AB02BD-E8AA-47F2-A4C4-2075F0266F82}"/>
              </a:ext>
            </a:extLst>
          </p:cNvPr>
          <p:cNvGrpSpPr/>
          <p:nvPr/>
        </p:nvGrpSpPr>
        <p:grpSpPr>
          <a:xfrm>
            <a:off x="3375426" y="1480130"/>
            <a:ext cx="666156" cy="368886"/>
            <a:chOff x="2976569" y="2261136"/>
            <a:chExt cx="888208" cy="491847"/>
          </a:xfrm>
        </p:grpSpPr>
        <p:sp>
          <p:nvSpPr>
            <p:cNvPr id="32" name="Ellipse 31">
              <a:extLst>
                <a:ext uri="{FF2B5EF4-FFF2-40B4-BE49-F238E27FC236}">
                  <a16:creationId xmlns:a16="http://schemas.microsoft.com/office/drawing/2014/main" id="{AA645948-E881-46EA-99AB-7355896021A4}"/>
                </a:ext>
              </a:extLst>
            </p:cNvPr>
            <p:cNvSpPr>
              <a:spLocks noChangeAspect="1"/>
            </p:cNvSpPr>
            <p:nvPr/>
          </p:nvSpPr>
          <p:spPr>
            <a:xfrm>
              <a:off x="3576777" y="2261136"/>
              <a:ext cx="288000" cy="288000"/>
            </a:xfrm>
            <a:prstGeom prst="ellipse">
              <a:avLst/>
            </a:prstGeom>
            <a:solidFill>
              <a:srgbClr val="6EBE00"/>
            </a:solidFill>
            <a:ln w="31750">
              <a:solidFill>
                <a:srgbClr val="914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6</a:t>
              </a:r>
            </a:p>
          </p:txBody>
        </p:sp>
        <p:sp>
          <p:nvSpPr>
            <p:cNvPr id="85" name="Textfeld 84">
              <a:extLst>
                <a:ext uri="{FF2B5EF4-FFF2-40B4-BE49-F238E27FC236}">
                  <a16:creationId xmlns:a16="http://schemas.microsoft.com/office/drawing/2014/main" id="{5ED848FF-0B6D-417B-AE59-457D08A6E0BA}"/>
                </a:ext>
              </a:extLst>
            </p:cNvPr>
            <p:cNvSpPr txBox="1"/>
            <p:nvPr/>
          </p:nvSpPr>
          <p:spPr>
            <a:xfrm>
              <a:off x="2976569" y="2322097"/>
              <a:ext cx="645904" cy="430886"/>
            </a:xfrm>
            <a:prstGeom prst="rect">
              <a:avLst/>
            </a:prstGeom>
            <a:noFill/>
          </p:spPr>
          <p:txBody>
            <a:bodyPr wrap="none" rtlCol="0">
              <a:spAutoFit/>
            </a:bodyPr>
            <a:lstStyle/>
            <a:p>
              <a:pPr algn="ctr"/>
              <a:r>
                <a:rPr lang="en-GB" sz="1500" b="1" dirty="0">
                  <a:effectLst>
                    <a:outerShdw blurRad="38100" dist="38100" dir="2700000" algn="tl">
                      <a:srgbClr val="000000">
                        <a:alpha val="43137"/>
                      </a:srgbClr>
                    </a:outerShdw>
                  </a:effectLst>
                </a:rPr>
                <a:t>QM</a:t>
              </a:r>
            </a:p>
          </p:txBody>
        </p:sp>
      </p:grpSp>
      <p:grpSp>
        <p:nvGrpSpPr>
          <p:cNvPr id="20" name="Gruppieren 19">
            <a:extLst>
              <a:ext uri="{FF2B5EF4-FFF2-40B4-BE49-F238E27FC236}">
                <a16:creationId xmlns:a16="http://schemas.microsoft.com/office/drawing/2014/main" id="{D8C8EAD7-D6FC-4F61-A6AB-DD6230969D83}"/>
              </a:ext>
            </a:extLst>
          </p:cNvPr>
          <p:cNvGrpSpPr/>
          <p:nvPr/>
        </p:nvGrpSpPr>
        <p:grpSpPr>
          <a:xfrm>
            <a:off x="1553911" y="1105610"/>
            <a:ext cx="1063946" cy="589749"/>
            <a:chOff x="527441" y="1761859"/>
            <a:chExt cx="1418595" cy="786332"/>
          </a:xfrm>
        </p:grpSpPr>
        <p:sp>
          <p:nvSpPr>
            <p:cNvPr id="87" name="Ellipse 86">
              <a:extLst>
                <a:ext uri="{FF2B5EF4-FFF2-40B4-BE49-F238E27FC236}">
                  <a16:creationId xmlns:a16="http://schemas.microsoft.com/office/drawing/2014/main" id="{418FE1F4-DABB-4FD2-807A-4A00A058D107}"/>
                </a:ext>
              </a:extLst>
            </p:cNvPr>
            <p:cNvSpPr>
              <a:spLocks noChangeAspect="1"/>
            </p:cNvSpPr>
            <p:nvPr/>
          </p:nvSpPr>
          <p:spPr>
            <a:xfrm>
              <a:off x="1552521" y="2260191"/>
              <a:ext cx="288000" cy="288000"/>
            </a:xfrm>
            <a:prstGeom prst="ellipse">
              <a:avLst/>
            </a:prstGeom>
            <a:solidFill>
              <a:srgbClr val="6EBE00"/>
            </a:solidFill>
            <a:ln w="31750">
              <a:solidFill>
                <a:srgbClr val="914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7</a:t>
              </a:r>
            </a:p>
          </p:txBody>
        </p:sp>
        <p:sp>
          <p:nvSpPr>
            <p:cNvPr id="86" name="Textfeld 85">
              <a:extLst>
                <a:ext uri="{FF2B5EF4-FFF2-40B4-BE49-F238E27FC236}">
                  <a16:creationId xmlns:a16="http://schemas.microsoft.com/office/drawing/2014/main" id="{D7FEAA88-7FF8-475A-B8C8-3C8084F14CA2}"/>
                </a:ext>
              </a:extLst>
            </p:cNvPr>
            <p:cNvSpPr txBox="1"/>
            <p:nvPr/>
          </p:nvSpPr>
          <p:spPr>
            <a:xfrm>
              <a:off x="527441" y="1761859"/>
              <a:ext cx="1418595" cy="430887"/>
            </a:xfrm>
            <a:prstGeom prst="rect">
              <a:avLst/>
            </a:prstGeom>
            <a:noFill/>
          </p:spPr>
          <p:txBody>
            <a:bodyPr wrap="none" rtlCol="0">
              <a:spAutoFit/>
            </a:bodyPr>
            <a:lstStyle/>
            <a:p>
              <a:pPr algn="ctr"/>
              <a:r>
                <a:rPr lang="en-GB" sz="1500" b="1" dirty="0">
                  <a:effectLst>
                    <a:outerShdw blurRad="38100" dist="38100" dir="2700000" algn="tl">
                      <a:srgbClr val="000000">
                        <a:alpha val="43137"/>
                      </a:srgbClr>
                    </a:outerShdw>
                  </a:effectLst>
                </a:rPr>
                <a:t>production</a:t>
              </a:r>
            </a:p>
          </p:txBody>
        </p:sp>
      </p:grpSp>
      <p:grpSp>
        <p:nvGrpSpPr>
          <p:cNvPr id="21" name="Gruppieren 20">
            <a:extLst>
              <a:ext uri="{FF2B5EF4-FFF2-40B4-BE49-F238E27FC236}">
                <a16:creationId xmlns:a16="http://schemas.microsoft.com/office/drawing/2014/main" id="{74BE4871-373B-454B-90BB-2BAC58E1E567}"/>
              </a:ext>
            </a:extLst>
          </p:cNvPr>
          <p:cNvGrpSpPr/>
          <p:nvPr/>
        </p:nvGrpSpPr>
        <p:grpSpPr>
          <a:xfrm>
            <a:off x="1744727" y="3010550"/>
            <a:ext cx="799399" cy="775407"/>
            <a:chOff x="778882" y="4293586"/>
            <a:chExt cx="1065865" cy="1033875"/>
          </a:xfrm>
        </p:grpSpPr>
        <p:sp>
          <p:nvSpPr>
            <p:cNvPr id="89" name="Ellipse 88">
              <a:extLst>
                <a:ext uri="{FF2B5EF4-FFF2-40B4-BE49-F238E27FC236}">
                  <a16:creationId xmlns:a16="http://schemas.microsoft.com/office/drawing/2014/main" id="{B3E13D37-3D61-4F7D-A973-176D0A6F5BA1}"/>
                </a:ext>
              </a:extLst>
            </p:cNvPr>
            <p:cNvSpPr>
              <a:spLocks noChangeAspect="1"/>
            </p:cNvSpPr>
            <p:nvPr/>
          </p:nvSpPr>
          <p:spPr>
            <a:xfrm>
              <a:off x="1556747" y="4293586"/>
              <a:ext cx="288000" cy="288000"/>
            </a:xfrm>
            <a:prstGeom prst="ellipse">
              <a:avLst/>
            </a:prstGeom>
            <a:solidFill>
              <a:srgbClr val="6EBE00"/>
            </a:solidFill>
            <a:ln w="31750">
              <a:solidFill>
                <a:srgbClr val="914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8</a:t>
              </a:r>
            </a:p>
          </p:txBody>
        </p:sp>
        <p:sp>
          <p:nvSpPr>
            <p:cNvPr id="91" name="Textfeld 90">
              <a:extLst>
                <a:ext uri="{FF2B5EF4-FFF2-40B4-BE49-F238E27FC236}">
                  <a16:creationId xmlns:a16="http://schemas.microsoft.com/office/drawing/2014/main" id="{D7C2FFFF-3194-49DC-A160-4FE648F9C272}"/>
                </a:ext>
              </a:extLst>
            </p:cNvPr>
            <p:cNvSpPr txBox="1"/>
            <p:nvPr/>
          </p:nvSpPr>
          <p:spPr>
            <a:xfrm>
              <a:off x="778882" y="4588798"/>
              <a:ext cx="1057384" cy="738663"/>
            </a:xfrm>
            <a:prstGeom prst="rect">
              <a:avLst/>
            </a:prstGeom>
            <a:noFill/>
          </p:spPr>
          <p:txBody>
            <a:bodyPr wrap="none" rtlCol="0">
              <a:spAutoFit/>
            </a:bodyPr>
            <a:lstStyle/>
            <a:p>
              <a:pPr algn="ctr"/>
              <a:r>
                <a:rPr lang="en-GB" sz="1500" b="1" dirty="0" err="1">
                  <a:effectLst>
                    <a:outerShdw blurRad="38100" dist="38100" dir="2700000" algn="tl">
                      <a:srgbClr val="000000">
                        <a:alpha val="43137"/>
                      </a:srgbClr>
                    </a:outerShdw>
                  </a:effectLst>
                </a:rPr>
                <a:t>Optimi</a:t>
              </a:r>
              <a:r>
                <a:rPr lang="en-GB" sz="1500" b="1" dirty="0">
                  <a:effectLst>
                    <a:outerShdw blurRad="38100" dist="38100" dir="2700000" algn="tl">
                      <a:srgbClr val="000000">
                        <a:alpha val="43137"/>
                      </a:srgbClr>
                    </a:outerShdw>
                  </a:effectLst>
                </a:rPr>
                <a:t>-</a:t>
              </a:r>
            </a:p>
            <a:p>
              <a:pPr algn="ctr"/>
              <a:r>
                <a:rPr lang="en-GB" sz="1500" b="1" dirty="0" err="1">
                  <a:effectLst>
                    <a:outerShdw blurRad="38100" dist="38100" dir="2700000" algn="tl">
                      <a:srgbClr val="000000">
                        <a:alpha val="43137"/>
                      </a:srgbClr>
                    </a:outerShdw>
                  </a:effectLst>
                </a:rPr>
                <a:t>sation</a:t>
              </a:r>
              <a:endParaRPr lang="en-GB" sz="1500" b="1" dirty="0">
                <a:effectLst>
                  <a:outerShdw blurRad="38100" dist="38100" dir="2700000" algn="tl">
                    <a:srgbClr val="000000">
                      <a:alpha val="43137"/>
                    </a:srgbClr>
                  </a:outerShdw>
                </a:effectLst>
              </a:endParaRPr>
            </a:p>
          </p:txBody>
        </p:sp>
      </p:grpSp>
      <p:sp>
        <p:nvSpPr>
          <p:cNvPr id="3" name="Textfeld 2">
            <a:extLst>
              <a:ext uri="{FF2B5EF4-FFF2-40B4-BE49-F238E27FC236}">
                <a16:creationId xmlns:a16="http://schemas.microsoft.com/office/drawing/2014/main" id="{190602AD-A736-42A2-917A-28880F9E63A3}"/>
              </a:ext>
            </a:extLst>
          </p:cNvPr>
          <p:cNvSpPr txBox="1"/>
          <p:nvPr/>
        </p:nvSpPr>
        <p:spPr>
          <a:xfrm>
            <a:off x="1730320" y="1436329"/>
            <a:ext cx="476412" cy="784830"/>
          </a:xfrm>
          <a:prstGeom prst="rect">
            <a:avLst/>
          </a:prstGeom>
          <a:noFill/>
        </p:spPr>
        <p:txBody>
          <a:bodyPr wrap="none" rtlCol="0">
            <a:spAutoFit/>
          </a:bodyPr>
          <a:lstStyle/>
          <a:p>
            <a:r>
              <a:rPr lang="en-GB" sz="4500" b="1" dirty="0">
                <a:solidFill>
                  <a:srgbClr val="C00000"/>
                </a:solidFill>
                <a:effectLst>
                  <a:outerShdw blurRad="38100" dist="38100" dir="2700000" algn="tl">
                    <a:srgbClr val="000000">
                      <a:alpha val="43137"/>
                    </a:srgbClr>
                  </a:outerShdw>
                </a:effectLst>
              </a:rPr>
              <a:t>€</a:t>
            </a:r>
          </a:p>
        </p:txBody>
      </p:sp>
      <p:grpSp>
        <p:nvGrpSpPr>
          <p:cNvPr id="8" name="Gruppieren 7">
            <a:extLst>
              <a:ext uri="{FF2B5EF4-FFF2-40B4-BE49-F238E27FC236}">
                <a16:creationId xmlns:a16="http://schemas.microsoft.com/office/drawing/2014/main" id="{1D576AC5-EAA6-4498-B91F-71E9BD275B15}"/>
              </a:ext>
            </a:extLst>
          </p:cNvPr>
          <p:cNvGrpSpPr/>
          <p:nvPr/>
        </p:nvGrpSpPr>
        <p:grpSpPr>
          <a:xfrm>
            <a:off x="4009950" y="1664496"/>
            <a:ext cx="1083711" cy="1388799"/>
            <a:chOff x="3822600" y="2219328"/>
            <a:chExt cx="1444948" cy="1851732"/>
          </a:xfrm>
        </p:grpSpPr>
        <p:cxnSp>
          <p:nvCxnSpPr>
            <p:cNvPr id="16" name="Gerade Verbindung mit Pfeil 15">
              <a:extLst>
                <a:ext uri="{FF2B5EF4-FFF2-40B4-BE49-F238E27FC236}">
                  <a16:creationId xmlns:a16="http://schemas.microsoft.com/office/drawing/2014/main" id="{C3DEF7F7-D289-47D6-AAD9-178A84843B2D}"/>
                </a:ext>
              </a:extLst>
            </p:cNvPr>
            <p:cNvCxnSpPr>
              <a:cxnSpLocks/>
              <a:endCxn id="32" idx="5"/>
            </p:cNvCxnSpPr>
            <p:nvPr/>
          </p:nvCxnSpPr>
          <p:spPr>
            <a:xfrm flipH="1" flipV="1">
              <a:off x="3822600" y="2219328"/>
              <a:ext cx="1444948" cy="1851732"/>
            </a:xfrm>
            <a:prstGeom prst="straightConnector1">
              <a:avLst/>
            </a:prstGeom>
            <a:ln w="107950">
              <a:solidFill>
                <a:srgbClr val="FF3737"/>
              </a:solidFill>
              <a:tailEnd type="triangle"/>
            </a:ln>
          </p:spPr>
          <p:style>
            <a:lnRef idx="1">
              <a:schemeClr val="accent1"/>
            </a:lnRef>
            <a:fillRef idx="0">
              <a:schemeClr val="accent1"/>
            </a:fillRef>
            <a:effectRef idx="0">
              <a:schemeClr val="accent1"/>
            </a:effectRef>
            <a:fontRef idx="minor">
              <a:schemeClr val="tx1"/>
            </a:fontRef>
          </p:style>
        </p:cxnSp>
        <p:sp>
          <p:nvSpPr>
            <p:cNvPr id="4" name="Ellipse 3">
              <a:extLst>
                <a:ext uri="{FF2B5EF4-FFF2-40B4-BE49-F238E27FC236}">
                  <a16:creationId xmlns:a16="http://schemas.microsoft.com/office/drawing/2014/main" id="{E760EDD0-2018-4968-B4FF-21EFFB68B11F}"/>
                </a:ext>
              </a:extLst>
            </p:cNvPr>
            <p:cNvSpPr>
              <a:spLocks noChangeAspect="1"/>
            </p:cNvSpPr>
            <p:nvPr/>
          </p:nvSpPr>
          <p:spPr>
            <a:xfrm>
              <a:off x="4358878" y="2417825"/>
              <a:ext cx="288000" cy="291096"/>
            </a:xfrm>
            <a:prstGeom prst="ellipse">
              <a:avLst/>
            </a:prstGeom>
            <a:solidFill>
              <a:schemeClr val="bg1"/>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tx1"/>
                  </a:solidFill>
                </a:rPr>
                <a:t>5</a:t>
              </a:r>
            </a:p>
          </p:txBody>
        </p:sp>
      </p:grpSp>
      <p:grpSp>
        <p:nvGrpSpPr>
          <p:cNvPr id="6" name="Gruppieren 5">
            <a:extLst>
              <a:ext uri="{FF2B5EF4-FFF2-40B4-BE49-F238E27FC236}">
                <a16:creationId xmlns:a16="http://schemas.microsoft.com/office/drawing/2014/main" id="{B53F8913-539F-4442-B11C-7746A6A93E03}"/>
              </a:ext>
            </a:extLst>
          </p:cNvPr>
          <p:cNvGrpSpPr/>
          <p:nvPr/>
        </p:nvGrpSpPr>
        <p:grpSpPr>
          <a:xfrm>
            <a:off x="1434600" y="737313"/>
            <a:ext cx="4550679" cy="3964149"/>
            <a:chOff x="290061" y="983084"/>
            <a:chExt cx="6067572" cy="5285532"/>
          </a:xfrm>
        </p:grpSpPr>
        <p:grpSp>
          <p:nvGrpSpPr>
            <p:cNvPr id="7" name="Gruppieren 6">
              <a:extLst>
                <a:ext uri="{FF2B5EF4-FFF2-40B4-BE49-F238E27FC236}">
                  <a16:creationId xmlns:a16="http://schemas.microsoft.com/office/drawing/2014/main" id="{40CD8AC7-4564-41E8-9F12-E495C60D2ABB}"/>
                </a:ext>
              </a:extLst>
            </p:cNvPr>
            <p:cNvGrpSpPr/>
            <p:nvPr/>
          </p:nvGrpSpPr>
          <p:grpSpPr>
            <a:xfrm>
              <a:off x="290061" y="983084"/>
              <a:ext cx="6067572" cy="5285532"/>
              <a:chOff x="2251184" y="983084"/>
              <a:chExt cx="6067572" cy="5285532"/>
            </a:xfrm>
          </p:grpSpPr>
          <p:grpSp>
            <p:nvGrpSpPr>
              <p:cNvPr id="12" name="Gruppieren 11">
                <a:extLst>
                  <a:ext uri="{FF2B5EF4-FFF2-40B4-BE49-F238E27FC236}">
                    <a16:creationId xmlns:a16="http://schemas.microsoft.com/office/drawing/2014/main" id="{4291FFB6-0271-49F8-9C3B-8E5C25DAD551}"/>
                  </a:ext>
                </a:extLst>
              </p:cNvPr>
              <p:cNvGrpSpPr/>
              <p:nvPr/>
            </p:nvGrpSpPr>
            <p:grpSpPr>
              <a:xfrm>
                <a:off x="2255606" y="983084"/>
                <a:ext cx="6063150" cy="5285532"/>
                <a:chOff x="338621" y="1270715"/>
                <a:chExt cx="6063150" cy="5285532"/>
              </a:xfrm>
            </p:grpSpPr>
            <p:sp>
              <p:nvSpPr>
                <p:cNvPr id="10" name="Rechteck: abgerundete Ecken 9">
                  <a:extLst>
                    <a:ext uri="{FF2B5EF4-FFF2-40B4-BE49-F238E27FC236}">
                      <a16:creationId xmlns:a16="http://schemas.microsoft.com/office/drawing/2014/main" id="{FF69AAB9-F525-4A56-B4DC-EA8EEB478ABE}"/>
                    </a:ext>
                  </a:extLst>
                </p:cNvPr>
                <p:cNvSpPr/>
                <p:nvPr/>
              </p:nvSpPr>
              <p:spPr>
                <a:xfrm>
                  <a:off x="338621" y="1270715"/>
                  <a:ext cx="1711132" cy="4305837"/>
                </a:xfrm>
                <a:prstGeom prst="roundRect">
                  <a:avLst>
                    <a:gd name="adj" fmla="val 50000"/>
                  </a:avLst>
                </a:prstGeom>
                <a:solidFill>
                  <a:schemeClr val="accent1">
                    <a:alpha val="36000"/>
                  </a:schemeClr>
                </a:solid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1" name="Sprechblase: rechteckig mit abgerundeten Ecken 10">
                  <a:extLst>
                    <a:ext uri="{FF2B5EF4-FFF2-40B4-BE49-F238E27FC236}">
                      <a16:creationId xmlns:a16="http://schemas.microsoft.com/office/drawing/2014/main" id="{20A4A78B-E135-498E-9876-028FD32D1CC2}"/>
                    </a:ext>
                  </a:extLst>
                </p:cNvPr>
                <p:cNvSpPr/>
                <p:nvPr/>
              </p:nvSpPr>
              <p:spPr>
                <a:xfrm>
                  <a:off x="2784215" y="5296685"/>
                  <a:ext cx="3617556" cy="1259562"/>
                </a:xfrm>
                <a:prstGeom prst="wedgeRoundRectCallout">
                  <a:avLst>
                    <a:gd name="adj1" fmla="val -66540"/>
                    <a:gd name="adj2" fmla="val -5537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effectLst>
                        <a:outerShdw blurRad="38100" dist="38100" dir="2700000" algn="tl">
                          <a:srgbClr val="000000">
                            <a:alpha val="43137"/>
                          </a:srgbClr>
                        </a:outerShdw>
                      </a:effectLst>
                    </a:rPr>
                    <a:t>Industry 4.0;</a:t>
                  </a:r>
                </a:p>
                <a:p>
                  <a:pPr algn="ctr"/>
                  <a:r>
                    <a:rPr lang="en-GB" sz="2400" b="1" dirty="0">
                      <a:effectLst>
                        <a:outerShdw blurRad="38100" dist="38100" dir="2700000" algn="tl">
                          <a:srgbClr val="000000">
                            <a:alpha val="43137"/>
                          </a:srgbClr>
                        </a:outerShdw>
                      </a:effectLst>
                    </a:rPr>
                    <a:t>Digital Twin</a:t>
                  </a:r>
                  <a:endParaRPr lang="en-GB" sz="1050" b="1" dirty="0">
                    <a:effectLst>
                      <a:outerShdw blurRad="38100" dist="38100" dir="2700000" algn="tl">
                        <a:srgbClr val="000000">
                          <a:alpha val="43137"/>
                        </a:srgbClr>
                      </a:outerShdw>
                    </a:effectLst>
                  </a:endParaRPr>
                </a:p>
              </p:txBody>
            </p:sp>
          </p:grpSp>
          <p:cxnSp>
            <p:nvCxnSpPr>
              <p:cNvPr id="5" name="Gerade Verbindung mit Pfeil 4">
                <a:extLst>
                  <a:ext uri="{FF2B5EF4-FFF2-40B4-BE49-F238E27FC236}">
                    <a16:creationId xmlns:a16="http://schemas.microsoft.com/office/drawing/2014/main" id="{37ED447F-70B8-47B3-A6BF-5811D1588D07}"/>
                  </a:ext>
                </a:extLst>
              </p:cNvPr>
              <p:cNvCxnSpPr/>
              <p:nvPr/>
            </p:nvCxnSpPr>
            <p:spPr>
              <a:xfrm>
                <a:off x="2251184" y="3577973"/>
                <a:ext cx="6441" cy="365573"/>
              </a:xfrm>
              <a:prstGeom prst="straightConnector1">
                <a:avLst/>
              </a:prstGeom>
              <a:ln w="63500">
                <a:solidFill>
                  <a:srgbClr val="0070C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5" name="Gerade Verbindung mit Pfeil 54">
                <a:extLst>
                  <a:ext uri="{FF2B5EF4-FFF2-40B4-BE49-F238E27FC236}">
                    <a16:creationId xmlns:a16="http://schemas.microsoft.com/office/drawing/2014/main" id="{941E4E26-1738-4BD4-8E49-B74CEF2ED41A}"/>
                  </a:ext>
                </a:extLst>
              </p:cNvPr>
              <p:cNvCxnSpPr>
                <a:cxnSpLocks/>
              </p:cNvCxnSpPr>
              <p:nvPr/>
            </p:nvCxnSpPr>
            <p:spPr>
              <a:xfrm flipV="1">
                <a:off x="3966130" y="2238319"/>
                <a:ext cx="0" cy="342762"/>
              </a:xfrm>
              <a:prstGeom prst="straightConnector1">
                <a:avLst/>
              </a:prstGeom>
              <a:ln w="63500">
                <a:solidFill>
                  <a:srgbClr val="0070C0"/>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56" name="Ellipse 55">
              <a:extLst>
                <a:ext uri="{FF2B5EF4-FFF2-40B4-BE49-F238E27FC236}">
                  <a16:creationId xmlns:a16="http://schemas.microsoft.com/office/drawing/2014/main" id="{2DB124AB-6725-4894-B846-89BD4A78312D}"/>
                </a:ext>
              </a:extLst>
            </p:cNvPr>
            <p:cNvSpPr>
              <a:spLocks noChangeAspect="1"/>
            </p:cNvSpPr>
            <p:nvPr/>
          </p:nvSpPr>
          <p:spPr>
            <a:xfrm>
              <a:off x="5652376" y="5319323"/>
              <a:ext cx="705257" cy="605811"/>
            </a:xfrm>
            <a:prstGeom prst="ellipse">
              <a:avLst/>
            </a:prstGeom>
            <a:solidFill>
              <a:schemeClr val="bg1"/>
            </a:solid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tx1"/>
                  </a:solidFill>
                </a:rPr>
                <a:t>10</a:t>
              </a:r>
            </a:p>
          </p:txBody>
        </p:sp>
      </p:grpSp>
      <p:sp>
        <p:nvSpPr>
          <p:cNvPr id="2" name="Ellipse 1">
            <a:extLst>
              <a:ext uri="{FF2B5EF4-FFF2-40B4-BE49-F238E27FC236}">
                <a16:creationId xmlns:a16="http://schemas.microsoft.com/office/drawing/2014/main" id="{21E69F16-89B0-4597-8E75-8554B41522B1}"/>
              </a:ext>
            </a:extLst>
          </p:cNvPr>
          <p:cNvSpPr>
            <a:spLocks noChangeAspect="1"/>
          </p:cNvSpPr>
          <p:nvPr/>
        </p:nvSpPr>
        <p:spPr>
          <a:xfrm>
            <a:off x="4319013" y="2070277"/>
            <a:ext cx="401094" cy="590947"/>
          </a:xfrm>
          <a:prstGeom prst="ellipse">
            <a:avLst/>
          </a:prstGeom>
          <a:ln w="254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4500" b="1" dirty="0">
                <a:effectLst>
                  <a:outerShdw blurRad="38100" dist="38100" dir="2700000" algn="tl">
                    <a:srgbClr val="000000">
                      <a:alpha val="43137"/>
                    </a:srgbClr>
                  </a:outerShdw>
                </a:effectLst>
              </a:rPr>
              <a:t>T</a:t>
            </a:r>
          </a:p>
        </p:txBody>
      </p:sp>
      <p:sp>
        <p:nvSpPr>
          <p:cNvPr id="9" name="Textfeld 8">
            <a:extLst>
              <a:ext uri="{FF2B5EF4-FFF2-40B4-BE49-F238E27FC236}">
                <a16:creationId xmlns:a16="http://schemas.microsoft.com/office/drawing/2014/main" id="{C648F053-DBDC-40D6-A745-BEC0D2D21474}"/>
              </a:ext>
            </a:extLst>
          </p:cNvPr>
          <p:cNvSpPr txBox="1"/>
          <p:nvPr/>
        </p:nvSpPr>
        <p:spPr>
          <a:xfrm>
            <a:off x="4367686" y="2507805"/>
            <a:ext cx="376450" cy="1232838"/>
          </a:xfrm>
          <a:prstGeom prst="rect">
            <a:avLst/>
          </a:prstGeom>
          <a:noFill/>
        </p:spPr>
        <p:txBody>
          <a:bodyPr vert="wordArtVert" wrap="none" rtlCol="0">
            <a:spAutoFit/>
          </a:bodyPr>
          <a:lstStyle/>
          <a:p>
            <a:r>
              <a:rPr lang="en-GB" sz="1050" b="1" spc="-225" dirty="0" err="1"/>
              <a:t>ransfer</a:t>
            </a:r>
            <a:endParaRPr lang="en-GB" sz="1050" b="1" spc="-225" dirty="0"/>
          </a:p>
        </p:txBody>
      </p:sp>
      <p:grpSp>
        <p:nvGrpSpPr>
          <p:cNvPr id="23" name="Gruppieren 22">
            <a:extLst>
              <a:ext uri="{FF2B5EF4-FFF2-40B4-BE49-F238E27FC236}">
                <a16:creationId xmlns:a16="http://schemas.microsoft.com/office/drawing/2014/main" id="{58ADB3FE-12EC-4E1D-B8D1-F6C6D49A326B}"/>
              </a:ext>
            </a:extLst>
          </p:cNvPr>
          <p:cNvGrpSpPr/>
          <p:nvPr/>
        </p:nvGrpSpPr>
        <p:grpSpPr>
          <a:xfrm>
            <a:off x="2822259" y="2632909"/>
            <a:ext cx="1214607" cy="573134"/>
            <a:chOff x="2239012" y="3822496"/>
            <a:chExt cx="1619476" cy="764178"/>
          </a:xfrm>
        </p:grpSpPr>
        <p:sp>
          <p:nvSpPr>
            <p:cNvPr id="88" name="Ellipse 87">
              <a:extLst>
                <a:ext uri="{FF2B5EF4-FFF2-40B4-BE49-F238E27FC236}">
                  <a16:creationId xmlns:a16="http://schemas.microsoft.com/office/drawing/2014/main" id="{729B954E-7ADC-4F42-A900-2B417C5B1074}"/>
                </a:ext>
              </a:extLst>
            </p:cNvPr>
            <p:cNvSpPr>
              <a:spLocks noChangeAspect="1"/>
            </p:cNvSpPr>
            <p:nvPr/>
          </p:nvSpPr>
          <p:spPr>
            <a:xfrm>
              <a:off x="3570488" y="4298674"/>
              <a:ext cx="288000" cy="288000"/>
            </a:xfrm>
            <a:prstGeom prst="ellipse">
              <a:avLst/>
            </a:prstGeom>
            <a:solidFill>
              <a:srgbClr val="6EBE00"/>
            </a:solidFill>
            <a:ln w="31750">
              <a:solidFill>
                <a:srgbClr val="914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9</a:t>
              </a:r>
            </a:p>
          </p:txBody>
        </p:sp>
        <p:sp>
          <p:nvSpPr>
            <p:cNvPr id="92" name="Textfeld 91">
              <a:extLst>
                <a:ext uri="{FF2B5EF4-FFF2-40B4-BE49-F238E27FC236}">
                  <a16:creationId xmlns:a16="http://schemas.microsoft.com/office/drawing/2014/main" id="{B95E5A51-44B7-46A6-AC71-9768D8D879A6}"/>
                </a:ext>
              </a:extLst>
            </p:cNvPr>
            <p:cNvSpPr txBox="1"/>
            <p:nvPr/>
          </p:nvSpPr>
          <p:spPr>
            <a:xfrm>
              <a:off x="2239012" y="3822496"/>
              <a:ext cx="1455613" cy="738663"/>
            </a:xfrm>
            <a:prstGeom prst="rect">
              <a:avLst/>
            </a:prstGeom>
            <a:noFill/>
          </p:spPr>
          <p:txBody>
            <a:bodyPr wrap="none" rtlCol="0">
              <a:spAutoFit/>
            </a:bodyPr>
            <a:lstStyle/>
            <a:p>
              <a:pPr algn="ctr"/>
              <a:r>
                <a:rPr lang="en-GB" sz="1500" b="1" dirty="0">
                  <a:effectLst>
                    <a:outerShdw blurRad="38100" dist="38100" dir="2700000" algn="tl">
                      <a:srgbClr val="000000">
                        <a:alpha val="43137"/>
                      </a:srgbClr>
                    </a:outerShdw>
                  </a:effectLst>
                </a:rPr>
                <a:t>time for re-</a:t>
              </a:r>
            </a:p>
            <a:p>
              <a:pPr algn="ctr"/>
              <a:r>
                <a:rPr lang="en-GB" sz="1500" b="1" dirty="0">
                  <a:effectLst>
                    <a:outerShdw blurRad="38100" dist="38100" dir="2700000" algn="tl">
                      <a:srgbClr val="000000">
                        <a:alpha val="43137"/>
                      </a:srgbClr>
                    </a:outerShdw>
                  </a:effectLst>
                </a:rPr>
                <a:t>calibration</a:t>
              </a:r>
            </a:p>
          </p:txBody>
        </p:sp>
      </p:grpSp>
      <p:sp>
        <p:nvSpPr>
          <p:cNvPr id="77" name="Textfeld 76">
            <a:extLst>
              <a:ext uri="{FF2B5EF4-FFF2-40B4-BE49-F238E27FC236}">
                <a16:creationId xmlns:a16="http://schemas.microsoft.com/office/drawing/2014/main" id="{F9EBDB7D-61CC-4621-9F18-37BBCFDDE718}"/>
              </a:ext>
            </a:extLst>
          </p:cNvPr>
          <p:cNvSpPr txBox="1"/>
          <p:nvPr/>
        </p:nvSpPr>
        <p:spPr>
          <a:xfrm>
            <a:off x="2580860" y="1700768"/>
            <a:ext cx="1540769" cy="1246495"/>
          </a:xfrm>
          <a:prstGeom prst="rect">
            <a:avLst/>
          </a:prstGeom>
          <a:noFill/>
        </p:spPr>
        <p:txBody>
          <a:bodyPr wrap="square" rtlCol="0">
            <a:spAutoFit/>
          </a:bodyPr>
          <a:lstStyle/>
          <a:p>
            <a:pPr algn="ctr"/>
            <a:r>
              <a:rPr lang="en-GB" sz="7500" b="1" dirty="0">
                <a:solidFill>
                  <a:srgbClr val="6EBE00"/>
                </a:solidFill>
                <a:effectLst>
                  <a:outerShdw blurRad="38100" dist="38100" dir="2700000" algn="tl">
                    <a:srgbClr val="000000">
                      <a:alpha val="43137"/>
                    </a:srgbClr>
                  </a:outerShdw>
                </a:effectLst>
              </a:rPr>
              <a:t>I</a:t>
            </a:r>
            <a:r>
              <a:rPr lang="en-GB" sz="2700" b="1" dirty="0">
                <a:solidFill>
                  <a:srgbClr val="6EBE00"/>
                </a:solidFill>
                <a:effectLst>
                  <a:outerShdw blurRad="38100" dist="38100" dir="2700000" algn="tl">
                    <a:srgbClr val="000000">
                      <a:alpha val="43137"/>
                    </a:srgbClr>
                  </a:outerShdw>
                </a:effectLst>
              </a:rPr>
              <a:t>ndustry</a:t>
            </a:r>
            <a:endParaRPr lang="en-GB" sz="7500" b="1" dirty="0">
              <a:solidFill>
                <a:srgbClr val="6EBE00"/>
              </a:solidFill>
              <a:effectLst>
                <a:outerShdw blurRad="38100" dist="38100" dir="2700000" algn="tl">
                  <a:srgbClr val="000000">
                    <a:alpha val="43137"/>
                  </a:srgbClr>
                </a:outerShdw>
              </a:effectLst>
            </a:endParaRPr>
          </a:p>
        </p:txBody>
      </p:sp>
      <p:sp>
        <p:nvSpPr>
          <p:cNvPr id="13" name="Titel 12">
            <a:extLst>
              <a:ext uri="{FF2B5EF4-FFF2-40B4-BE49-F238E27FC236}">
                <a16:creationId xmlns:a16="http://schemas.microsoft.com/office/drawing/2014/main" id="{F40658D5-BE4C-4753-AB9F-394F24C54E0B}"/>
              </a:ext>
            </a:extLst>
          </p:cNvPr>
          <p:cNvSpPr>
            <a:spLocks noGrp="1"/>
          </p:cNvSpPr>
          <p:nvPr>
            <p:ph type="title"/>
          </p:nvPr>
        </p:nvSpPr>
        <p:spPr>
          <a:xfrm>
            <a:off x="381337" y="-173377"/>
            <a:ext cx="6917305" cy="1325563"/>
          </a:xfrm>
        </p:spPr>
        <p:txBody>
          <a:bodyPr/>
          <a:lstStyle/>
          <a:p>
            <a:r>
              <a:rPr lang="de-DE" dirty="0" err="1"/>
              <a:t>Production</a:t>
            </a:r>
            <a:r>
              <a:rPr lang="de-DE" dirty="0"/>
              <a:t> Cycle</a:t>
            </a:r>
          </a:p>
        </p:txBody>
      </p:sp>
    </p:spTree>
    <p:extLst>
      <p:ext uri="{BB962C8B-B14F-4D97-AF65-F5344CB8AC3E}">
        <p14:creationId xmlns:p14="http://schemas.microsoft.com/office/powerpoint/2010/main" val="33193532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0-#ppt_w/2"/>
                                          </p:val>
                                        </p:tav>
                                        <p:tav tm="100000">
                                          <p:val>
                                            <p:strVal val="#ppt_x"/>
                                          </p:val>
                                        </p:tav>
                                      </p:tavLst>
                                    </p:anim>
                                    <p:anim calcmode="lin" valueType="num">
                                      <p:cBhvr additive="base">
                                        <p:cTn id="13" dur="500" fill="hold"/>
                                        <p:tgtEl>
                                          <p:spTgt spid="29"/>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additive="base">
                                        <p:cTn id="22" dur="500" fill="hold"/>
                                        <p:tgtEl>
                                          <p:spTgt spid="43"/>
                                        </p:tgtEl>
                                        <p:attrNameLst>
                                          <p:attrName>ppt_x</p:attrName>
                                        </p:attrNameLst>
                                      </p:cBhvr>
                                      <p:tavLst>
                                        <p:tav tm="0">
                                          <p:val>
                                            <p:strVal val="#ppt_x"/>
                                          </p:val>
                                        </p:tav>
                                        <p:tav tm="100000">
                                          <p:val>
                                            <p:strVal val="#ppt_x"/>
                                          </p:val>
                                        </p:tav>
                                      </p:tavLst>
                                    </p:anim>
                                    <p:anim calcmode="lin" valueType="num">
                                      <p:cBhvr additive="base">
                                        <p:cTn id="23" dur="500" fill="hold"/>
                                        <p:tgtEl>
                                          <p:spTgt spid="43"/>
                                        </p:tgtEl>
                                        <p:attrNameLst>
                                          <p:attrName>ppt_y</p:attrName>
                                        </p:attrNameLst>
                                      </p:cBhvr>
                                      <p:tavLst>
                                        <p:tav tm="0">
                                          <p:val>
                                            <p:strVal val="0-#ppt_h/2"/>
                                          </p:val>
                                        </p:tav>
                                        <p:tav tm="100000">
                                          <p:val>
                                            <p:strVal val="#ppt_y"/>
                                          </p:val>
                                        </p:tav>
                                      </p:tavLst>
                                    </p:anim>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cBhvr additive="base">
                                        <p:cTn id="32" dur="500" fill="hold"/>
                                        <p:tgtEl>
                                          <p:spTgt spid="44"/>
                                        </p:tgtEl>
                                        <p:attrNameLst>
                                          <p:attrName>ppt_x</p:attrName>
                                        </p:attrNameLst>
                                      </p:cBhvr>
                                      <p:tavLst>
                                        <p:tav tm="0">
                                          <p:val>
                                            <p:strVal val="1+#ppt_w/2"/>
                                          </p:val>
                                        </p:tav>
                                        <p:tav tm="100000">
                                          <p:val>
                                            <p:strVal val="#ppt_x"/>
                                          </p:val>
                                        </p:tav>
                                      </p:tavLst>
                                    </p:anim>
                                    <p:anim calcmode="lin" valueType="num">
                                      <p:cBhvr additive="base">
                                        <p:cTn id="33" dur="500" fill="hold"/>
                                        <p:tgtEl>
                                          <p:spTgt spid="44"/>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6"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1+#ppt_w/2"/>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anim calcmode="lin" valueType="num">
                                      <p:cBhvr additive="base">
                                        <p:cTn id="52" dur="500" fill="hold"/>
                                        <p:tgtEl>
                                          <p:spTgt spid="42"/>
                                        </p:tgtEl>
                                        <p:attrNameLst>
                                          <p:attrName>ppt_x</p:attrName>
                                        </p:attrNameLst>
                                      </p:cBhvr>
                                      <p:tavLst>
                                        <p:tav tm="0">
                                          <p:val>
                                            <p:strVal val="1+#ppt_w/2"/>
                                          </p:val>
                                        </p:tav>
                                        <p:tav tm="100000">
                                          <p:val>
                                            <p:strVal val="#ppt_x"/>
                                          </p:val>
                                        </p:tav>
                                      </p:tavLst>
                                    </p:anim>
                                    <p:anim calcmode="lin" valueType="num">
                                      <p:cBhvr additive="base">
                                        <p:cTn id="53" dur="500" fill="hold"/>
                                        <p:tgtEl>
                                          <p:spTgt spid="42"/>
                                        </p:tgtEl>
                                        <p:attrNameLst>
                                          <p:attrName>ppt_y</p:attrName>
                                        </p:attrNameLst>
                                      </p:cBhvr>
                                      <p:tavLst>
                                        <p:tav tm="0">
                                          <p:val>
                                            <p:strVal val="#ppt_y"/>
                                          </p:val>
                                        </p:tav>
                                        <p:tav tm="100000">
                                          <p:val>
                                            <p:strVal val="#ppt_y"/>
                                          </p:val>
                                        </p:tav>
                                      </p:tavLst>
                                    </p:anim>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1" fill="hold" grpId="0" nodeType="clickEffect">
                                  <p:stCondLst>
                                    <p:cond delay="0"/>
                                  </p:stCondLst>
                                  <p:childTnLst>
                                    <p:set>
                                      <p:cBhvr>
                                        <p:cTn id="61" dur="1" fill="hold">
                                          <p:stCondLst>
                                            <p:cond delay="0"/>
                                          </p:stCondLst>
                                        </p:cTn>
                                        <p:tgtEl>
                                          <p:spTgt spid="45"/>
                                        </p:tgtEl>
                                        <p:attrNameLst>
                                          <p:attrName>style.visibility</p:attrName>
                                        </p:attrNameLst>
                                      </p:cBhvr>
                                      <p:to>
                                        <p:strVal val="visible"/>
                                      </p:to>
                                    </p:set>
                                    <p:anim calcmode="lin" valueType="num">
                                      <p:cBhvr additive="base">
                                        <p:cTn id="62" dur="500" fill="hold"/>
                                        <p:tgtEl>
                                          <p:spTgt spid="45"/>
                                        </p:tgtEl>
                                        <p:attrNameLst>
                                          <p:attrName>ppt_x</p:attrName>
                                        </p:attrNameLst>
                                      </p:cBhvr>
                                      <p:tavLst>
                                        <p:tav tm="0">
                                          <p:val>
                                            <p:strVal val="#ppt_x"/>
                                          </p:val>
                                        </p:tav>
                                        <p:tav tm="100000">
                                          <p:val>
                                            <p:strVal val="#ppt_x"/>
                                          </p:val>
                                        </p:tav>
                                      </p:tavLst>
                                    </p:anim>
                                    <p:anim calcmode="lin" valueType="num">
                                      <p:cBhvr additive="base">
                                        <p:cTn id="63" dur="500" fill="hold"/>
                                        <p:tgtEl>
                                          <p:spTgt spid="45"/>
                                        </p:tgtEl>
                                        <p:attrNameLst>
                                          <p:attrName>ppt_y</p:attrName>
                                        </p:attrNameLst>
                                      </p:cBhvr>
                                      <p:tavLst>
                                        <p:tav tm="0">
                                          <p:val>
                                            <p:strVal val="0-#ppt_h/2"/>
                                          </p:val>
                                        </p:tav>
                                        <p:tav tm="100000">
                                          <p:val>
                                            <p:strVal val="#ppt_y"/>
                                          </p:val>
                                        </p:tav>
                                      </p:tavLst>
                                    </p:anim>
                                  </p:childTnLst>
                                </p:cTn>
                              </p:par>
                            </p:childTnLst>
                          </p:cTn>
                        </p:par>
                        <p:par>
                          <p:cTn id="64" fill="hold">
                            <p:stCondLst>
                              <p:cond delay="500"/>
                            </p:stCondLst>
                            <p:childTnLst>
                              <p:par>
                                <p:cTn id="65" presetID="10" presetClass="entr" presetSubtype="0" fill="hold" nodeType="after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3"/>
                                        </p:tgtEl>
                                        <p:attrNameLst>
                                          <p:attrName>style.visibility</p:attrName>
                                        </p:attrNameLst>
                                      </p:cBhvr>
                                      <p:to>
                                        <p:strVal val="visible"/>
                                      </p:to>
                                    </p:set>
                                    <p:anim calcmode="lin" valueType="num">
                                      <p:cBhvr>
                                        <p:cTn id="72" dur="500" fill="hold"/>
                                        <p:tgtEl>
                                          <p:spTgt spid="3"/>
                                        </p:tgtEl>
                                        <p:attrNameLst>
                                          <p:attrName>ppt_w</p:attrName>
                                        </p:attrNameLst>
                                      </p:cBhvr>
                                      <p:tavLst>
                                        <p:tav tm="0">
                                          <p:val>
                                            <p:fltVal val="0"/>
                                          </p:val>
                                        </p:tav>
                                        <p:tav tm="100000">
                                          <p:val>
                                            <p:strVal val="#ppt_w"/>
                                          </p:val>
                                        </p:tav>
                                      </p:tavLst>
                                    </p:anim>
                                    <p:anim calcmode="lin" valueType="num">
                                      <p:cBhvr>
                                        <p:cTn id="73" dur="500" fill="hold"/>
                                        <p:tgtEl>
                                          <p:spTgt spid="3"/>
                                        </p:tgtEl>
                                        <p:attrNameLst>
                                          <p:attrName>ppt_h</p:attrName>
                                        </p:attrNameLst>
                                      </p:cBhvr>
                                      <p:tavLst>
                                        <p:tav tm="0">
                                          <p:val>
                                            <p:fltVal val="0"/>
                                          </p:val>
                                        </p:tav>
                                        <p:tav tm="100000">
                                          <p:val>
                                            <p:strVal val="#ppt_h"/>
                                          </p:val>
                                        </p:tav>
                                      </p:tavLst>
                                    </p:anim>
                                    <p:animEffect transition="in" filter="fade">
                                      <p:cBhvr>
                                        <p:cTn id="74" dur="500"/>
                                        <p:tgtEl>
                                          <p:spTgt spid="3"/>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anim calcmode="lin" valueType="num">
                                      <p:cBhvr additive="base">
                                        <p:cTn id="79" dur="500" fill="hold"/>
                                        <p:tgtEl>
                                          <p:spTgt spid="46"/>
                                        </p:tgtEl>
                                        <p:attrNameLst>
                                          <p:attrName>ppt_x</p:attrName>
                                        </p:attrNameLst>
                                      </p:cBhvr>
                                      <p:tavLst>
                                        <p:tav tm="0">
                                          <p:val>
                                            <p:strVal val="0-#ppt_w/2"/>
                                          </p:val>
                                        </p:tav>
                                        <p:tav tm="100000">
                                          <p:val>
                                            <p:strVal val="#ppt_x"/>
                                          </p:val>
                                        </p:tav>
                                      </p:tavLst>
                                    </p:anim>
                                    <p:anim calcmode="lin" valueType="num">
                                      <p:cBhvr additive="base">
                                        <p:cTn id="80" dur="500" fill="hold"/>
                                        <p:tgtEl>
                                          <p:spTgt spid="46"/>
                                        </p:tgtEl>
                                        <p:attrNameLst>
                                          <p:attrName>ppt_y</p:attrName>
                                        </p:attrNameLst>
                                      </p:cBhvr>
                                      <p:tavLst>
                                        <p:tav tm="0">
                                          <p:val>
                                            <p:strVal val="#ppt_y"/>
                                          </p:val>
                                        </p:tav>
                                        <p:tav tm="100000">
                                          <p:val>
                                            <p:strVal val="#ppt_y"/>
                                          </p:val>
                                        </p:tav>
                                      </p:tavLst>
                                    </p:anim>
                                  </p:childTnLst>
                                </p:cTn>
                              </p:par>
                            </p:childTnLst>
                          </p:cTn>
                        </p:par>
                        <p:par>
                          <p:cTn id="81" fill="hold">
                            <p:stCondLst>
                              <p:cond delay="500"/>
                            </p:stCondLst>
                            <p:childTnLst>
                              <p:par>
                                <p:cTn id="82" presetID="10" presetClass="entr" presetSubtype="0" fill="hold" nodeType="after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fade">
                                      <p:cBhvr>
                                        <p:cTn id="84" dur="500"/>
                                        <p:tgtEl>
                                          <p:spTgt spid="23"/>
                                        </p:tgtEl>
                                      </p:cBhvr>
                                    </p:animEffect>
                                  </p:childTnLst>
                                </p:cTn>
                              </p:par>
                            </p:childTnLst>
                          </p:cTn>
                        </p:par>
                      </p:childTnLst>
                    </p:cTn>
                  </p:par>
                  <p:par>
                    <p:cTn id="85" fill="hold">
                      <p:stCondLst>
                        <p:cond delay="indefinite"/>
                      </p:stCondLst>
                      <p:childTnLst>
                        <p:par>
                          <p:cTn id="86" fill="hold">
                            <p:stCondLst>
                              <p:cond delay="0"/>
                            </p:stCondLst>
                            <p:childTnLst>
                              <p:par>
                                <p:cTn id="87" presetID="2" presetClass="entr" presetSubtype="12" fill="hold" nodeType="clickEffect">
                                  <p:stCondLst>
                                    <p:cond delay="0"/>
                                  </p:stCondLst>
                                  <p:childTnLst>
                                    <p:set>
                                      <p:cBhvr>
                                        <p:cTn id="88" dur="1" fill="hold">
                                          <p:stCondLst>
                                            <p:cond delay="0"/>
                                          </p:stCondLst>
                                        </p:cTn>
                                        <p:tgtEl>
                                          <p:spTgt spid="62"/>
                                        </p:tgtEl>
                                        <p:attrNameLst>
                                          <p:attrName>style.visibility</p:attrName>
                                        </p:attrNameLst>
                                      </p:cBhvr>
                                      <p:to>
                                        <p:strVal val="visible"/>
                                      </p:to>
                                    </p:set>
                                    <p:anim calcmode="lin" valueType="num">
                                      <p:cBhvr additive="base">
                                        <p:cTn id="89" dur="500" fill="hold"/>
                                        <p:tgtEl>
                                          <p:spTgt spid="62"/>
                                        </p:tgtEl>
                                        <p:attrNameLst>
                                          <p:attrName>ppt_x</p:attrName>
                                        </p:attrNameLst>
                                      </p:cBhvr>
                                      <p:tavLst>
                                        <p:tav tm="0">
                                          <p:val>
                                            <p:strVal val="0-#ppt_w/2"/>
                                          </p:val>
                                        </p:tav>
                                        <p:tav tm="100000">
                                          <p:val>
                                            <p:strVal val="#ppt_x"/>
                                          </p:val>
                                        </p:tav>
                                      </p:tavLst>
                                    </p:anim>
                                    <p:anim calcmode="lin" valueType="num">
                                      <p:cBhvr additive="base">
                                        <p:cTn id="90"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6"/>
                                        </p:tgtEl>
                                        <p:attrNameLst>
                                          <p:attrName>style.visibility</p:attrName>
                                        </p:attrNameLst>
                                      </p:cBhvr>
                                      <p:to>
                                        <p:strVal val="visible"/>
                                      </p:to>
                                    </p:set>
                                    <p:animEffect transition="in" filter="fade">
                                      <p:cBhvr>
                                        <p:cTn id="9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9" grpId="0" animBg="1"/>
      <p:bldP spid="43" grpId="0" animBg="1"/>
      <p:bldP spid="44" grpId="0" animBg="1"/>
      <p:bldP spid="45" grpId="0" animBg="1"/>
      <p:bldP spid="46"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EAA5CB18-154E-4B0A-BF18-8A1BE5FA7D55}"/>
              </a:ext>
            </a:extLst>
          </p:cNvPr>
          <p:cNvPicPr>
            <a:picLocks noChangeAspect="1"/>
          </p:cNvPicPr>
          <p:nvPr/>
        </p:nvPicPr>
        <p:blipFill>
          <a:blip r:embed="rId3"/>
          <a:stretch>
            <a:fillRect/>
          </a:stretch>
        </p:blipFill>
        <p:spPr>
          <a:xfrm>
            <a:off x="5714203" y="1059582"/>
            <a:ext cx="3394301" cy="3839020"/>
          </a:xfrm>
          <a:prstGeom prst="rect">
            <a:avLst/>
          </a:prstGeom>
        </p:spPr>
      </p:pic>
      <p:grpSp>
        <p:nvGrpSpPr>
          <p:cNvPr id="4" name="Gruppieren 3">
            <a:extLst>
              <a:ext uri="{FF2B5EF4-FFF2-40B4-BE49-F238E27FC236}">
                <a16:creationId xmlns:a16="http://schemas.microsoft.com/office/drawing/2014/main" id="{BE2A48FA-68A8-4A5D-8E0A-F2A67DFCD963}"/>
              </a:ext>
            </a:extLst>
          </p:cNvPr>
          <p:cNvGrpSpPr/>
          <p:nvPr/>
        </p:nvGrpSpPr>
        <p:grpSpPr>
          <a:xfrm>
            <a:off x="-1416348" y="1006904"/>
            <a:ext cx="9156700" cy="3840098"/>
            <a:chOff x="-12700" y="1031404"/>
            <a:chExt cx="9156700" cy="3840098"/>
          </a:xfrm>
        </p:grpSpPr>
        <p:pic>
          <p:nvPicPr>
            <p:cNvPr id="14" name="Grafik 13">
              <a:extLst>
                <a:ext uri="{FF2B5EF4-FFF2-40B4-BE49-F238E27FC236}">
                  <a16:creationId xmlns:a16="http://schemas.microsoft.com/office/drawing/2014/main" id="{15AEB915-CB20-4341-879C-6559E8CED8EF}"/>
                </a:ext>
              </a:extLst>
            </p:cNvPr>
            <p:cNvPicPr>
              <a:picLocks noChangeAspect="1"/>
            </p:cNvPicPr>
            <p:nvPr/>
          </p:nvPicPr>
          <p:blipFill rotWithShape="1">
            <a:blip r:embed="rId4">
              <a:extLst>
                <a:ext uri="{28A0092B-C50C-407E-A947-70E740481C1C}">
                  <a14:useLocalDpi xmlns:a14="http://schemas.microsoft.com/office/drawing/2010/main" val="0"/>
                </a:ext>
              </a:extLst>
            </a:blip>
            <a:srcRect t="11258"/>
            <a:stretch/>
          </p:blipFill>
          <p:spPr>
            <a:xfrm>
              <a:off x="2012274" y="1492391"/>
              <a:ext cx="5051334" cy="3379111"/>
            </a:xfrm>
            <a:prstGeom prst="rect">
              <a:avLst/>
            </a:prstGeom>
          </p:spPr>
        </p:pic>
        <p:sp>
          <p:nvSpPr>
            <p:cNvPr id="6" name="Textfeld 5">
              <a:extLst>
                <a:ext uri="{FF2B5EF4-FFF2-40B4-BE49-F238E27FC236}">
                  <a16:creationId xmlns:a16="http://schemas.microsoft.com/office/drawing/2014/main" id="{852525BB-199C-477C-B9AB-92001DFE1CD4}"/>
                </a:ext>
              </a:extLst>
            </p:cNvPr>
            <p:cNvSpPr txBox="1"/>
            <p:nvPr/>
          </p:nvSpPr>
          <p:spPr>
            <a:xfrm>
              <a:off x="-12700" y="1031404"/>
              <a:ext cx="9156700" cy="523220"/>
            </a:xfrm>
            <a:prstGeom prst="rect">
              <a:avLst/>
            </a:prstGeom>
            <a:noFill/>
          </p:spPr>
          <p:txBody>
            <a:bodyPr wrap="square" rtlCol="0">
              <a:spAutoFit/>
            </a:bodyPr>
            <a:lstStyle/>
            <a:p>
              <a:pPr algn="ctr"/>
              <a:r>
                <a:rPr lang="en-GB" sz="2800" b="1" dirty="0">
                  <a:solidFill>
                    <a:srgbClr val="0073AA"/>
                  </a:solidFill>
                  <a:latin typeface="Arial" pitchFamily="34" charset="0"/>
                  <a:ea typeface="+mj-ea"/>
                  <a:cs typeface="Arial" pitchFamily="34" charset="0"/>
                </a:rPr>
                <a:t>Production-Cycle</a:t>
              </a:r>
            </a:p>
          </p:txBody>
        </p:sp>
      </p:grpSp>
      <p:sp>
        <p:nvSpPr>
          <p:cNvPr id="2" name="Titel 1">
            <a:extLst>
              <a:ext uri="{FF2B5EF4-FFF2-40B4-BE49-F238E27FC236}">
                <a16:creationId xmlns:a16="http://schemas.microsoft.com/office/drawing/2014/main" id="{FDD3C1D9-CD95-4B74-901C-FA27CDE159C3}"/>
              </a:ext>
            </a:extLst>
          </p:cNvPr>
          <p:cNvSpPr>
            <a:spLocks noGrp="1"/>
          </p:cNvSpPr>
          <p:nvPr>
            <p:ph type="title"/>
          </p:nvPr>
        </p:nvSpPr>
        <p:spPr/>
        <p:txBody>
          <a:bodyPr/>
          <a:lstStyle/>
          <a:p>
            <a:r>
              <a:rPr lang="de-DE" dirty="0" err="1"/>
              <a:t>Results</a:t>
            </a:r>
            <a:r>
              <a:rPr lang="de-DE" dirty="0"/>
              <a:t> </a:t>
            </a:r>
            <a:r>
              <a:rPr lang="de-DE" dirty="0" err="1"/>
              <a:t>of</a:t>
            </a:r>
            <a:r>
              <a:rPr lang="de-DE" dirty="0"/>
              <a:t> DCC-2019 </a:t>
            </a:r>
            <a:r>
              <a:rPr lang="de-DE" dirty="0" err="1"/>
              <a:t>workshop</a:t>
            </a:r>
            <a:endParaRPr lang="de-DE" dirty="0"/>
          </a:p>
        </p:txBody>
      </p:sp>
    </p:spTree>
    <p:extLst>
      <p:ext uri="{BB962C8B-B14F-4D97-AF65-F5344CB8AC3E}">
        <p14:creationId xmlns:p14="http://schemas.microsoft.com/office/powerpoint/2010/main" val="35573359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hteck: abgerundete Ecken 24">
            <a:extLst>
              <a:ext uri="{FF2B5EF4-FFF2-40B4-BE49-F238E27FC236}">
                <a16:creationId xmlns:a16="http://schemas.microsoft.com/office/drawing/2014/main" id="{447A08E1-59D6-402A-BC92-47399A3D9E56}"/>
              </a:ext>
            </a:extLst>
          </p:cNvPr>
          <p:cNvSpPr/>
          <p:nvPr/>
        </p:nvSpPr>
        <p:spPr>
          <a:xfrm>
            <a:off x="652674" y="1677890"/>
            <a:ext cx="2880320" cy="432048"/>
          </a:xfrm>
          <a:prstGeom prst="roundRect">
            <a:avLst/>
          </a:prstGeom>
          <a:solidFill>
            <a:srgbClr val="009BC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a:t>
            </a:r>
            <a:r>
              <a:rPr lang="de-DE" dirty="0" err="1"/>
              <a:t>sound</a:t>
            </a:r>
            <a:r>
              <a:rPr lang="de-DE" dirty="0"/>
              <a:t> </a:t>
            </a:r>
            <a:r>
              <a:rPr lang="de-DE" dirty="0" err="1"/>
              <a:t>regulation</a:t>
            </a:r>
            <a:r>
              <a:rPr lang="de-DE" dirty="0"/>
              <a:t>“</a:t>
            </a:r>
          </a:p>
        </p:txBody>
      </p:sp>
      <p:sp>
        <p:nvSpPr>
          <p:cNvPr id="27" name="Titel 5">
            <a:extLst>
              <a:ext uri="{FF2B5EF4-FFF2-40B4-BE49-F238E27FC236}">
                <a16:creationId xmlns:a16="http://schemas.microsoft.com/office/drawing/2014/main" id="{1594B12A-7F58-4240-A3BB-50302A27E3C1}"/>
              </a:ext>
            </a:extLst>
          </p:cNvPr>
          <p:cNvSpPr txBox="1">
            <a:spLocks/>
          </p:cNvSpPr>
          <p:nvPr/>
        </p:nvSpPr>
        <p:spPr>
          <a:xfrm>
            <a:off x="323528" y="987574"/>
            <a:ext cx="6694985" cy="628199"/>
          </a:xfrm>
          <a:prstGeom prst="rect">
            <a:avLst/>
          </a:prstGeom>
        </p:spPr>
        <p:txBody>
          <a:bodyPr/>
          <a:lstStyle>
            <a:lvl1pPr algn="l" defTabSz="4572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r>
              <a:rPr lang="de-DE" sz="1800" u="sng" dirty="0" err="1"/>
              <a:t>snippets</a:t>
            </a:r>
            <a:r>
              <a:rPr lang="de-DE" sz="1800" u="sng" dirty="0"/>
              <a:t> </a:t>
            </a:r>
            <a:r>
              <a:rPr lang="de-DE" sz="1800" u="sng" dirty="0" err="1"/>
              <a:t>of</a:t>
            </a:r>
            <a:r>
              <a:rPr lang="de-DE" sz="1800" u="sng" dirty="0"/>
              <a:t> </a:t>
            </a:r>
            <a:r>
              <a:rPr lang="de-DE" sz="1800" u="sng" dirty="0" err="1"/>
              <a:t>dialogues</a:t>
            </a:r>
            <a:endParaRPr lang="en-US" sz="1800" u="sng" dirty="0"/>
          </a:p>
        </p:txBody>
      </p:sp>
      <p:sp>
        <p:nvSpPr>
          <p:cNvPr id="29" name="Rechteck: abgerundete Ecken 28">
            <a:extLst>
              <a:ext uri="{FF2B5EF4-FFF2-40B4-BE49-F238E27FC236}">
                <a16:creationId xmlns:a16="http://schemas.microsoft.com/office/drawing/2014/main" id="{B3799241-3824-4650-BA7D-50C706103E80}"/>
              </a:ext>
            </a:extLst>
          </p:cNvPr>
          <p:cNvSpPr/>
          <p:nvPr/>
        </p:nvSpPr>
        <p:spPr>
          <a:xfrm>
            <a:off x="3769296" y="1159253"/>
            <a:ext cx="2880320" cy="549997"/>
          </a:xfrm>
          <a:prstGeom prst="roundRect">
            <a:avLst/>
          </a:prstGeom>
          <a:solidFill>
            <a:srgbClr val="009BC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err="1"/>
              <a:t>fear</a:t>
            </a:r>
            <a:r>
              <a:rPr lang="de-DE" dirty="0"/>
              <a:t>: „external will </a:t>
            </a:r>
          </a:p>
          <a:p>
            <a:pPr algn="ctr"/>
            <a:r>
              <a:rPr lang="de-DE" dirty="0" err="1"/>
              <a:t>program</a:t>
            </a:r>
            <a:r>
              <a:rPr lang="de-DE" dirty="0"/>
              <a:t> </a:t>
            </a:r>
            <a:r>
              <a:rPr lang="de-DE" dirty="0" err="1"/>
              <a:t>my</a:t>
            </a:r>
            <a:r>
              <a:rPr lang="de-DE" dirty="0"/>
              <a:t> </a:t>
            </a:r>
            <a:r>
              <a:rPr lang="de-DE" dirty="0" err="1"/>
              <a:t>machine</a:t>
            </a:r>
            <a:r>
              <a:rPr lang="de-DE" dirty="0"/>
              <a:t>!!!“</a:t>
            </a:r>
          </a:p>
        </p:txBody>
      </p:sp>
      <p:sp>
        <p:nvSpPr>
          <p:cNvPr id="31" name="Rechteck: abgerundete Ecken 30">
            <a:extLst>
              <a:ext uri="{FF2B5EF4-FFF2-40B4-BE49-F238E27FC236}">
                <a16:creationId xmlns:a16="http://schemas.microsoft.com/office/drawing/2014/main" id="{31562F84-A138-444F-96A4-C155A81D7765}"/>
              </a:ext>
            </a:extLst>
          </p:cNvPr>
          <p:cNvSpPr/>
          <p:nvPr/>
        </p:nvSpPr>
        <p:spPr>
          <a:xfrm>
            <a:off x="3887044" y="2752762"/>
            <a:ext cx="2880320" cy="549997"/>
          </a:xfrm>
          <a:prstGeom prst="roundRect">
            <a:avLst/>
          </a:prstGeom>
          <a:solidFill>
            <a:srgbClr val="009BC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a:t>
            </a:r>
            <a:r>
              <a:rPr lang="de-DE" dirty="0" err="1"/>
              <a:t>useable</a:t>
            </a:r>
            <a:r>
              <a:rPr lang="de-DE" dirty="0"/>
              <a:t> </a:t>
            </a:r>
            <a:r>
              <a:rPr lang="de-DE" dirty="0" err="1"/>
              <a:t>with</a:t>
            </a:r>
            <a:r>
              <a:rPr lang="de-DE" dirty="0"/>
              <a:t> </a:t>
            </a:r>
            <a:r>
              <a:rPr lang="de-DE" dirty="0" err="1"/>
              <a:t>excel</a:t>
            </a:r>
            <a:r>
              <a:rPr lang="de-DE" dirty="0"/>
              <a:t>“</a:t>
            </a:r>
          </a:p>
        </p:txBody>
      </p:sp>
      <p:sp>
        <p:nvSpPr>
          <p:cNvPr id="33" name="Rechteck: abgerundete Ecken 32">
            <a:extLst>
              <a:ext uri="{FF2B5EF4-FFF2-40B4-BE49-F238E27FC236}">
                <a16:creationId xmlns:a16="http://schemas.microsoft.com/office/drawing/2014/main" id="{C3E7FF66-E938-43B3-8DC7-ED7B837A5F2E}"/>
              </a:ext>
            </a:extLst>
          </p:cNvPr>
          <p:cNvSpPr/>
          <p:nvPr/>
        </p:nvSpPr>
        <p:spPr>
          <a:xfrm>
            <a:off x="1325767" y="3245888"/>
            <a:ext cx="2880320" cy="549997"/>
          </a:xfrm>
          <a:prstGeom prst="roundRect">
            <a:avLst/>
          </a:prstGeom>
          <a:solidFill>
            <a:srgbClr val="009BC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a:t>
            </a:r>
            <a:r>
              <a:rPr lang="de-DE" dirty="0" err="1"/>
              <a:t>economically</a:t>
            </a:r>
            <a:r>
              <a:rPr lang="de-DE" dirty="0"/>
              <a:t> </a:t>
            </a:r>
            <a:r>
              <a:rPr lang="de-DE" dirty="0" err="1"/>
              <a:t>efficient</a:t>
            </a:r>
            <a:r>
              <a:rPr lang="de-DE" dirty="0"/>
              <a:t>“</a:t>
            </a:r>
          </a:p>
        </p:txBody>
      </p:sp>
      <p:sp>
        <p:nvSpPr>
          <p:cNvPr id="35" name="Rechteck: abgerundete Ecken 34">
            <a:extLst>
              <a:ext uri="{FF2B5EF4-FFF2-40B4-BE49-F238E27FC236}">
                <a16:creationId xmlns:a16="http://schemas.microsoft.com/office/drawing/2014/main" id="{E9AD19C5-996C-40AE-BAD0-E19C95497222}"/>
              </a:ext>
            </a:extLst>
          </p:cNvPr>
          <p:cNvSpPr/>
          <p:nvPr/>
        </p:nvSpPr>
        <p:spPr>
          <a:xfrm>
            <a:off x="5359526" y="3488057"/>
            <a:ext cx="2880320" cy="549997"/>
          </a:xfrm>
          <a:prstGeom prst="roundRect">
            <a:avLst/>
          </a:prstGeom>
          <a:solidFill>
            <a:srgbClr val="009BC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a:t>
            </a:r>
            <a:r>
              <a:rPr lang="de-DE" dirty="0" err="1"/>
              <a:t>efficient</a:t>
            </a:r>
            <a:r>
              <a:rPr lang="de-DE" dirty="0"/>
              <a:t>“</a:t>
            </a:r>
          </a:p>
        </p:txBody>
      </p:sp>
      <p:sp>
        <p:nvSpPr>
          <p:cNvPr id="37" name="Rechteck: abgerundete Ecken 36">
            <a:extLst>
              <a:ext uri="{FF2B5EF4-FFF2-40B4-BE49-F238E27FC236}">
                <a16:creationId xmlns:a16="http://schemas.microsoft.com/office/drawing/2014/main" id="{9353034C-7196-42CF-8B9A-D520627762DF}"/>
              </a:ext>
            </a:extLst>
          </p:cNvPr>
          <p:cNvSpPr/>
          <p:nvPr/>
        </p:nvSpPr>
        <p:spPr>
          <a:xfrm>
            <a:off x="410518" y="3995730"/>
            <a:ext cx="2880320" cy="549997"/>
          </a:xfrm>
          <a:prstGeom prst="roundRect">
            <a:avLst/>
          </a:prstGeom>
          <a:solidFill>
            <a:srgbClr val="009BC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a:t>
            </a:r>
            <a:r>
              <a:rPr lang="de-DE" dirty="0" err="1"/>
              <a:t>automated</a:t>
            </a:r>
            <a:r>
              <a:rPr lang="de-DE" dirty="0"/>
              <a:t>“</a:t>
            </a:r>
          </a:p>
        </p:txBody>
      </p:sp>
      <p:sp>
        <p:nvSpPr>
          <p:cNvPr id="39" name="Rechteck: abgerundete Ecken 38">
            <a:extLst>
              <a:ext uri="{FF2B5EF4-FFF2-40B4-BE49-F238E27FC236}">
                <a16:creationId xmlns:a16="http://schemas.microsoft.com/office/drawing/2014/main" id="{7AB1B673-67DB-4080-B729-20506F29E03D}"/>
              </a:ext>
            </a:extLst>
          </p:cNvPr>
          <p:cNvSpPr/>
          <p:nvPr/>
        </p:nvSpPr>
        <p:spPr>
          <a:xfrm>
            <a:off x="3741393" y="4181993"/>
            <a:ext cx="2880320" cy="549997"/>
          </a:xfrm>
          <a:prstGeom prst="roundRect">
            <a:avLst/>
          </a:prstGeom>
          <a:solidFill>
            <a:srgbClr val="009BC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a:t>
            </a:r>
            <a:r>
              <a:rPr lang="de-DE" dirty="0" err="1"/>
              <a:t>standards</a:t>
            </a:r>
            <a:r>
              <a:rPr lang="de-DE" dirty="0"/>
              <a:t> </a:t>
            </a:r>
            <a:r>
              <a:rPr lang="de-DE" dirty="0" err="1"/>
              <a:t>needed</a:t>
            </a:r>
            <a:r>
              <a:rPr lang="de-DE" dirty="0"/>
              <a:t>“</a:t>
            </a:r>
          </a:p>
        </p:txBody>
      </p:sp>
      <p:sp>
        <p:nvSpPr>
          <p:cNvPr id="41" name="Rechteck: abgerundete Ecken 40">
            <a:extLst>
              <a:ext uri="{FF2B5EF4-FFF2-40B4-BE49-F238E27FC236}">
                <a16:creationId xmlns:a16="http://schemas.microsoft.com/office/drawing/2014/main" id="{D03DE354-EF72-4DF2-8FDE-5A4146972A1F}"/>
              </a:ext>
            </a:extLst>
          </p:cNvPr>
          <p:cNvSpPr/>
          <p:nvPr/>
        </p:nvSpPr>
        <p:spPr>
          <a:xfrm>
            <a:off x="5893372" y="1785132"/>
            <a:ext cx="2880320" cy="832479"/>
          </a:xfrm>
          <a:prstGeom prst="roundRect">
            <a:avLst/>
          </a:prstGeom>
          <a:solidFill>
            <a:srgbClr val="009BC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„Data find- and </a:t>
            </a:r>
            <a:r>
              <a:rPr lang="de-DE" dirty="0" err="1"/>
              <a:t>read</a:t>
            </a:r>
            <a:r>
              <a:rPr lang="de-DE" dirty="0"/>
              <a:t>- and </a:t>
            </a:r>
            <a:r>
              <a:rPr lang="de-DE" dirty="0" err="1"/>
              <a:t>understandable</a:t>
            </a:r>
            <a:r>
              <a:rPr lang="de-DE" dirty="0"/>
              <a:t> </a:t>
            </a:r>
            <a:r>
              <a:rPr lang="de-DE" dirty="0" err="1"/>
              <a:t>for</a:t>
            </a:r>
            <a:r>
              <a:rPr lang="de-DE" dirty="0"/>
              <a:t> </a:t>
            </a:r>
            <a:r>
              <a:rPr lang="de-DE" dirty="0" err="1"/>
              <a:t>machines</a:t>
            </a:r>
            <a:r>
              <a:rPr lang="de-DE" dirty="0"/>
              <a:t>“ </a:t>
            </a:r>
          </a:p>
        </p:txBody>
      </p:sp>
      <p:sp>
        <p:nvSpPr>
          <p:cNvPr id="43" name="Rechteck: abgerundete Ecken 42">
            <a:extLst>
              <a:ext uri="{FF2B5EF4-FFF2-40B4-BE49-F238E27FC236}">
                <a16:creationId xmlns:a16="http://schemas.microsoft.com/office/drawing/2014/main" id="{C0F4A1BD-F670-453A-A5E4-ED8578323E23}"/>
              </a:ext>
            </a:extLst>
          </p:cNvPr>
          <p:cNvSpPr/>
          <p:nvPr/>
        </p:nvSpPr>
        <p:spPr>
          <a:xfrm>
            <a:off x="467544" y="2251681"/>
            <a:ext cx="2880320" cy="549997"/>
          </a:xfrm>
          <a:prstGeom prst="roundRect">
            <a:avLst/>
          </a:prstGeom>
          <a:solidFill>
            <a:srgbClr val="009BC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a:t>
            </a:r>
            <a:r>
              <a:rPr lang="de-DE" dirty="0" err="1"/>
              <a:t>based</a:t>
            </a:r>
            <a:r>
              <a:rPr lang="de-DE" dirty="0"/>
              <a:t> on 17025“</a:t>
            </a:r>
          </a:p>
        </p:txBody>
      </p:sp>
      <p:sp>
        <p:nvSpPr>
          <p:cNvPr id="6" name="Titel 5">
            <a:extLst>
              <a:ext uri="{FF2B5EF4-FFF2-40B4-BE49-F238E27FC236}">
                <a16:creationId xmlns:a16="http://schemas.microsoft.com/office/drawing/2014/main" id="{D553A0DF-391C-4793-9018-9786E2B44F0D}"/>
              </a:ext>
            </a:extLst>
          </p:cNvPr>
          <p:cNvSpPr>
            <a:spLocks noGrp="1"/>
          </p:cNvSpPr>
          <p:nvPr>
            <p:ph type="title"/>
          </p:nvPr>
        </p:nvSpPr>
        <p:spPr/>
        <p:txBody>
          <a:bodyPr>
            <a:normAutofit/>
          </a:bodyPr>
          <a:lstStyle/>
          <a:p>
            <a:r>
              <a:rPr lang="de-DE" dirty="0"/>
              <a:t>DCC </a:t>
            </a:r>
            <a:r>
              <a:rPr lang="de-DE" dirty="0" err="1"/>
              <a:t>workshop</a:t>
            </a:r>
            <a:r>
              <a:rPr lang="de-DE" dirty="0"/>
              <a:t> </a:t>
            </a:r>
            <a:r>
              <a:rPr lang="de-DE" dirty="0" err="1"/>
              <a:t>for</a:t>
            </a:r>
            <a:r>
              <a:rPr lang="de-DE" dirty="0"/>
              <a:t> </a:t>
            </a:r>
            <a:r>
              <a:rPr lang="de-DE" dirty="0" err="1"/>
              <a:t>industry</a:t>
            </a:r>
            <a:r>
              <a:rPr lang="de-DE" dirty="0"/>
              <a:t> </a:t>
            </a:r>
            <a:br>
              <a:rPr lang="de-DE" dirty="0"/>
            </a:br>
            <a:r>
              <a:rPr lang="de-DE" dirty="0"/>
              <a:t>3./4. June 2019</a:t>
            </a:r>
          </a:p>
        </p:txBody>
      </p:sp>
    </p:spTree>
    <p:extLst>
      <p:ext uri="{BB962C8B-B14F-4D97-AF65-F5344CB8AC3E}">
        <p14:creationId xmlns:p14="http://schemas.microsoft.com/office/powerpoint/2010/main" val="128676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31" grpId="0" animBg="1"/>
      <p:bldP spid="33" grpId="0" animBg="1"/>
      <p:bldP spid="35" grpId="0" animBg="1"/>
      <p:bldP spid="37" grpId="0" animBg="1"/>
      <p:bldP spid="39" grpId="0" animBg="1"/>
      <p:bldP spid="41" grpId="0" animBg="1"/>
      <p:bldP spid="4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DEEF867-483D-4927-93E8-59247706710D}"/>
              </a:ext>
            </a:extLst>
          </p:cNvPr>
          <p:cNvSpPr>
            <a:spLocks noGrp="1"/>
          </p:cNvSpPr>
          <p:nvPr>
            <p:ph type="title"/>
          </p:nvPr>
        </p:nvSpPr>
        <p:spPr>
          <a:xfrm>
            <a:off x="1242285" y="178456"/>
            <a:ext cx="5603284" cy="427964"/>
          </a:xfrm>
        </p:spPr>
        <p:txBody>
          <a:bodyPr vert="horz" lIns="53492" tIns="26747" rIns="53492" bIns="26747" rtlCol="0" anchor="ctr">
            <a:normAutofit fontScale="90000"/>
          </a:bodyPr>
          <a:lstStyle/>
          <a:p>
            <a:r>
              <a:rPr lang="de-DE" dirty="0" err="1"/>
              <a:t>BMWi</a:t>
            </a:r>
            <a:r>
              <a:rPr lang="de-DE" dirty="0"/>
              <a:t>/PTB-Workshop 10.April 2018</a:t>
            </a:r>
            <a:endParaRPr lang="en-GB" dirty="0"/>
          </a:p>
        </p:txBody>
      </p:sp>
      <p:pic>
        <p:nvPicPr>
          <p:cNvPr id="59" name="Bild 3">
            <a:extLst>
              <a:ext uri="{FF2B5EF4-FFF2-40B4-BE49-F238E27FC236}">
                <a16:creationId xmlns:a16="http://schemas.microsoft.com/office/drawing/2014/main" id="{E4697C1B-CC2F-4F96-AD88-6AA0FF7C1D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755234"/>
            <a:ext cx="6858000" cy="3857432"/>
          </a:xfrm>
          <a:prstGeom prst="rect">
            <a:avLst/>
          </a:prstGeom>
        </p:spPr>
      </p:pic>
      <p:sp>
        <p:nvSpPr>
          <p:cNvPr id="2" name="Rechteck 1">
            <a:extLst>
              <a:ext uri="{FF2B5EF4-FFF2-40B4-BE49-F238E27FC236}">
                <a16:creationId xmlns:a16="http://schemas.microsoft.com/office/drawing/2014/main" id="{BA02D432-6A7F-4E28-96D7-15DA77DE6254}"/>
              </a:ext>
            </a:extLst>
          </p:cNvPr>
          <p:cNvSpPr/>
          <p:nvPr/>
        </p:nvSpPr>
        <p:spPr>
          <a:xfrm>
            <a:off x="1417458" y="3210127"/>
            <a:ext cx="5252936" cy="10104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250" dirty="0" err="1"/>
              <a:t>Metrology</a:t>
            </a:r>
            <a:r>
              <a:rPr lang="de-DE" sz="2250" dirty="0"/>
              <a:t> </a:t>
            </a:r>
            <a:r>
              <a:rPr lang="de-DE" sz="2250" dirty="0" err="1"/>
              <a:t>as</a:t>
            </a:r>
            <a:r>
              <a:rPr lang="de-DE" sz="2250" dirty="0"/>
              <a:t> </a:t>
            </a:r>
            <a:r>
              <a:rPr lang="de-DE" sz="2250" dirty="0" err="1"/>
              <a:t>basis</a:t>
            </a:r>
            <a:r>
              <a:rPr lang="de-DE" sz="2250" dirty="0"/>
              <a:t> </a:t>
            </a:r>
            <a:r>
              <a:rPr lang="de-DE" sz="2250" dirty="0" err="1"/>
              <a:t>for</a:t>
            </a:r>
            <a:r>
              <a:rPr lang="de-DE" sz="2250" dirty="0"/>
              <a:t> </a:t>
            </a:r>
            <a:r>
              <a:rPr lang="de-DE" sz="2250" dirty="0" err="1"/>
              <a:t>digitalisation</a:t>
            </a:r>
            <a:r>
              <a:rPr lang="de-DE" sz="2250" dirty="0"/>
              <a:t>.</a:t>
            </a:r>
          </a:p>
        </p:txBody>
      </p:sp>
      <p:sp>
        <p:nvSpPr>
          <p:cNvPr id="5" name="Foliennummernplatzhalter 2">
            <a:extLst>
              <a:ext uri="{FF2B5EF4-FFF2-40B4-BE49-F238E27FC236}">
                <a16:creationId xmlns:a16="http://schemas.microsoft.com/office/drawing/2014/main" id="{18DC2220-3E40-4FD8-83DB-BA1C4B3FE29D}"/>
              </a:ext>
            </a:extLst>
          </p:cNvPr>
          <p:cNvSpPr>
            <a:spLocks noGrp="1"/>
          </p:cNvSpPr>
          <p:nvPr>
            <p:ph type="sldNum" sz="quarter" idx="11"/>
          </p:nvPr>
        </p:nvSpPr>
        <p:spPr>
          <a:xfrm>
            <a:off x="3655463" y="4887725"/>
            <a:ext cx="1823974" cy="323977"/>
          </a:xfrm>
        </p:spPr>
        <p:txBody>
          <a:bodyPr/>
          <a:lstStyle/>
          <a:p>
            <a:fld id="{6C73A770-1660-45DE-B946-DFFC7041C5FD}" type="slidenum">
              <a:rPr lang="de-DE" smtClean="0"/>
              <a:pPr/>
              <a:t>16</a:t>
            </a:fld>
            <a:endParaRPr lang="de-DE" dirty="0"/>
          </a:p>
        </p:txBody>
      </p:sp>
    </p:spTree>
    <p:extLst>
      <p:ext uri="{BB962C8B-B14F-4D97-AF65-F5344CB8AC3E}">
        <p14:creationId xmlns:p14="http://schemas.microsoft.com/office/powerpoint/2010/main" val="17597909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02FAF1CC-5204-4070-862D-D2D451322FBD}"/>
              </a:ext>
            </a:extLst>
          </p:cNvPr>
          <p:cNvSpPr/>
          <p:nvPr/>
        </p:nvSpPr>
        <p:spPr>
          <a:xfrm>
            <a:off x="1143000" y="234147"/>
            <a:ext cx="5818415" cy="443198"/>
          </a:xfrm>
          <a:prstGeom prst="rect">
            <a:avLst/>
          </a:prstGeom>
        </p:spPr>
        <p:txBody>
          <a:bodyPr vert="horz" lIns="53492" tIns="26747" rIns="53492" bIns="26747" rtlCol="0" anchor="ctr">
            <a:normAutofit fontScale="77500" lnSpcReduction="20000"/>
          </a:bodyPr>
          <a:lstStyle/>
          <a:p>
            <a:pPr>
              <a:lnSpc>
                <a:spcPct val="90000"/>
              </a:lnSpc>
              <a:spcBef>
                <a:spcPct val="0"/>
              </a:spcBef>
            </a:pPr>
            <a:r>
              <a:rPr lang="de-DE" sz="2700" dirty="0">
                <a:solidFill>
                  <a:srgbClr val="0070C0"/>
                </a:solidFill>
                <a:latin typeface="Arial" pitchFamily="34" charset="0"/>
                <a:ea typeface="+mj-ea"/>
                <a:cs typeface="Arial" pitchFamily="34" charset="0"/>
              </a:rPr>
              <a:t>Live </a:t>
            </a:r>
            <a:r>
              <a:rPr lang="de-DE" sz="2700" dirty="0" err="1">
                <a:solidFill>
                  <a:srgbClr val="0070C0"/>
                </a:solidFill>
                <a:latin typeface="Arial" pitchFamily="34" charset="0"/>
                <a:ea typeface="+mj-ea"/>
                <a:cs typeface="Arial" pitchFamily="34" charset="0"/>
              </a:rPr>
              <a:t>feedback</a:t>
            </a:r>
            <a:r>
              <a:rPr lang="de-DE" sz="2700" dirty="0">
                <a:solidFill>
                  <a:srgbClr val="0070C0"/>
                </a:solidFill>
                <a:latin typeface="Arial" pitchFamily="34" charset="0"/>
                <a:ea typeface="+mj-ea"/>
                <a:cs typeface="Arial" pitchFamily="34" charset="0"/>
              </a:rPr>
              <a:t> </a:t>
            </a:r>
            <a:r>
              <a:rPr lang="de-DE" sz="2700" dirty="0" err="1">
                <a:solidFill>
                  <a:srgbClr val="0070C0"/>
                </a:solidFill>
                <a:latin typeface="Arial" pitchFamily="34" charset="0"/>
                <a:ea typeface="+mj-ea"/>
                <a:cs typeface="Arial" pitchFamily="34" charset="0"/>
              </a:rPr>
              <a:t>from</a:t>
            </a:r>
            <a:r>
              <a:rPr lang="de-DE" sz="2700" dirty="0">
                <a:solidFill>
                  <a:srgbClr val="0070C0"/>
                </a:solidFill>
                <a:latin typeface="Arial" pitchFamily="34" charset="0"/>
                <a:ea typeface="+mj-ea"/>
                <a:cs typeface="Arial" pitchFamily="34" charset="0"/>
              </a:rPr>
              <a:t> </a:t>
            </a:r>
            <a:r>
              <a:rPr lang="de-DE" sz="2700" dirty="0" err="1">
                <a:solidFill>
                  <a:srgbClr val="0070C0"/>
                </a:solidFill>
                <a:latin typeface="Arial" pitchFamily="34" charset="0"/>
                <a:ea typeface="+mj-ea"/>
                <a:cs typeface="Arial" pitchFamily="34" charset="0"/>
              </a:rPr>
              <a:t>industry</a:t>
            </a:r>
            <a:r>
              <a:rPr lang="de-DE" sz="2700" dirty="0">
                <a:solidFill>
                  <a:srgbClr val="0070C0"/>
                </a:solidFill>
                <a:latin typeface="Arial" pitchFamily="34" charset="0"/>
                <a:ea typeface="+mj-ea"/>
                <a:cs typeface="Arial" pitchFamily="34" charset="0"/>
              </a:rPr>
              <a:t> </a:t>
            </a:r>
            <a:r>
              <a:rPr lang="de-DE" sz="2700" dirty="0" err="1">
                <a:solidFill>
                  <a:srgbClr val="0070C0"/>
                </a:solidFill>
                <a:latin typeface="Arial" pitchFamily="34" charset="0"/>
                <a:ea typeface="+mj-ea"/>
                <a:cs typeface="Arial" pitchFamily="34" charset="0"/>
              </a:rPr>
              <a:t>and</a:t>
            </a:r>
            <a:r>
              <a:rPr lang="de-DE" sz="2700" dirty="0">
                <a:solidFill>
                  <a:srgbClr val="0070C0"/>
                </a:solidFill>
                <a:latin typeface="Arial" pitchFamily="34" charset="0"/>
                <a:ea typeface="+mj-ea"/>
                <a:cs typeface="Arial" pitchFamily="34" charset="0"/>
              </a:rPr>
              <a:t> </a:t>
            </a:r>
            <a:r>
              <a:rPr lang="de-DE" sz="2700" dirty="0" err="1">
                <a:solidFill>
                  <a:srgbClr val="0070C0"/>
                </a:solidFill>
                <a:latin typeface="Arial" pitchFamily="34" charset="0"/>
                <a:ea typeface="+mj-ea"/>
                <a:cs typeface="Arial" pitchFamily="34" charset="0"/>
              </a:rPr>
              <a:t>calibration</a:t>
            </a:r>
            <a:r>
              <a:rPr lang="de-DE" sz="2700" dirty="0">
                <a:solidFill>
                  <a:srgbClr val="0070C0"/>
                </a:solidFill>
                <a:latin typeface="Arial" pitchFamily="34" charset="0"/>
                <a:ea typeface="+mj-ea"/>
                <a:cs typeface="Arial" pitchFamily="34" charset="0"/>
              </a:rPr>
              <a:t> </a:t>
            </a:r>
            <a:r>
              <a:rPr lang="de-DE" sz="2700" dirty="0" err="1">
                <a:solidFill>
                  <a:srgbClr val="0070C0"/>
                </a:solidFill>
                <a:latin typeface="Arial" pitchFamily="34" charset="0"/>
                <a:ea typeface="+mj-ea"/>
                <a:cs typeface="Arial" pitchFamily="34" charset="0"/>
              </a:rPr>
              <a:t>labs</a:t>
            </a:r>
            <a:endParaRPr lang="de-DE" sz="2700" dirty="0">
              <a:solidFill>
                <a:srgbClr val="0070C0"/>
              </a:solidFill>
              <a:latin typeface="Arial" pitchFamily="34" charset="0"/>
              <a:ea typeface="+mj-ea"/>
              <a:cs typeface="Arial" pitchFamily="34" charset="0"/>
            </a:endParaRPr>
          </a:p>
        </p:txBody>
      </p:sp>
      <p:pic>
        <p:nvPicPr>
          <p:cNvPr id="9" name="Grafik 8">
            <a:extLst>
              <a:ext uri="{FF2B5EF4-FFF2-40B4-BE49-F238E27FC236}">
                <a16:creationId xmlns:a16="http://schemas.microsoft.com/office/drawing/2014/main" id="{B5A3AA70-FC0E-4E7B-81AB-25ECCC3DEDEC}"/>
              </a:ext>
            </a:extLst>
          </p:cNvPr>
          <p:cNvPicPr>
            <a:picLocks noChangeAspect="1"/>
          </p:cNvPicPr>
          <p:nvPr/>
        </p:nvPicPr>
        <p:blipFill>
          <a:blip r:embed="rId2"/>
          <a:stretch>
            <a:fillRect/>
          </a:stretch>
        </p:blipFill>
        <p:spPr>
          <a:xfrm>
            <a:off x="1143000" y="990050"/>
            <a:ext cx="6858000" cy="3163401"/>
          </a:xfrm>
          <a:prstGeom prst="rect">
            <a:avLst/>
          </a:prstGeom>
        </p:spPr>
      </p:pic>
      <p:sp>
        <p:nvSpPr>
          <p:cNvPr id="99" name="Rechteck 98">
            <a:extLst>
              <a:ext uri="{FF2B5EF4-FFF2-40B4-BE49-F238E27FC236}">
                <a16:creationId xmlns:a16="http://schemas.microsoft.com/office/drawing/2014/main" id="{9F966BC9-D516-4439-9EE1-8BBFD3F353E7}"/>
              </a:ext>
            </a:extLst>
          </p:cNvPr>
          <p:cNvSpPr/>
          <p:nvPr/>
        </p:nvSpPr>
        <p:spPr>
          <a:xfrm>
            <a:off x="1132358" y="902127"/>
            <a:ext cx="6858000" cy="1113968"/>
          </a:xfrm>
          <a:prstGeom prst="rect">
            <a:avLst/>
          </a:prstGeom>
          <a:solidFill>
            <a:srgbClr val="FFFFFF">
              <a:alpha val="69804"/>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0" name="Rechteck 99">
            <a:extLst>
              <a:ext uri="{FF2B5EF4-FFF2-40B4-BE49-F238E27FC236}">
                <a16:creationId xmlns:a16="http://schemas.microsoft.com/office/drawing/2014/main" id="{97133195-CFE5-45FA-9106-31AA0C0C1695}"/>
              </a:ext>
            </a:extLst>
          </p:cNvPr>
          <p:cNvSpPr/>
          <p:nvPr/>
        </p:nvSpPr>
        <p:spPr>
          <a:xfrm>
            <a:off x="1133855" y="2571750"/>
            <a:ext cx="6858000" cy="1084202"/>
          </a:xfrm>
          <a:prstGeom prst="rect">
            <a:avLst/>
          </a:prstGeom>
          <a:solidFill>
            <a:srgbClr val="FFFFFF">
              <a:alpha val="69804"/>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Rechteck 10">
            <a:extLst>
              <a:ext uri="{FF2B5EF4-FFF2-40B4-BE49-F238E27FC236}">
                <a16:creationId xmlns:a16="http://schemas.microsoft.com/office/drawing/2014/main" id="{5D0A5E89-AE37-4C06-9F5C-DC4199F8A309}"/>
              </a:ext>
            </a:extLst>
          </p:cNvPr>
          <p:cNvSpPr/>
          <p:nvPr/>
        </p:nvSpPr>
        <p:spPr>
          <a:xfrm>
            <a:off x="1143000" y="2013439"/>
            <a:ext cx="6858000" cy="55831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Foliennummernplatzhalter 2">
            <a:extLst>
              <a:ext uri="{FF2B5EF4-FFF2-40B4-BE49-F238E27FC236}">
                <a16:creationId xmlns:a16="http://schemas.microsoft.com/office/drawing/2014/main" id="{360B814E-B2F8-4139-8FBF-98AA79DB7A74}"/>
              </a:ext>
            </a:extLst>
          </p:cNvPr>
          <p:cNvSpPr>
            <a:spLocks noGrp="1"/>
          </p:cNvSpPr>
          <p:nvPr>
            <p:ph type="sldNum" sz="quarter" idx="11"/>
          </p:nvPr>
        </p:nvSpPr>
        <p:spPr>
          <a:xfrm>
            <a:off x="3655463" y="4887725"/>
            <a:ext cx="1823974" cy="323977"/>
          </a:xfrm>
        </p:spPr>
        <p:txBody>
          <a:bodyPr/>
          <a:lstStyle/>
          <a:p>
            <a:fld id="{6C73A770-1660-45DE-B946-DFFC7041C5FD}" type="slidenum">
              <a:rPr lang="de-DE" smtClean="0"/>
              <a:pPr/>
              <a:t>17</a:t>
            </a:fld>
            <a:endParaRPr lang="de-DE" dirty="0"/>
          </a:p>
        </p:txBody>
      </p:sp>
    </p:spTree>
    <p:extLst>
      <p:ext uri="{BB962C8B-B14F-4D97-AF65-F5344CB8AC3E}">
        <p14:creationId xmlns:p14="http://schemas.microsoft.com/office/powerpoint/2010/main" val="37091628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Diagramm 43">
            <a:extLst>
              <a:ext uri="{FF2B5EF4-FFF2-40B4-BE49-F238E27FC236}">
                <a16:creationId xmlns:a16="http://schemas.microsoft.com/office/drawing/2014/main" id="{A12724F3-63B3-40ED-84A5-519CE0530DCB}"/>
              </a:ext>
            </a:extLst>
          </p:cNvPr>
          <p:cNvGraphicFramePr/>
          <p:nvPr/>
        </p:nvGraphicFramePr>
        <p:xfrm>
          <a:off x="-734225" y="739999"/>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5" name="Gruppieren 44">
            <a:extLst>
              <a:ext uri="{FF2B5EF4-FFF2-40B4-BE49-F238E27FC236}">
                <a16:creationId xmlns:a16="http://schemas.microsoft.com/office/drawing/2014/main" id="{A1D9CDD4-54E5-469E-BCBE-9350F9390A6D}"/>
              </a:ext>
            </a:extLst>
          </p:cNvPr>
          <p:cNvGrpSpPr/>
          <p:nvPr/>
        </p:nvGrpSpPr>
        <p:grpSpPr>
          <a:xfrm>
            <a:off x="5246192" y="1203598"/>
            <a:ext cx="3384376" cy="3633475"/>
            <a:chOff x="256959" y="1343322"/>
            <a:chExt cx="2969156" cy="3076411"/>
          </a:xfrm>
        </p:grpSpPr>
        <p:pic>
          <p:nvPicPr>
            <p:cNvPr id="46" name="Grafik 45">
              <a:extLst>
                <a:ext uri="{FF2B5EF4-FFF2-40B4-BE49-F238E27FC236}">
                  <a16:creationId xmlns:a16="http://schemas.microsoft.com/office/drawing/2014/main" id="{B7AB77F9-EA56-4266-ACBC-E5E61F4EDC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183" y="1343322"/>
              <a:ext cx="2933970" cy="3076411"/>
            </a:xfrm>
            <a:prstGeom prst="rect">
              <a:avLst/>
            </a:prstGeom>
          </p:spPr>
        </p:pic>
        <p:pic>
          <p:nvPicPr>
            <p:cNvPr id="47" name="Grafik 46">
              <a:extLst>
                <a:ext uri="{FF2B5EF4-FFF2-40B4-BE49-F238E27FC236}">
                  <a16:creationId xmlns:a16="http://schemas.microsoft.com/office/drawing/2014/main" id="{95D87D29-AEAA-467D-BA4C-A57202E41F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959" y="2131478"/>
              <a:ext cx="530079" cy="51829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48" name="Gruppieren 47">
              <a:extLst>
                <a:ext uri="{FF2B5EF4-FFF2-40B4-BE49-F238E27FC236}">
                  <a16:creationId xmlns:a16="http://schemas.microsoft.com/office/drawing/2014/main" id="{A20E71CA-39A0-4C61-B740-A2ECB5F1D8CA}"/>
                </a:ext>
              </a:extLst>
            </p:cNvPr>
            <p:cNvGrpSpPr/>
            <p:nvPr/>
          </p:nvGrpSpPr>
          <p:grpSpPr>
            <a:xfrm>
              <a:off x="842124" y="2216168"/>
              <a:ext cx="549618" cy="525801"/>
              <a:chOff x="3984669" y="3292039"/>
              <a:chExt cx="702368" cy="720812"/>
            </a:xfrm>
          </p:grpSpPr>
          <p:pic>
            <p:nvPicPr>
              <p:cNvPr id="56" name="Grafik 55">
                <a:extLst>
                  <a:ext uri="{FF2B5EF4-FFF2-40B4-BE49-F238E27FC236}">
                    <a16:creationId xmlns:a16="http://schemas.microsoft.com/office/drawing/2014/main" id="{32A614BE-6978-4B46-9FC7-00D53E563D0A}"/>
                  </a:ext>
                </a:extLst>
              </p:cNvPr>
              <p:cNvPicPr>
                <a:picLocks noChangeAspect="1"/>
              </p:cNvPicPr>
              <p:nvPr/>
            </p:nvPicPr>
            <p:blipFill rotWithShape="1">
              <a:blip r:embed="rId9"/>
              <a:srcRect l="6631" t="8056" r="10420" b="9683"/>
              <a:stretch/>
            </p:blipFill>
            <p:spPr>
              <a:xfrm>
                <a:off x="3984669" y="3292039"/>
                <a:ext cx="702368" cy="72081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7" name="Textfeld 56">
                <a:extLst>
                  <a:ext uri="{FF2B5EF4-FFF2-40B4-BE49-F238E27FC236}">
                    <a16:creationId xmlns:a16="http://schemas.microsoft.com/office/drawing/2014/main" id="{5FCC3C71-9C26-4F88-A833-2343EE42B88C}"/>
                  </a:ext>
                </a:extLst>
              </p:cNvPr>
              <p:cNvSpPr txBox="1"/>
              <p:nvPr/>
            </p:nvSpPr>
            <p:spPr>
              <a:xfrm>
                <a:off x="4002235" y="3332020"/>
                <a:ext cx="456845" cy="250067"/>
              </a:xfrm>
              <a:prstGeom prst="rect">
                <a:avLst/>
              </a:prstGeom>
              <a:noFill/>
              <a:ln>
                <a:noFill/>
              </a:ln>
            </p:spPr>
            <p:txBody>
              <a:bodyPr wrap="none" rtlCol="0">
                <a:spAutoFit/>
              </a:bodyPr>
              <a:lstStyle/>
              <a:p>
                <a:r>
                  <a:rPr lang="en-US" sz="800" b="1"/>
                  <a:t>GUM</a:t>
                </a:r>
              </a:p>
            </p:txBody>
          </p:sp>
        </p:grpSp>
        <p:grpSp>
          <p:nvGrpSpPr>
            <p:cNvPr id="49" name="Gruppieren 48">
              <a:extLst>
                <a:ext uri="{FF2B5EF4-FFF2-40B4-BE49-F238E27FC236}">
                  <a16:creationId xmlns:a16="http://schemas.microsoft.com/office/drawing/2014/main" id="{8B2F49DC-6BF7-4BD0-A523-88965A588D0F}"/>
                </a:ext>
              </a:extLst>
            </p:cNvPr>
            <p:cNvGrpSpPr/>
            <p:nvPr/>
          </p:nvGrpSpPr>
          <p:grpSpPr>
            <a:xfrm>
              <a:off x="1456943" y="2234442"/>
              <a:ext cx="553274" cy="502437"/>
              <a:chOff x="5807703" y="2410546"/>
              <a:chExt cx="860214" cy="734895"/>
            </a:xfrm>
          </p:grpSpPr>
          <p:pic>
            <p:nvPicPr>
              <p:cNvPr id="54" name="Grafik 53">
                <a:extLst>
                  <a:ext uri="{FF2B5EF4-FFF2-40B4-BE49-F238E27FC236}">
                    <a16:creationId xmlns:a16="http://schemas.microsoft.com/office/drawing/2014/main" id="{906969E6-7A7A-4C3B-A814-938DDB944EC3}"/>
                  </a:ext>
                </a:extLst>
              </p:cNvPr>
              <p:cNvPicPr>
                <a:picLocks noChangeAspect="1"/>
              </p:cNvPicPr>
              <p:nvPr/>
            </p:nvPicPr>
            <p:blipFill>
              <a:blip r:embed="rId10"/>
              <a:stretch>
                <a:fillRect/>
              </a:stretch>
            </p:blipFill>
            <p:spPr>
              <a:xfrm>
                <a:off x="5807703" y="2410546"/>
                <a:ext cx="860214" cy="73489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5" name="Textfeld 54">
                <a:extLst>
                  <a:ext uri="{FF2B5EF4-FFF2-40B4-BE49-F238E27FC236}">
                    <a16:creationId xmlns:a16="http://schemas.microsoft.com/office/drawing/2014/main" id="{FDEC421E-37AD-4E2D-BEC9-BA120B6CB654}"/>
                  </a:ext>
                </a:extLst>
              </p:cNvPr>
              <p:cNvSpPr txBox="1"/>
              <p:nvPr/>
            </p:nvSpPr>
            <p:spPr>
              <a:xfrm>
                <a:off x="5885728" y="2455476"/>
                <a:ext cx="494594" cy="266809"/>
              </a:xfrm>
              <a:prstGeom prst="rect">
                <a:avLst/>
              </a:prstGeom>
              <a:noFill/>
              <a:ln>
                <a:noFill/>
              </a:ln>
            </p:spPr>
            <p:txBody>
              <a:bodyPr wrap="none" rtlCol="0">
                <a:spAutoFit/>
              </a:bodyPr>
              <a:lstStyle/>
              <a:p>
                <a:r>
                  <a:rPr lang="en-US" sz="800" b="1"/>
                  <a:t>VIM</a:t>
                </a:r>
              </a:p>
            </p:txBody>
          </p:sp>
        </p:grpSp>
        <p:grpSp>
          <p:nvGrpSpPr>
            <p:cNvPr id="50" name="Gruppieren 49">
              <a:extLst>
                <a:ext uri="{FF2B5EF4-FFF2-40B4-BE49-F238E27FC236}">
                  <a16:creationId xmlns:a16="http://schemas.microsoft.com/office/drawing/2014/main" id="{9D780F5F-7A75-4561-9B51-88E5B7CF191C}"/>
                </a:ext>
              </a:extLst>
            </p:cNvPr>
            <p:cNvGrpSpPr/>
            <p:nvPr/>
          </p:nvGrpSpPr>
          <p:grpSpPr>
            <a:xfrm>
              <a:off x="2116123" y="2092825"/>
              <a:ext cx="564025" cy="525802"/>
              <a:chOff x="5943813" y="2326987"/>
              <a:chExt cx="867618" cy="685350"/>
            </a:xfrm>
          </p:grpSpPr>
          <p:sp>
            <p:nvSpPr>
              <p:cNvPr id="52" name="Ellipse 51">
                <a:extLst>
                  <a:ext uri="{FF2B5EF4-FFF2-40B4-BE49-F238E27FC236}">
                    <a16:creationId xmlns:a16="http://schemas.microsoft.com/office/drawing/2014/main" id="{BDB11C5B-D2B1-4B58-8A79-58C5FF0773A1}"/>
                  </a:ext>
                </a:extLst>
              </p:cNvPr>
              <p:cNvSpPr/>
              <p:nvPr/>
            </p:nvSpPr>
            <p:spPr>
              <a:xfrm>
                <a:off x="5963577" y="2326987"/>
                <a:ext cx="847854" cy="673725"/>
              </a:xfrm>
              <a:prstGeom prst="ellipse">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Grafik 52">
                <a:extLst>
                  <a:ext uri="{FF2B5EF4-FFF2-40B4-BE49-F238E27FC236}">
                    <a16:creationId xmlns:a16="http://schemas.microsoft.com/office/drawing/2014/main" id="{09DAE969-C501-4A10-A3AA-7C4A417B676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43813" y="2326987"/>
                <a:ext cx="847855" cy="6853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51" name="Ellipse 50">
              <a:extLst>
                <a:ext uri="{FF2B5EF4-FFF2-40B4-BE49-F238E27FC236}">
                  <a16:creationId xmlns:a16="http://schemas.microsoft.com/office/drawing/2014/main" id="{B269DEFA-EAAB-4C9E-A3B3-0DA692E18388}"/>
                </a:ext>
              </a:extLst>
            </p:cNvPr>
            <p:cNvSpPr/>
            <p:nvPr/>
          </p:nvSpPr>
          <p:spPr>
            <a:xfrm>
              <a:off x="2724653" y="1874250"/>
              <a:ext cx="501462" cy="516882"/>
            </a:xfrm>
            <a:prstGeom prst="ellipse">
              <a:avLst/>
            </a:prstGeom>
            <a:solidFill>
              <a:schemeClr val="bg1"/>
            </a:solid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a:t>
              </a:r>
            </a:p>
          </p:txBody>
        </p:sp>
      </p:grpSp>
      <p:sp>
        <p:nvSpPr>
          <p:cNvPr id="20" name="Titel 1">
            <a:extLst>
              <a:ext uri="{FF2B5EF4-FFF2-40B4-BE49-F238E27FC236}">
                <a16:creationId xmlns:a16="http://schemas.microsoft.com/office/drawing/2014/main" id="{5576B99C-D934-411A-B9B7-C8AE74DD6D4E}"/>
              </a:ext>
            </a:extLst>
          </p:cNvPr>
          <p:cNvSpPr>
            <a:spLocks noGrp="1"/>
          </p:cNvSpPr>
          <p:nvPr>
            <p:ph type="title"/>
          </p:nvPr>
        </p:nvSpPr>
        <p:spPr/>
        <p:txBody>
          <a:bodyPr/>
          <a:lstStyle/>
          <a:p>
            <a:r>
              <a:rPr lang="de-DE" dirty="0"/>
              <a:t>SmartCom: D-SI</a:t>
            </a:r>
          </a:p>
        </p:txBody>
      </p:sp>
    </p:spTree>
    <p:extLst>
      <p:ext uri="{BB962C8B-B14F-4D97-AF65-F5344CB8AC3E}">
        <p14:creationId xmlns:p14="http://schemas.microsoft.com/office/powerpoint/2010/main" val="16289894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a:extLst>
              <a:ext uri="{FF2B5EF4-FFF2-40B4-BE49-F238E27FC236}">
                <a16:creationId xmlns:a16="http://schemas.microsoft.com/office/drawing/2014/main" id="{2DB88643-916F-41DE-96FA-095433BB72AA}"/>
              </a:ext>
            </a:extLst>
          </p:cNvPr>
          <p:cNvSpPr txBox="1"/>
          <p:nvPr/>
        </p:nvSpPr>
        <p:spPr>
          <a:xfrm>
            <a:off x="692045" y="1437620"/>
            <a:ext cx="5032083" cy="2862322"/>
          </a:xfrm>
          <a:prstGeom prst="rect">
            <a:avLst/>
          </a:prstGeom>
          <a:noFill/>
        </p:spPr>
        <p:txBody>
          <a:bodyPr wrap="none" rtlCol="0">
            <a:spAutoFit/>
          </a:bodyPr>
          <a:lstStyle/>
          <a:p>
            <a:pPr marL="257168" indent="-257168" defTabSz="342892">
              <a:buFont typeface="Arial" panose="020B0604020202020204" pitchFamily="34" charset="0"/>
              <a:buChar char="•"/>
            </a:pPr>
            <a:r>
              <a:rPr lang="en-US" dirty="0">
                <a:solidFill>
                  <a:prstClr val="black"/>
                </a:solidFill>
                <a:cs typeface="Arial" panose="020B0604020202020204" pitchFamily="34" charset="0"/>
              </a:rPr>
              <a:t>1799, </a:t>
            </a:r>
            <a:r>
              <a:rPr lang="en-US" dirty="0" err="1">
                <a:solidFill>
                  <a:prstClr val="black"/>
                </a:solidFill>
                <a:cs typeface="Arial" panose="020B0604020202020204" pitchFamily="34" charset="0"/>
              </a:rPr>
              <a:t>french</a:t>
            </a:r>
            <a:r>
              <a:rPr lang="en-US" dirty="0">
                <a:solidFill>
                  <a:prstClr val="black"/>
                </a:solidFill>
                <a:cs typeface="Arial" panose="020B0604020202020204" pitchFamily="34" charset="0"/>
              </a:rPr>
              <a:t> parliament </a:t>
            </a:r>
            <a:r>
              <a:rPr lang="en-US" dirty="0" err="1">
                <a:solidFill>
                  <a:prstClr val="black"/>
                </a:solidFill>
                <a:cs typeface="Arial" panose="020B0604020202020204" pitchFamily="34" charset="0"/>
              </a:rPr>
              <a:t>layed</a:t>
            </a:r>
            <a:r>
              <a:rPr lang="en-US" dirty="0">
                <a:solidFill>
                  <a:prstClr val="black"/>
                </a:solidFill>
                <a:cs typeface="Arial" panose="020B0604020202020204" pitchFamily="34" charset="0"/>
              </a:rPr>
              <a:t> the foundation for</a:t>
            </a:r>
            <a:br>
              <a:rPr lang="en-US" dirty="0">
                <a:solidFill>
                  <a:prstClr val="black"/>
                </a:solidFill>
                <a:cs typeface="Arial" panose="020B0604020202020204" pitchFamily="34" charset="0"/>
              </a:rPr>
            </a:br>
            <a:r>
              <a:rPr lang="en-US" b="1" dirty="0">
                <a:solidFill>
                  <a:prstClr val="black"/>
                </a:solidFill>
                <a:cs typeface="Arial" panose="020B0604020202020204" pitchFamily="34" charset="0"/>
              </a:rPr>
              <a:t>unity</a:t>
            </a:r>
            <a:r>
              <a:rPr lang="en-US" dirty="0">
                <a:solidFill>
                  <a:prstClr val="black"/>
                </a:solidFill>
                <a:cs typeface="Arial" panose="020B0604020202020204" pitchFamily="34" charset="0"/>
              </a:rPr>
              <a:t> </a:t>
            </a:r>
            <a:r>
              <a:rPr lang="en-US" b="1" dirty="0">
                <a:solidFill>
                  <a:prstClr val="black"/>
                </a:solidFill>
                <a:cs typeface="Arial" panose="020B0604020202020204" pitchFamily="34" charset="0"/>
              </a:rPr>
              <a:t>in metrology</a:t>
            </a:r>
            <a:endParaRPr lang="en-US" dirty="0">
              <a:solidFill>
                <a:prstClr val="black"/>
              </a:solidFill>
              <a:cs typeface="Arial" panose="020B0604020202020204" pitchFamily="34" charset="0"/>
            </a:endParaRPr>
          </a:p>
          <a:p>
            <a:pPr marL="257168" indent="-257168" defTabSz="342892">
              <a:buFont typeface="Arial" panose="020B0604020202020204" pitchFamily="34" charset="0"/>
              <a:buChar char="•"/>
            </a:pPr>
            <a:endParaRPr lang="en-US" dirty="0">
              <a:solidFill>
                <a:prstClr val="black"/>
              </a:solidFill>
              <a:cs typeface="Arial" panose="020B0604020202020204" pitchFamily="34" charset="0"/>
            </a:endParaRPr>
          </a:p>
          <a:p>
            <a:pPr marL="257168" indent="-257168" defTabSz="342892">
              <a:buFont typeface="Arial" panose="020B0604020202020204" pitchFamily="34" charset="0"/>
              <a:buChar char="•"/>
            </a:pPr>
            <a:r>
              <a:rPr lang="en-US" dirty="0">
                <a:solidFill>
                  <a:prstClr val="black"/>
                </a:solidFill>
                <a:cs typeface="Arial" panose="020B0604020202020204" pitchFamily="34" charset="0"/>
              </a:rPr>
              <a:t>Success story: </a:t>
            </a:r>
            <a:br>
              <a:rPr lang="en-US" dirty="0">
                <a:solidFill>
                  <a:prstClr val="black"/>
                </a:solidFill>
                <a:cs typeface="Arial" panose="020B0604020202020204" pitchFamily="34" charset="0"/>
              </a:rPr>
            </a:br>
            <a:r>
              <a:rPr lang="en-US" dirty="0">
                <a:solidFill>
                  <a:prstClr val="black"/>
                </a:solidFill>
                <a:cs typeface="Arial" panose="020B0604020202020204" pitchFamily="34" charset="0"/>
              </a:rPr>
              <a:t>- Reduction of trade barriers</a:t>
            </a:r>
            <a:br>
              <a:rPr lang="en-US" dirty="0">
                <a:solidFill>
                  <a:prstClr val="black"/>
                </a:solidFill>
                <a:cs typeface="Arial" panose="020B0604020202020204" pitchFamily="34" charset="0"/>
              </a:rPr>
            </a:br>
            <a:r>
              <a:rPr lang="en-US" dirty="0">
                <a:solidFill>
                  <a:prstClr val="black"/>
                </a:solidFill>
                <a:cs typeface="Arial" panose="020B0604020202020204" pitchFamily="34" charset="0"/>
              </a:rPr>
              <a:t>- Increase in security</a:t>
            </a:r>
            <a:br>
              <a:rPr lang="en-US" dirty="0">
                <a:solidFill>
                  <a:prstClr val="black"/>
                </a:solidFill>
                <a:cs typeface="Arial" panose="020B0604020202020204" pitchFamily="34" charset="0"/>
              </a:rPr>
            </a:br>
            <a:r>
              <a:rPr lang="en-US" dirty="0">
                <a:solidFill>
                  <a:prstClr val="black"/>
                </a:solidFill>
                <a:cs typeface="Arial" panose="020B0604020202020204" pitchFamily="34" charset="0"/>
              </a:rPr>
              <a:t>- Growth in economy</a:t>
            </a:r>
          </a:p>
          <a:p>
            <a:pPr marL="257168" indent="-257168" defTabSz="342892">
              <a:buFont typeface="Arial" panose="020B0604020202020204" pitchFamily="34" charset="0"/>
              <a:buChar char="•"/>
            </a:pPr>
            <a:endParaRPr lang="en-US" dirty="0">
              <a:solidFill>
                <a:prstClr val="black"/>
              </a:solidFill>
              <a:cs typeface="Arial" panose="020B0604020202020204" pitchFamily="34" charset="0"/>
            </a:endParaRPr>
          </a:p>
          <a:p>
            <a:pPr marL="257168" indent="-257168" defTabSz="342892">
              <a:buFont typeface="Arial" panose="020B0604020202020204" pitchFamily="34" charset="0"/>
              <a:buChar char="•"/>
            </a:pPr>
            <a:r>
              <a:rPr lang="en-US" dirty="0">
                <a:solidFill>
                  <a:prstClr val="black"/>
                </a:solidFill>
                <a:cs typeface="Arial" panose="020B0604020202020204" pitchFamily="34" charset="0"/>
              </a:rPr>
              <a:t>World wide uniform communication</a:t>
            </a:r>
            <a:br>
              <a:rPr lang="en-US" dirty="0">
                <a:solidFill>
                  <a:prstClr val="black"/>
                </a:solidFill>
                <a:cs typeface="Arial" panose="020B0604020202020204" pitchFamily="34" charset="0"/>
              </a:rPr>
            </a:br>
            <a:endParaRPr lang="en-US" dirty="0">
              <a:solidFill>
                <a:prstClr val="black"/>
              </a:solidFill>
              <a:cs typeface="Arial" panose="020B0604020202020204" pitchFamily="34" charset="0"/>
            </a:endParaRPr>
          </a:p>
        </p:txBody>
      </p:sp>
      <p:pic>
        <p:nvPicPr>
          <p:cNvPr id="14" name="Picture 2" descr="more details...">
            <a:hlinkClick r:id="rId3"/>
            <a:extLst>
              <a:ext uri="{FF2B5EF4-FFF2-40B4-BE49-F238E27FC236}">
                <a16:creationId xmlns:a16="http://schemas.microsoft.com/office/drawing/2014/main" id="{F5D403F4-C74F-4B5F-9131-3636CF4698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224" y="1779662"/>
            <a:ext cx="1656184" cy="23662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itel 2">
            <a:extLst>
              <a:ext uri="{FF2B5EF4-FFF2-40B4-BE49-F238E27FC236}">
                <a16:creationId xmlns:a16="http://schemas.microsoft.com/office/drawing/2014/main" id="{7BAB5F0F-464D-4879-9D5B-C07A096A74C9}"/>
              </a:ext>
            </a:extLst>
          </p:cNvPr>
          <p:cNvSpPr>
            <a:spLocks noGrp="1"/>
          </p:cNvSpPr>
          <p:nvPr>
            <p:ph type="title"/>
          </p:nvPr>
        </p:nvSpPr>
        <p:spPr/>
        <p:txBody>
          <a:bodyPr/>
          <a:lstStyle/>
          <a:p>
            <a:r>
              <a:rPr lang="en-US" dirty="0"/>
              <a:t>Success story: international units</a:t>
            </a:r>
            <a:endParaRPr lang="de-DE" dirty="0"/>
          </a:p>
        </p:txBody>
      </p:sp>
    </p:spTree>
    <p:extLst>
      <p:ext uri="{BB962C8B-B14F-4D97-AF65-F5344CB8AC3E}">
        <p14:creationId xmlns:p14="http://schemas.microsoft.com/office/powerpoint/2010/main" val="22042551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elle 12"/>
          <p:cNvGraphicFramePr>
            <a:graphicFrameLocks noGrp="1"/>
          </p:cNvGraphicFramePr>
          <p:nvPr>
            <p:extLst>
              <p:ext uri="{D42A27DB-BD31-4B8C-83A1-F6EECF244321}">
                <p14:modId xmlns:p14="http://schemas.microsoft.com/office/powerpoint/2010/main" val="369411725"/>
              </p:ext>
            </p:extLst>
          </p:nvPr>
        </p:nvGraphicFramePr>
        <p:xfrm>
          <a:off x="0" y="843558"/>
          <a:ext cx="9144000" cy="4392488"/>
        </p:xfrm>
        <a:graphic>
          <a:graphicData uri="http://schemas.openxmlformats.org/drawingml/2006/table">
            <a:tbl>
              <a:tblPr/>
              <a:tblGrid>
                <a:gridCol w="7973569">
                  <a:extLst>
                    <a:ext uri="{9D8B030D-6E8A-4147-A177-3AD203B41FA5}">
                      <a16:colId xmlns:a16="http://schemas.microsoft.com/office/drawing/2014/main" val="20000"/>
                    </a:ext>
                  </a:extLst>
                </a:gridCol>
                <a:gridCol w="1170431">
                  <a:extLst>
                    <a:ext uri="{9D8B030D-6E8A-4147-A177-3AD203B41FA5}">
                      <a16:colId xmlns:a16="http://schemas.microsoft.com/office/drawing/2014/main" val="20001"/>
                    </a:ext>
                  </a:extLst>
                </a:gridCol>
              </a:tblGrid>
              <a:tr h="1167824">
                <a:tc>
                  <a:txBody>
                    <a:bodyPr/>
                    <a:lstStyle/>
                    <a:p>
                      <a:pPr marL="180975" indent="0"/>
                      <a:r>
                        <a:rPr lang="en-GB" sz="1600" b="1" i="0" u="sng" strike="noStrike" kern="1200" baseline="0" noProof="0" dirty="0">
                          <a:solidFill>
                            <a:schemeClr val="tx1"/>
                          </a:solidFill>
                          <a:latin typeface="Arial" panose="020B0604020202020204" pitchFamily="34" charset="0"/>
                          <a:ea typeface="+mn-ea"/>
                          <a:cs typeface="Arial" panose="020B0604020202020204" pitchFamily="34" charset="0"/>
                        </a:rPr>
                        <a:t>Studied production engineering at University Erlangen-Nuremberg, Germany</a:t>
                      </a:r>
                    </a:p>
                    <a:p>
                      <a:pPr marL="180975" indent="0"/>
                      <a:r>
                        <a:rPr kumimoji="0" lang="en-GB" sz="1600" b="0" i="1" u="none" strike="noStrike" kern="1200" cap="none" normalizeH="0" baseline="0" noProof="0" dirty="0">
                          <a:ln>
                            <a:noFill/>
                          </a:ln>
                          <a:solidFill>
                            <a:srgbClr val="262673"/>
                          </a:solidFill>
                          <a:effectLst/>
                          <a:latin typeface="Arial" panose="020B0604020202020204" pitchFamily="34" charset="0"/>
                          <a:ea typeface="+mn-ea"/>
                          <a:cs typeface="Arial" panose="020B0604020202020204" pitchFamily="34" charset="0"/>
                        </a:rPr>
                        <a:t>Focus: Manufacturing metrology, quality management, production </a:t>
                      </a:r>
                      <a:r>
                        <a:rPr kumimoji="0" lang="en-GB" sz="1600" b="0" i="1" u="none" strike="noStrike" kern="1200" cap="none" normalizeH="0" baseline="0" noProof="0" dirty="0" err="1">
                          <a:ln>
                            <a:noFill/>
                          </a:ln>
                          <a:solidFill>
                            <a:srgbClr val="262673"/>
                          </a:solidFill>
                          <a:effectLst/>
                          <a:latin typeface="Arial" panose="020B0604020202020204" pitchFamily="34" charset="0"/>
                          <a:ea typeface="+mn-ea"/>
                          <a:cs typeface="Arial" panose="020B0604020202020204" pitchFamily="34" charset="0"/>
                        </a:rPr>
                        <a:t>automatisation</a:t>
                      </a:r>
                      <a:endParaRPr kumimoji="0" lang="en-GB" sz="1600" b="0" i="1" u="none" strike="noStrike" kern="1200" cap="none" normalizeH="0" baseline="0" noProof="0" dirty="0">
                        <a:ln>
                          <a:noFill/>
                        </a:ln>
                        <a:solidFill>
                          <a:srgbClr val="262673"/>
                        </a:solidFill>
                        <a:effectLst/>
                        <a:latin typeface="Arial" panose="020B0604020202020204" pitchFamily="34" charset="0"/>
                        <a:ea typeface="+mn-ea"/>
                        <a:cs typeface="Arial" panose="020B0604020202020204" pitchFamily="34" charset="0"/>
                      </a:endParaRPr>
                    </a:p>
                    <a:p>
                      <a:pPr marL="180975" indent="0"/>
                      <a:endParaRPr kumimoji="0" lang="en-GB" sz="500" b="0" i="1" u="none" strike="noStrike" kern="1200" cap="none" normalizeH="0" baseline="0" noProof="0" dirty="0">
                        <a:ln>
                          <a:noFill/>
                        </a:ln>
                        <a:solidFill>
                          <a:srgbClr val="262673"/>
                        </a:solidFill>
                        <a:effectLst/>
                        <a:latin typeface="Arial" panose="020B0604020202020204" pitchFamily="34" charset="0"/>
                        <a:ea typeface="+mn-ea"/>
                        <a:cs typeface="Arial" panose="020B0604020202020204" pitchFamily="34" charset="0"/>
                      </a:endParaRPr>
                    </a:p>
                    <a:p>
                      <a:pPr marL="180975" marR="0" lvl="0" indent="0" algn="l" defTabSz="4572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normalizeH="0" baseline="0" noProof="0" dirty="0">
                          <a:ln>
                            <a:noFill/>
                          </a:ln>
                          <a:solidFill>
                            <a:srgbClr val="262673"/>
                          </a:solidFill>
                          <a:effectLst/>
                          <a:latin typeface="Arial" panose="020B0604020202020204" pitchFamily="34" charset="0"/>
                          <a:ea typeface="+mn-ea"/>
                          <a:cs typeface="Arial" panose="020B0604020202020204" pitchFamily="34" charset="0"/>
                        </a:rPr>
                        <a:t>Working student at Siemens research centre in Erlangen; department Corporate Technology „Software and Engineering“ (CT SE 5)</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600" b="1" i="0" u="none" strike="noStrike" cap="none" normalizeH="0" baseline="0" noProof="0" dirty="0">
                        <a:ln>
                          <a:noFill/>
                        </a:ln>
                        <a:solidFill>
                          <a:srgbClr val="FFFFFF"/>
                        </a:solidFill>
                        <a:effectLst/>
                        <a:latin typeface="Arial" panose="020B0604020202020204" pitchFamily="34" charset="0"/>
                        <a:cs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714240">
                <a:tc>
                  <a:txBody>
                    <a:bodyPr/>
                    <a:lstStyle/>
                    <a:p>
                      <a:pPr marL="180975" marR="0" lvl="0" indent="0" algn="l" defTabSz="914400" rtl="0" eaLnBrk="1" fontAlgn="base" latinLnBrk="0" hangingPunct="1">
                        <a:lnSpc>
                          <a:spcPct val="100000"/>
                        </a:lnSpc>
                        <a:spcBef>
                          <a:spcPct val="0"/>
                        </a:spcBef>
                        <a:spcAft>
                          <a:spcPct val="0"/>
                        </a:spcAft>
                        <a:buClrTx/>
                        <a:buSzTx/>
                        <a:buFontTx/>
                        <a:buNone/>
                        <a:tabLst/>
                      </a:pPr>
                      <a:r>
                        <a:rPr kumimoji="0" lang="en-GB" sz="1600" b="1" i="0" u="sng" strike="noStrike" cap="none" normalizeH="0" baseline="0" noProof="0" dirty="0">
                          <a:ln>
                            <a:noFill/>
                          </a:ln>
                          <a:solidFill>
                            <a:srgbClr val="000000"/>
                          </a:solidFill>
                          <a:effectLst/>
                          <a:latin typeface="Arial" panose="020B0604020202020204" pitchFamily="34" charset="0"/>
                          <a:cs typeface="Arial" panose="020B0604020202020204" pitchFamily="34" charset="0"/>
                        </a:rPr>
                        <a:t>University Erlangen-</a:t>
                      </a:r>
                      <a:r>
                        <a:rPr kumimoji="0" lang="en-GB" sz="1600" b="1" i="0" u="sng" strike="noStrike" cap="none" normalizeH="0" baseline="0" noProof="0" dirty="0" err="1">
                          <a:ln>
                            <a:noFill/>
                          </a:ln>
                          <a:solidFill>
                            <a:srgbClr val="000000"/>
                          </a:solidFill>
                          <a:effectLst/>
                          <a:latin typeface="Arial" panose="020B0604020202020204" pitchFamily="34" charset="0"/>
                          <a:cs typeface="Arial" panose="020B0604020202020204" pitchFamily="34" charset="0"/>
                        </a:rPr>
                        <a:t>Nbg</a:t>
                      </a:r>
                      <a:r>
                        <a:rPr kumimoji="0" lang="en-GB" sz="1600" b="1" i="0" u="sng" strike="noStrike" cap="none" normalizeH="0" baseline="0" noProof="0" dirty="0">
                          <a:ln>
                            <a:noFill/>
                          </a:ln>
                          <a:solidFill>
                            <a:srgbClr val="000000"/>
                          </a:solidFill>
                          <a:effectLst/>
                          <a:latin typeface="Arial" panose="020B0604020202020204" pitchFamily="34" charset="0"/>
                          <a:cs typeface="Arial" panose="020B0604020202020204" pitchFamily="34" charset="0"/>
                        </a:rPr>
                        <a:t>., Chair quality management + manufacturing </a:t>
                      </a:r>
                      <a:r>
                        <a:rPr kumimoji="0" lang="en-GB" sz="1600" b="1" i="0" u="sng" strike="noStrike" cap="none" normalizeH="0" baseline="0" noProof="0" dirty="0" err="1">
                          <a:ln>
                            <a:noFill/>
                          </a:ln>
                          <a:solidFill>
                            <a:srgbClr val="000000"/>
                          </a:solidFill>
                          <a:effectLst/>
                          <a:latin typeface="Arial" panose="020B0604020202020204" pitchFamily="34" charset="0"/>
                          <a:cs typeface="Arial" panose="020B0604020202020204" pitchFamily="34" charset="0"/>
                        </a:rPr>
                        <a:t>metrol</a:t>
                      </a:r>
                      <a:r>
                        <a:rPr kumimoji="0" lang="en-GB" sz="1600" b="1" i="0" u="sng" strike="noStrike" cap="none" normalizeH="0" baseline="0" noProof="0" dirty="0">
                          <a:ln>
                            <a:noFill/>
                          </a:ln>
                          <a:solidFill>
                            <a:srgbClr val="000000"/>
                          </a:solidFill>
                          <a:effectLst/>
                          <a:latin typeface="Arial" panose="020B0604020202020204" pitchFamily="34" charset="0"/>
                          <a:cs typeface="Arial" panose="020B0604020202020204" pitchFamily="34" charset="0"/>
                        </a:rPr>
                        <a:t>.</a:t>
                      </a:r>
                    </a:p>
                    <a:p>
                      <a:pPr marL="180975" marR="0" lvl="0" indent="0" algn="l" defTabSz="4572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GB" sz="1600" b="0" i="1" u="none" strike="noStrike" kern="1200" cap="none" normalizeH="0" baseline="0" noProof="0" dirty="0">
                          <a:ln>
                            <a:noFill/>
                          </a:ln>
                          <a:solidFill>
                            <a:srgbClr val="262673"/>
                          </a:solidFill>
                          <a:effectLst/>
                          <a:latin typeface="Arial" panose="020B0604020202020204" pitchFamily="34" charset="0"/>
                          <a:ea typeface="+mn-ea"/>
                          <a:cs typeface="Arial" panose="020B0604020202020204" pitchFamily="34" charset="0"/>
                        </a:rPr>
                        <a:t>Head of research group optical and micro-/</a:t>
                      </a:r>
                      <a:r>
                        <a:rPr kumimoji="0" lang="en-GB" sz="1600" b="0" i="1" u="none" strike="noStrike" kern="1200" cap="none" normalizeH="0" baseline="0" noProof="0" dirty="0" err="1">
                          <a:ln>
                            <a:noFill/>
                          </a:ln>
                          <a:solidFill>
                            <a:srgbClr val="262673"/>
                          </a:solidFill>
                          <a:effectLst/>
                          <a:latin typeface="Arial" panose="020B0604020202020204" pitchFamily="34" charset="0"/>
                          <a:ea typeface="+mn-ea"/>
                          <a:cs typeface="Arial" panose="020B0604020202020204" pitchFamily="34" charset="0"/>
                        </a:rPr>
                        <a:t>nano</a:t>
                      </a:r>
                      <a:r>
                        <a:rPr kumimoji="0" lang="en-GB" sz="1600" b="0" i="1" u="none" strike="noStrike" kern="1200" cap="none" normalizeH="0" baseline="0" noProof="0" dirty="0">
                          <a:ln>
                            <a:noFill/>
                          </a:ln>
                          <a:solidFill>
                            <a:srgbClr val="262673"/>
                          </a:solidFill>
                          <a:effectLst/>
                          <a:latin typeface="Arial" panose="020B0604020202020204" pitchFamily="34" charset="0"/>
                          <a:ea typeface="+mn-ea"/>
                          <a:cs typeface="Arial" panose="020B0604020202020204" pitchFamily="34" charset="0"/>
                        </a:rPr>
                        <a:t>-metrology</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noProof="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913604">
                <a:tc>
                  <a:txBody>
                    <a:bodyPr/>
                    <a:lstStyle/>
                    <a:p>
                      <a:pPr marL="180975" marR="0" lvl="0" indent="0" algn="l" defTabSz="914400" rtl="0" eaLnBrk="1" fontAlgn="base" latinLnBrk="0" hangingPunct="1">
                        <a:lnSpc>
                          <a:spcPct val="100000"/>
                        </a:lnSpc>
                        <a:spcBef>
                          <a:spcPct val="0"/>
                        </a:spcBef>
                        <a:spcAft>
                          <a:spcPct val="0"/>
                        </a:spcAft>
                        <a:buClrTx/>
                        <a:buSzTx/>
                        <a:buFontTx/>
                        <a:buNone/>
                        <a:tabLst/>
                      </a:pPr>
                      <a:r>
                        <a:rPr kumimoji="0" lang="en-GB" sz="1600" b="1" i="0" u="sng" strike="noStrike" cap="none" normalizeH="0" baseline="0" noProof="0" dirty="0">
                          <a:ln>
                            <a:noFill/>
                          </a:ln>
                          <a:solidFill>
                            <a:srgbClr val="000000"/>
                          </a:solidFill>
                          <a:effectLst/>
                          <a:latin typeface="Arial" panose="020B0604020202020204" pitchFamily="34" charset="0"/>
                          <a:cs typeface="Arial" panose="020B0604020202020204" pitchFamily="34" charset="0"/>
                        </a:rPr>
                        <a:t>Werth </a:t>
                      </a:r>
                      <a:r>
                        <a:rPr kumimoji="0" lang="en-GB" sz="1600" b="1" i="0" u="sng" strike="noStrike" cap="none" normalizeH="0" baseline="0" noProof="0" dirty="0" err="1">
                          <a:ln>
                            <a:noFill/>
                          </a:ln>
                          <a:solidFill>
                            <a:srgbClr val="000000"/>
                          </a:solidFill>
                          <a:effectLst/>
                          <a:latin typeface="Arial" panose="020B0604020202020204" pitchFamily="34" charset="0"/>
                          <a:cs typeface="Arial" panose="020B0604020202020204" pitchFamily="34" charset="0"/>
                        </a:rPr>
                        <a:t>Messtechnik</a:t>
                      </a:r>
                      <a:r>
                        <a:rPr kumimoji="0" lang="en-GB" sz="1600" b="1" i="0" u="sng" strike="noStrike" cap="none" normalizeH="0" baseline="0" noProof="0" dirty="0">
                          <a:ln>
                            <a:noFill/>
                          </a:ln>
                          <a:solidFill>
                            <a:srgbClr val="000000"/>
                          </a:solidFill>
                          <a:effectLst/>
                          <a:latin typeface="Arial" panose="020B0604020202020204" pitchFamily="34" charset="0"/>
                          <a:cs typeface="Arial" panose="020B0604020202020204" pitchFamily="34" charset="0"/>
                        </a:rPr>
                        <a:t> GmbH, Germany</a:t>
                      </a:r>
                    </a:p>
                    <a:p>
                      <a:pPr marL="180975" marR="0" lvl="0" indent="0" algn="l" defTabSz="914400" rtl="0" eaLnBrk="1" fontAlgn="base" latinLnBrk="0" hangingPunct="1">
                        <a:lnSpc>
                          <a:spcPct val="100000"/>
                        </a:lnSpc>
                        <a:spcBef>
                          <a:spcPct val="0"/>
                        </a:spcBef>
                        <a:spcAft>
                          <a:spcPct val="0"/>
                        </a:spcAft>
                        <a:buClrTx/>
                        <a:buSzTx/>
                        <a:buFontTx/>
                        <a:buChar char="•"/>
                        <a:tabLst/>
                      </a:pPr>
                      <a:r>
                        <a:rPr kumimoji="0" lang="en-GB" sz="1600" b="0" i="0" u="none" strike="noStrike" cap="none" normalizeH="0" baseline="0" noProof="0" dirty="0">
                          <a:ln>
                            <a:noFill/>
                          </a:ln>
                          <a:solidFill>
                            <a:srgbClr val="262673"/>
                          </a:solidFill>
                          <a:effectLst/>
                          <a:latin typeface="Arial" panose="020B0604020202020204" pitchFamily="34" charset="0"/>
                          <a:cs typeface="Arial" panose="020B0604020202020204" pitchFamily="34" charset="0"/>
                        </a:rPr>
                        <a:t> </a:t>
                      </a:r>
                      <a:r>
                        <a:rPr kumimoji="0" lang="en-GB" sz="1600" b="0" i="1" u="none" strike="noStrike" kern="1200" cap="none" normalizeH="0" baseline="0" noProof="0" dirty="0">
                          <a:ln>
                            <a:noFill/>
                          </a:ln>
                          <a:solidFill>
                            <a:srgbClr val="262673"/>
                          </a:solidFill>
                          <a:effectLst/>
                          <a:latin typeface="Arial" panose="020B0604020202020204" pitchFamily="34" charset="0"/>
                          <a:ea typeface="+mn-ea"/>
                          <a:cs typeface="Arial" panose="020B0604020202020204" pitchFamily="34" charset="0"/>
                        </a:rPr>
                        <a:t>Director for R&amp;D </a:t>
                      </a:r>
                      <a:r>
                        <a:rPr kumimoji="0" lang="en-GB" sz="1600" b="0" i="1" u="none" strike="noStrike" kern="1200" cap="none" normalizeH="0" baseline="0" noProof="0" dirty="0" err="1">
                          <a:ln>
                            <a:noFill/>
                          </a:ln>
                          <a:solidFill>
                            <a:srgbClr val="262673"/>
                          </a:solidFill>
                          <a:effectLst/>
                          <a:latin typeface="Arial" panose="020B0604020202020204" pitchFamily="34" charset="0"/>
                          <a:ea typeface="+mn-ea"/>
                          <a:cs typeface="Arial" panose="020B0604020202020204" pitchFamily="34" charset="0"/>
                        </a:rPr>
                        <a:t>cooperations</a:t>
                      </a:r>
                      <a:r>
                        <a:rPr kumimoji="0" lang="en-GB" sz="1600" b="0" i="1" u="none" strike="noStrike" kern="1200" cap="none" normalizeH="0" baseline="0" noProof="0" dirty="0">
                          <a:ln>
                            <a:noFill/>
                          </a:ln>
                          <a:solidFill>
                            <a:srgbClr val="262673"/>
                          </a:solidFill>
                          <a:effectLst/>
                          <a:latin typeface="Arial" panose="020B0604020202020204" pitchFamily="34" charset="0"/>
                          <a:ea typeface="+mn-ea"/>
                          <a:cs typeface="Arial" panose="020B0604020202020204" pitchFamily="34" charset="0"/>
                        </a:rPr>
                        <a:t> </a:t>
                      </a:r>
                    </a:p>
                    <a:p>
                      <a:pPr marL="180975" marR="0" lvl="0" indent="0" algn="l" defTabSz="914400" rtl="0" eaLnBrk="1" fontAlgn="base" latinLnBrk="0" hangingPunct="1">
                        <a:lnSpc>
                          <a:spcPct val="100000"/>
                        </a:lnSpc>
                        <a:spcBef>
                          <a:spcPct val="0"/>
                        </a:spcBef>
                        <a:spcAft>
                          <a:spcPct val="0"/>
                        </a:spcAft>
                        <a:buClrTx/>
                        <a:buSzTx/>
                        <a:buFontTx/>
                        <a:buNone/>
                        <a:tabLst/>
                      </a:pPr>
                      <a:endParaRPr kumimoji="0" lang="en-GB" sz="500" b="0" i="1" u="none" strike="noStrike" kern="1200" cap="none" normalizeH="0" baseline="0" noProof="0" dirty="0">
                        <a:ln>
                          <a:noFill/>
                        </a:ln>
                        <a:solidFill>
                          <a:srgbClr val="262673"/>
                        </a:solidFill>
                        <a:effectLst/>
                        <a:latin typeface="Arial" panose="020B0604020202020204" pitchFamily="34" charset="0"/>
                        <a:ea typeface="+mn-ea"/>
                        <a:cs typeface="Arial" panose="020B0604020202020204" pitchFamily="34" charset="0"/>
                      </a:endParaRPr>
                    </a:p>
                    <a:p>
                      <a:pPr marL="180975" marR="0" lvl="0" indent="0" algn="l" defTabSz="914400" rtl="0" eaLnBrk="1" fontAlgn="base" latinLnBrk="0" hangingPunct="1">
                        <a:lnSpc>
                          <a:spcPct val="100000"/>
                        </a:lnSpc>
                        <a:spcBef>
                          <a:spcPct val="0"/>
                        </a:spcBef>
                        <a:spcAft>
                          <a:spcPct val="0"/>
                        </a:spcAft>
                        <a:buClrTx/>
                        <a:buSzTx/>
                        <a:buFontTx/>
                        <a:buNone/>
                        <a:tabLst/>
                      </a:pPr>
                      <a:r>
                        <a:rPr kumimoji="0" lang="en-GB" sz="1600" b="0" i="1" u="none" strike="noStrike" kern="1200" cap="none" normalizeH="0" baseline="0" noProof="0" dirty="0">
                          <a:ln>
                            <a:noFill/>
                          </a:ln>
                          <a:solidFill>
                            <a:srgbClr val="262673"/>
                          </a:solidFill>
                          <a:effectLst/>
                          <a:latin typeface="Arial" panose="020B0604020202020204" pitchFamily="34" charset="0"/>
                          <a:ea typeface="+mn-ea"/>
                          <a:cs typeface="Arial" panose="020B0604020202020204" pitchFamily="34" charset="0"/>
                        </a:rPr>
                        <a:t>Part time lecturer at University of Applied Sciences Schmalkalden</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noProof="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1596820">
                <a:tc>
                  <a:txBody>
                    <a:bodyPr/>
                    <a:lstStyle/>
                    <a:p>
                      <a:pPr marL="180975" marR="0" lvl="0" indent="0" algn="l" defTabSz="914400" rtl="0" eaLnBrk="1" fontAlgn="base" latinLnBrk="0" hangingPunct="1">
                        <a:lnSpc>
                          <a:spcPct val="100000"/>
                        </a:lnSpc>
                        <a:spcBef>
                          <a:spcPct val="0"/>
                        </a:spcBef>
                        <a:spcAft>
                          <a:spcPct val="0"/>
                        </a:spcAft>
                        <a:buClrTx/>
                        <a:buSzTx/>
                        <a:buFontTx/>
                        <a:buNone/>
                        <a:tabLst/>
                      </a:pPr>
                      <a:r>
                        <a:rPr kumimoji="0" lang="en-GB" sz="1600" b="1" i="0" u="sng" strike="noStrike" cap="none" normalizeH="0" baseline="0" noProof="0" dirty="0" err="1">
                          <a:ln>
                            <a:noFill/>
                          </a:ln>
                          <a:solidFill>
                            <a:srgbClr val="000000"/>
                          </a:solidFill>
                          <a:effectLst/>
                          <a:latin typeface="Arial" panose="020B0604020202020204" pitchFamily="34" charset="0"/>
                          <a:cs typeface="Arial" panose="020B0604020202020204" pitchFamily="34" charset="0"/>
                        </a:rPr>
                        <a:t>Physikalisch-Technische</a:t>
                      </a:r>
                      <a:r>
                        <a:rPr kumimoji="0" lang="en-GB" sz="1600" b="1" i="0" u="sng" strike="noStrike" cap="none" normalizeH="0" baseline="0" noProof="0" dirty="0">
                          <a:ln>
                            <a:noFill/>
                          </a:ln>
                          <a:solidFill>
                            <a:srgbClr val="000000"/>
                          </a:solidFill>
                          <a:effectLst/>
                          <a:latin typeface="Arial" panose="020B0604020202020204" pitchFamily="34" charset="0"/>
                          <a:cs typeface="Arial" panose="020B0604020202020204" pitchFamily="34" charset="0"/>
                        </a:rPr>
                        <a:t> </a:t>
                      </a:r>
                      <a:r>
                        <a:rPr kumimoji="0" lang="en-GB" sz="1600" b="1" i="0" u="sng" strike="noStrike" cap="none" normalizeH="0" baseline="0" noProof="0" dirty="0" err="1">
                          <a:ln>
                            <a:noFill/>
                          </a:ln>
                          <a:solidFill>
                            <a:srgbClr val="000000"/>
                          </a:solidFill>
                          <a:effectLst/>
                          <a:latin typeface="Arial" panose="020B0604020202020204" pitchFamily="34" charset="0"/>
                          <a:cs typeface="Arial" panose="020B0604020202020204" pitchFamily="34" charset="0"/>
                        </a:rPr>
                        <a:t>Bundesanstalt</a:t>
                      </a:r>
                      <a:r>
                        <a:rPr kumimoji="0" lang="en-GB" sz="1600" b="1" i="0" u="sng" strike="noStrike" cap="none" normalizeH="0" baseline="0" noProof="0" dirty="0">
                          <a:ln>
                            <a:noFill/>
                          </a:ln>
                          <a:solidFill>
                            <a:srgbClr val="000000"/>
                          </a:solidFill>
                          <a:effectLst/>
                          <a:latin typeface="Arial" panose="020B0604020202020204" pitchFamily="34" charset="0"/>
                          <a:cs typeface="Arial" panose="020B0604020202020204" pitchFamily="34" charset="0"/>
                        </a:rPr>
                        <a:t> (PTB), Germany, since 2015</a:t>
                      </a:r>
                    </a:p>
                    <a:p>
                      <a:pPr marL="180975" marR="0" lvl="0" indent="0" algn="l" defTabSz="914400" rtl="0" eaLnBrk="1" fontAlgn="base" latinLnBrk="0" hangingPunct="1">
                        <a:lnSpc>
                          <a:spcPct val="100000"/>
                        </a:lnSpc>
                        <a:spcBef>
                          <a:spcPct val="0"/>
                        </a:spcBef>
                        <a:spcAft>
                          <a:spcPct val="0"/>
                        </a:spcAft>
                        <a:buClrTx/>
                        <a:buSzTx/>
                        <a:buFontTx/>
                        <a:buChar char="•"/>
                        <a:tabLst/>
                      </a:pPr>
                      <a:r>
                        <a:rPr kumimoji="0" lang="en-GB" sz="1600" b="0" i="1" u="none" strike="noStrike" kern="1200" cap="none" normalizeH="0" baseline="0" noProof="0" dirty="0">
                          <a:ln>
                            <a:noFill/>
                          </a:ln>
                          <a:solidFill>
                            <a:srgbClr val="262673"/>
                          </a:solidFill>
                          <a:effectLst/>
                          <a:latin typeface="Arial" panose="020B0604020202020204" pitchFamily="34" charset="0"/>
                          <a:ea typeface="+mn-ea"/>
                          <a:cs typeface="Arial" panose="020B0604020202020204" pitchFamily="34" charset="0"/>
                        </a:rPr>
                        <a:t> Management and support of strategic projects in Div. 1 „Mechanics and Acoustics“</a:t>
                      </a:r>
                    </a:p>
                    <a:p>
                      <a:pPr marL="180975" marR="0" lvl="0" indent="0" algn="l" defTabSz="914400" rtl="0" eaLnBrk="1" fontAlgn="base" latinLnBrk="0" hangingPunct="1">
                        <a:lnSpc>
                          <a:spcPct val="100000"/>
                        </a:lnSpc>
                        <a:spcBef>
                          <a:spcPct val="0"/>
                        </a:spcBef>
                        <a:spcAft>
                          <a:spcPct val="0"/>
                        </a:spcAft>
                        <a:buClrTx/>
                        <a:buSzTx/>
                        <a:buFontTx/>
                        <a:buChar char="•"/>
                        <a:tabLst/>
                      </a:pPr>
                      <a:r>
                        <a:rPr kumimoji="0" lang="en-GB" sz="1600" b="0" i="1" u="none" strike="noStrike" kern="1200" cap="none" normalizeH="0" baseline="0" noProof="0" dirty="0">
                          <a:ln>
                            <a:noFill/>
                          </a:ln>
                          <a:solidFill>
                            <a:srgbClr val="262673"/>
                          </a:solidFill>
                          <a:effectLst/>
                          <a:latin typeface="Arial" panose="020B0604020202020204" pitchFamily="34" charset="0"/>
                          <a:ea typeface="+mn-ea"/>
                          <a:cs typeface="Arial" panose="020B0604020202020204" pitchFamily="34" charset="0"/>
                        </a:rPr>
                        <a:t> Coordination of EURAMET project SmartCom “Communication and validation of </a:t>
                      </a:r>
                    </a:p>
                    <a:p>
                      <a:pPr marL="180975" marR="0" lvl="0" indent="176213" algn="l" defTabSz="914400" rtl="0" eaLnBrk="1" fontAlgn="base" latinLnBrk="0" hangingPunct="1">
                        <a:lnSpc>
                          <a:spcPct val="100000"/>
                        </a:lnSpc>
                        <a:spcBef>
                          <a:spcPct val="0"/>
                        </a:spcBef>
                        <a:spcAft>
                          <a:spcPct val="0"/>
                        </a:spcAft>
                        <a:buClrTx/>
                        <a:buSzTx/>
                        <a:buFontTx/>
                        <a:buNone/>
                        <a:tabLst/>
                      </a:pPr>
                      <a:r>
                        <a:rPr kumimoji="0" lang="en-GB" sz="1600" b="0" i="1" u="none" strike="noStrike" kern="1200" cap="none" normalizeH="0" baseline="0" noProof="0" dirty="0">
                          <a:ln>
                            <a:noFill/>
                          </a:ln>
                          <a:solidFill>
                            <a:srgbClr val="262673"/>
                          </a:solidFill>
                          <a:effectLst/>
                          <a:latin typeface="Arial" panose="020B0604020202020204" pitchFamily="34" charset="0"/>
                          <a:ea typeface="+mn-ea"/>
                          <a:cs typeface="Arial" panose="020B0604020202020204" pitchFamily="34" charset="0"/>
                        </a:rPr>
                        <a:t>smart data in IoT-networks” as of June 2018.</a:t>
                      </a:r>
                    </a:p>
                    <a:p>
                      <a:pPr marL="180975" marR="0" lvl="0" indent="0" algn="l" defTabSz="914400" rtl="0" eaLnBrk="1" fontAlgn="base" latinLnBrk="0" hangingPunct="1">
                        <a:lnSpc>
                          <a:spcPct val="100000"/>
                        </a:lnSpc>
                        <a:spcBef>
                          <a:spcPct val="0"/>
                        </a:spcBef>
                        <a:spcAft>
                          <a:spcPct val="0"/>
                        </a:spcAft>
                        <a:buClrTx/>
                        <a:buSzTx/>
                        <a:buFontTx/>
                        <a:buChar char="•"/>
                        <a:tabLst/>
                      </a:pPr>
                      <a:r>
                        <a:rPr kumimoji="0" lang="en-GB" sz="1600" b="0" i="1" u="none" strike="noStrike" kern="1200" cap="none" normalizeH="0" baseline="0" noProof="0" dirty="0">
                          <a:ln>
                            <a:noFill/>
                          </a:ln>
                          <a:solidFill>
                            <a:srgbClr val="262673"/>
                          </a:solidFill>
                          <a:effectLst/>
                          <a:latin typeface="Arial" panose="020B0604020202020204" pitchFamily="34" charset="0"/>
                          <a:ea typeface="+mn-ea"/>
                          <a:cs typeface="Arial" panose="020B0604020202020204" pitchFamily="34" charset="0"/>
                        </a:rPr>
                        <a:t> since June 2019: Member of presidential staff supporting European projects and </a:t>
                      </a:r>
                    </a:p>
                    <a:p>
                      <a:pPr marL="180975" marR="0" lvl="0" indent="176213" algn="l" defTabSz="914400" rtl="0" eaLnBrk="1" fontAlgn="base" latinLnBrk="0" hangingPunct="1">
                        <a:lnSpc>
                          <a:spcPct val="100000"/>
                        </a:lnSpc>
                        <a:spcBef>
                          <a:spcPct val="0"/>
                        </a:spcBef>
                        <a:spcAft>
                          <a:spcPct val="0"/>
                        </a:spcAft>
                        <a:buClrTx/>
                        <a:buSzTx/>
                        <a:buFontTx/>
                        <a:buNone/>
                        <a:tabLst/>
                      </a:pPr>
                      <a:r>
                        <a:rPr kumimoji="0" lang="en-US" sz="1600" b="0" i="1" u="none" strike="noStrike" kern="1200" cap="none" normalizeH="0" baseline="0" dirty="0">
                          <a:ln>
                            <a:noFill/>
                          </a:ln>
                          <a:solidFill>
                            <a:srgbClr val="262673"/>
                          </a:solidFill>
                          <a:effectLst/>
                          <a:latin typeface="Arial" panose="020B0604020202020204" pitchFamily="34" charset="0"/>
                          <a:ea typeface="+mn-ea"/>
                          <a:cs typeface="Arial" panose="020B0604020202020204" pitchFamily="34" charset="0"/>
                        </a:rPr>
                        <a:t>senior specialist for work, health and safety</a:t>
                      </a:r>
                      <a:endParaRPr kumimoji="0" lang="en-GB" sz="1600" b="0" i="1" u="none" strike="noStrike" kern="1200" cap="none" normalizeH="0" baseline="0" noProof="0" dirty="0">
                        <a:ln>
                          <a:noFill/>
                        </a:ln>
                        <a:solidFill>
                          <a:srgbClr val="262673"/>
                        </a:solidFill>
                        <a:effectLst/>
                        <a:latin typeface="Arial" panose="020B0604020202020204" pitchFamily="34" charset="0"/>
                        <a:ea typeface="+mn-ea"/>
                        <a:cs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noProof="0" dirty="0">
                        <a:ln>
                          <a:noFill/>
                        </a:ln>
                        <a:solidFill>
                          <a:srgbClr val="000000"/>
                        </a:solidFill>
                        <a:effectLst/>
                        <a:latin typeface="Arial" panose="020B0604020202020204" pitchFamily="34" charset="0"/>
                        <a:cs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893805704"/>
                  </a:ext>
                </a:extLst>
              </a:tr>
            </a:tbl>
          </a:graphicData>
        </a:graphic>
      </p:graphicFrame>
      <p:sp>
        <p:nvSpPr>
          <p:cNvPr id="12" name="Rectangle 5">
            <a:extLst>
              <a:ext uri="{FF2B5EF4-FFF2-40B4-BE49-F238E27FC236}">
                <a16:creationId xmlns:a16="http://schemas.microsoft.com/office/drawing/2014/main" id="{355F2991-B573-4828-950C-DED58465211E}"/>
              </a:ext>
            </a:extLst>
          </p:cNvPr>
          <p:cNvSpPr/>
          <p:nvPr/>
        </p:nvSpPr>
        <p:spPr>
          <a:xfrm>
            <a:off x="-36512" y="-46034"/>
            <a:ext cx="9214720" cy="889592"/>
          </a:xfrm>
          <a:prstGeom prst="rect">
            <a:avLst/>
          </a:prstGeom>
          <a:gradFill flip="none" rotWithShape="1">
            <a:gsLst>
              <a:gs pos="0">
                <a:srgbClr val="00A0AF">
                  <a:tint val="66000"/>
                  <a:satMod val="160000"/>
                </a:srgbClr>
              </a:gs>
              <a:gs pos="50000">
                <a:srgbClr val="00A0AF">
                  <a:tint val="44500"/>
                  <a:satMod val="160000"/>
                </a:srgbClr>
              </a:gs>
              <a:gs pos="100000">
                <a:srgbClr val="00A0AF">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eaLnBrk="1" fontAlgn="auto" hangingPunct="1">
              <a:spcBef>
                <a:spcPts val="0"/>
              </a:spcBef>
              <a:spcAft>
                <a:spcPts val="0"/>
              </a:spcAft>
              <a:defRPr/>
            </a:pPr>
            <a:endParaRPr lang="en-GB" sz="1600" dirty="0">
              <a:solidFill>
                <a:srgbClr val="00206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7429" name="Titel 1"/>
          <p:cNvSpPr>
            <a:spLocks noGrp="1"/>
          </p:cNvSpPr>
          <p:nvPr>
            <p:ph type="title"/>
          </p:nvPr>
        </p:nvSpPr>
        <p:spPr>
          <a:xfrm>
            <a:off x="164643" y="-236562"/>
            <a:ext cx="6711613" cy="1325563"/>
          </a:xfrm>
        </p:spPr>
        <p:txBody>
          <a:bodyPr/>
          <a:lstStyle/>
          <a:p>
            <a:r>
              <a:rPr lang="de-DE" dirty="0"/>
              <a:t>Short CV Thomas </a:t>
            </a:r>
            <a:r>
              <a:rPr lang="de-DE" dirty="0" err="1"/>
              <a:t>Wiedenhoefer</a:t>
            </a:r>
            <a:br>
              <a:rPr lang="de-DE" dirty="0"/>
            </a:br>
            <a:r>
              <a:rPr lang="de-DE" dirty="0"/>
              <a:t>PTB, Germany</a:t>
            </a:r>
          </a:p>
        </p:txBody>
      </p:sp>
      <p:pic>
        <p:nvPicPr>
          <p:cNvPr id="17431" name="Picture 2"/>
          <p:cNvPicPr>
            <a:picLocks noChangeAspect="1" noChangeArrowheads="1"/>
          </p:cNvPicPr>
          <p:nvPr/>
        </p:nvPicPr>
        <p:blipFill>
          <a:blip r:embed="rId2" cstate="print"/>
          <a:srcRect/>
          <a:stretch>
            <a:fillRect/>
          </a:stretch>
        </p:blipFill>
        <p:spPr bwMode="auto">
          <a:xfrm>
            <a:off x="8024319" y="2122629"/>
            <a:ext cx="1034653" cy="485775"/>
          </a:xfrm>
          <a:prstGeom prst="rect">
            <a:avLst/>
          </a:prstGeom>
          <a:noFill/>
          <a:ln w="9525">
            <a:noFill/>
            <a:miter lim="800000"/>
            <a:headEnd/>
            <a:tailEnd/>
          </a:ln>
        </p:spPr>
      </p:pic>
      <p:pic>
        <p:nvPicPr>
          <p:cNvPr id="17432" name="Picture 9"/>
          <p:cNvPicPr>
            <a:picLocks noChangeAspect="1" noChangeArrowheads="1"/>
          </p:cNvPicPr>
          <p:nvPr/>
        </p:nvPicPr>
        <p:blipFill>
          <a:blip r:embed="rId3" cstate="print"/>
          <a:srcRect/>
          <a:stretch>
            <a:fillRect/>
          </a:stretch>
        </p:blipFill>
        <p:spPr bwMode="auto">
          <a:xfrm>
            <a:off x="8223490" y="915566"/>
            <a:ext cx="653653" cy="653653"/>
          </a:xfrm>
          <a:prstGeom prst="rect">
            <a:avLst/>
          </a:prstGeom>
          <a:noFill/>
          <a:ln w="9525">
            <a:noFill/>
            <a:miter lim="800000"/>
            <a:headEnd/>
            <a:tailEnd/>
          </a:ln>
        </p:spPr>
      </p:pic>
      <p:pic>
        <p:nvPicPr>
          <p:cNvPr id="17436" name="Picture 10">
            <a:hlinkClick r:id="rId4" action="ppaction://hlinkpres?slideindex=1&amp;slidetitle="/>
          </p:cNvPr>
          <p:cNvPicPr>
            <a:picLocks noChangeAspect="1" noChangeArrowheads="1"/>
          </p:cNvPicPr>
          <p:nvPr/>
        </p:nvPicPr>
        <p:blipFill>
          <a:blip r:embed="rId5" cstate="print"/>
          <a:srcRect/>
          <a:stretch>
            <a:fillRect/>
          </a:stretch>
        </p:blipFill>
        <p:spPr bwMode="auto">
          <a:xfrm>
            <a:off x="8099924" y="2868603"/>
            <a:ext cx="883444" cy="585788"/>
          </a:xfrm>
          <a:prstGeom prst="rect">
            <a:avLst/>
          </a:prstGeom>
          <a:noFill/>
          <a:ln w="9525">
            <a:noFill/>
            <a:miter lim="800000"/>
            <a:headEnd/>
            <a:tailEnd/>
          </a:ln>
        </p:spPr>
      </p:pic>
      <p:pic>
        <p:nvPicPr>
          <p:cNvPr id="5" name="Grafik 4">
            <a:extLst>
              <a:ext uri="{FF2B5EF4-FFF2-40B4-BE49-F238E27FC236}">
                <a16:creationId xmlns:a16="http://schemas.microsoft.com/office/drawing/2014/main" id="{D2F8362F-52C0-4D94-8DF1-2DDF567696FE}"/>
              </a:ext>
            </a:extLst>
          </p:cNvPr>
          <p:cNvPicPr>
            <a:picLocks noChangeAspect="1"/>
          </p:cNvPicPr>
          <p:nvPr/>
        </p:nvPicPr>
        <p:blipFill>
          <a:blip r:embed="rId6"/>
          <a:stretch>
            <a:fillRect/>
          </a:stretch>
        </p:blipFill>
        <p:spPr>
          <a:xfrm>
            <a:off x="7985702" y="4166046"/>
            <a:ext cx="1122802" cy="421928"/>
          </a:xfrm>
          <a:prstGeom prst="rect">
            <a:avLst/>
          </a:prstGeom>
        </p:spPr>
      </p:pic>
      <p:pic>
        <p:nvPicPr>
          <p:cNvPr id="6" name="Grafik 5">
            <a:extLst>
              <a:ext uri="{FF2B5EF4-FFF2-40B4-BE49-F238E27FC236}">
                <a16:creationId xmlns:a16="http://schemas.microsoft.com/office/drawing/2014/main" id="{CB231492-A9A7-4E1C-84A5-F52599E52231}"/>
              </a:ext>
            </a:extLst>
          </p:cNvPr>
          <p:cNvPicPr>
            <a:picLocks noChangeAspect="1"/>
          </p:cNvPicPr>
          <p:nvPr/>
        </p:nvPicPr>
        <p:blipFill>
          <a:blip r:embed="rId7"/>
          <a:stretch>
            <a:fillRect/>
          </a:stretch>
        </p:blipFill>
        <p:spPr>
          <a:xfrm>
            <a:off x="7983459" y="1700386"/>
            <a:ext cx="1133717" cy="226743"/>
          </a:xfrm>
          <a:prstGeom prst="rect">
            <a:avLst/>
          </a:prstGeom>
        </p:spPr>
      </p:pic>
      <p:sp>
        <p:nvSpPr>
          <p:cNvPr id="7" name="Rechteck 6">
            <a:extLst>
              <a:ext uri="{FF2B5EF4-FFF2-40B4-BE49-F238E27FC236}">
                <a16:creationId xmlns:a16="http://schemas.microsoft.com/office/drawing/2014/main" id="{AB548583-569B-4F2F-8189-2C445446D278}"/>
              </a:ext>
            </a:extLst>
          </p:cNvPr>
          <p:cNvSpPr/>
          <p:nvPr/>
        </p:nvSpPr>
        <p:spPr>
          <a:xfrm>
            <a:off x="-36512" y="2019038"/>
            <a:ext cx="9214720" cy="3119032"/>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4EB0EB09-D21F-4EAB-9889-52CC472296FD}"/>
              </a:ext>
            </a:extLst>
          </p:cNvPr>
          <p:cNvSpPr/>
          <p:nvPr/>
        </p:nvSpPr>
        <p:spPr>
          <a:xfrm>
            <a:off x="-36512" y="2740426"/>
            <a:ext cx="9214720" cy="3119032"/>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EE73C663-9C14-4D5F-8CAD-A17434CC5DFB}"/>
              </a:ext>
            </a:extLst>
          </p:cNvPr>
          <p:cNvSpPr/>
          <p:nvPr/>
        </p:nvSpPr>
        <p:spPr>
          <a:xfrm>
            <a:off x="-7618" y="3651870"/>
            <a:ext cx="9214720" cy="3119032"/>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4" name="Grafik 13">
            <a:extLst>
              <a:ext uri="{FF2B5EF4-FFF2-40B4-BE49-F238E27FC236}">
                <a16:creationId xmlns:a16="http://schemas.microsoft.com/office/drawing/2014/main" id="{80E3D527-5FC0-40C6-9949-F7AC2D4FF463}"/>
              </a:ext>
            </a:extLst>
          </p:cNvPr>
          <p:cNvPicPr>
            <a:picLocks noChangeAspect="1"/>
          </p:cNvPicPr>
          <p:nvPr/>
        </p:nvPicPr>
        <p:blipFill>
          <a:blip r:embed="rId6"/>
          <a:stretch>
            <a:fillRect/>
          </a:stretch>
        </p:blipFill>
        <p:spPr>
          <a:xfrm>
            <a:off x="7283557" y="85769"/>
            <a:ext cx="1824947" cy="685781"/>
          </a:xfrm>
          <a:prstGeom prst="rect">
            <a:avLst/>
          </a:prstGeom>
        </p:spPr>
      </p:pic>
      <p:cxnSp>
        <p:nvCxnSpPr>
          <p:cNvPr id="3" name="Gerader Verbinder 2">
            <a:extLst>
              <a:ext uri="{FF2B5EF4-FFF2-40B4-BE49-F238E27FC236}">
                <a16:creationId xmlns:a16="http://schemas.microsoft.com/office/drawing/2014/main" id="{BF8488B6-0C90-409B-A425-DA8B8C463E8D}"/>
              </a:ext>
            </a:extLst>
          </p:cNvPr>
          <p:cNvCxnSpPr>
            <a:cxnSpLocks/>
          </p:cNvCxnSpPr>
          <p:nvPr/>
        </p:nvCxnSpPr>
        <p:spPr>
          <a:xfrm>
            <a:off x="7983459" y="1653861"/>
            <a:ext cx="1133717" cy="0"/>
          </a:xfrm>
          <a:prstGeom prst="line">
            <a:avLst/>
          </a:prstGeom>
          <a:ln w="12700">
            <a:prstDash val="dash"/>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1500"/>
                                        <p:tgtEl>
                                          <p:spTgt spid="7"/>
                                        </p:tgtEl>
                                        <p:attrNameLst>
                                          <p:attrName>ppt_x</p:attrName>
                                        </p:attrNameLst>
                                      </p:cBhvr>
                                      <p:tavLst>
                                        <p:tav tm="0">
                                          <p:val>
                                            <p:strVal val="ppt_x"/>
                                          </p:val>
                                        </p:tav>
                                        <p:tav tm="100000">
                                          <p:val>
                                            <p:strVal val="ppt_x"/>
                                          </p:val>
                                        </p:tav>
                                      </p:tavLst>
                                    </p:anim>
                                    <p:anim calcmode="lin" valueType="num">
                                      <p:cBhvr additive="base">
                                        <p:cTn id="7" dur="1500"/>
                                        <p:tgtEl>
                                          <p:spTgt spid="7"/>
                                        </p:tgtEl>
                                        <p:attrNameLst>
                                          <p:attrName>ppt_y</p:attrName>
                                        </p:attrNameLst>
                                      </p:cBhvr>
                                      <p:tavLst>
                                        <p:tav tm="0">
                                          <p:val>
                                            <p:strVal val="ppt_y"/>
                                          </p:val>
                                        </p:tav>
                                        <p:tav tm="100000">
                                          <p:val>
                                            <p:strVal val="1+ppt_h/2"/>
                                          </p:val>
                                        </p:tav>
                                      </p:tavLst>
                                    </p:anim>
                                    <p:set>
                                      <p:cBhvr>
                                        <p:cTn id="8" dur="1" fill="hold">
                                          <p:stCondLst>
                                            <p:cond delay="1499"/>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1500"/>
                                        <p:tgtEl>
                                          <p:spTgt spid="19"/>
                                        </p:tgtEl>
                                        <p:attrNameLst>
                                          <p:attrName>ppt_x</p:attrName>
                                        </p:attrNameLst>
                                      </p:cBhvr>
                                      <p:tavLst>
                                        <p:tav tm="0">
                                          <p:val>
                                            <p:strVal val="ppt_x"/>
                                          </p:val>
                                        </p:tav>
                                        <p:tav tm="100000">
                                          <p:val>
                                            <p:strVal val="ppt_x"/>
                                          </p:val>
                                        </p:tav>
                                      </p:tavLst>
                                    </p:anim>
                                    <p:anim calcmode="lin" valueType="num">
                                      <p:cBhvr additive="base">
                                        <p:cTn id="13" dur="1500"/>
                                        <p:tgtEl>
                                          <p:spTgt spid="19"/>
                                        </p:tgtEl>
                                        <p:attrNameLst>
                                          <p:attrName>ppt_y</p:attrName>
                                        </p:attrNameLst>
                                      </p:cBhvr>
                                      <p:tavLst>
                                        <p:tav tm="0">
                                          <p:val>
                                            <p:strVal val="ppt_y"/>
                                          </p:val>
                                        </p:tav>
                                        <p:tav tm="100000">
                                          <p:val>
                                            <p:strVal val="1+ppt_h/2"/>
                                          </p:val>
                                        </p:tav>
                                      </p:tavLst>
                                    </p:anim>
                                    <p:set>
                                      <p:cBhvr>
                                        <p:cTn id="14" dur="1" fill="hold">
                                          <p:stCondLst>
                                            <p:cond delay="1499"/>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750"/>
                                        <p:tgtEl>
                                          <p:spTgt spid="20"/>
                                        </p:tgtEl>
                                        <p:attrNameLst>
                                          <p:attrName>ppt_x</p:attrName>
                                        </p:attrNameLst>
                                      </p:cBhvr>
                                      <p:tavLst>
                                        <p:tav tm="0">
                                          <p:val>
                                            <p:strVal val="ppt_x"/>
                                          </p:val>
                                        </p:tav>
                                        <p:tav tm="100000">
                                          <p:val>
                                            <p:strVal val="ppt_x"/>
                                          </p:val>
                                        </p:tav>
                                      </p:tavLst>
                                    </p:anim>
                                    <p:anim calcmode="lin" valueType="num">
                                      <p:cBhvr additive="base">
                                        <p:cTn id="19" dur="750"/>
                                        <p:tgtEl>
                                          <p:spTgt spid="20"/>
                                        </p:tgtEl>
                                        <p:attrNameLst>
                                          <p:attrName>ppt_y</p:attrName>
                                        </p:attrNameLst>
                                      </p:cBhvr>
                                      <p:tavLst>
                                        <p:tav tm="0">
                                          <p:val>
                                            <p:strVal val="ppt_y"/>
                                          </p:val>
                                        </p:tav>
                                        <p:tav tm="100000">
                                          <p:val>
                                            <p:strVal val="1+ppt_h/2"/>
                                          </p:val>
                                        </p:tav>
                                      </p:tavLst>
                                    </p:anim>
                                    <p:set>
                                      <p:cBhvr>
                                        <p:cTn id="20" dur="1" fill="hold">
                                          <p:stCondLst>
                                            <p:cond delay="74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feil: nach links und rechts 10">
            <a:extLst>
              <a:ext uri="{FF2B5EF4-FFF2-40B4-BE49-F238E27FC236}">
                <a16:creationId xmlns:a16="http://schemas.microsoft.com/office/drawing/2014/main" id="{0B09C9EB-3E81-4577-AA40-88615757AD1D}"/>
              </a:ext>
            </a:extLst>
          </p:cNvPr>
          <p:cNvSpPr/>
          <p:nvPr/>
        </p:nvSpPr>
        <p:spPr>
          <a:xfrm>
            <a:off x="2548745" y="2368681"/>
            <a:ext cx="3885332" cy="30916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3" name="Titel 2">
            <a:extLst>
              <a:ext uri="{FF2B5EF4-FFF2-40B4-BE49-F238E27FC236}">
                <a16:creationId xmlns:a16="http://schemas.microsoft.com/office/drawing/2014/main" id="{87179D4F-0CAE-4A49-BA24-84E354D4D338}"/>
              </a:ext>
            </a:extLst>
          </p:cNvPr>
          <p:cNvSpPr>
            <a:spLocks noGrp="1"/>
          </p:cNvSpPr>
          <p:nvPr>
            <p:ph type="title"/>
          </p:nvPr>
        </p:nvSpPr>
        <p:spPr/>
        <p:txBody>
          <a:bodyPr vert="horz" lIns="68580" tIns="34290" rIns="68580" bIns="34290" rtlCol="0" anchor="ctr">
            <a:noAutofit/>
          </a:bodyPr>
          <a:lstStyle/>
          <a:p>
            <a:r>
              <a:rPr lang="de-DE" dirty="0">
                <a:solidFill>
                  <a:srgbClr val="0073AA"/>
                </a:solidFill>
              </a:rPr>
              <a:t>Metrological </a:t>
            </a:r>
            <a:r>
              <a:rPr lang="de-DE" dirty="0" err="1">
                <a:solidFill>
                  <a:srgbClr val="0073AA"/>
                </a:solidFill>
              </a:rPr>
              <a:t>data</a:t>
            </a:r>
            <a:r>
              <a:rPr lang="de-DE" dirty="0">
                <a:solidFill>
                  <a:srgbClr val="0073AA"/>
                </a:solidFill>
              </a:rPr>
              <a:t> </a:t>
            </a:r>
            <a:r>
              <a:rPr lang="de-DE" dirty="0" err="1">
                <a:solidFill>
                  <a:srgbClr val="0073AA"/>
                </a:solidFill>
              </a:rPr>
              <a:t>exchange</a:t>
            </a:r>
            <a:endParaRPr lang="de-DE" dirty="0">
              <a:solidFill>
                <a:srgbClr val="0073AA"/>
              </a:solidFill>
            </a:endParaRPr>
          </a:p>
        </p:txBody>
      </p:sp>
      <p:pic>
        <p:nvPicPr>
          <p:cNvPr id="5" name="Picture 22" descr="PC_Tablet_Handy">
            <a:extLst>
              <a:ext uri="{FF2B5EF4-FFF2-40B4-BE49-F238E27FC236}">
                <a16:creationId xmlns:a16="http://schemas.microsoft.com/office/drawing/2014/main" id="{DB495F95-5161-4320-AC2F-C9B2373441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5183" y="2273124"/>
            <a:ext cx="1043563" cy="936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2" descr="PC_Tablet_Handy">
            <a:extLst>
              <a:ext uri="{FF2B5EF4-FFF2-40B4-BE49-F238E27FC236}">
                <a16:creationId xmlns:a16="http://schemas.microsoft.com/office/drawing/2014/main" id="{13F4019D-3EC1-4B69-8B83-248CF6EC94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5201" y="2273124"/>
            <a:ext cx="1043563" cy="936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descr="Benutzer">
            <a:extLst>
              <a:ext uri="{FF2B5EF4-FFF2-40B4-BE49-F238E27FC236}">
                <a16:creationId xmlns:a16="http://schemas.microsoft.com/office/drawing/2014/main" id="{A8DD8A31-97D6-4F4E-85DC-9C48ED24D84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27621" y="1529253"/>
            <a:ext cx="685800" cy="685800"/>
          </a:xfrm>
          <a:prstGeom prst="rect">
            <a:avLst/>
          </a:prstGeom>
        </p:spPr>
      </p:pic>
      <p:pic>
        <p:nvPicPr>
          <p:cNvPr id="15" name="Grafik 14" descr="Benutzer">
            <a:extLst>
              <a:ext uri="{FF2B5EF4-FFF2-40B4-BE49-F238E27FC236}">
                <a16:creationId xmlns:a16="http://schemas.microsoft.com/office/drawing/2014/main" id="{EF44A486-3FBE-482D-812A-18F1F54186F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22922" y="1498412"/>
            <a:ext cx="685800" cy="685800"/>
          </a:xfrm>
          <a:prstGeom prst="rect">
            <a:avLst/>
          </a:prstGeom>
        </p:spPr>
      </p:pic>
      <p:sp>
        <p:nvSpPr>
          <p:cNvPr id="9" name="Textfeld 8">
            <a:extLst>
              <a:ext uri="{FF2B5EF4-FFF2-40B4-BE49-F238E27FC236}">
                <a16:creationId xmlns:a16="http://schemas.microsoft.com/office/drawing/2014/main" id="{C9E38DFC-CEC6-4E6C-9651-7DC9DEEAF841}"/>
              </a:ext>
            </a:extLst>
          </p:cNvPr>
          <p:cNvSpPr txBox="1"/>
          <p:nvPr/>
        </p:nvSpPr>
        <p:spPr>
          <a:xfrm>
            <a:off x="1394832" y="3150679"/>
            <a:ext cx="1528945" cy="1754326"/>
          </a:xfrm>
          <a:prstGeom prst="rect">
            <a:avLst/>
          </a:prstGeom>
          <a:noFill/>
        </p:spPr>
        <p:txBody>
          <a:bodyPr wrap="none" rtlCol="0">
            <a:spAutoFit/>
          </a:bodyPr>
          <a:lstStyle/>
          <a:p>
            <a:r>
              <a:rPr lang="de-DE" b="1" dirty="0">
                <a:solidFill>
                  <a:srgbClr val="006FA6"/>
                </a:solidFill>
              </a:rPr>
              <a:t>User Interface</a:t>
            </a:r>
          </a:p>
          <a:p>
            <a:br>
              <a:rPr lang="de-DE" dirty="0"/>
            </a:br>
            <a:r>
              <a:rPr lang="de-DE" dirty="0" err="1"/>
              <a:t>metre</a:t>
            </a:r>
            <a:r>
              <a:rPr lang="de-DE" dirty="0"/>
              <a:t>, °C, bar</a:t>
            </a:r>
          </a:p>
          <a:p>
            <a:r>
              <a:rPr lang="de-DE" dirty="0" err="1"/>
              <a:t>decimal</a:t>
            </a:r>
            <a:endParaRPr lang="de-DE" dirty="0"/>
          </a:p>
          <a:p>
            <a:r>
              <a:rPr lang="de-DE" dirty="0"/>
              <a:t>Ä, Ö, Ü,  </a:t>
            </a:r>
            <a:br>
              <a:rPr lang="de-DE" dirty="0"/>
            </a:br>
            <a:endParaRPr lang="de-DE" dirty="0"/>
          </a:p>
        </p:txBody>
      </p:sp>
      <p:pic>
        <p:nvPicPr>
          <p:cNvPr id="23" name="Picture 6" descr="C:\Users\wieden01\Documents\russisch meter.gif">
            <a:extLst>
              <a:ext uri="{FF2B5EF4-FFF2-40B4-BE49-F238E27FC236}">
                <a16:creationId xmlns:a16="http://schemas.microsoft.com/office/drawing/2014/main" id="{DE8285BD-4F59-442A-A168-07A84766648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1481" y="4511688"/>
            <a:ext cx="696406" cy="327466"/>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F437C700-536B-4B6F-B083-6516E373604E}"/>
              </a:ext>
            </a:extLst>
          </p:cNvPr>
          <p:cNvSpPr txBox="1"/>
          <p:nvPr/>
        </p:nvSpPr>
        <p:spPr>
          <a:xfrm>
            <a:off x="6283415" y="3151824"/>
            <a:ext cx="1528945" cy="1477328"/>
          </a:xfrm>
          <a:prstGeom prst="rect">
            <a:avLst/>
          </a:prstGeom>
          <a:noFill/>
        </p:spPr>
        <p:txBody>
          <a:bodyPr wrap="none" rtlCol="0">
            <a:spAutoFit/>
          </a:bodyPr>
          <a:lstStyle/>
          <a:p>
            <a:r>
              <a:rPr lang="de-DE" b="1" dirty="0">
                <a:solidFill>
                  <a:srgbClr val="006FA6"/>
                </a:solidFill>
              </a:rPr>
              <a:t>User Interface</a:t>
            </a:r>
          </a:p>
          <a:p>
            <a:br>
              <a:rPr lang="de-DE" dirty="0"/>
            </a:br>
            <a:r>
              <a:rPr lang="de-DE" dirty="0" err="1"/>
              <a:t>feet</a:t>
            </a:r>
            <a:r>
              <a:rPr lang="de-DE" dirty="0"/>
              <a:t>, °F, </a:t>
            </a:r>
            <a:r>
              <a:rPr lang="de-DE" dirty="0" err="1"/>
              <a:t>Pa</a:t>
            </a:r>
            <a:endParaRPr lang="de-DE" dirty="0"/>
          </a:p>
          <a:p>
            <a:r>
              <a:rPr lang="de-DE" dirty="0" err="1"/>
              <a:t>binary</a:t>
            </a:r>
            <a:br>
              <a:rPr lang="de-DE" dirty="0"/>
            </a:br>
            <a:endParaRPr lang="de-DE" dirty="0"/>
          </a:p>
        </p:txBody>
      </p:sp>
      <p:pic>
        <p:nvPicPr>
          <p:cNvPr id="24" name="Picture 3" descr="C:\Users\wieden01\Documents\Zwischenablage02.gif">
            <a:extLst>
              <a:ext uri="{FF2B5EF4-FFF2-40B4-BE49-F238E27FC236}">
                <a16:creationId xmlns:a16="http://schemas.microsoft.com/office/drawing/2014/main" id="{DC9C52A2-F66D-4B4E-8885-5D3B1A45EE2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83110" y="4535678"/>
            <a:ext cx="842054" cy="25469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5" descr="C:\Users\wieden01\Documents\meter-arabisch.gif">
            <a:extLst>
              <a:ext uri="{FF2B5EF4-FFF2-40B4-BE49-F238E27FC236}">
                <a16:creationId xmlns:a16="http://schemas.microsoft.com/office/drawing/2014/main" id="{13DB1DD2-CCC6-4667-A83E-AF4387AA48C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19238" y="4189115"/>
            <a:ext cx="1162949" cy="436928"/>
          </a:xfrm>
          <a:prstGeom prst="rect">
            <a:avLst/>
          </a:prstGeom>
          <a:noFill/>
          <a:extLst>
            <a:ext uri="{909E8E84-426E-40DD-AFC4-6F175D3DCCD1}">
              <a14:hiddenFill xmlns:a14="http://schemas.microsoft.com/office/drawing/2010/main">
                <a:solidFill>
                  <a:srgbClr val="FFFFFF"/>
                </a:solidFill>
              </a14:hiddenFill>
            </a:ext>
          </a:extLst>
        </p:spPr>
      </p:pic>
      <p:sp>
        <p:nvSpPr>
          <p:cNvPr id="34" name="Legende: mit Pfeil nach oben 33">
            <a:extLst>
              <a:ext uri="{FF2B5EF4-FFF2-40B4-BE49-F238E27FC236}">
                <a16:creationId xmlns:a16="http://schemas.microsoft.com/office/drawing/2014/main" id="{7959E2D0-89D3-4D8D-AFCB-0BB993302C95}"/>
              </a:ext>
            </a:extLst>
          </p:cNvPr>
          <p:cNvSpPr/>
          <p:nvPr/>
        </p:nvSpPr>
        <p:spPr>
          <a:xfrm>
            <a:off x="3256224" y="2995678"/>
            <a:ext cx="2451497" cy="1791866"/>
          </a:xfrm>
          <a:prstGeom prst="upArrowCallout">
            <a:avLst>
              <a:gd name="adj1" fmla="val 6639"/>
              <a:gd name="adj2" fmla="val 6994"/>
              <a:gd name="adj3" fmla="val 13976"/>
              <a:gd name="adj4" fmla="val 64870"/>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de-DE" dirty="0" err="1"/>
              <a:t>unambiguous</a:t>
            </a:r>
            <a:r>
              <a:rPr lang="de-DE" dirty="0"/>
              <a:t>,</a:t>
            </a:r>
          </a:p>
          <a:p>
            <a:pPr algn="ctr"/>
            <a:r>
              <a:rPr lang="de-DE" dirty="0" err="1"/>
              <a:t>efficient</a:t>
            </a:r>
            <a:r>
              <a:rPr lang="de-DE" dirty="0"/>
              <a:t>,</a:t>
            </a:r>
          </a:p>
          <a:p>
            <a:pPr algn="ctr"/>
            <a:r>
              <a:rPr lang="de-DE" dirty="0"/>
              <a:t>easy </a:t>
            </a:r>
            <a:r>
              <a:rPr lang="de-DE" dirty="0" err="1"/>
              <a:t>to</a:t>
            </a:r>
            <a:r>
              <a:rPr lang="de-DE" dirty="0"/>
              <a:t> </a:t>
            </a:r>
            <a:r>
              <a:rPr lang="de-DE" dirty="0" err="1"/>
              <a:t>understand</a:t>
            </a:r>
            <a:r>
              <a:rPr lang="de-DE" dirty="0"/>
              <a:t>,</a:t>
            </a:r>
          </a:p>
          <a:p>
            <a:pPr algn="ctr"/>
            <a:r>
              <a:rPr lang="de-DE" dirty="0" err="1"/>
              <a:t>exchangeable</a:t>
            </a:r>
            <a:endParaRPr lang="de-DE" sz="1350" dirty="0"/>
          </a:p>
        </p:txBody>
      </p:sp>
      <p:grpSp>
        <p:nvGrpSpPr>
          <p:cNvPr id="19" name="Gruppieren 18">
            <a:extLst>
              <a:ext uri="{FF2B5EF4-FFF2-40B4-BE49-F238E27FC236}">
                <a16:creationId xmlns:a16="http://schemas.microsoft.com/office/drawing/2014/main" id="{1D05091A-DA02-462D-B6F2-B2D51CB8346F}"/>
              </a:ext>
            </a:extLst>
          </p:cNvPr>
          <p:cNvGrpSpPr/>
          <p:nvPr/>
        </p:nvGrpSpPr>
        <p:grpSpPr>
          <a:xfrm>
            <a:off x="2837420" y="2223649"/>
            <a:ext cx="3240894" cy="1323742"/>
            <a:chOff x="2837420" y="2223649"/>
            <a:chExt cx="3240894" cy="1323742"/>
          </a:xfrm>
        </p:grpSpPr>
        <p:sp>
          <p:nvSpPr>
            <p:cNvPr id="16" name="Freihandform: Form 15">
              <a:extLst>
                <a:ext uri="{FF2B5EF4-FFF2-40B4-BE49-F238E27FC236}">
                  <a16:creationId xmlns:a16="http://schemas.microsoft.com/office/drawing/2014/main" id="{CD04B01F-520B-4A58-B722-5F37C7D2E88F}"/>
                </a:ext>
              </a:extLst>
            </p:cNvPr>
            <p:cNvSpPr/>
            <p:nvPr/>
          </p:nvSpPr>
          <p:spPr>
            <a:xfrm>
              <a:off x="2837420" y="2265498"/>
              <a:ext cx="304946" cy="515567"/>
            </a:xfrm>
            <a:custGeom>
              <a:avLst/>
              <a:gdLst>
                <a:gd name="connsiteX0" fmla="*/ 235744 w 276225"/>
                <a:gd name="connsiteY0" fmla="*/ 102394 h 542925"/>
                <a:gd name="connsiteX1" fmla="*/ 45244 w 276225"/>
                <a:gd name="connsiteY1" fmla="*/ 102394 h 542925"/>
                <a:gd name="connsiteX2" fmla="*/ 45244 w 276225"/>
                <a:gd name="connsiteY2" fmla="*/ 45244 h 542925"/>
                <a:gd name="connsiteX3" fmla="*/ 235744 w 276225"/>
                <a:gd name="connsiteY3" fmla="*/ 45244 h 542925"/>
                <a:gd name="connsiteX4" fmla="*/ 235744 w 276225"/>
                <a:gd name="connsiteY4" fmla="*/ 102394 h 542925"/>
                <a:gd name="connsiteX5" fmla="*/ 235744 w 276225"/>
                <a:gd name="connsiteY5" fmla="*/ 197644 h 542925"/>
                <a:gd name="connsiteX6" fmla="*/ 45244 w 276225"/>
                <a:gd name="connsiteY6" fmla="*/ 197644 h 542925"/>
                <a:gd name="connsiteX7" fmla="*/ 45244 w 276225"/>
                <a:gd name="connsiteY7" fmla="*/ 140494 h 542925"/>
                <a:gd name="connsiteX8" fmla="*/ 235744 w 276225"/>
                <a:gd name="connsiteY8" fmla="*/ 140494 h 542925"/>
                <a:gd name="connsiteX9" fmla="*/ 235744 w 276225"/>
                <a:gd name="connsiteY9" fmla="*/ 197644 h 542925"/>
                <a:gd name="connsiteX10" fmla="*/ 140494 w 276225"/>
                <a:gd name="connsiteY10" fmla="*/ 483394 h 542925"/>
                <a:gd name="connsiteX11" fmla="*/ 111919 w 276225"/>
                <a:gd name="connsiteY11" fmla="*/ 454819 h 542925"/>
                <a:gd name="connsiteX12" fmla="*/ 140494 w 276225"/>
                <a:gd name="connsiteY12" fmla="*/ 426244 h 542925"/>
                <a:gd name="connsiteX13" fmla="*/ 169069 w 276225"/>
                <a:gd name="connsiteY13" fmla="*/ 454819 h 542925"/>
                <a:gd name="connsiteX14" fmla="*/ 140494 w 276225"/>
                <a:gd name="connsiteY14" fmla="*/ 483394 h 542925"/>
                <a:gd name="connsiteX15" fmla="*/ 235744 w 276225"/>
                <a:gd name="connsiteY15" fmla="*/ 7144 h 542925"/>
                <a:gd name="connsiteX16" fmla="*/ 45244 w 276225"/>
                <a:gd name="connsiteY16" fmla="*/ 7144 h 542925"/>
                <a:gd name="connsiteX17" fmla="*/ 7144 w 276225"/>
                <a:gd name="connsiteY17" fmla="*/ 45244 h 542925"/>
                <a:gd name="connsiteX18" fmla="*/ 7144 w 276225"/>
                <a:gd name="connsiteY18" fmla="*/ 502444 h 542925"/>
                <a:gd name="connsiteX19" fmla="*/ 45244 w 276225"/>
                <a:gd name="connsiteY19" fmla="*/ 540544 h 542925"/>
                <a:gd name="connsiteX20" fmla="*/ 235744 w 276225"/>
                <a:gd name="connsiteY20" fmla="*/ 540544 h 542925"/>
                <a:gd name="connsiteX21" fmla="*/ 273844 w 276225"/>
                <a:gd name="connsiteY21" fmla="*/ 502444 h 542925"/>
                <a:gd name="connsiteX22" fmla="*/ 273844 w 276225"/>
                <a:gd name="connsiteY22" fmla="*/ 45244 h 542925"/>
                <a:gd name="connsiteX23" fmla="*/ 235744 w 276225"/>
                <a:gd name="connsiteY23" fmla="*/ 7144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6225" h="542925">
                  <a:moveTo>
                    <a:pt x="235744" y="102394"/>
                  </a:moveTo>
                  <a:lnTo>
                    <a:pt x="45244" y="102394"/>
                  </a:lnTo>
                  <a:lnTo>
                    <a:pt x="45244" y="45244"/>
                  </a:lnTo>
                  <a:lnTo>
                    <a:pt x="235744" y="45244"/>
                  </a:lnTo>
                  <a:lnTo>
                    <a:pt x="235744" y="102394"/>
                  </a:lnTo>
                  <a:close/>
                  <a:moveTo>
                    <a:pt x="235744" y="197644"/>
                  </a:moveTo>
                  <a:lnTo>
                    <a:pt x="45244" y="197644"/>
                  </a:lnTo>
                  <a:lnTo>
                    <a:pt x="45244" y="140494"/>
                  </a:lnTo>
                  <a:lnTo>
                    <a:pt x="235744" y="140494"/>
                  </a:lnTo>
                  <a:lnTo>
                    <a:pt x="235744" y="197644"/>
                  </a:lnTo>
                  <a:close/>
                  <a:moveTo>
                    <a:pt x="140494" y="483394"/>
                  </a:moveTo>
                  <a:cubicBezTo>
                    <a:pt x="124301" y="483394"/>
                    <a:pt x="111919" y="471011"/>
                    <a:pt x="111919" y="454819"/>
                  </a:cubicBezTo>
                  <a:cubicBezTo>
                    <a:pt x="111919" y="438626"/>
                    <a:pt x="124301" y="426244"/>
                    <a:pt x="140494" y="426244"/>
                  </a:cubicBezTo>
                  <a:cubicBezTo>
                    <a:pt x="156686" y="426244"/>
                    <a:pt x="169069" y="438626"/>
                    <a:pt x="169069" y="454819"/>
                  </a:cubicBezTo>
                  <a:cubicBezTo>
                    <a:pt x="169069" y="471011"/>
                    <a:pt x="156686" y="483394"/>
                    <a:pt x="140494" y="483394"/>
                  </a:cubicBezTo>
                  <a:close/>
                  <a:moveTo>
                    <a:pt x="235744" y="7144"/>
                  </a:moveTo>
                  <a:lnTo>
                    <a:pt x="45244" y="7144"/>
                  </a:lnTo>
                  <a:cubicBezTo>
                    <a:pt x="24289" y="7144"/>
                    <a:pt x="7144" y="24289"/>
                    <a:pt x="7144" y="45244"/>
                  </a:cubicBezTo>
                  <a:lnTo>
                    <a:pt x="7144" y="502444"/>
                  </a:lnTo>
                  <a:cubicBezTo>
                    <a:pt x="7144" y="523399"/>
                    <a:pt x="24289" y="540544"/>
                    <a:pt x="45244" y="540544"/>
                  </a:cubicBezTo>
                  <a:lnTo>
                    <a:pt x="235744" y="540544"/>
                  </a:lnTo>
                  <a:cubicBezTo>
                    <a:pt x="256699" y="540544"/>
                    <a:pt x="273844" y="523399"/>
                    <a:pt x="273844" y="502444"/>
                  </a:cubicBezTo>
                  <a:lnTo>
                    <a:pt x="273844" y="45244"/>
                  </a:lnTo>
                  <a:cubicBezTo>
                    <a:pt x="273844" y="24289"/>
                    <a:pt x="256699" y="7144"/>
                    <a:pt x="235744" y="7144"/>
                  </a:cubicBezTo>
                  <a:close/>
                </a:path>
              </a:pathLst>
            </a:custGeom>
            <a:solidFill>
              <a:srgbClr val="000000"/>
            </a:solidFill>
            <a:ln w="9525" cap="flat">
              <a:noFill/>
              <a:prstDash val="solid"/>
              <a:miter/>
            </a:ln>
          </p:spPr>
          <p:txBody>
            <a:bodyPr rtlCol="0" anchor="ctr"/>
            <a:lstStyle/>
            <a:p>
              <a:endParaRPr lang="de-DE" sz="1350"/>
            </a:p>
          </p:txBody>
        </p:sp>
        <p:sp>
          <p:nvSpPr>
            <p:cNvPr id="17" name="Freihandform: Form 16">
              <a:extLst>
                <a:ext uri="{FF2B5EF4-FFF2-40B4-BE49-F238E27FC236}">
                  <a16:creationId xmlns:a16="http://schemas.microsoft.com/office/drawing/2014/main" id="{0F10A5D7-B4AA-4C81-B116-13FE4D448E7A}"/>
                </a:ext>
              </a:extLst>
            </p:cNvPr>
            <p:cNvSpPr/>
            <p:nvPr/>
          </p:nvSpPr>
          <p:spPr>
            <a:xfrm>
              <a:off x="5773368" y="2265498"/>
              <a:ext cx="304946" cy="515567"/>
            </a:xfrm>
            <a:custGeom>
              <a:avLst/>
              <a:gdLst>
                <a:gd name="connsiteX0" fmla="*/ 235744 w 276225"/>
                <a:gd name="connsiteY0" fmla="*/ 102394 h 542925"/>
                <a:gd name="connsiteX1" fmla="*/ 45244 w 276225"/>
                <a:gd name="connsiteY1" fmla="*/ 102394 h 542925"/>
                <a:gd name="connsiteX2" fmla="*/ 45244 w 276225"/>
                <a:gd name="connsiteY2" fmla="*/ 45244 h 542925"/>
                <a:gd name="connsiteX3" fmla="*/ 235744 w 276225"/>
                <a:gd name="connsiteY3" fmla="*/ 45244 h 542925"/>
                <a:gd name="connsiteX4" fmla="*/ 235744 w 276225"/>
                <a:gd name="connsiteY4" fmla="*/ 102394 h 542925"/>
                <a:gd name="connsiteX5" fmla="*/ 235744 w 276225"/>
                <a:gd name="connsiteY5" fmla="*/ 197644 h 542925"/>
                <a:gd name="connsiteX6" fmla="*/ 45244 w 276225"/>
                <a:gd name="connsiteY6" fmla="*/ 197644 h 542925"/>
                <a:gd name="connsiteX7" fmla="*/ 45244 w 276225"/>
                <a:gd name="connsiteY7" fmla="*/ 140494 h 542925"/>
                <a:gd name="connsiteX8" fmla="*/ 235744 w 276225"/>
                <a:gd name="connsiteY8" fmla="*/ 140494 h 542925"/>
                <a:gd name="connsiteX9" fmla="*/ 235744 w 276225"/>
                <a:gd name="connsiteY9" fmla="*/ 197644 h 542925"/>
                <a:gd name="connsiteX10" fmla="*/ 140494 w 276225"/>
                <a:gd name="connsiteY10" fmla="*/ 483394 h 542925"/>
                <a:gd name="connsiteX11" fmla="*/ 111919 w 276225"/>
                <a:gd name="connsiteY11" fmla="*/ 454819 h 542925"/>
                <a:gd name="connsiteX12" fmla="*/ 140494 w 276225"/>
                <a:gd name="connsiteY12" fmla="*/ 426244 h 542925"/>
                <a:gd name="connsiteX13" fmla="*/ 169069 w 276225"/>
                <a:gd name="connsiteY13" fmla="*/ 454819 h 542925"/>
                <a:gd name="connsiteX14" fmla="*/ 140494 w 276225"/>
                <a:gd name="connsiteY14" fmla="*/ 483394 h 542925"/>
                <a:gd name="connsiteX15" fmla="*/ 235744 w 276225"/>
                <a:gd name="connsiteY15" fmla="*/ 7144 h 542925"/>
                <a:gd name="connsiteX16" fmla="*/ 45244 w 276225"/>
                <a:gd name="connsiteY16" fmla="*/ 7144 h 542925"/>
                <a:gd name="connsiteX17" fmla="*/ 7144 w 276225"/>
                <a:gd name="connsiteY17" fmla="*/ 45244 h 542925"/>
                <a:gd name="connsiteX18" fmla="*/ 7144 w 276225"/>
                <a:gd name="connsiteY18" fmla="*/ 502444 h 542925"/>
                <a:gd name="connsiteX19" fmla="*/ 45244 w 276225"/>
                <a:gd name="connsiteY19" fmla="*/ 540544 h 542925"/>
                <a:gd name="connsiteX20" fmla="*/ 235744 w 276225"/>
                <a:gd name="connsiteY20" fmla="*/ 540544 h 542925"/>
                <a:gd name="connsiteX21" fmla="*/ 273844 w 276225"/>
                <a:gd name="connsiteY21" fmla="*/ 502444 h 542925"/>
                <a:gd name="connsiteX22" fmla="*/ 273844 w 276225"/>
                <a:gd name="connsiteY22" fmla="*/ 45244 h 542925"/>
                <a:gd name="connsiteX23" fmla="*/ 235744 w 276225"/>
                <a:gd name="connsiteY23" fmla="*/ 7144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6225" h="542925">
                  <a:moveTo>
                    <a:pt x="235744" y="102394"/>
                  </a:moveTo>
                  <a:lnTo>
                    <a:pt x="45244" y="102394"/>
                  </a:lnTo>
                  <a:lnTo>
                    <a:pt x="45244" y="45244"/>
                  </a:lnTo>
                  <a:lnTo>
                    <a:pt x="235744" y="45244"/>
                  </a:lnTo>
                  <a:lnTo>
                    <a:pt x="235744" y="102394"/>
                  </a:lnTo>
                  <a:close/>
                  <a:moveTo>
                    <a:pt x="235744" y="197644"/>
                  </a:moveTo>
                  <a:lnTo>
                    <a:pt x="45244" y="197644"/>
                  </a:lnTo>
                  <a:lnTo>
                    <a:pt x="45244" y="140494"/>
                  </a:lnTo>
                  <a:lnTo>
                    <a:pt x="235744" y="140494"/>
                  </a:lnTo>
                  <a:lnTo>
                    <a:pt x="235744" y="197644"/>
                  </a:lnTo>
                  <a:close/>
                  <a:moveTo>
                    <a:pt x="140494" y="483394"/>
                  </a:moveTo>
                  <a:cubicBezTo>
                    <a:pt x="124301" y="483394"/>
                    <a:pt x="111919" y="471011"/>
                    <a:pt x="111919" y="454819"/>
                  </a:cubicBezTo>
                  <a:cubicBezTo>
                    <a:pt x="111919" y="438626"/>
                    <a:pt x="124301" y="426244"/>
                    <a:pt x="140494" y="426244"/>
                  </a:cubicBezTo>
                  <a:cubicBezTo>
                    <a:pt x="156686" y="426244"/>
                    <a:pt x="169069" y="438626"/>
                    <a:pt x="169069" y="454819"/>
                  </a:cubicBezTo>
                  <a:cubicBezTo>
                    <a:pt x="169069" y="471011"/>
                    <a:pt x="156686" y="483394"/>
                    <a:pt x="140494" y="483394"/>
                  </a:cubicBezTo>
                  <a:close/>
                  <a:moveTo>
                    <a:pt x="235744" y="7144"/>
                  </a:moveTo>
                  <a:lnTo>
                    <a:pt x="45244" y="7144"/>
                  </a:lnTo>
                  <a:cubicBezTo>
                    <a:pt x="24289" y="7144"/>
                    <a:pt x="7144" y="24289"/>
                    <a:pt x="7144" y="45244"/>
                  </a:cubicBezTo>
                  <a:lnTo>
                    <a:pt x="7144" y="502444"/>
                  </a:lnTo>
                  <a:cubicBezTo>
                    <a:pt x="7144" y="523399"/>
                    <a:pt x="24289" y="540544"/>
                    <a:pt x="45244" y="540544"/>
                  </a:cubicBezTo>
                  <a:lnTo>
                    <a:pt x="235744" y="540544"/>
                  </a:lnTo>
                  <a:cubicBezTo>
                    <a:pt x="256699" y="540544"/>
                    <a:pt x="273844" y="523399"/>
                    <a:pt x="273844" y="502444"/>
                  </a:cubicBezTo>
                  <a:lnTo>
                    <a:pt x="273844" y="45244"/>
                  </a:lnTo>
                  <a:cubicBezTo>
                    <a:pt x="273844" y="24289"/>
                    <a:pt x="256699" y="7144"/>
                    <a:pt x="235744" y="7144"/>
                  </a:cubicBezTo>
                  <a:close/>
                </a:path>
              </a:pathLst>
            </a:custGeom>
            <a:solidFill>
              <a:srgbClr val="000000"/>
            </a:solidFill>
            <a:ln w="9525" cap="flat">
              <a:noFill/>
              <a:prstDash val="solid"/>
              <a:miter/>
            </a:ln>
          </p:spPr>
          <p:txBody>
            <a:bodyPr rtlCol="0" anchor="ctr"/>
            <a:lstStyle/>
            <a:p>
              <a:endParaRPr lang="de-DE" sz="1350"/>
            </a:p>
          </p:txBody>
        </p:sp>
        <p:sp>
          <p:nvSpPr>
            <p:cNvPr id="10" name="Textfeld 9">
              <a:extLst>
                <a:ext uri="{FF2B5EF4-FFF2-40B4-BE49-F238E27FC236}">
                  <a16:creationId xmlns:a16="http://schemas.microsoft.com/office/drawing/2014/main" id="{D1D70551-0D47-47A8-8D5F-1CFAD1088588}"/>
                </a:ext>
              </a:extLst>
            </p:cNvPr>
            <p:cNvSpPr txBox="1"/>
            <p:nvPr/>
          </p:nvSpPr>
          <p:spPr>
            <a:xfrm>
              <a:off x="3544842" y="2223649"/>
              <a:ext cx="1905650" cy="646331"/>
            </a:xfrm>
            <a:prstGeom prst="rect">
              <a:avLst/>
            </a:prstGeom>
            <a:solidFill>
              <a:schemeClr val="bg1"/>
            </a:solidFill>
            <a:ln>
              <a:solidFill>
                <a:schemeClr val="bg1">
                  <a:lumMod val="65000"/>
                </a:schemeClr>
              </a:solidFill>
            </a:ln>
          </p:spPr>
          <p:txBody>
            <a:bodyPr wrap="none" rtlCol="0">
              <a:spAutoFit/>
            </a:bodyPr>
            <a:lstStyle/>
            <a:p>
              <a:r>
                <a:rPr lang="de-DE" b="1" dirty="0" err="1">
                  <a:solidFill>
                    <a:srgbClr val="006FA6"/>
                  </a:solidFill>
                </a:rPr>
                <a:t>machine</a:t>
              </a:r>
              <a:r>
                <a:rPr lang="de-DE" b="1" dirty="0">
                  <a:solidFill>
                    <a:srgbClr val="006FA6"/>
                  </a:solidFill>
                </a:rPr>
                <a:t> interface</a:t>
              </a:r>
            </a:p>
            <a:p>
              <a:endParaRPr lang="de-DE" b="1" dirty="0">
                <a:solidFill>
                  <a:srgbClr val="006FA6"/>
                </a:solidFill>
              </a:endParaRPr>
            </a:p>
          </p:txBody>
        </p:sp>
        <p:sp>
          <p:nvSpPr>
            <p:cNvPr id="29" name="Flussdiagramm: Vordefinierter Prozess 28">
              <a:extLst>
                <a:ext uri="{FF2B5EF4-FFF2-40B4-BE49-F238E27FC236}">
                  <a16:creationId xmlns:a16="http://schemas.microsoft.com/office/drawing/2014/main" id="{A31FB93C-FD67-41B2-8156-A241197C9CE8}"/>
                </a:ext>
              </a:extLst>
            </p:cNvPr>
            <p:cNvSpPr/>
            <p:nvPr/>
          </p:nvSpPr>
          <p:spPr>
            <a:xfrm>
              <a:off x="5260792" y="2560348"/>
              <a:ext cx="488888" cy="441356"/>
            </a:xfrm>
            <a:prstGeom prst="flowChartPredefinedProcess">
              <a:avLst/>
            </a:prstGeom>
          </p:spPr>
          <p:style>
            <a:lnRef idx="2">
              <a:schemeClr val="dk1"/>
            </a:lnRef>
            <a:fillRef idx="1">
              <a:schemeClr val="lt1"/>
            </a:fillRef>
            <a:effectRef idx="0">
              <a:schemeClr val="dk1"/>
            </a:effectRef>
            <a:fontRef idx="minor">
              <a:schemeClr val="dk1"/>
            </a:fontRef>
          </p:style>
          <p:txBody>
            <a:bodyPr lIns="0" rIns="0" rtlCol="0" anchor="ctr"/>
            <a:lstStyle/>
            <a:p>
              <a:pPr algn="ctr"/>
              <a:r>
                <a:rPr lang="de-DE" sz="800" b="1" dirty="0"/>
                <a:t>JSON</a:t>
              </a:r>
            </a:p>
            <a:p>
              <a:pPr algn="ctr"/>
              <a:r>
                <a:rPr lang="de-DE" sz="800" b="1" dirty="0"/>
                <a:t>XML</a:t>
              </a:r>
            </a:p>
            <a:p>
              <a:pPr algn="ctr"/>
              <a:r>
                <a:rPr lang="de-DE" sz="800" b="1" dirty="0"/>
                <a:t>…</a:t>
              </a:r>
            </a:p>
          </p:txBody>
        </p:sp>
        <p:pic>
          <p:nvPicPr>
            <p:cNvPr id="30" name="Grafik 29">
              <a:extLst>
                <a:ext uri="{FF2B5EF4-FFF2-40B4-BE49-F238E27FC236}">
                  <a16:creationId xmlns:a16="http://schemas.microsoft.com/office/drawing/2014/main" id="{B6021547-B181-4796-B508-9097E9E816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52839" y="2804981"/>
              <a:ext cx="467304" cy="742410"/>
            </a:xfrm>
            <a:prstGeom prst="rect">
              <a:avLst/>
            </a:prstGeom>
          </p:spPr>
        </p:pic>
      </p:grpSp>
      <p:grpSp>
        <p:nvGrpSpPr>
          <p:cNvPr id="14" name="Gruppieren 13">
            <a:extLst>
              <a:ext uri="{FF2B5EF4-FFF2-40B4-BE49-F238E27FC236}">
                <a16:creationId xmlns:a16="http://schemas.microsoft.com/office/drawing/2014/main" id="{C8C7486B-52C1-4D3C-A898-51754570A3EB}"/>
              </a:ext>
            </a:extLst>
          </p:cNvPr>
          <p:cNvGrpSpPr/>
          <p:nvPr/>
        </p:nvGrpSpPr>
        <p:grpSpPr>
          <a:xfrm>
            <a:off x="3557050" y="987574"/>
            <a:ext cx="2095070" cy="1881938"/>
            <a:chOff x="3557050" y="987574"/>
            <a:chExt cx="2095070" cy="1881938"/>
          </a:xfrm>
        </p:grpSpPr>
        <p:grpSp>
          <p:nvGrpSpPr>
            <p:cNvPr id="18" name="Gruppieren 17">
              <a:extLst>
                <a:ext uri="{FF2B5EF4-FFF2-40B4-BE49-F238E27FC236}">
                  <a16:creationId xmlns:a16="http://schemas.microsoft.com/office/drawing/2014/main" id="{B1BA08F2-6A9B-473D-8569-97DC162F10DB}"/>
                </a:ext>
              </a:extLst>
            </p:cNvPr>
            <p:cNvGrpSpPr/>
            <p:nvPr/>
          </p:nvGrpSpPr>
          <p:grpSpPr>
            <a:xfrm>
              <a:off x="3557050" y="987574"/>
              <a:ext cx="2095070" cy="1152289"/>
              <a:chOff x="3507469" y="987574"/>
              <a:chExt cx="2095070" cy="1152289"/>
            </a:xfrm>
          </p:grpSpPr>
          <p:pic>
            <p:nvPicPr>
              <p:cNvPr id="31" name="Picture 4" descr="https://upload.wikimedia.org/wikipedia/commons/thumb/a/ab/Metric_system_adoption_map.svg/940px-Metric_system_adoption_map.svg.png">
                <a:extLst>
                  <a:ext uri="{FF2B5EF4-FFF2-40B4-BE49-F238E27FC236}">
                    <a16:creationId xmlns:a16="http://schemas.microsoft.com/office/drawing/2014/main" id="{B9AE5548-33C4-4610-81B3-2D4C7D08471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41691" y="1119954"/>
                <a:ext cx="1860848" cy="93690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more details...">
                <a:hlinkClick r:id="rId11"/>
                <a:extLst>
                  <a:ext uri="{FF2B5EF4-FFF2-40B4-BE49-F238E27FC236}">
                    <a16:creationId xmlns:a16="http://schemas.microsoft.com/office/drawing/2014/main" id="{20B2A5F9-C3EF-4286-A9F2-F5E83720341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07469" y="987574"/>
                <a:ext cx="806501" cy="11522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2" name="Textfeld 1">
              <a:extLst>
                <a:ext uri="{FF2B5EF4-FFF2-40B4-BE49-F238E27FC236}">
                  <a16:creationId xmlns:a16="http://schemas.microsoft.com/office/drawing/2014/main" id="{AB67AB41-B033-4338-9897-731610232619}"/>
                </a:ext>
              </a:extLst>
            </p:cNvPr>
            <p:cNvSpPr txBox="1"/>
            <p:nvPr/>
          </p:nvSpPr>
          <p:spPr>
            <a:xfrm>
              <a:off x="3598391" y="2500180"/>
              <a:ext cx="1662401" cy="369332"/>
            </a:xfrm>
            <a:prstGeom prst="rect">
              <a:avLst/>
            </a:prstGeom>
            <a:noFill/>
          </p:spPr>
          <p:txBody>
            <a:bodyPr wrap="square" rtlCol="0">
              <a:spAutoFit/>
            </a:bodyPr>
            <a:lstStyle/>
            <a:p>
              <a:r>
                <a:rPr lang="de-DE" b="1" dirty="0">
                  <a:solidFill>
                    <a:srgbClr val="FF0000"/>
                  </a:solidFill>
                </a:rPr>
                <a:t>SI </a:t>
              </a:r>
              <a:r>
                <a:rPr lang="de-DE" b="1" dirty="0" err="1">
                  <a:solidFill>
                    <a:srgbClr val="FF0000"/>
                  </a:solidFill>
                </a:rPr>
                <a:t>only</a:t>
              </a:r>
              <a:endParaRPr lang="de-DE" b="1" dirty="0">
                <a:solidFill>
                  <a:srgbClr val="FF0000"/>
                </a:solidFill>
              </a:endParaRPr>
            </a:p>
          </p:txBody>
        </p:sp>
      </p:grpSp>
      <p:pic>
        <p:nvPicPr>
          <p:cNvPr id="22" name="Grafik 21">
            <a:extLst>
              <a:ext uri="{FF2B5EF4-FFF2-40B4-BE49-F238E27FC236}">
                <a16:creationId xmlns:a16="http://schemas.microsoft.com/office/drawing/2014/main" id="{A22CCB0F-224D-4AE8-8BA4-4EA80020863B}"/>
              </a:ext>
            </a:extLst>
          </p:cNvPr>
          <p:cNvPicPr>
            <a:picLocks noChangeAspect="1"/>
          </p:cNvPicPr>
          <p:nvPr/>
        </p:nvPicPr>
        <p:blipFill>
          <a:blip r:embed="rId13"/>
          <a:stretch>
            <a:fillRect/>
          </a:stretch>
        </p:blipFill>
        <p:spPr>
          <a:xfrm>
            <a:off x="9262865" y="953108"/>
            <a:ext cx="6948159" cy="3923692"/>
          </a:xfrm>
          <a:prstGeom prst="rect">
            <a:avLst/>
          </a:prstGeom>
        </p:spPr>
      </p:pic>
      <p:sp>
        <p:nvSpPr>
          <p:cNvPr id="12" name="Textfeld 11">
            <a:extLst>
              <a:ext uri="{FF2B5EF4-FFF2-40B4-BE49-F238E27FC236}">
                <a16:creationId xmlns:a16="http://schemas.microsoft.com/office/drawing/2014/main" id="{062E9DFE-3FAC-4D14-9A09-A8AE809EC172}"/>
              </a:ext>
            </a:extLst>
          </p:cNvPr>
          <p:cNvSpPr txBox="1"/>
          <p:nvPr/>
        </p:nvSpPr>
        <p:spPr>
          <a:xfrm>
            <a:off x="1248964" y="4029348"/>
            <a:ext cx="6779420" cy="461665"/>
          </a:xfrm>
          <a:prstGeom prst="rect">
            <a:avLst/>
          </a:prstGeom>
          <a:solidFill>
            <a:schemeClr val="accent2">
              <a:lumMod val="40000"/>
              <a:lumOff val="60000"/>
            </a:schemeClr>
          </a:solidFill>
        </p:spPr>
        <p:txBody>
          <a:bodyPr wrap="none" rtlCol="0">
            <a:spAutoFit/>
          </a:bodyPr>
          <a:lstStyle/>
          <a:p>
            <a:r>
              <a:rPr lang="de-DE" sz="2400" b="1" dirty="0">
                <a:solidFill>
                  <a:srgbClr val="FF0000"/>
                </a:solidFill>
                <a:latin typeface="Arial" panose="020B0604020202020204" pitchFamily="34" charset="0"/>
                <a:cs typeface="Arial" panose="020B0604020202020204" pitchFamily="34" charset="0"/>
              </a:rPr>
              <a:t>but </a:t>
            </a:r>
            <a:r>
              <a:rPr lang="de-DE" sz="2400" b="1" dirty="0" err="1">
                <a:solidFill>
                  <a:srgbClr val="FF0000"/>
                </a:solidFill>
                <a:latin typeface="Arial" panose="020B0604020202020204" pitchFamily="34" charset="0"/>
                <a:cs typeface="Arial" panose="020B0604020202020204" pitchFamily="34" charset="0"/>
              </a:rPr>
              <a:t>this</a:t>
            </a:r>
            <a:r>
              <a:rPr lang="de-DE" sz="2400" b="1" dirty="0">
                <a:solidFill>
                  <a:srgbClr val="FF0000"/>
                </a:solidFill>
                <a:latin typeface="Arial" panose="020B0604020202020204" pitchFamily="34" charset="0"/>
                <a:cs typeface="Arial" panose="020B0604020202020204" pitchFamily="34" charset="0"/>
              </a:rPr>
              <a:t> </a:t>
            </a:r>
            <a:r>
              <a:rPr lang="de-DE" sz="2400" b="1" dirty="0" err="1">
                <a:solidFill>
                  <a:srgbClr val="FF0000"/>
                </a:solidFill>
                <a:latin typeface="Arial" panose="020B0604020202020204" pitchFamily="34" charset="0"/>
                <a:cs typeface="Arial" panose="020B0604020202020204" pitchFamily="34" charset="0"/>
              </a:rPr>
              <a:t>is</a:t>
            </a:r>
            <a:r>
              <a:rPr lang="de-DE" sz="2400" b="1" dirty="0">
                <a:solidFill>
                  <a:srgbClr val="FF0000"/>
                </a:solidFill>
                <a:latin typeface="Arial" panose="020B0604020202020204" pitchFamily="34" charset="0"/>
                <a:cs typeface="Arial" panose="020B0604020202020204" pitchFamily="34" charset="0"/>
              </a:rPr>
              <a:t> o. k. </a:t>
            </a:r>
            <a:r>
              <a:rPr lang="de-DE" sz="2400" b="1" dirty="0" err="1">
                <a:solidFill>
                  <a:srgbClr val="FF0000"/>
                </a:solidFill>
                <a:latin typeface="Arial" panose="020B0604020202020204" pitchFamily="34" charset="0"/>
                <a:cs typeface="Arial" panose="020B0604020202020204" pitchFamily="34" charset="0"/>
              </a:rPr>
              <a:t>as</a:t>
            </a:r>
            <a:r>
              <a:rPr lang="de-DE" sz="2400" b="1" dirty="0">
                <a:solidFill>
                  <a:srgbClr val="FF0000"/>
                </a:solidFill>
                <a:latin typeface="Arial" panose="020B0604020202020204" pitchFamily="34" charset="0"/>
                <a:cs typeface="Arial" panose="020B0604020202020204" pitchFamily="34" charset="0"/>
              </a:rPr>
              <a:t> </a:t>
            </a:r>
            <a:r>
              <a:rPr lang="de-DE" sz="2400" b="1" dirty="0" err="1">
                <a:solidFill>
                  <a:srgbClr val="FF0000"/>
                </a:solidFill>
                <a:latin typeface="Arial" panose="020B0604020202020204" pitchFamily="34" charset="0"/>
                <a:cs typeface="Arial" panose="020B0604020202020204" pitchFamily="34" charset="0"/>
              </a:rPr>
              <a:t>it</a:t>
            </a:r>
            <a:r>
              <a:rPr lang="de-DE" sz="2400" b="1" dirty="0">
                <a:solidFill>
                  <a:srgbClr val="FF0000"/>
                </a:solidFill>
                <a:latin typeface="Arial" panose="020B0604020202020204" pitchFamily="34" charset="0"/>
                <a:cs typeface="Arial" panose="020B0604020202020204" pitchFamily="34" charset="0"/>
              </a:rPr>
              <a:t> </a:t>
            </a:r>
            <a:r>
              <a:rPr lang="de-DE" sz="2400" b="1" dirty="0" err="1">
                <a:solidFill>
                  <a:srgbClr val="FF0000"/>
                </a:solidFill>
                <a:latin typeface="Arial" panose="020B0604020202020204" pitchFamily="34" charset="0"/>
                <a:cs typeface="Arial" panose="020B0604020202020204" pitchFamily="34" charset="0"/>
              </a:rPr>
              <a:t>is</a:t>
            </a:r>
            <a:r>
              <a:rPr lang="de-DE" sz="2400" b="1" dirty="0">
                <a:solidFill>
                  <a:srgbClr val="FF0000"/>
                </a:solidFill>
                <a:latin typeface="Arial" panose="020B0604020202020204" pitchFamily="34" charset="0"/>
                <a:cs typeface="Arial" panose="020B0604020202020204" pitchFamily="34" charset="0"/>
              </a:rPr>
              <a:t> </a:t>
            </a:r>
            <a:r>
              <a:rPr lang="de-DE" sz="2400" b="1" dirty="0" err="1">
                <a:solidFill>
                  <a:srgbClr val="FF0000"/>
                </a:solidFill>
                <a:latin typeface="Arial" panose="020B0604020202020204" pitchFamily="34" charset="0"/>
                <a:cs typeface="Arial" panose="020B0604020202020204" pitchFamily="34" charset="0"/>
              </a:rPr>
              <a:t>only</a:t>
            </a:r>
            <a:r>
              <a:rPr lang="de-DE" sz="2400" b="1" dirty="0">
                <a:solidFill>
                  <a:srgbClr val="FF0000"/>
                </a:solidFill>
                <a:latin typeface="Arial" panose="020B0604020202020204" pitchFamily="34" charset="0"/>
                <a:cs typeface="Arial" panose="020B0604020202020204" pitchFamily="34" charset="0"/>
              </a:rPr>
              <a:t> </a:t>
            </a:r>
            <a:r>
              <a:rPr lang="de-DE" sz="2400" b="1" dirty="0" err="1">
                <a:solidFill>
                  <a:srgbClr val="FF0000"/>
                </a:solidFill>
                <a:latin typeface="Arial" panose="020B0604020202020204" pitchFamily="34" charset="0"/>
                <a:cs typeface="Arial" panose="020B0604020202020204" pitchFamily="34" charset="0"/>
              </a:rPr>
              <a:t>the</a:t>
            </a:r>
            <a:r>
              <a:rPr lang="de-DE" sz="2400" b="1" dirty="0">
                <a:solidFill>
                  <a:srgbClr val="FF0000"/>
                </a:solidFill>
                <a:latin typeface="Arial" panose="020B0604020202020204" pitchFamily="34" charset="0"/>
                <a:cs typeface="Arial" panose="020B0604020202020204" pitchFamily="34" charset="0"/>
              </a:rPr>
              <a:t> </a:t>
            </a:r>
            <a:r>
              <a:rPr lang="de-DE" sz="2400" b="1" dirty="0" err="1">
                <a:solidFill>
                  <a:srgbClr val="FF0000"/>
                </a:solidFill>
                <a:latin typeface="Arial" panose="020B0604020202020204" pitchFamily="34" charset="0"/>
                <a:cs typeface="Arial" panose="020B0604020202020204" pitchFamily="34" charset="0"/>
              </a:rPr>
              <a:t>user</a:t>
            </a:r>
            <a:r>
              <a:rPr lang="de-DE" sz="2400" b="1" dirty="0">
                <a:solidFill>
                  <a:srgbClr val="FF0000"/>
                </a:solidFill>
                <a:latin typeface="Arial" panose="020B0604020202020204" pitchFamily="34" charset="0"/>
                <a:cs typeface="Arial" panose="020B0604020202020204" pitchFamily="34" charset="0"/>
              </a:rPr>
              <a:t> interface</a:t>
            </a:r>
          </a:p>
        </p:txBody>
      </p:sp>
      <p:grpSp>
        <p:nvGrpSpPr>
          <p:cNvPr id="13" name="Gruppieren 12">
            <a:extLst>
              <a:ext uri="{FF2B5EF4-FFF2-40B4-BE49-F238E27FC236}">
                <a16:creationId xmlns:a16="http://schemas.microsoft.com/office/drawing/2014/main" id="{DFA115AB-9921-4291-9133-4260C7257CE4}"/>
              </a:ext>
            </a:extLst>
          </p:cNvPr>
          <p:cNvGrpSpPr/>
          <p:nvPr/>
        </p:nvGrpSpPr>
        <p:grpSpPr>
          <a:xfrm>
            <a:off x="1880985" y="1036641"/>
            <a:ext cx="5211295" cy="2407540"/>
            <a:chOff x="1722922" y="1036641"/>
            <a:chExt cx="5211295" cy="2407540"/>
          </a:xfrm>
        </p:grpSpPr>
        <p:sp>
          <p:nvSpPr>
            <p:cNvPr id="7" name="Pfeil: nach rechts 6">
              <a:extLst>
                <a:ext uri="{FF2B5EF4-FFF2-40B4-BE49-F238E27FC236}">
                  <a16:creationId xmlns:a16="http://schemas.microsoft.com/office/drawing/2014/main" id="{22A3B20B-260F-4C38-AE35-8B534C2A05A3}"/>
                </a:ext>
              </a:extLst>
            </p:cNvPr>
            <p:cNvSpPr/>
            <p:nvPr/>
          </p:nvSpPr>
          <p:spPr>
            <a:xfrm>
              <a:off x="6266513" y="1036641"/>
              <a:ext cx="667704" cy="423225"/>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7" name="Pfeil: nach rechts 26">
              <a:extLst>
                <a:ext uri="{FF2B5EF4-FFF2-40B4-BE49-F238E27FC236}">
                  <a16:creationId xmlns:a16="http://schemas.microsoft.com/office/drawing/2014/main" id="{DBC3551D-2F1A-4B06-84BD-60DB74C5370F}"/>
                </a:ext>
              </a:extLst>
            </p:cNvPr>
            <p:cNvSpPr/>
            <p:nvPr/>
          </p:nvSpPr>
          <p:spPr>
            <a:xfrm>
              <a:off x="6199780" y="2850371"/>
              <a:ext cx="667704" cy="423225"/>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2" name="Pfeil: nach rechts 31">
              <a:extLst>
                <a:ext uri="{FF2B5EF4-FFF2-40B4-BE49-F238E27FC236}">
                  <a16:creationId xmlns:a16="http://schemas.microsoft.com/office/drawing/2014/main" id="{38DC6AE5-8BEE-498F-BBBC-01C9C042D666}"/>
                </a:ext>
              </a:extLst>
            </p:cNvPr>
            <p:cNvSpPr/>
            <p:nvPr/>
          </p:nvSpPr>
          <p:spPr>
            <a:xfrm rot="10800000">
              <a:off x="1722922" y="1170187"/>
              <a:ext cx="667704" cy="423225"/>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3" name="Pfeil: nach rechts 32">
              <a:extLst>
                <a:ext uri="{FF2B5EF4-FFF2-40B4-BE49-F238E27FC236}">
                  <a16:creationId xmlns:a16="http://schemas.microsoft.com/office/drawing/2014/main" id="{6746B8E6-B15C-4CCC-80F7-46DDB786A922}"/>
                </a:ext>
              </a:extLst>
            </p:cNvPr>
            <p:cNvSpPr/>
            <p:nvPr/>
          </p:nvSpPr>
          <p:spPr>
            <a:xfrm rot="10800000">
              <a:off x="1881042" y="3020956"/>
              <a:ext cx="667704" cy="423225"/>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41799124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1.94444E-6 3.33333E-6 L -0.88021 -0.01297 " pathEditMode="relative" rAng="0" ptsTypes="AA">
                                      <p:cBhvr>
                                        <p:cTn id="21" dur="10" fill="hold"/>
                                        <p:tgtEl>
                                          <p:spTgt spid="22"/>
                                        </p:tgtEl>
                                        <p:attrNameLst>
                                          <p:attrName>ppt_x</p:attrName>
                                          <p:attrName>ppt_y</p:attrName>
                                        </p:attrNameLst>
                                      </p:cBhvr>
                                      <p:rCtr x="-44010" y="-648"/>
                                    </p:animMotion>
                                  </p:childTnLst>
                                </p:cTn>
                              </p:par>
                              <p:par>
                                <p:cTn id="22" presetID="1" presetClass="exit" presetSubtype="0" fill="hold" nodeType="withEffect">
                                  <p:stCondLst>
                                    <p:cond delay="0"/>
                                  </p:stCondLst>
                                  <p:childTnLst>
                                    <p:set>
                                      <p:cBhvr>
                                        <p:cTn id="23" dur="1" fill="hold">
                                          <p:stCondLst>
                                            <p:cond delay="0"/>
                                          </p:stCondLst>
                                        </p:cTn>
                                        <p:tgtEl>
                                          <p:spTgt spid="22"/>
                                        </p:tgtEl>
                                        <p:attrNameLst>
                                          <p:attrName>style.visibility</p:attrName>
                                        </p:attrNameLst>
                                      </p:cBhvr>
                                      <p:to>
                                        <p:strVal val="hidden"/>
                                      </p:to>
                                    </p:set>
                                  </p:childTnLst>
                                </p:cTn>
                              </p:par>
                            </p:childTnLst>
                          </p:cTn>
                        </p:par>
                        <p:par>
                          <p:cTn id="24" fill="hold">
                            <p:stCondLst>
                              <p:cond delay="10"/>
                            </p:stCondLst>
                            <p:childTnLst>
                              <p:par>
                                <p:cTn id="25" presetID="16" presetClass="entr" presetSubtype="21"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par>
                          <p:cTn id="28" fill="hold">
                            <p:stCondLst>
                              <p:cond delay="510"/>
                            </p:stCondLst>
                            <p:childTnLst>
                              <p:par>
                                <p:cTn id="29" presetID="1"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7C94094C-FB0D-431B-A8EF-42E91E66B56E}"/>
              </a:ext>
            </a:extLst>
          </p:cNvPr>
          <p:cNvSpPr/>
          <p:nvPr/>
        </p:nvSpPr>
        <p:spPr>
          <a:xfrm>
            <a:off x="325220" y="1060367"/>
            <a:ext cx="1441420" cy="369332"/>
          </a:xfrm>
          <a:prstGeom prst="rect">
            <a:avLst/>
          </a:prstGeom>
        </p:spPr>
        <p:txBody>
          <a:bodyPr wrap="none">
            <a:spAutoFit/>
          </a:bodyPr>
          <a:lstStyle/>
          <a:p>
            <a:r>
              <a:rPr lang="de-DE" dirty="0">
                <a:latin typeface="Arial" panose="020B0604020202020204" pitchFamily="34" charset="0"/>
                <a:cs typeface="Arial" panose="020B0604020202020204" pitchFamily="34" charset="0"/>
              </a:rPr>
              <a:t>SI </a:t>
            </a:r>
            <a:r>
              <a:rPr lang="de-DE" dirty="0" err="1">
                <a:latin typeface="Arial" panose="020B0604020202020204" pitchFamily="34" charset="0"/>
                <a:cs typeface="Arial" panose="020B0604020202020204" pitchFamily="34" charset="0"/>
              </a:rPr>
              <a:t>brochure</a:t>
            </a:r>
            <a:r>
              <a:rPr lang="de-DE" dirty="0">
                <a:latin typeface="Arial" panose="020B0604020202020204" pitchFamily="34" charset="0"/>
                <a:cs typeface="Arial" panose="020B0604020202020204" pitchFamily="34" charset="0"/>
              </a:rPr>
              <a:t> </a:t>
            </a:r>
            <a:endParaRPr lang="de-DE" dirty="0"/>
          </a:p>
        </p:txBody>
      </p:sp>
      <p:sp>
        <p:nvSpPr>
          <p:cNvPr id="17" name="Rechteck 16">
            <a:extLst>
              <a:ext uri="{FF2B5EF4-FFF2-40B4-BE49-F238E27FC236}">
                <a16:creationId xmlns:a16="http://schemas.microsoft.com/office/drawing/2014/main" id="{2318702F-E85B-4B0A-A20D-10F3F4097BF1}"/>
              </a:ext>
            </a:extLst>
          </p:cNvPr>
          <p:cNvSpPr/>
          <p:nvPr/>
        </p:nvSpPr>
        <p:spPr>
          <a:xfrm>
            <a:off x="334525" y="1429567"/>
            <a:ext cx="595035" cy="369332"/>
          </a:xfrm>
          <a:prstGeom prst="rect">
            <a:avLst/>
          </a:prstGeom>
        </p:spPr>
        <p:txBody>
          <a:bodyPr wrap="none">
            <a:spAutoFit/>
          </a:bodyPr>
          <a:lstStyle/>
          <a:p>
            <a:r>
              <a:rPr lang="de-DE" dirty="0">
                <a:latin typeface="Arial" panose="020B0604020202020204" pitchFamily="34" charset="0"/>
                <a:cs typeface="Arial" panose="020B0604020202020204" pitchFamily="34" charset="0"/>
              </a:rPr>
              <a:t>VIM</a:t>
            </a:r>
            <a:endParaRPr lang="de-DE" dirty="0"/>
          </a:p>
        </p:txBody>
      </p:sp>
      <p:sp>
        <p:nvSpPr>
          <p:cNvPr id="18" name="Rechteck 17">
            <a:extLst>
              <a:ext uri="{FF2B5EF4-FFF2-40B4-BE49-F238E27FC236}">
                <a16:creationId xmlns:a16="http://schemas.microsoft.com/office/drawing/2014/main" id="{5BBDFAF4-9C89-4475-B812-B638664AC3F5}"/>
              </a:ext>
            </a:extLst>
          </p:cNvPr>
          <p:cNvSpPr/>
          <p:nvPr/>
        </p:nvSpPr>
        <p:spPr>
          <a:xfrm>
            <a:off x="325220" y="1801288"/>
            <a:ext cx="723275" cy="369332"/>
          </a:xfrm>
          <a:prstGeom prst="rect">
            <a:avLst/>
          </a:prstGeom>
        </p:spPr>
        <p:txBody>
          <a:bodyPr wrap="none">
            <a:spAutoFit/>
          </a:bodyPr>
          <a:lstStyle/>
          <a:p>
            <a:r>
              <a:rPr lang="de-DE" dirty="0">
                <a:latin typeface="Arial" panose="020B0604020202020204" pitchFamily="34" charset="0"/>
                <a:cs typeface="Arial" panose="020B0604020202020204" pitchFamily="34" charset="0"/>
              </a:rPr>
              <a:t>GUM</a:t>
            </a:r>
            <a:endParaRPr lang="de-DE" dirty="0"/>
          </a:p>
        </p:txBody>
      </p:sp>
      <p:sp>
        <p:nvSpPr>
          <p:cNvPr id="19" name="Rechteck 18">
            <a:extLst>
              <a:ext uri="{FF2B5EF4-FFF2-40B4-BE49-F238E27FC236}">
                <a16:creationId xmlns:a16="http://schemas.microsoft.com/office/drawing/2014/main" id="{A8C5565D-1E03-4A7F-9E04-D58BCB7BA82E}"/>
              </a:ext>
            </a:extLst>
          </p:cNvPr>
          <p:cNvSpPr/>
          <p:nvPr/>
        </p:nvSpPr>
        <p:spPr>
          <a:xfrm>
            <a:off x="325220" y="2143632"/>
            <a:ext cx="1112228" cy="369332"/>
          </a:xfrm>
          <a:prstGeom prst="rect">
            <a:avLst/>
          </a:prstGeom>
        </p:spPr>
        <p:txBody>
          <a:bodyPr wrap="none">
            <a:spAutoFit/>
          </a:bodyPr>
          <a:lstStyle/>
          <a:p>
            <a:r>
              <a:rPr lang="de-DE" dirty="0">
                <a:latin typeface="Arial" panose="020B0604020202020204" pitchFamily="34" charset="0"/>
                <a:cs typeface="Arial" panose="020B0604020202020204" pitchFamily="34" charset="0"/>
              </a:rPr>
              <a:t>CODATA</a:t>
            </a:r>
            <a:endParaRPr lang="de-DE" dirty="0"/>
          </a:p>
        </p:txBody>
      </p:sp>
      <p:grpSp>
        <p:nvGrpSpPr>
          <p:cNvPr id="3" name="Gruppieren 2">
            <a:extLst>
              <a:ext uri="{FF2B5EF4-FFF2-40B4-BE49-F238E27FC236}">
                <a16:creationId xmlns:a16="http://schemas.microsoft.com/office/drawing/2014/main" id="{516C3483-9D1B-43BE-A178-885A48CC822B}"/>
              </a:ext>
            </a:extLst>
          </p:cNvPr>
          <p:cNvGrpSpPr/>
          <p:nvPr/>
        </p:nvGrpSpPr>
        <p:grpSpPr>
          <a:xfrm>
            <a:off x="1803859" y="1144812"/>
            <a:ext cx="2336093" cy="1349838"/>
            <a:chOff x="1803859" y="1144812"/>
            <a:chExt cx="2336093" cy="1349838"/>
          </a:xfrm>
        </p:grpSpPr>
        <p:sp>
          <p:nvSpPr>
            <p:cNvPr id="6" name="Textfeld 5">
              <a:extLst>
                <a:ext uri="{FF2B5EF4-FFF2-40B4-BE49-F238E27FC236}">
                  <a16:creationId xmlns:a16="http://schemas.microsoft.com/office/drawing/2014/main" id="{6DD6FDC1-102B-45CB-A4D3-B5D6002A1A65}"/>
                </a:ext>
              </a:extLst>
            </p:cNvPr>
            <p:cNvSpPr txBox="1"/>
            <p:nvPr/>
          </p:nvSpPr>
          <p:spPr>
            <a:xfrm>
              <a:off x="2123728" y="1401956"/>
              <a:ext cx="2016224" cy="830997"/>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universal</a:t>
              </a:r>
            </a:p>
            <a:p>
              <a:r>
                <a:rPr lang="de-DE" sz="2400" dirty="0" err="1">
                  <a:latin typeface="Arial" panose="020B0604020202020204" pitchFamily="34" charset="0"/>
                  <a:cs typeface="Arial" panose="020B0604020202020204" pitchFamily="34" charset="0"/>
                </a:rPr>
                <a:t>data</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model</a:t>
              </a:r>
              <a:endParaRPr lang="de-DE" sz="2400" dirty="0">
                <a:latin typeface="Arial" panose="020B0604020202020204" pitchFamily="34" charset="0"/>
                <a:cs typeface="Arial" panose="020B0604020202020204" pitchFamily="34" charset="0"/>
              </a:endParaRPr>
            </a:p>
          </p:txBody>
        </p:sp>
        <p:sp>
          <p:nvSpPr>
            <p:cNvPr id="20" name="Geschweifte Klammer rechts 19">
              <a:extLst>
                <a:ext uri="{FF2B5EF4-FFF2-40B4-BE49-F238E27FC236}">
                  <a16:creationId xmlns:a16="http://schemas.microsoft.com/office/drawing/2014/main" id="{50E4093E-860D-41DC-8860-7E253E15744C}"/>
                </a:ext>
              </a:extLst>
            </p:cNvPr>
            <p:cNvSpPr/>
            <p:nvPr/>
          </p:nvSpPr>
          <p:spPr>
            <a:xfrm>
              <a:off x="1803859" y="1144812"/>
              <a:ext cx="216024" cy="134983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grpSp>
      <p:sp>
        <p:nvSpPr>
          <p:cNvPr id="74" name="Textfeld 73">
            <a:extLst>
              <a:ext uri="{FF2B5EF4-FFF2-40B4-BE49-F238E27FC236}">
                <a16:creationId xmlns:a16="http://schemas.microsoft.com/office/drawing/2014/main" id="{5DF86921-F897-40C3-9026-B71BEA905FB7}"/>
              </a:ext>
            </a:extLst>
          </p:cNvPr>
          <p:cNvSpPr txBox="1"/>
          <p:nvPr/>
        </p:nvSpPr>
        <p:spPr>
          <a:xfrm>
            <a:off x="381337" y="4198317"/>
            <a:ext cx="7142991" cy="461665"/>
          </a:xfrm>
          <a:prstGeom prst="rect">
            <a:avLst/>
          </a:prstGeom>
          <a:noFill/>
          <a:ln w="12700">
            <a:solidFill>
              <a:srgbClr val="00B050"/>
            </a:solidFill>
          </a:ln>
        </p:spPr>
        <p:txBody>
          <a:bodyPr wrap="square" rtlCol="0">
            <a:spAutoFit/>
          </a:bodyPr>
          <a:lstStyle/>
          <a:p>
            <a:r>
              <a:rPr lang="en-US" sz="2400" u="sng" dirty="0">
                <a:solidFill>
                  <a:srgbClr val="00B050"/>
                </a:solidFill>
                <a:latin typeface="Arial" panose="020B0604020202020204" pitchFamily="34" charset="0"/>
                <a:cs typeface="Arial" panose="020B0604020202020204" pitchFamily="34" charset="0"/>
              </a:rPr>
              <a:t>vision:</a:t>
            </a:r>
            <a:r>
              <a:rPr lang="en-US" sz="2400" dirty="0">
                <a:solidFill>
                  <a:srgbClr val="00B050"/>
                </a:solidFill>
                <a:latin typeface="Arial" panose="020B0604020202020204" pitchFamily="34" charset="0"/>
                <a:cs typeface="Arial" panose="020B0604020202020204" pitchFamily="34" charset="0"/>
              </a:rPr>
              <a:t> no (measurement) result without a (SI) unit</a:t>
            </a:r>
          </a:p>
        </p:txBody>
      </p:sp>
      <p:grpSp>
        <p:nvGrpSpPr>
          <p:cNvPr id="4" name="Gruppieren 3">
            <a:extLst>
              <a:ext uri="{FF2B5EF4-FFF2-40B4-BE49-F238E27FC236}">
                <a16:creationId xmlns:a16="http://schemas.microsoft.com/office/drawing/2014/main" id="{F9560896-D5F5-44BF-99DE-C33CB8B70B6A}"/>
              </a:ext>
            </a:extLst>
          </p:cNvPr>
          <p:cNvGrpSpPr/>
          <p:nvPr/>
        </p:nvGrpSpPr>
        <p:grpSpPr>
          <a:xfrm>
            <a:off x="3923928" y="1027036"/>
            <a:ext cx="2317287" cy="2950186"/>
            <a:chOff x="3923928" y="1027036"/>
            <a:chExt cx="2317287" cy="2950186"/>
          </a:xfrm>
        </p:grpSpPr>
        <p:sp>
          <p:nvSpPr>
            <p:cNvPr id="42" name="Pfeil: Fünfeck 41">
              <a:extLst>
                <a:ext uri="{FF2B5EF4-FFF2-40B4-BE49-F238E27FC236}">
                  <a16:creationId xmlns:a16="http://schemas.microsoft.com/office/drawing/2014/main" id="{A260A52F-A451-4C77-8C94-80647455366B}"/>
                </a:ext>
              </a:extLst>
            </p:cNvPr>
            <p:cNvSpPr/>
            <p:nvPr/>
          </p:nvSpPr>
          <p:spPr>
            <a:xfrm>
              <a:off x="3923930" y="2114240"/>
              <a:ext cx="2317285" cy="262634"/>
            </a:xfrm>
            <a:prstGeom prst="homePlate">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350" dirty="0" err="1"/>
                <a:t>siunitx</a:t>
              </a:r>
              <a:r>
                <a:rPr lang="en-US" sz="1350" dirty="0"/>
                <a:t> syntax</a:t>
              </a:r>
            </a:p>
          </p:txBody>
        </p:sp>
        <p:sp>
          <p:nvSpPr>
            <p:cNvPr id="73" name="Pfeil: Fünfeck 72">
              <a:extLst>
                <a:ext uri="{FF2B5EF4-FFF2-40B4-BE49-F238E27FC236}">
                  <a16:creationId xmlns:a16="http://schemas.microsoft.com/office/drawing/2014/main" id="{75DA474C-347A-48E4-81C7-24B3843C3870}"/>
                </a:ext>
              </a:extLst>
            </p:cNvPr>
            <p:cNvSpPr/>
            <p:nvPr/>
          </p:nvSpPr>
          <p:spPr>
            <a:xfrm>
              <a:off x="3923930" y="2483033"/>
              <a:ext cx="2317285" cy="266922"/>
            </a:xfrm>
            <a:prstGeom prst="homePlate">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350" dirty="0"/>
                <a:t>IEC/TS 62720</a:t>
              </a:r>
            </a:p>
          </p:txBody>
        </p:sp>
        <p:sp>
          <p:nvSpPr>
            <p:cNvPr id="75" name="Pfeil: Fünfeck 74">
              <a:extLst>
                <a:ext uri="{FF2B5EF4-FFF2-40B4-BE49-F238E27FC236}">
                  <a16:creationId xmlns:a16="http://schemas.microsoft.com/office/drawing/2014/main" id="{84A1FB19-6E18-48CC-B030-21FB0319070A}"/>
                </a:ext>
              </a:extLst>
            </p:cNvPr>
            <p:cNvSpPr/>
            <p:nvPr/>
          </p:nvSpPr>
          <p:spPr>
            <a:xfrm>
              <a:off x="3923928" y="1751278"/>
              <a:ext cx="2317285" cy="282466"/>
            </a:xfrm>
            <a:prstGeom prst="homePlate">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350" dirty="0"/>
                <a:t>IEEE 754</a:t>
              </a:r>
            </a:p>
          </p:txBody>
        </p:sp>
        <p:sp>
          <p:nvSpPr>
            <p:cNvPr id="76" name="Pfeil: Fünfeck 75">
              <a:extLst>
                <a:ext uri="{FF2B5EF4-FFF2-40B4-BE49-F238E27FC236}">
                  <a16:creationId xmlns:a16="http://schemas.microsoft.com/office/drawing/2014/main" id="{169065D0-A711-4A73-AE19-BDBBAFC7E5CF}"/>
                </a:ext>
              </a:extLst>
            </p:cNvPr>
            <p:cNvSpPr/>
            <p:nvPr/>
          </p:nvSpPr>
          <p:spPr>
            <a:xfrm>
              <a:off x="3923928" y="1027036"/>
              <a:ext cx="2317285" cy="282466"/>
            </a:xfrm>
            <a:prstGeom prst="homePlate">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350" dirty="0"/>
                <a:t>RFC 362 (UTF-8)</a:t>
              </a:r>
            </a:p>
          </p:txBody>
        </p:sp>
        <p:grpSp>
          <p:nvGrpSpPr>
            <p:cNvPr id="77" name="Gruppieren 76">
              <a:extLst>
                <a:ext uri="{FF2B5EF4-FFF2-40B4-BE49-F238E27FC236}">
                  <a16:creationId xmlns:a16="http://schemas.microsoft.com/office/drawing/2014/main" id="{E702D9C2-8B08-4434-9E96-E5DD482F4310}"/>
                </a:ext>
              </a:extLst>
            </p:cNvPr>
            <p:cNvGrpSpPr/>
            <p:nvPr/>
          </p:nvGrpSpPr>
          <p:grpSpPr>
            <a:xfrm flipH="1">
              <a:off x="3923929" y="1371499"/>
              <a:ext cx="2317285" cy="301733"/>
              <a:chOff x="5865213" y="4391301"/>
              <a:chExt cx="2633534" cy="390031"/>
            </a:xfrm>
          </p:grpSpPr>
          <p:sp>
            <p:nvSpPr>
              <p:cNvPr id="78" name="Pfeil: Fünfeck 77">
                <a:extLst>
                  <a:ext uri="{FF2B5EF4-FFF2-40B4-BE49-F238E27FC236}">
                    <a16:creationId xmlns:a16="http://schemas.microsoft.com/office/drawing/2014/main" id="{F2D637E7-B668-4328-BBA9-E3D9C998D009}"/>
                  </a:ext>
                </a:extLst>
              </p:cNvPr>
              <p:cNvSpPr/>
              <p:nvPr/>
            </p:nvSpPr>
            <p:spPr>
              <a:xfrm flipH="1">
                <a:off x="5865213" y="4416207"/>
                <a:ext cx="2633534" cy="365125"/>
              </a:xfrm>
              <a:prstGeom prst="homePlate">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350" dirty="0"/>
                  <a:t>ISO 8601 </a:t>
                </a:r>
              </a:p>
            </p:txBody>
          </p:sp>
          <p:pic>
            <p:nvPicPr>
              <p:cNvPr id="79" name="Grafik 78" descr="Wecker">
                <a:extLst>
                  <a:ext uri="{FF2B5EF4-FFF2-40B4-BE49-F238E27FC236}">
                    <a16:creationId xmlns:a16="http://schemas.microsoft.com/office/drawing/2014/main" id="{09B5BE08-B098-4243-8461-E2E8ABA63B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93038" y="4391301"/>
                <a:ext cx="382727" cy="382727"/>
              </a:xfrm>
              <a:prstGeom prst="rect">
                <a:avLst/>
              </a:prstGeom>
            </p:spPr>
          </p:pic>
        </p:grpSp>
        <p:sp>
          <p:nvSpPr>
            <p:cNvPr id="80" name="Pfeil: Fünfeck 79">
              <a:extLst>
                <a:ext uri="{FF2B5EF4-FFF2-40B4-BE49-F238E27FC236}">
                  <a16:creationId xmlns:a16="http://schemas.microsoft.com/office/drawing/2014/main" id="{7409124B-14B8-4949-95B5-A6191D024031}"/>
                </a:ext>
              </a:extLst>
            </p:cNvPr>
            <p:cNvSpPr/>
            <p:nvPr/>
          </p:nvSpPr>
          <p:spPr>
            <a:xfrm>
              <a:off x="3923929" y="2831834"/>
              <a:ext cx="2317285" cy="282466"/>
            </a:xfrm>
            <a:prstGeom prst="homePlate">
              <a:avLst/>
            </a:prstGeom>
            <a:ln>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350" dirty="0"/>
                <a:t>ISO 80000</a:t>
              </a:r>
            </a:p>
          </p:txBody>
        </p:sp>
        <p:sp>
          <p:nvSpPr>
            <p:cNvPr id="81" name="Pfeil: Fünfeck 80">
              <a:extLst>
                <a:ext uri="{FF2B5EF4-FFF2-40B4-BE49-F238E27FC236}">
                  <a16:creationId xmlns:a16="http://schemas.microsoft.com/office/drawing/2014/main" id="{9E3B2FB4-0F27-4618-AED6-2DC0E5A62F4F}"/>
                </a:ext>
              </a:extLst>
            </p:cNvPr>
            <p:cNvSpPr/>
            <p:nvPr/>
          </p:nvSpPr>
          <p:spPr>
            <a:xfrm>
              <a:off x="3923930" y="3195817"/>
              <a:ext cx="2317285" cy="352227"/>
            </a:xfrm>
            <a:prstGeom prst="homePlate">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latin typeface="Arial" panose="020B0604020202020204" pitchFamily="34" charset="0"/>
                  <a:cs typeface="Arial" panose="020B0604020202020204" pitchFamily="34" charset="0"/>
                </a:rPr>
                <a:t>IEC 61360</a:t>
              </a:r>
              <a:endParaRPr lang="en-US" sz="1350" dirty="0"/>
            </a:p>
          </p:txBody>
        </p:sp>
        <p:sp>
          <p:nvSpPr>
            <p:cNvPr id="23" name="Pfeil: Fünfeck 22">
              <a:extLst>
                <a:ext uri="{FF2B5EF4-FFF2-40B4-BE49-F238E27FC236}">
                  <a16:creationId xmlns:a16="http://schemas.microsoft.com/office/drawing/2014/main" id="{29D5D7B4-75F4-41F4-828B-AA107D2D07C9}"/>
                </a:ext>
              </a:extLst>
            </p:cNvPr>
            <p:cNvSpPr/>
            <p:nvPr/>
          </p:nvSpPr>
          <p:spPr>
            <a:xfrm>
              <a:off x="3923930" y="3624995"/>
              <a:ext cx="2317285" cy="352227"/>
            </a:xfrm>
            <a:prstGeom prst="homePlate">
              <a:avLst/>
            </a:prstGeom>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latin typeface="Arial" panose="020B0604020202020204" pitchFamily="34" charset="0"/>
                  <a:cs typeface="Arial" panose="020B0604020202020204" pitchFamily="34" charset="0"/>
                </a:rPr>
                <a:t>…</a:t>
              </a:r>
              <a:endParaRPr lang="en-US" sz="1350" dirty="0"/>
            </a:p>
          </p:txBody>
        </p:sp>
      </p:grpSp>
      <p:grpSp>
        <p:nvGrpSpPr>
          <p:cNvPr id="5" name="Gruppieren 4">
            <a:extLst>
              <a:ext uri="{FF2B5EF4-FFF2-40B4-BE49-F238E27FC236}">
                <a16:creationId xmlns:a16="http://schemas.microsoft.com/office/drawing/2014/main" id="{5E7A3389-2D1C-4EF1-874E-8F314D6FA7E5}"/>
              </a:ext>
            </a:extLst>
          </p:cNvPr>
          <p:cNvGrpSpPr/>
          <p:nvPr/>
        </p:nvGrpSpPr>
        <p:grpSpPr>
          <a:xfrm>
            <a:off x="6338630" y="987574"/>
            <a:ext cx="2409834" cy="2989648"/>
            <a:chOff x="6338630" y="987574"/>
            <a:chExt cx="2409834" cy="2989648"/>
          </a:xfrm>
        </p:grpSpPr>
        <p:sp>
          <p:nvSpPr>
            <p:cNvPr id="83" name="Geschweifte Klammer rechts 82">
              <a:extLst>
                <a:ext uri="{FF2B5EF4-FFF2-40B4-BE49-F238E27FC236}">
                  <a16:creationId xmlns:a16="http://schemas.microsoft.com/office/drawing/2014/main" id="{A29A0141-BE27-4DDF-9007-3B3CEB48AE32}"/>
                </a:ext>
              </a:extLst>
            </p:cNvPr>
            <p:cNvSpPr/>
            <p:nvPr/>
          </p:nvSpPr>
          <p:spPr>
            <a:xfrm>
              <a:off x="6338630" y="987574"/>
              <a:ext cx="216024" cy="298964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35" name="Textfeld 34">
              <a:extLst>
                <a:ext uri="{FF2B5EF4-FFF2-40B4-BE49-F238E27FC236}">
                  <a16:creationId xmlns:a16="http://schemas.microsoft.com/office/drawing/2014/main" id="{63484BC5-8504-4034-9A09-FF0FA324384F}"/>
                </a:ext>
              </a:extLst>
            </p:cNvPr>
            <p:cNvSpPr txBox="1"/>
            <p:nvPr/>
          </p:nvSpPr>
          <p:spPr>
            <a:xfrm>
              <a:off x="6732240" y="1834004"/>
              <a:ext cx="2016224" cy="830997"/>
            </a:xfrm>
            <a:prstGeom prst="rect">
              <a:avLst/>
            </a:prstGeom>
            <a:noFill/>
          </p:spPr>
          <p:txBody>
            <a:bodyPr wrap="square" rtlCol="0">
              <a:spAutoFit/>
            </a:bodyPr>
            <a:lstStyle/>
            <a:p>
              <a:r>
                <a:rPr lang="de-DE" sz="2400" dirty="0">
                  <a:solidFill>
                    <a:srgbClr val="C00000"/>
                  </a:solidFill>
                  <a:latin typeface="Arial" panose="020B0604020202020204" pitchFamily="34" charset="0"/>
                  <a:cs typeface="Arial" panose="020B0604020202020204" pitchFamily="34" charset="0"/>
                </a:rPr>
                <a:t>D</a:t>
              </a:r>
              <a:r>
                <a:rPr lang="de-DE" sz="2400" dirty="0">
                  <a:latin typeface="Arial" panose="020B0604020202020204" pitchFamily="34" charset="0"/>
                  <a:cs typeface="Arial" panose="020B0604020202020204" pitchFamily="34" charset="0"/>
                </a:rPr>
                <a:t>-SI </a:t>
              </a:r>
            </a:p>
            <a:p>
              <a:r>
                <a:rPr lang="de-DE" sz="2400" dirty="0">
                  <a:latin typeface="Arial" panose="020B0604020202020204" pitchFamily="34" charset="0"/>
                  <a:cs typeface="Arial" panose="020B0604020202020204" pitchFamily="34" charset="0"/>
                </a:rPr>
                <a:t>Data Model</a:t>
              </a:r>
            </a:p>
          </p:txBody>
        </p:sp>
      </p:grpSp>
      <p:sp>
        <p:nvSpPr>
          <p:cNvPr id="8" name="Titel 7">
            <a:extLst>
              <a:ext uri="{FF2B5EF4-FFF2-40B4-BE49-F238E27FC236}">
                <a16:creationId xmlns:a16="http://schemas.microsoft.com/office/drawing/2014/main" id="{B11BD8CF-0CB2-4D49-9F45-7DAB6E52C15B}"/>
              </a:ext>
            </a:extLst>
          </p:cNvPr>
          <p:cNvSpPr>
            <a:spLocks noGrp="1"/>
          </p:cNvSpPr>
          <p:nvPr>
            <p:ph type="title"/>
          </p:nvPr>
        </p:nvSpPr>
        <p:spPr/>
        <p:txBody>
          <a:bodyPr/>
          <a:lstStyle/>
          <a:p>
            <a:r>
              <a:rPr lang="de-DE" dirty="0" err="1"/>
              <a:t>Digtal</a:t>
            </a:r>
            <a:r>
              <a:rPr lang="de-DE" dirty="0"/>
              <a:t> System </a:t>
            </a:r>
            <a:r>
              <a:rPr lang="de-DE" dirty="0" err="1"/>
              <a:t>of</a:t>
            </a:r>
            <a:r>
              <a:rPr lang="de-DE" dirty="0"/>
              <a:t> </a:t>
            </a:r>
            <a:r>
              <a:rPr lang="de-DE" dirty="0" err="1"/>
              <a:t>units</a:t>
            </a:r>
            <a:r>
              <a:rPr lang="de-DE" dirty="0"/>
              <a:t> </a:t>
            </a:r>
            <a:r>
              <a:rPr lang="de-DE" dirty="0">
                <a:solidFill>
                  <a:srgbClr val="C00000"/>
                </a:solidFill>
              </a:rPr>
              <a:t>D</a:t>
            </a:r>
            <a:r>
              <a:rPr lang="de-DE" dirty="0"/>
              <a:t>-SI</a:t>
            </a:r>
          </a:p>
        </p:txBody>
      </p:sp>
      <p:sp>
        <p:nvSpPr>
          <p:cNvPr id="32" name="Inhaltsplatzhalter 5">
            <a:extLst>
              <a:ext uri="{FF2B5EF4-FFF2-40B4-BE49-F238E27FC236}">
                <a16:creationId xmlns:a16="http://schemas.microsoft.com/office/drawing/2014/main" id="{83B238AB-0329-417E-87DA-EFBB4F8578BD}"/>
              </a:ext>
            </a:extLst>
          </p:cNvPr>
          <p:cNvSpPr txBox="1">
            <a:spLocks/>
          </p:cNvSpPr>
          <p:nvPr/>
        </p:nvSpPr>
        <p:spPr>
          <a:xfrm>
            <a:off x="6417420" y="2859782"/>
            <a:ext cx="2717800" cy="1685925"/>
          </a:xfrm>
          <a:prstGeom prst="rect">
            <a:avLst/>
          </a:prstGeom>
        </p:spPr>
        <p:txBody>
          <a:bodyPr vert="horz" lIns="91440" tIns="45720" rIns="91440" bIns="45720" rtlCol="0">
            <a:normAutofit/>
          </a:bodyPr>
          <a:lstStyle>
            <a:lvl1pPr marL="266700" indent="-266700" algn="l" defTabSz="457200" rtl="0" eaLnBrk="1" latinLnBrk="0" hangingPunct="1">
              <a:spcBef>
                <a:spcPct val="20000"/>
              </a:spcBef>
              <a:buFont typeface="Wingdings" panose="05000000000000000000" pitchFamily="2" charset="2"/>
              <a:buChar char="§"/>
              <a:defRPr sz="2400" kern="1200">
                <a:solidFill>
                  <a:schemeClr val="tx1"/>
                </a:solidFill>
                <a:latin typeface="Arial" pitchFamily="34" charset="0"/>
                <a:ea typeface="+mn-ea"/>
                <a:cs typeface="Arial" pitchFamily="34" charset="0"/>
              </a:defRPr>
            </a:lvl1pPr>
            <a:lvl2pPr marL="542925" indent="-276225" algn="l" defTabSz="457200" rtl="0" eaLnBrk="1" latinLnBrk="0" hangingPunct="1">
              <a:spcBef>
                <a:spcPts val="1200"/>
              </a:spcBef>
              <a:buFont typeface="Wingdings" panose="05000000000000000000" pitchFamily="2" charset="2"/>
              <a:buChar char="§"/>
              <a:defRPr sz="2400" kern="1200">
                <a:solidFill>
                  <a:schemeClr val="tx1"/>
                </a:solidFill>
                <a:latin typeface="Arial" pitchFamily="34" charset="0"/>
                <a:ea typeface="+mn-ea"/>
                <a:cs typeface="Arial" pitchFamily="34" charset="0"/>
              </a:defRPr>
            </a:lvl2pPr>
            <a:lvl3pPr marL="809625" indent="-266700" algn="l" defTabSz="457200" rtl="0" eaLnBrk="1" latinLnBrk="0" hangingPunct="1">
              <a:spcBef>
                <a:spcPts val="1200"/>
              </a:spcBef>
              <a:buFont typeface="Wingdings" pitchFamily="2" charset="2"/>
              <a:buChar char="§"/>
              <a:defRPr sz="2400" kern="1200">
                <a:solidFill>
                  <a:schemeClr val="tx1"/>
                </a:solidFill>
                <a:latin typeface="Arial" pitchFamily="34" charset="0"/>
                <a:ea typeface="+mn-ea"/>
                <a:cs typeface="Arial" pitchFamily="34" charset="0"/>
              </a:defRPr>
            </a:lvl3pPr>
            <a:lvl4pPr marL="1076325" indent="-266700" algn="l" defTabSz="457200" rtl="0" eaLnBrk="1" latinLnBrk="0" hangingPunct="1">
              <a:spcBef>
                <a:spcPts val="1200"/>
              </a:spcBef>
              <a:buFont typeface="Wingdings" pitchFamily="2" charset="2"/>
              <a:buChar char="§"/>
              <a:defRPr sz="2400" kern="1200">
                <a:solidFill>
                  <a:schemeClr val="tx1"/>
                </a:solidFill>
                <a:latin typeface="Arial" pitchFamily="34" charset="0"/>
                <a:ea typeface="+mn-ea"/>
                <a:cs typeface="Arial" pitchFamily="34" charset="0"/>
              </a:defRPr>
            </a:lvl4pPr>
            <a:lvl5pPr marL="1343025" indent="-266700" algn="l" defTabSz="457200" rtl="0" eaLnBrk="1" latinLnBrk="0" hangingPunct="1">
              <a:spcBef>
                <a:spcPts val="1200"/>
              </a:spcBef>
              <a:buFont typeface="Wingdings" panose="05000000000000000000" pitchFamily="2" charset="2"/>
              <a:buChar char="§"/>
              <a:defRPr sz="24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Wingdings" panose="05000000000000000000" pitchFamily="2" charset="2"/>
              <a:buNone/>
            </a:pPr>
            <a:r>
              <a:rPr lang="en-GB" sz="1800" u="sng" dirty="0">
                <a:ea typeface="Cambria" panose="02040503050406030204" pitchFamily="18" charset="0"/>
              </a:rPr>
              <a:t>Data model must be</a:t>
            </a:r>
          </a:p>
          <a:p>
            <a:pPr marL="214308" indent="-214308" algn="r"/>
            <a:r>
              <a:rPr lang="en-GB" sz="1800" dirty="0">
                <a:ea typeface="Cambria" panose="02040503050406030204" pitchFamily="18" charset="0"/>
              </a:rPr>
              <a:t>unambiguous</a:t>
            </a:r>
          </a:p>
          <a:p>
            <a:pPr marL="214308" indent="-214308" algn="r"/>
            <a:r>
              <a:rPr lang="en-GB" sz="1800" dirty="0">
                <a:ea typeface="Cambria" panose="02040503050406030204" pitchFamily="18" charset="0"/>
              </a:rPr>
              <a:t>universal</a:t>
            </a:r>
          </a:p>
          <a:p>
            <a:pPr marL="214308" indent="-214308" algn="r"/>
            <a:r>
              <a:rPr lang="en-GB" sz="1800" dirty="0">
                <a:ea typeface="Cambria" panose="02040503050406030204" pitchFamily="18" charset="0"/>
              </a:rPr>
              <a:t>safe</a:t>
            </a:r>
          </a:p>
          <a:p>
            <a:pPr marL="214308" indent="-214308" algn="r"/>
            <a:r>
              <a:rPr lang="en-GB" sz="1800" dirty="0">
                <a:ea typeface="Cambria" panose="02040503050406030204" pitchFamily="18" charset="0"/>
              </a:rPr>
              <a:t>uniform</a:t>
            </a:r>
            <a:endParaRPr lang="en-US" sz="1800" dirty="0"/>
          </a:p>
          <a:p>
            <a:pPr marL="385754" indent="-385754" algn="r">
              <a:buFont typeface="+mj-lt"/>
              <a:buAutoNum type="arabicPeriod"/>
            </a:pPr>
            <a:endParaRPr lang="de-DE" sz="1800" dirty="0"/>
          </a:p>
          <a:p>
            <a:pPr marL="385754" indent="-385754" algn="r">
              <a:buFont typeface="+mj-lt"/>
              <a:buAutoNum type="arabicPeriod"/>
            </a:pPr>
            <a:endParaRPr lang="de-DE" sz="1800" dirty="0"/>
          </a:p>
        </p:txBody>
      </p:sp>
    </p:spTree>
    <p:extLst>
      <p:ext uri="{BB962C8B-B14F-4D97-AF65-F5344CB8AC3E}">
        <p14:creationId xmlns:p14="http://schemas.microsoft.com/office/powerpoint/2010/main" val="41508493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feld 50">
            <a:extLst>
              <a:ext uri="{FF2B5EF4-FFF2-40B4-BE49-F238E27FC236}">
                <a16:creationId xmlns:a16="http://schemas.microsoft.com/office/drawing/2014/main" id="{BC40CFC5-206E-4663-A135-126F464E24FE}"/>
              </a:ext>
            </a:extLst>
          </p:cNvPr>
          <p:cNvSpPr txBox="1"/>
          <p:nvPr/>
        </p:nvSpPr>
        <p:spPr>
          <a:xfrm>
            <a:off x="323528" y="989197"/>
            <a:ext cx="6438221" cy="461665"/>
          </a:xfrm>
          <a:prstGeom prst="rect">
            <a:avLst/>
          </a:prstGeom>
          <a:noFill/>
          <a:ln w="19050">
            <a:solidFill>
              <a:srgbClr val="0073AA"/>
            </a:solidFill>
          </a:ln>
        </p:spPr>
        <p:txBody>
          <a:bodyPr wrap="square" rtlCol="0">
            <a:spAutoFit/>
          </a:bodyPr>
          <a:lstStyle/>
          <a:p>
            <a:r>
              <a:rPr lang="en-US" sz="2400" dirty="0">
                <a:solidFill>
                  <a:srgbClr val="00B050"/>
                </a:solidFill>
                <a:latin typeface="Arial" panose="020B0604020202020204" pitchFamily="34" charset="0"/>
                <a:cs typeface="Arial" panose="020B0604020202020204" pitchFamily="34" charset="0"/>
              </a:rPr>
              <a:t>Minimum requirement</a:t>
            </a:r>
            <a:r>
              <a:rPr lang="en-US" sz="2400" dirty="0">
                <a:latin typeface="Arial" panose="020B0604020202020204" pitchFamily="34" charset="0"/>
                <a:cs typeface="Arial" panose="020B0604020202020204" pitchFamily="34" charset="0"/>
              </a:rPr>
              <a:t> + </a:t>
            </a:r>
            <a:r>
              <a:rPr lang="en-US" sz="2400" dirty="0">
                <a:solidFill>
                  <a:srgbClr val="0073AA"/>
                </a:solidFill>
                <a:latin typeface="Arial" panose="020B0604020202020204" pitchFamily="34" charset="0"/>
                <a:cs typeface="Arial" panose="020B0604020202020204" pitchFamily="34" charset="0"/>
              </a:rPr>
              <a:t>additional information</a:t>
            </a:r>
          </a:p>
        </p:txBody>
      </p:sp>
      <p:sp>
        <p:nvSpPr>
          <p:cNvPr id="54" name="Textfeld 53">
            <a:extLst>
              <a:ext uri="{FF2B5EF4-FFF2-40B4-BE49-F238E27FC236}">
                <a16:creationId xmlns:a16="http://schemas.microsoft.com/office/drawing/2014/main" id="{00EB1EB9-29A8-4491-A797-C3584013A3AA}"/>
              </a:ext>
            </a:extLst>
          </p:cNvPr>
          <p:cNvSpPr txBox="1"/>
          <p:nvPr/>
        </p:nvSpPr>
        <p:spPr>
          <a:xfrm>
            <a:off x="2502132" y="1764950"/>
            <a:ext cx="2016224" cy="830997"/>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universal</a:t>
            </a:r>
          </a:p>
          <a:p>
            <a:r>
              <a:rPr lang="de-DE" sz="2400" dirty="0" err="1">
                <a:latin typeface="Arial" panose="020B0604020202020204" pitchFamily="34" charset="0"/>
                <a:cs typeface="Arial" panose="020B0604020202020204" pitchFamily="34" charset="0"/>
              </a:rPr>
              <a:t>data</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model</a:t>
            </a:r>
            <a:endParaRPr lang="de-DE" sz="2400" dirty="0">
              <a:latin typeface="Arial" panose="020B0604020202020204" pitchFamily="34" charset="0"/>
              <a:cs typeface="Arial" panose="020B0604020202020204" pitchFamily="34" charset="0"/>
            </a:endParaRPr>
          </a:p>
        </p:txBody>
      </p:sp>
      <p:sp>
        <p:nvSpPr>
          <p:cNvPr id="56" name="Rechteck 55">
            <a:extLst>
              <a:ext uri="{FF2B5EF4-FFF2-40B4-BE49-F238E27FC236}">
                <a16:creationId xmlns:a16="http://schemas.microsoft.com/office/drawing/2014/main" id="{BAB841A7-E0DA-405C-85B8-23168ED28364}"/>
              </a:ext>
            </a:extLst>
          </p:cNvPr>
          <p:cNvSpPr/>
          <p:nvPr/>
        </p:nvSpPr>
        <p:spPr>
          <a:xfrm>
            <a:off x="323529" y="1496394"/>
            <a:ext cx="1582484" cy="369332"/>
          </a:xfrm>
          <a:prstGeom prst="rect">
            <a:avLst/>
          </a:prstGeom>
        </p:spPr>
        <p:txBody>
          <a:bodyPr wrap="none">
            <a:spAutoFit/>
          </a:bodyPr>
          <a:lstStyle/>
          <a:p>
            <a:r>
              <a:rPr lang="de-DE" dirty="0">
                <a:latin typeface="Arial" panose="020B0604020202020204" pitchFamily="34" charset="0"/>
                <a:cs typeface="Arial" panose="020B0604020202020204" pitchFamily="34" charset="0"/>
              </a:rPr>
              <a:t>SI Broschüre </a:t>
            </a:r>
            <a:endParaRPr lang="de-DE" dirty="0"/>
          </a:p>
        </p:txBody>
      </p:sp>
      <p:sp>
        <p:nvSpPr>
          <p:cNvPr id="57" name="Rechteck 56">
            <a:extLst>
              <a:ext uri="{FF2B5EF4-FFF2-40B4-BE49-F238E27FC236}">
                <a16:creationId xmlns:a16="http://schemas.microsoft.com/office/drawing/2014/main" id="{67756DF1-09D2-4020-BA9A-49A607767ECC}"/>
              </a:ext>
            </a:extLst>
          </p:cNvPr>
          <p:cNvSpPr/>
          <p:nvPr/>
        </p:nvSpPr>
        <p:spPr>
          <a:xfrm>
            <a:off x="332834" y="1865594"/>
            <a:ext cx="595035" cy="369332"/>
          </a:xfrm>
          <a:prstGeom prst="rect">
            <a:avLst/>
          </a:prstGeom>
        </p:spPr>
        <p:txBody>
          <a:bodyPr wrap="none">
            <a:spAutoFit/>
          </a:bodyPr>
          <a:lstStyle/>
          <a:p>
            <a:r>
              <a:rPr lang="de-DE" dirty="0">
                <a:latin typeface="Arial" panose="020B0604020202020204" pitchFamily="34" charset="0"/>
                <a:cs typeface="Arial" panose="020B0604020202020204" pitchFamily="34" charset="0"/>
              </a:rPr>
              <a:t>VIM</a:t>
            </a:r>
            <a:endParaRPr lang="de-DE" dirty="0"/>
          </a:p>
        </p:txBody>
      </p:sp>
      <p:sp>
        <p:nvSpPr>
          <p:cNvPr id="64" name="Rechteck 63">
            <a:extLst>
              <a:ext uri="{FF2B5EF4-FFF2-40B4-BE49-F238E27FC236}">
                <a16:creationId xmlns:a16="http://schemas.microsoft.com/office/drawing/2014/main" id="{32077B22-F1A5-44B6-A46E-328E02C19D23}"/>
              </a:ext>
            </a:extLst>
          </p:cNvPr>
          <p:cNvSpPr/>
          <p:nvPr/>
        </p:nvSpPr>
        <p:spPr>
          <a:xfrm>
            <a:off x="323529" y="2237315"/>
            <a:ext cx="723275" cy="369332"/>
          </a:xfrm>
          <a:prstGeom prst="rect">
            <a:avLst/>
          </a:prstGeom>
        </p:spPr>
        <p:txBody>
          <a:bodyPr wrap="none">
            <a:spAutoFit/>
          </a:bodyPr>
          <a:lstStyle/>
          <a:p>
            <a:r>
              <a:rPr lang="de-DE" dirty="0">
                <a:latin typeface="Arial" panose="020B0604020202020204" pitchFamily="34" charset="0"/>
                <a:cs typeface="Arial" panose="020B0604020202020204" pitchFamily="34" charset="0"/>
              </a:rPr>
              <a:t>GUM</a:t>
            </a:r>
            <a:endParaRPr lang="de-DE" dirty="0"/>
          </a:p>
        </p:txBody>
      </p:sp>
      <p:sp>
        <p:nvSpPr>
          <p:cNvPr id="65" name="Rechteck 64">
            <a:extLst>
              <a:ext uri="{FF2B5EF4-FFF2-40B4-BE49-F238E27FC236}">
                <a16:creationId xmlns:a16="http://schemas.microsoft.com/office/drawing/2014/main" id="{3F4BC3B7-62CF-4B9E-80E3-BC9527BDFD66}"/>
              </a:ext>
            </a:extLst>
          </p:cNvPr>
          <p:cNvSpPr/>
          <p:nvPr/>
        </p:nvSpPr>
        <p:spPr>
          <a:xfrm>
            <a:off x="323529" y="2579659"/>
            <a:ext cx="1112228" cy="369332"/>
          </a:xfrm>
          <a:prstGeom prst="rect">
            <a:avLst/>
          </a:prstGeom>
        </p:spPr>
        <p:txBody>
          <a:bodyPr wrap="none">
            <a:spAutoFit/>
          </a:bodyPr>
          <a:lstStyle/>
          <a:p>
            <a:r>
              <a:rPr lang="de-DE" dirty="0">
                <a:latin typeface="Arial" panose="020B0604020202020204" pitchFamily="34" charset="0"/>
                <a:cs typeface="Arial" panose="020B0604020202020204" pitchFamily="34" charset="0"/>
              </a:rPr>
              <a:t>CODATA</a:t>
            </a:r>
            <a:endParaRPr lang="de-DE" dirty="0"/>
          </a:p>
        </p:txBody>
      </p:sp>
      <p:sp>
        <p:nvSpPr>
          <p:cNvPr id="66" name="Geschweifte Klammer rechts 65">
            <a:extLst>
              <a:ext uri="{FF2B5EF4-FFF2-40B4-BE49-F238E27FC236}">
                <a16:creationId xmlns:a16="http://schemas.microsoft.com/office/drawing/2014/main" id="{7C194784-6D5F-4E3A-81FA-56A3E5B48BD9}"/>
              </a:ext>
            </a:extLst>
          </p:cNvPr>
          <p:cNvSpPr/>
          <p:nvPr/>
        </p:nvSpPr>
        <p:spPr>
          <a:xfrm>
            <a:off x="1875867" y="1580838"/>
            <a:ext cx="216024" cy="134983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grpSp>
        <p:nvGrpSpPr>
          <p:cNvPr id="4" name="Gruppieren 3">
            <a:extLst>
              <a:ext uri="{FF2B5EF4-FFF2-40B4-BE49-F238E27FC236}">
                <a16:creationId xmlns:a16="http://schemas.microsoft.com/office/drawing/2014/main" id="{AB4F838D-929F-4603-800A-C4FEDC83F641}"/>
              </a:ext>
            </a:extLst>
          </p:cNvPr>
          <p:cNvGrpSpPr/>
          <p:nvPr/>
        </p:nvGrpSpPr>
        <p:grpSpPr>
          <a:xfrm>
            <a:off x="5494175" y="1415226"/>
            <a:ext cx="3511373" cy="3125732"/>
            <a:chOff x="5494175" y="1415226"/>
            <a:chExt cx="3511373" cy="3125732"/>
          </a:xfrm>
        </p:grpSpPr>
        <p:sp>
          <p:nvSpPr>
            <p:cNvPr id="68" name="Geschweifte Klammer rechts 67">
              <a:extLst>
                <a:ext uri="{FF2B5EF4-FFF2-40B4-BE49-F238E27FC236}">
                  <a16:creationId xmlns:a16="http://schemas.microsoft.com/office/drawing/2014/main" id="{EA6CB373-2D8F-40BA-8B34-2027A1EB7444}"/>
                </a:ext>
              </a:extLst>
            </p:cNvPr>
            <p:cNvSpPr/>
            <p:nvPr/>
          </p:nvSpPr>
          <p:spPr>
            <a:xfrm rot="5400000">
              <a:off x="8312350" y="1720045"/>
              <a:ext cx="114166" cy="326015"/>
            </a:xfrm>
            <a:prstGeom prst="rightBrace">
              <a:avLst>
                <a:gd name="adj1" fmla="val 38732"/>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70C0"/>
                </a:solidFill>
              </a:endParaRPr>
            </a:p>
          </p:txBody>
        </p:sp>
        <p:cxnSp>
          <p:nvCxnSpPr>
            <p:cNvPr id="69" name="Gerader Verbinder 68">
              <a:extLst>
                <a:ext uri="{FF2B5EF4-FFF2-40B4-BE49-F238E27FC236}">
                  <a16:creationId xmlns:a16="http://schemas.microsoft.com/office/drawing/2014/main" id="{DBF81866-9145-4256-B14F-0F7D83557173}"/>
                </a:ext>
              </a:extLst>
            </p:cNvPr>
            <p:cNvCxnSpPr>
              <a:cxnSpLocks/>
            </p:cNvCxnSpPr>
            <p:nvPr/>
          </p:nvCxnSpPr>
          <p:spPr>
            <a:xfrm>
              <a:off x="8374601" y="2041428"/>
              <a:ext cx="0" cy="186776"/>
            </a:xfrm>
            <a:prstGeom prst="line">
              <a:avLst/>
            </a:prstGeom>
          </p:spPr>
          <p:style>
            <a:lnRef idx="2">
              <a:schemeClr val="accent1"/>
            </a:lnRef>
            <a:fillRef idx="0">
              <a:schemeClr val="accent1"/>
            </a:fillRef>
            <a:effectRef idx="1">
              <a:schemeClr val="accent1"/>
            </a:effectRef>
            <a:fontRef idx="minor">
              <a:schemeClr val="tx1"/>
            </a:fontRef>
          </p:style>
        </p:cxnSp>
        <p:sp>
          <p:nvSpPr>
            <p:cNvPr id="70" name="Geschweifte Klammer rechts 69">
              <a:extLst>
                <a:ext uri="{FF2B5EF4-FFF2-40B4-BE49-F238E27FC236}">
                  <a16:creationId xmlns:a16="http://schemas.microsoft.com/office/drawing/2014/main" id="{93107A03-8CED-4171-811A-A78A2C97F752}"/>
                </a:ext>
              </a:extLst>
            </p:cNvPr>
            <p:cNvSpPr/>
            <p:nvPr/>
          </p:nvSpPr>
          <p:spPr>
            <a:xfrm rot="5400000">
              <a:off x="6384505" y="1746045"/>
              <a:ext cx="114168" cy="282794"/>
            </a:xfrm>
            <a:prstGeom prst="rightBrace">
              <a:avLst>
                <a:gd name="adj1" fmla="val 38732"/>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70C0"/>
                </a:solidFill>
              </a:endParaRPr>
            </a:p>
          </p:txBody>
        </p:sp>
        <p:sp>
          <p:nvSpPr>
            <p:cNvPr id="71" name="Textfeld 70">
              <a:extLst>
                <a:ext uri="{FF2B5EF4-FFF2-40B4-BE49-F238E27FC236}">
                  <a16:creationId xmlns:a16="http://schemas.microsoft.com/office/drawing/2014/main" id="{C52402E4-4615-4259-A182-B38B51992CDD}"/>
                </a:ext>
              </a:extLst>
            </p:cNvPr>
            <p:cNvSpPr txBox="1"/>
            <p:nvPr/>
          </p:nvSpPr>
          <p:spPr>
            <a:xfrm>
              <a:off x="6480934" y="3613438"/>
              <a:ext cx="1631216" cy="369332"/>
            </a:xfrm>
            <a:prstGeom prst="rect">
              <a:avLst/>
            </a:prstGeom>
            <a:noFill/>
          </p:spPr>
          <p:txBody>
            <a:bodyPr wrap="none" rtlCol="0">
              <a:spAutoFit/>
            </a:bodyPr>
            <a:lstStyle/>
            <a:p>
              <a:r>
                <a:rPr lang="en-US" dirty="0"/>
                <a:t>coverage factor</a:t>
              </a:r>
            </a:p>
          </p:txBody>
        </p:sp>
        <p:grpSp>
          <p:nvGrpSpPr>
            <p:cNvPr id="72" name="Gruppieren 71">
              <a:extLst>
                <a:ext uri="{FF2B5EF4-FFF2-40B4-BE49-F238E27FC236}">
                  <a16:creationId xmlns:a16="http://schemas.microsoft.com/office/drawing/2014/main" id="{0603D44A-2DB1-4EE2-BB25-4E2CC94FCFDB}"/>
                </a:ext>
              </a:extLst>
            </p:cNvPr>
            <p:cNvGrpSpPr/>
            <p:nvPr/>
          </p:nvGrpSpPr>
          <p:grpSpPr>
            <a:xfrm>
              <a:off x="6402581" y="2012676"/>
              <a:ext cx="113636" cy="1830062"/>
              <a:chOff x="6087437" y="2788059"/>
              <a:chExt cx="188573" cy="159380"/>
            </a:xfrm>
          </p:grpSpPr>
          <p:cxnSp>
            <p:nvCxnSpPr>
              <p:cNvPr id="73" name="Gerader Verbinder 72">
                <a:extLst>
                  <a:ext uri="{FF2B5EF4-FFF2-40B4-BE49-F238E27FC236}">
                    <a16:creationId xmlns:a16="http://schemas.microsoft.com/office/drawing/2014/main" id="{1EBD6F53-E05E-4DFA-B6AF-4C5B3AE647B2}"/>
                  </a:ext>
                </a:extLst>
              </p:cNvPr>
              <p:cNvCxnSpPr>
                <a:cxnSpLocks/>
              </p:cNvCxnSpPr>
              <p:nvPr/>
            </p:nvCxnSpPr>
            <p:spPr>
              <a:xfrm>
                <a:off x="6093530" y="2788059"/>
                <a:ext cx="0" cy="159380"/>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Gerader Verbinder 73">
                <a:extLst>
                  <a:ext uri="{FF2B5EF4-FFF2-40B4-BE49-F238E27FC236}">
                    <a16:creationId xmlns:a16="http://schemas.microsoft.com/office/drawing/2014/main" id="{2A1A2BE0-2B3E-4F33-8D72-85D1EB2A6CA1}"/>
                  </a:ext>
                </a:extLst>
              </p:cNvPr>
              <p:cNvCxnSpPr>
                <a:cxnSpLocks/>
              </p:cNvCxnSpPr>
              <p:nvPr/>
            </p:nvCxnSpPr>
            <p:spPr>
              <a:xfrm flipH="1">
                <a:off x="6087437" y="2946961"/>
                <a:ext cx="188573" cy="478"/>
              </a:xfrm>
              <a:prstGeom prst="line">
                <a:avLst/>
              </a:prstGeom>
            </p:spPr>
            <p:style>
              <a:lnRef idx="2">
                <a:schemeClr val="accent1"/>
              </a:lnRef>
              <a:fillRef idx="0">
                <a:schemeClr val="accent1"/>
              </a:fillRef>
              <a:effectRef idx="1">
                <a:schemeClr val="accent1"/>
              </a:effectRef>
              <a:fontRef idx="minor">
                <a:schemeClr val="tx1"/>
              </a:fontRef>
            </p:style>
          </p:cxnSp>
        </p:grpSp>
        <p:sp>
          <p:nvSpPr>
            <p:cNvPr id="75" name="Geschweifte Klammer rechts 74">
              <a:extLst>
                <a:ext uri="{FF2B5EF4-FFF2-40B4-BE49-F238E27FC236}">
                  <a16:creationId xmlns:a16="http://schemas.microsoft.com/office/drawing/2014/main" id="{50A497E4-7C94-450F-ADA4-08F4381E3D1B}"/>
                </a:ext>
              </a:extLst>
            </p:cNvPr>
            <p:cNvSpPr/>
            <p:nvPr/>
          </p:nvSpPr>
          <p:spPr>
            <a:xfrm rot="5400000">
              <a:off x="7233791" y="1255927"/>
              <a:ext cx="137749" cy="1239442"/>
            </a:xfrm>
            <a:prstGeom prst="rightBrace">
              <a:avLst>
                <a:gd name="adj1" fmla="val 38732"/>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70C0"/>
                </a:solidFill>
              </a:endParaRPr>
            </a:p>
          </p:txBody>
        </p:sp>
        <p:sp>
          <p:nvSpPr>
            <p:cNvPr id="76" name="Textfeld 75">
              <a:extLst>
                <a:ext uri="{FF2B5EF4-FFF2-40B4-BE49-F238E27FC236}">
                  <a16:creationId xmlns:a16="http://schemas.microsoft.com/office/drawing/2014/main" id="{D8ADC84E-BE2C-4A93-93C3-72D3927558B5}"/>
                </a:ext>
              </a:extLst>
            </p:cNvPr>
            <p:cNvSpPr txBox="1"/>
            <p:nvPr/>
          </p:nvSpPr>
          <p:spPr>
            <a:xfrm>
              <a:off x="6516217" y="2885004"/>
              <a:ext cx="2428761" cy="646331"/>
            </a:xfrm>
            <a:prstGeom prst="rect">
              <a:avLst/>
            </a:prstGeom>
            <a:noFill/>
          </p:spPr>
          <p:txBody>
            <a:bodyPr wrap="square" rtlCol="0">
              <a:spAutoFit/>
            </a:bodyPr>
            <a:lstStyle/>
            <a:p>
              <a:r>
                <a:rPr lang="en-US" dirty="0"/>
                <a:t>type of distribution</a:t>
              </a:r>
              <a:br>
                <a:rPr lang="en-US" dirty="0"/>
              </a:br>
              <a:r>
                <a:rPr lang="en-US" dirty="0"/>
                <a:t>   (normal, uniform, … )</a:t>
              </a:r>
            </a:p>
          </p:txBody>
        </p:sp>
        <p:grpSp>
          <p:nvGrpSpPr>
            <p:cNvPr id="77" name="Gruppieren 76">
              <a:extLst>
                <a:ext uri="{FF2B5EF4-FFF2-40B4-BE49-F238E27FC236}">
                  <a16:creationId xmlns:a16="http://schemas.microsoft.com/office/drawing/2014/main" id="{142F61C2-3ABE-4B30-8B6C-1C4D3D547639}"/>
                </a:ext>
              </a:extLst>
            </p:cNvPr>
            <p:cNvGrpSpPr/>
            <p:nvPr/>
          </p:nvGrpSpPr>
          <p:grpSpPr>
            <a:xfrm>
              <a:off x="7236319" y="2062317"/>
              <a:ext cx="122728" cy="818310"/>
              <a:chOff x="3768431" y="2788220"/>
              <a:chExt cx="558398" cy="96189"/>
            </a:xfrm>
          </p:grpSpPr>
          <p:cxnSp>
            <p:nvCxnSpPr>
              <p:cNvPr id="78" name="Gerader Verbinder 77">
                <a:extLst>
                  <a:ext uri="{FF2B5EF4-FFF2-40B4-BE49-F238E27FC236}">
                    <a16:creationId xmlns:a16="http://schemas.microsoft.com/office/drawing/2014/main" id="{25C67E09-FDA9-4D13-80A9-BA18E92CC3F2}"/>
                  </a:ext>
                </a:extLst>
              </p:cNvPr>
              <p:cNvCxnSpPr>
                <a:cxnSpLocks/>
              </p:cNvCxnSpPr>
              <p:nvPr/>
            </p:nvCxnSpPr>
            <p:spPr>
              <a:xfrm flipH="1">
                <a:off x="3824287" y="2788220"/>
                <a:ext cx="68751" cy="96189"/>
              </a:xfrm>
              <a:prstGeom prst="line">
                <a:avLst/>
              </a:prstGeom>
            </p:spPr>
            <p:style>
              <a:lnRef idx="2">
                <a:schemeClr val="accent1"/>
              </a:lnRef>
              <a:fillRef idx="0">
                <a:schemeClr val="accent1"/>
              </a:fillRef>
              <a:effectRef idx="1">
                <a:schemeClr val="accent1"/>
              </a:effectRef>
              <a:fontRef idx="minor">
                <a:schemeClr val="tx1"/>
              </a:fontRef>
            </p:style>
          </p:cxnSp>
          <p:cxnSp>
            <p:nvCxnSpPr>
              <p:cNvPr id="79" name="Gerader Verbinder 78">
                <a:extLst>
                  <a:ext uri="{FF2B5EF4-FFF2-40B4-BE49-F238E27FC236}">
                    <a16:creationId xmlns:a16="http://schemas.microsoft.com/office/drawing/2014/main" id="{AA01FB0C-6DBA-4A2F-AC43-CEA6C2ADCE03}"/>
                  </a:ext>
                </a:extLst>
              </p:cNvPr>
              <p:cNvCxnSpPr>
                <a:cxnSpLocks/>
              </p:cNvCxnSpPr>
              <p:nvPr/>
            </p:nvCxnSpPr>
            <p:spPr>
              <a:xfrm flipH="1">
                <a:off x="3768431" y="2884409"/>
                <a:ext cx="558398"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89" name="Geschweifte Klammer rechts 88">
              <a:extLst>
                <a:ext uri="{FF2B5EF4-FFF2-40B4-BE49-F238E27FC236}">
                  <a16:creationId xmlns:a16="http://schemas.microsoft.com/office/drawing/2014/main" id="{18C90F0F-A318-4136-BB9C-D433F6676893}"/>
                </a:ext>
              </a:extLst>
            </p:cNvPr>
            <p:cNvSpPr/>
            <p:nvPr/>
          </p:nvSpPr>
          <p:spPr>
            <a:xfrm rot="5400000">
              <a:off x="5939174" y="1682464"/>
              <a:ext cx="131711" cy="407310"/>
            </a:xfrm>
            <a:prstGeom prst="rightBrace">
              <a:avLst>
                <a:gd name="adj1" fmla="val 38732"/>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70C0"/>
                </a:solidFill>
              </a:endParaRPr>
            </a:p>
          </p:txBody>
        </p:sp>
        <p:grpSp>
          <p:nvGrpSpPr>
            <p:cNvPr id="90" name="Gruppieren 89">
              <a:extLst>
                <a:ext uri="{FF2B5EF4-FFF2-40B4-BE49-F238E27FC236}">
                  <a16:creationId xmlns:a16="http://schemas.microsoft.com/office/drawing/2014/main" id="{79A566A4-D3DE-4D8C-A7A6-81514DDD0DD1}"/>
                </a:ext>
              </a:extLst>
            </p:cNvPr>
            <p:cNvGrpSpPr/>
            <p:nvPr/>
          </p:nvGrpSpPr>
          <p:grpSpPr>
            <a:xfrm>
              <a:off x="6012161" y="2011782"/>
              <a:ext cx="101288" cy="2199157"/>
              <a:chOff x="6137236" y="2779770"/>
              <a:chExt cx="273745" cy="147047"/>
            </a:xfrm>
          </p:grpSpPr>
          <p:cxnSp>
            <p:nvCxnSpPr>
              <p:cNvPr id="91" name="Gerader Verbinder 31">
                <a:extLst>
                  <a:ext uri="{FF2B5EF4-FFF2-40B4-BE49-F238E27FC236}">
                    <a16:creationId xmlns:a16="http://schemas.microsoft.com/office/drawing/2014/main" id="{F09A4958-8188-4AC1-A22F-445BC731A28E}"/>
                  </a:ext>
                </a:extLst>
              </p:cNvPr>
              <p:cNvCxnSpPr>
                <a:cxnSpLocks/>
              </p:cNvCxnSpPr>
              <p:nvPr/>
            </p:nvCxnSpPr>
            <p:spPr>
              <a:xfrm>
                <a:off x="6137236" y="2779770"/>
                <a:ext cx="0" cy="147047"/>
              </a:xfrm>
              <a:prstGeom prst="line">
                <a:avLst/>
              </a:prstGeom>
            </p:spPr>
            <p:style>
              <a:lnRef idx="2">
                <a:schemeClr val="accent1"/>
              </a:lnRef>
              <a:fillRef idx="0">
                <a:schemeClr val="accent1"/>
              </a:fillRef>
              <a:effectRef idx="1">
                <a:schemeClr val="accent1"/>
              </a:effectRef>
              <a:fontRef idx="minor">
                <a:schemeClr val="tx1"/>
              </a:fontRef>
            </p:style>
          </p:cxnSp>
          <p:cxnSp>
            <p:nvCxnSpPr>
              <p:cNvPr id="92" name="Gerader Verbinder 32">
                <a:extLst>
                  <a:ext uri="{FF2B5EF4-FFF2-40B4-BE49-F238E27FC236}">
                    <a16:creationId xmlns:a16="http://schemas.microsoft.com/office/drawing/2014/main" id="{3009D338-11CB-4B07-ABE2-389DDB0F5643}"/>
                  </a:ext>
                </a:extLst>
              </p:cNvPr>
              <p:cNvCxnSpPr>
                <a:cxnSpLocks/>
              </p:cNvCxnSpPr>
              <p:nvPr/>
            </p:nvCxnSpPr>
            <p:spPr>
              <a:xfrm flipH="1" flipV="1">
                <a:off x="6137236" y="2926817"/>
                <a:ext cx="273745"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93" name="Textfeld 92">
              <a:extLst>
                <a:ext uri="{FF2B5EF4-FFF2-40B4-BE49-F238E27FC236}">
                  <a16:creationId xmlns:a16="http://schemas.microsoft.com/office/drawing/2014/main" id="{3D35FC05-DCF7-4BB3-97B7-F9B7F65F1A41}"/>
                </a:ext>
              </a:extLst>
            </p:cNvPr>
            <p:cNvSpPr txBox="1"/>
            <p:nvPr/>
          </p:nvSpPr>
          <p:spPr>
            <a:xfrm>
              <a:off x="6027557" y="3894627"/>
              <a:ext cx="2623988" cy="646331"/>
            </a:xfrm>
            <a:prstGeom prst="rect">
              <a:avLst/>
            </a:prstGeom>
            <a:noFill/>
          </p:spPr>
          <p:txBody>
            <a:bodyPr wrap="none" rtlCol="0">
              <a:spAutoFit/>
            </a:bodyPr>
            <a:lstStyle/>
            <a:p>
              <a:r>
                <a:rPr lang="en-US" dirty="0"/>
                <a:t>measurement uncertainty</a:t>
              </a:r>
            </a:p>
            <a:p>
              <a:r>
                <a:rPr lang="en-US" dirty="0"/>
                <a:t>   &amp; coverage interval</a:t>
              </a:r>
            </a:p>
          </p:txBody>
        </p:sp>
        <p:sp>
          <p:nvSpPr>
            <p:cNvPr id="95" name="Textfeld 94">
              <a:extLst>
                <a:ext uri="{FF2B5EF4-FFF2-40B4-BE49-F238E27FC236}">
                  <a16:creationId xmlns:a16="http://schemas.microsoft.com/office/drawing/2014/main" id="{D693458E-C593-4D05-980C-5CA95E469EC7}"/>
                </a:ext>
              </a:extLst>
            </p:cNvPr>
            <p:cNvSpPr txBox="1"/>
            <p:nvPr/>
          </p:nvSpPr>
          <p:spPr>
            <a:xfrm>
              <a:off x="5494175" y="1415226"/>
              <a:ext cx="3254289" cy="461665"/>
            </a:xfrm>
            <a:prstGeom prst="rect">
              <a:avLst/>
            </a:prstGeom>
            <a:noFill/>
          </p:spPr>
          <p:txBody>
            <a:bodyPr wrap="none" rtlCol="0">
              <a:spAutoFit/>
            </a:bodyPr>
            <a:lstStyle/>
            <a:p>
              <a:r>
                <a:rPr lang="en-US" sz="2400" dirty="0">
                  <a:solidFill>
                    <a:schemeClr val="accent1">
                      <a:lumMod val="75000"/>
                    </a:schemeClr>
                  </a:solidFill>
                </a:rPr>
                <a:t>± </a:t>
              </a:r>
              <a:r>
                <a:rPr lang="en-US" sz="2400" i="1" dirty="0">
                  <a:solidFill>
                    <a:schemeClr val="accent1">
                      <a:lumMod val="75000"/>
                    </a:schemeClr>
                  </a:solidFill>
                  <a:latin typeface="Times New Roman" panose="02020603050405020304" pitchFamily="18" charset="0"/>
                  <a:cs typeface="Times New Roman" panose="02020603050405020304" pitchFamily="18" charset="0"/>
                </a:rPr>
                <a:t>U</a:t>
              </a:r>
              <a:r>
                <a:rPr lang="en-US" sz="2400" baseline="-25000" dirty="0">
                  <a:solidFill>
                    <a:schemeClr val="accent1">
                      <a:lumMod val="75000"/>
                    </a:schemeClr>
                  </a:solidFill>
                </a:rPr>
                <a:t>95</a:t>
              </a:r>
              <a:r>
                <a:rPr lang="en-US" sz="2400" dirty="0">
                  <a:solidFill>
                    <a:schemeClr val="accent1">
                      <a:lumMod val="75000"/>
                    </a:schemeClr>
                  </a:solidFill>
                </a:rPr>
                <a:t>(</a:t>
              </a:r>
              <a:r>
                <a:rPr lang="en-US" sz="2400" i="1" dirty="0">
                  <a:solidFill>
                    <a:schemeClr val="accent1">
                      <a:lumMod val="75000"/>
                    </a:schemeClr>
                  </a:solidFill>
                  <a:latin typeface="Times New Roman" panose="02020603050405020304" pitchFamily="18" charset="0"/>
                  <a:cs typeface="Times New Roman" panose="02020603050405020304" pitchFamily="18" charset="0"/>
                </a:rPr>
                <a:t>k</a:t>
              </a:r>
              <a:r>
                <a:rPr lang="en-US" sz="2400" dirty="0">
                  <a:solidFill>
                    <a:schemeClr val="accent1">
                      <a:lumMod val="75000"/>
                    </a:schemeClr>
                  </a:solidFill>
                </a:rPr>
                <a:t>) distribution UTC</a:t>
              </a:r>
            </a:p>
          </p:txBody>
        </p:sp>
        <p:sp>
          <p:nvSpPr>
            <p:cNvPr id="96" name="Textfeld 95">
              <a:extLst>
                <a:ext uri="{FF2B5EF4-FFF2-40B4-BE49-F238E27FC236}">
                  <a16:creationId xmlns:a16="http://schemas.microsoft.com/office/drawing/2014/main" id="{59E28133-631A-4859-ABBD-7FB48B2BB021}"/>
                </a:ext>
              </a:extLst>
            </p:cNvPr>
            <p:cNvSpPr txBox="1"/>
            <p:nvPr/>
          </p:nvSpPr>
          <p:spPr>
            <a:xfrm>
              <a:off x="7308304" y="2166665"/>
              <a:ext cx="1697244" cy="646331"/>
            </a:xfrm>
            <a:prstGeom prst="rect">
              <a:avLst/>
            </a:prstGeom>
            <a:noFill/>
          </p:spPr>
          <p:txBody>
            <a:bodyPr wrap="square" rtlCol="0">
              <a:spAutoFit/>
            </a:bodyPr>
            <a:lstStyle/>
            <a:p>
              <a:r>
                <a:rPr lang="en-US" dirty="0"/>
                <a:t>Coordinated </a:t>
              </a:r>
            </a:p>
            <a:p>
              <a:r>
                <a:rPr lang="en-US" dirty="0"/>
                <a:t>Universal Time</a:t>
              </a:r>
            </a:p>
          </p:txBody>
        </p:sp>
      </p:grpSp>
      <p:sp>
        <p:nvSpPr>
          <p:cNvPr id="97" name="Textfeld 96">
            <a:extLst>
              <a:ext uri="{FF2B5EF4-FFF2-40B4-BE49-F238E27FC236}">
                <a16:creationId xmlns:a16="http://schemas.microsoft.com/office/drawing/2014/main" id="{28096A2F-7913-43AA-AD8E-2B15D7D20473}"/>
              </a:ext>
            </a:extLst>
          </p:cNvPr>
          <p:cNvSpPr txBox="1"/>
          <p:nvPr/>
        </p:nvSpPr>
        <p:spPr>
          <a:xfrm>
            <a:off x="535765" y="3468945"/>
            <a:ext cx="3807189" cy="830997"/>
          </a:xfrm>
          <a:prstGeom prst="rect">
            <a:avLst/>
          </a:prstGeom>
          <a:noFill/>
          <a:ln w="12700">
            <a:solidFill>
              <a:srgbClr val="00B050"/>
            </a:solidFill>
          </a:ln>
        </p:spPr>
        <p:txBody>
          <a:bodyPr wrap="square" rtlCol="0">
            <a:spAutoFit/>
          </a:bodyPr>
          <a:lstStyle/>
          <a:p>
            <a:r>
              <a:rPr lang="en-US" sz="2400" u="sng" dirty="0">
                <a:solidFill>
                  <a:srgbClr val="00B050"/>
                </a:solidFill>
                <a:latin typeface="Arial" panose="020B0604020202020204" pitchFamily="34" charset="0"/>
                <a:cs typeface="Arial" panose="020B0604020202020204" pitchFamily="34" charset="0"/>
              </a:rPr>
              <a:t>vision:</a:t>
            </a:r>
            <a:r>
              <a:rPr lang="en-US" sz="2400" dirty="0">
                <a:solidFill>
                  <a:srgbClr val="00B050"/>
                </a:solidFill>
                <a:latin typeface="Arial" panose="020B0604020202020204" pitchFamily="34" charset="0"/>
                <a:cs typeface="Arial" panose="020B0604020202020204" pitchFamily="34" charset="0"/>
              </a:rPr>
              <a:t> no (measurement) result without a (SI) unit!</a:t>
            </a:r>
          </a:p>
        </p:txBody>
      </p:sp>
      <p:sp>
        <p:nvSpPr>
          <p:cNvPr id="2" name="Titel 1">
            <a:extLst>
              <a:ext uri="{FF2B5EF4-FFF2-40B4-BE49-F238E27FC236}">
                <a16:creationId xmlns:a16="http://schemas.microsoft.com/office/drawing/2014/main" id="{0E74A6FE-7D2E-41CC-B7CD-ED41404B6CD6}"/>
              </a:ext>
            </a:extLst>
          </p:cNvPr>
          <p:cNvSpPr>
            <a:spLocks noGrp="1"/>
          </p:cNvSpPr>
          <p:nvPr>
            <p:ph type="title"/>
          </p:nvPr>
        </p:nvSpPr>
        <p:spPr/>
        <p:txBody>
          <a:bodyPr/>
          <a:lstStyle/>
          <a:p>
            <a:r>
              <a:rPr lang="en-US" dirty="0"/>
              <a:t>Digital SI – universal data model</a:t>
            </a:r>
            <a:endParaRPr lang="de-DE" dirty="0"/>
          </a:p>
        </p:txBody>
      </p:sp>
      <p:grpSp>
        <p:nvGrpSpPr>
          <p:cNvPr id="5" name="Gruppieren 4">
            <a:extLst>
              <a:ext uri="{FF2B5EF4-FFF2-40B4-BE49-F238E27FC236}">
                <a16:creationId xmlns:a16="http://schemas.microsoft.com/office/drawing/2014/main" id="{72E073B3-E114-4089-A51A-51900F30966C}"/>
              </a:ext>
            </a:extLst>
          </p:cNvPr>
          <p:cNvGrpSpPr/>
          <p:nvPr/>
        </p:nvGrpSpPr>
        <p:grpSpPr>
          <a:xfrm>
            <a:off x="323529" y="987574"/>
            <a:ext cx="6658559" cy="3960440"/>
            <a:chOff x="323529" y="987574"/>
            <a:chExt cx="6658559" cy="3960440"/>
          </a:xfrm>
        </p:grpSpPr>
        <p:sp>
          <p:nvSpPr>
            <p:cNvPr id="67" name="Textfeld 66">
              <a:extLst>
                <a:ext uri="{FF2B5EF4-FFF2-40B4-BE49-F238E27FC236}">
                  <a16:creationId xmlns:a16="http://schemas.microsoft.com/office/drawing/2014/main" id="{7C0C0B43-A756-45DC-9FB1-01FFEC65010F}"/>
                </a:ext>
              </a:extLst>
            </p:cNvPr>
            <p:cNvSpPr txBox="1"/>
            <p:nvPr/>
          </p:nvSpPr>
          <p:spPr>
            <a:xfrm>
              <a:off x="4283969" y="1401675"/>
              <a:ext cx="1239442" cy="461665"/>
            </a:xfrm>
            <a:prstGeom prst="rect">
              <a:avLst/>
            </a:prstGeom>
            <a:noFill/>
          </p:spPr>
          <p:txBody>
            <a:bodyPr wrap="none" rtlCol="0">
              <a:spAutoFit/>
            </a:bodyPr>
            <a:lstStyle/>
            <a:p>
              <a:r>
                <a:rPr lang="en-US" sz="2400" dirty="0"/>
                <a:t>Y = </a:t>
              </a:r>
              <a:r>
                <a:rPr lang="en-US" sz="2400" i="1" dirty="0">
                  <a:solidFill>
                    <a:srgbClr val="00B050"/>
                  </a:solidFill>
                  <a:latin typeface="Times New Roman" panose="02020603050405020304" pitchFamily="18" charset="0"/>
                  <a:cs typeface="Times New Roman" panose="02020603050405020304" pitchFamily="18" charset="0"/>
                </a:rPr>
                <a:t>y</a:t>
              </a:r>
              <a:r>
                <a:rPr lang="en-US" sz="2400" dirty="0">
                  <a:solidFill>
                    <a:srgbClr val="00B050"/>
                  </a:solidFill>
                </a:rPr>
                <a:t> [SI]</a:t>
              </a:r>
            </a:p>
          </p:txBody>
        </p:sp>
        <p:grpSp>
          <p:nvGrpSpPr>
            <p:cNvPr id="3" name="Gruppieren 2">
              <a:extLst>
                <a:ext uri="{FF2B5EF4-FFF2-40B4-BE49-F238E27FC236}">
                  <a16:creationId xmlns:a16="http://schemas.microsoft.com/office/drawing/2014/main" id="{9CE44944-BE6A-4ACA-AEAB-5F115C857F29}"/>
                </a:ext>
              </a:extLst>
            </p:cNvPr>
            <p:cNvGrpSpPr/>
            <p:nvPr/>
          </p:nvGrpSpPr>
          <p:grpSpPr>
            <a:xfrm>
              <a:off x="4755483" y="1819536"/>
              <a:ext cx="2226605" cy="3128478"/>
              <a:chOff x="4755483" y="1819536"/>
              <a:chExt cx="2226605" cy="3128478"/>
            </a:xfrm>
          </p:grpSpPr>
          <p:sp>
            <p:nvSpPr>
              <p:cNvPr id="80" name="Geschweifte Klammer rechts 79">
                <a:extLst>
                  <a:ext uri="{FF2B5EF4-FFF2-40B4-BE49-F238E27FC236}">
                    <a16:creationId xmlns:a16="http://schemas.microsoft.com/office/drawing/2014/main" id="{088683D5-82D5-41C2-8693-2AF835312E26}"/>
                  </a:ext>
                </a:extLst>
              </p:cNvPr>
              <p:cNvSpPr/>
              <p:nvPr/>
            </p:nvSpPr>
            <p:spPr>
              <a:xfrm rot="5400000">
                <a:off x="4808308" y="1766711"/>
                <a:ext cx="114164" cy="219814"/>
              </a:xfrm>
              <a:prstGeom prst="rightBrace">
                <a:avLst>
                  <a:gd name="adj1" fmla="val 38732"/>
                  <a:gd name="adj2" fmla="val 50000"/>
                </a:avLst>
              </a:pr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81" name="Gruppieren 80">
                <a:extLst>
                  <a:ext uri="{FF2B5EF4-FFF2-40B4-BE49-F238E27FC236}">
                    <a16:creationId xmlns:a16="http://schemas.microsoft.com/office/drawing/2014/main" id="{6D99CCF5-FB96-4424-867A-297583D2D836}"/>
                  </a:ext>
                </a:extLst>
              </p:cNvPr>
              <p:cNvGrpSpPr/>
              <p:nvPr/>
            </p:nvGrpSpPr>
            <p:grpSpPr>
              <a:xfrm>
                <a:off x="4862877" y="1977784"/>
                <a:ext cx="112419" cy="2798436"/>
                <a:chOff x="6680344" y="2777493"/>
                <a:chExt cx="116047" cy="141876"/>
              </a:xfrm>
            </p:grpSpPr>
            <p:cxnSp>
              <p:nvCxnSpPr>
                <p:cNvPr id="82" name="Gerader Verbinder 81">
                  <a:extLst>
                    <a:ext uri="{FF2B5EF4-FFF2-40B4-BE49-F238E27FC236}">
                      <a16:creationId xmlns:a16="http://schemas.microsoft.com/office/drawing/2014/main" id="{42241015-5F1C-4B47-B4FE-1515B5BD4688}"/>
                    </a:ext>
                  </a:extLst>
                </p:cNvPr>
                <p:cNvCxnSpPr>
                  <a:cxnSpLocks/>
                </p:cNvCxnSpPr>
                <p:nvPr/>
              </p:nvCxnSpPr>
              <p:spPr>
                <a:xfrm>
                  <a:off x="6680344" y="2777493"/>
                  <a:ext cx="0" cy="141876"/>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83" name="Gerader Verbinder 82">
                  <a:extLst>
                    <a:ext uri="{FF2B5EF4-FFF2-40B4-BE49-F238E27FC236}">
                      <a16:creationId xmlns:a16="http://schemas.microsoft.com/office/drawing/2014/main" id="{CEE31B48-E6B0-41DE-AF54-BC8AD4D62DE7}"/>
                    </a:ext>
                  </a:extLst>
                </p:cNvPr>
                <p:cNvCxnSpPr>
                  <a:cxnSpLocks/>
                </p:cNvCxnSpPr>
                <p:nvPr/>
              </p:nvCxnSpPr>
              <p:spPr>
                <a:xfrm flipH="1">
                  <a:off x="6680344" y="2919369"/>
                  <a:ext cx="116047" cy="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grpSp>
          <p:sp>
            <p:nvSpPr>
              <p:cNvPr id="84" name="Textfeld 83">
                <a:extLst>
                  <a:ext uri="{FF2B5EF4-FFF2-40B4-BE49-F238E27FC236}">
                    <a16:creationId xmlns:a16="http://schemas.microsoft.com/office/drawing/2014/main" id="{2DD27356-192B-4ACE-A252-A69977E719AA}"/>
                  </a:ext>
                </a:extLst>
              </p:cNvPr>
              <p:cNvSpPr txBox="1"/>
              <p:nvPr/>
            </p:nvSpPr>
            <p:spPr>
              <a:xfrm>
                <a:off x="5292081" y="4306321"/>
                <a:ext cx="792205" cy="369332"/>
              </a:xfrm>
              <a:prstGeom prst="rect">
                <a:avLst/>
              </a:prstGeom>
              <a:noFill/>
              <a:ln>
                <a:noFill/>
              </a:ln>
            </p:spPr>
            <p:txBody>
              <a:bodyPr wrap="none" rtlCol="0">
                <a:spAutoFit/>
              </a:bodyPr>
              <a:lstStyle/>
              <a:p>
                <a:r>
                  <a:rPr lang="en-US" dirty="0"/>
                  <a:t>SI-unit</a:t>
                </a:r>
              </a:p>
            </p:txBody>
          </p:sp>
          <p:sp>
            <p:nvSpPr>
              <p:cNvPr id="85" name="Geschweifte Klammer rechts 84">
                <a:extLst>
                  <a:ext uri="{FF2B5EF4-FFF2-40B4-BE49-F238E27FC236}">
                    <a16:creationId xmlns:a16="http://schemas.microsoft.com/office/drawing/2014/main" id="{529152B9-D763-4288-BFDA-407490722054}"/>
                  </a:ext>
                </a:extLst>
              </p:cNvPr>
              <p:cNvSpPr/>
              <p:nvPr/>
            </p:nvSpPr>
            <p:spPr>
              <a:xfrm rot="5400000">
                <a:off x="5176295" y="1717331"/>
                <a:ext cx="109381" cy="331288"/>
              </a:xfrm>
              <a:prstGeom prst="rightBrace">
                <a:avLst>
                  <a:gd name="adj1" fmla="val 38732"/>
                  <a:gd name="adj2" fmla="val 50000"/>
                </a:avLst>
              </a:pr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70C0"/>
                  </a:solidFill>
                </a:endParaRPr>
              </a:p>
            </p:txBody>
          </p:sp>
          <p:grpSp>
            <p:nvGrpSpPr>
              <p:cNvPr id="86" name="Gruppieren 85">
                <a:extLst>
                  <a:ext uri="{FF2B5EF4-FFF2-40B4-BE49-F238E27FC236}">
                    <a16:creationId xmlns:a16="http://schemas.microsoft.com/office/drawing/2014/main" id="{B714698C-714E-4E54-B358-622D89D72C8F}"/>
                  </a:ext>
                </a:extLst>
              </p:cNvPr>
              <p:cNvGrpSpPr/>
              <p:nvPr/>
            </p:nvGrpSpPr>
            <p:grpSpPr>
              <a:xfrm>
                <a:off x="5210184" y="1977802"/>
                <a:ext cx="146159" cy="2501912"/>
                <a:chOff x="6615358" y="2779477"/>
                <a:chExt cx="193717" cy="139892"/>
              </a:xfrm>
            </p:grpSpPr>
            <p:cxnSp>
              <p:nvCxnSpPr>
                <p:cNvPr id="87" name="Gerader Verbinder 31">
                  <a:extLst>
                    <a:ext uri="{FF2B5EF4-FFF2-40B4-BE49-F238E27FC236}">
                      <a16:creationId xmlns:a16="http://schemas.microsoft.com/office/drawing/2014/main" id="{317FB5AB-2076-4D6D-85BC-C48D00E7AE9B}"/>
                    </a:ext>
                  </a:extLst>
                </p:cNvPr>
                <p:cNvCxnSpPr>
                  <a:cxnSpLocks/>
                </p:cNvCxnSpPr>
                <p:nvPr/>
              </p:nvCxnSpPr>
              <p:spPr>
                <a:xfrm>
                  <a:off x="6628474" y="2779477"/>
                  <a:ext cx="0" cy="13981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88" name="Gerader Verbinder 32">
                  <a:extLst>
                    <a:ext uri="{FF2B5EF4-FFF2-40B4-BE49-F238E27FC236}">
                      <a16:creationId xmlns:a16="http://schemas.microsoft.com/office/drawing/2014/main" id="{0AB378B6-FC92-4A74-8E23-000862E5BE23}"/>
                    </a:ext>
                  </a:extLst>
                </p:cNvPr>
                <p:cNvCxnSpPr>
                  <a:cxnSpLocks/>
                </p:cNvCxnSpPr>
                <p:nvPr/>
              </p:nvCxnSpPr>
              <p:spPr>
                <a:xfrm flipH="1">
                  <a:off x="6615358" y="2919369"/>
                  <a:ext cx="193717" cy="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grpSp>
          <p:sp>
            <p:nvSpPr>
              <p:cNvPr id="94" name="Textfeld 93">
                <a:extLst>
                  <a:ext uri="{FF2B5EF4-FFF2-40B4-BE49-F238E27FC236}">
                    <a16:creationId xmlns:a16="http://schemas.microsoft.com/office/drawing/2014/main" id="{F75EF50C-A93E-4C0D-8D63-8093B5821FB4}"/>
                  </a:ext>
                </a:extLst>
              </p:cNvPr>
              <p:cNvSpPr txBox="1"/>
              <p:nvPr/>
            </p:nvSpPr>
            <p:spPr>
              <a:xfrm>
                <a:off x="4932040" y="4578682"/>
                <a:ext cx="2050048" cy="369332"/>
              </a:xfrm>
              <a:prstGeom prst="rect">
                <a:avLst/>
              </a:prstGeom>
              <a:noFill/>
            </p:spPr>
            <p:txBody>
              <a:bodyPr wrap="none" rtlCol="0">
                <a:spAutoFit/>
              </a:bodyPr>
              <a:lstStyle/>
              <a:p>
                <a:r>
                  <a:rPr lang="en-US" dirty="0"/>
                  <a:t>measurement value</a:t>
                </a:r>
              </a:p>
            </p:txBody>
          </p:sp>
        </p:grpSp>
        <p:sp>
          <p:nvSpPr>
            <p:cNvPr id="47" name="Textfeld 46">
              <a:extLst>
                <a:ext uri="{FF2B5EF4-FFF2-40B4-BE49-F238E27FC236}">
                  <a16:creationId xmlns:a16="http://schemas.microsoft.com/office/drawing/2014/main" id="{AAF3376F-43E6-49DA-A1AC-568F2D58B006}"/>
                </a:ext>
              </a:extLst>
            </p:cNvPr>
            <p:cNvSpPr txBox="1"/>
            <p:nvPr/>
          </p:nvSpPr>
          <p:spPr>
            <a:xfrm>
              <a:off x="323529" y="987574"/>
              <a:ext cx="3384376" cy="461665"/>
            </a:xfrm>
            <a:prstGeom prst="rect">
              <a:avLst/>
            </a:prstGeom>
            <a:noFill/>
            <a:ln w="19050">
              <a:noFill/>
            </a:ln>
          </p:spPr>
          <p:txBody>
            <a:bodyPr wrap="square" rtlCol="0">
              <a:spAutoFit/>
            </a:bodyPr>
            <a:lstStyle/>
            <a:p>
              <a:r>
                <a:rPr lang="en-US" sz="2400" dirty="0">
                  <a:solidFill>
                    <a:srgbClr val="00B050"/>
                  </a:solidFill>
                  <a:latin typeface="Arial" panose="020B0604020202020204" pitchFamily="34" charset="0"/>
                  <a:cs typeface="Arial" panose="020B0604020202020204" pitchFamily="34" charset="0"/>
                </a:rPr>
                <a:t>Minimum requirement</a:t>
              </a:r>
              <a:r>
                <a:rPr lang="en-US" sz="2400" dirty="0">
                  <a:latin typeface="Arial" panose="020B0604020202020204" pitchFamily="34" charset="0"/>
                  <a:cs typeface="Arial" panose="020B0604020202020204" pitchFamily="34" charset="0"/>
                </a:rPr>
                <a:t> </a:t>
              </a:r>
              <a:endParaRPr lang="en-US" sz="2400" dirty="0">
                <a:solidFill>
                  <a:srgbClr val="0073AA"/>
                </a:solidFill>
                <a:latin typeface="Arial" panose="020B0604020202020204" pitchFamily="34" charset="0"/>
                <a:cs typeface="Arial" panose="020B0604020202020204" pitchFamily="34" charset="0"/>
              </a:endParaRPr>
            </a:p>
          </p:txBody>
        </p:sp>
      </p:grpSp>
      <p:sp>
        <p:nvSpPr>
          <p:cNvPr id="46" name="Textfeld 45">
            <a:extLst>
              <a:ext uri="{FF2B5EF4-FFF2-40B4-BE49-F238E27FC236}">
                <a16:creationId xmlns:a16="http://schemas.microsoft.com/office/drawing/2014/main" id="{01C99779-035F-494D-9AF4-120E20DD2412}"/>
              </a:ext>
            </a:extLst>
          </p:cNvPr>
          <p:cNvSpPr txBox="1"/>
          <p:nvPr/>
        </p:nvSpPr>
        <p:spPr>
          <a:xfrm>
            <a:off x="535765" y="4270325"/>
            <a:ext cx="3807189" cy="369332"/>
          </a:xfrm>
          <a:prstGeom prst="rect">
            <a:avLst/>
          </a:prstGeom>
          <a:noFill/>
        </p:spPr>
        <p:txBody>
          <a:bodyPr wrap="square" rtlCol="0">
            <a:spAutoFit/>
          </a:bodyPr>
          <a:lstStyle/>
          <a:p>
            <a:r>
              <a:rPr lang="de-DE" dirty="0">
                <a:solidFill>
                  <a:srgbClr val="FF0000"/>
                </a:solidFill>
                <a:latin typeface="Arial" panose="020B0604020202020204" pitchFamily="34" charset="0"/>
                <a:cs typeface="Arial" panose="020B0604020202020204" pitchFamily="34" charset="0"/>
              </a:rPr>
              <a:t>       + </a:t>
            </a:r>
            <a:r>
              <a:rPr lang="de-DE" dirty="0" err="1">
                <a:solidFill>
                  <a:srgbClr val="FF0000"/>
                </a:solidFill>
                <a:latin typeface="Arial" panose="020B0604020202020204" pitchFamily="34" charset="0"/>
                <a:cs typeface="Arial" panose="020B0604020202020204" pitchFamily="34" charset="0"/>
              </a:rPr>
              <a:t>container</a:t>
            </a:r>
            <a:r>
              <a:rPr lang="de-DE" dirty="0">
                <a:solidFill>
                  <a:srgbClr val="FF0000"/>
                </a:solidFill>
                <a:latin typeface="Arial" panose="020B0604020202020204" pitchFamily="34" charset="0"/>
                <a:cs typeface="Arial" panose="020B0604020202020204" pitchFamily="34" charset="0"/>
              </a:rPr>
              <a:t> </a:t>
            </a:r>
            <a:r>
              <a:rPr lang="de-DE" dirty="0" err="1">
                <a:solidFill>
                  <a:srgbClr val="FF0000"/>
                </a:solidFill>
                <a:latin typeface="Arial" panose="020B0604020202020204" pitchFamily="34" charset="0"/>
                <a:cs typeface="Arial" panose="020B0604020202020204" pitchFamily="34" charset="0"/>
              </a:rPr>
              <a:t>for</a:t>
            </a:r>
            <a:r>
              <a:rPr lang="de-DE" dirty="0">
                <a:solidFill>
                  <a:srgbClr val="FF0000"/>
                </a:solidFill>
                <a:latin typeface="Arial" panose="020B0604020202020204" pitchFamily="34" charset="0"/>
                <a:cs typeface="Arial" panose="020B0604020202020204" pitchFamily="34" charset="0"/>
              </a:rPr>
              <a:t> non SI</a:t>
            </a:r>
          </a:p>
        </p:txBody>
      </p:sp>
    </p:spTree>
    <p:extLst>
      <p:ext uri="{BB962C8B-B14F-4D97-AF65-F5344CB8AC3E}">
        <p14:creationId xmlns:p14="http://schemas.microsoft.com/office/powerpoint/2010/main" val="40626161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500" fill="hold"/>
                                        <p:tgtEl>
                                          <p:spTgt spid="97"/>
                                        </p:tgtEl>
                                        <p:attrNameLst>
                                          <p:attrName>ppt_x</p:attrName>
                                        </p:attrNameLst>
                                      </p:cBhvr>
                                      <p:tavLst>
                                        <p:tav tm="0">
                                          <p:val>
                                            <p:strVal val="#ppt_x"/>
                                          </p:val>
                                        </p:tav>
                                        <p:tav tm="100000">
                                          <p:val>
                                            <p:strVal val="#ppt_x"/>
                                          </p:val>
                                        </p:tav>
                                      </p:tavLst>
                                    </p:anim>
                                    <p:anim calcmode="lin" valueType="num">
                                      <p:cBhvr additive="base">
                                        <p:cTn id="8"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500"/>
                                        <p:tgtEl>
                                          <p:spTgt spid="51"/>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97" grpId="0" animBg="1"/>
      <p:bldP spid="4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7E88F1E-6B9A-482D-808B-C89991F7A62A}"/>
              </a:ext>
            </a:extLst>
          </p:cNvPr>
          <p:cNvSpPr>
            <a:spLocks noGrp="1"/>
          </p:cNvSpPr>
          <p:nvPr>
            <p:ph type="title"/>
          </p:nvPr>
        </p:nvSpPr>
        <p:spPr/>
        <p:txBody>
          <a:bodyPr/>
          <a:lstStyle/>
          <a:p>
            <a:r>
              <a:rPr lang="de-DE" dirty="0"/>
              <a:t>Data </a:t>
            </a:r>
            <a:r>
              <a:rPr lang="de-DE" dirty="0" err="1"/>
              <a:t>model</a:t>
            </a:r>
            <a:r>
              <a:rPr lang="de-DE" dirty="0"/>
              <a:t> </a:t>
            </a:r>
            <a:r>
              <a:rPr lang="de-DE" dirty="0" err="1"/>
              <a:t>for</a:t>
            </a:r>
            <a:r>
              <a:rPr lang="de-DE" dirty="0"/>
              <a:t> real </a:t>
            </a:r>
            <a:r>
              <a:rPr lang="de-DE" dirty="0" err="1"/>
              <a:t>quantities</a:t>
            </a:r>
            <a:endParaRPr lang="de-DE" dirty="0"/>
          </a:p>
        </p:txBody>
      </p:sp>
      <p:pic>
        <p:nvPicPr>
          <p:cNvPr id="7" name="Inhaltsplatzhalter 6">
            <a:extLst>
              <a:ext uri="{FF2B5EF4-FFF2-40B4-BE49-F238E27FC236}">
                <a16:creationId xmlns:a16="http://schemas.microsoft.com/office/drawing/2014/main" id="{00C370ED-5327-4143-9787-2C12A4E68225}"/>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906935" y="1322220"/>
            <a:ext cx="5113337" cy="2665413"/>
          </a:xfrm>
          <a:prstGeom prst="rect">
            <a:avLst/>
          </a:prstGeom>
        </p:spPr>
      </p:pic>
      <p:sp>
        <p:nvSpPr>
          <p:cNvPr id="9" name="Textfeld 8">
            <a:extLst>
              <a:ext uri="{FF2B5EF4-FFF2-40B4-BE49-F238E27FC236}">
                <a16:creationId xmlns:a16="http://schemas.microsoft.com/office/drawing/2014/main" id="{011C452F-ECC2-439B-84E5-0A83FBC4EA25}"/>
              </a:ext>
            </a:extLst>
          </p:cNvPr>
          <p:cNvSpPr txBox="1"/>
          <p:nvPr/>
        </p:nvSpPr>
        <p:spPr>
          <a:xfrm>
            <a:off x="1834927" y="4083918"/>
            <a:ext cx="5180960" cy="646331"/>
          </a:xfrm>
          <a:prstGeom prst="rect">
            <a:avLst/>
          </a:prstGeom>
          <a:noFill/>
        </p:spPr>
        <p:txBody>
          <a:bodyPr wrap="square" rtlCol="0">
            <a:spAutoFit/>
          </a:bodyPr>
          <a:lstStyle/>
          <a:p>
            <a:pPr algn="ctr"/>
            <a:r>
              <a:rPr lang="en-US" dirty="0"/>
              <a:t>similar structure for fundamental physical and mathematical constants</a:t>
            </a:r>
          </a:p>
        </p:txBody>
      </p:sp>
    </p:spTree>
    <p:extLst>
      <p:ext uri="{BB962C8B-B14F-4D97-AF65-F5344CB8AC3E}">
        <p14:creationId xmlns:p14="http://schemas.microsoft.com/office/powerpoint/2010/main" val="34529484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4" name="Textfeld 23">
                <a:extLst>
                  <a:ext uri="{FF2B5EF4-FFF2-40B4-BE49-F238E27FC236}">
                    <a16:creationId xmlns:a16="http://schemas.microsoft.com/office/drawing/2014/main" id="{962FF559-B657-4097-82DC-425052046F8C}"/>
                  </a:ext>
                </a:extLst>
              </p:cNvPr>
              <p:cNvSpPr txBox="1"/>
              <p:nvPr/>
            </p:nvSpPr>
            <p:spPr>
              <a:xfrm>
                <a:off x="1651916" y="1221387"/>
                <a:ext cx="5940660" cy="1095556"/>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Unit language for BIPM SI brochure</a:t>
                </a:r>
              </a:p>
              <a:p>
                <a:pPr algn="ctr"/>
                <a:endParaRPr lang="en-US" sz="1050" dirty="0">
                  <a:latin typeface="Arial" panose="020B0604020202020204" pitchFamily="34" charset="0"/>
                  <a:cs typeface="Arial" panose="020B0604020202020204" pitchFamily="34" charset="0"/>
                </a:endParaRPr>
              </a:p>
              <a:p>
                <a:pPr algn="ctr"/>
                <a14:m>
                  <m:oMath xmlns:m="http://schemas.openxmlformats.org/officeDocument/2006/math">
                    <m:f>
                      <m:fPr>
                        <m:ctrlPr>
                          <a:rPr lang="en-US" sz="2100" i="1">
                            <a:latin typeface="Cambria Math" panose="02040503050406030204" pitchFamily="18" charset="0"/>
                            <a:cs typeface="Arial" panose="020B0604020202020204" pitchFamily="34" charset="0"/>
                          </a:rPr>
                        </m:ctrlPr>
                      </m:fPr>
                      <m:num>
                        <m:r>
                          <m:rPr>
                            <m:sty m:val="p"/>
                          </m:rPr>
                          <a:rPr lang="en-US" sz="2100">
                            <a:latin typeface="Cambria Math" panose="02040503050406030204" pitchFamily="18" charset="0"/>
                            <a:cs typeface="Arial" panose="020B0604020202020204" pitchFamily="34" charset="0"/>
                          </a:rPr>
                          <m:t>km</m:t>
                        </m:r>
                      </m:num>
                      <m:den>
                        <m:r>
                          <m:rPr>
                            <m:sty m:val="p"/>
                          </m:rPr>
                          <a:rPr lang="en-US" sz="2100">
                            <a:latin typeface="Cambria Math" panose="02040503050406030204" pitchFamily="18" charset="0"/>
                            <a:cs typeface="Arial" panose="020B0604020202020204" pitchFamily="34" charset="0"/>
                          </a:rPr>
                          <m:t>h</m:t>
                        </m:r>
                      </m:den>
                    </m:f>
                  </m:oMath>
                </a14:m>
                <a:r>
                  <a:rPr lang="en-US" sz="2100" dirty="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sym typeface="Wingdings" panose="05000000000000000000" pitchFamily="2" charset="2"/>
                  </a:rPr>
                  <a:t>		</a:t>
                </a:r>
                <a:r>
                  <a:rPr lang="en-US" sz="2100" u="dash" dirty="0">
                    <a:solidFill>
                      <a:srgbClr val="0073AA"/>
                    </a:solidFill>
                    <a:uFill>
                      <a:solidFill>
                        <a:schemeClr val="tx1"/>
                      </a:solidFill>
                    </a:uFill>
                    <a:latin typeface="Arial" panose="020B0604020202020204" pitchFamily="34" charset="0"/>
                    <a:cs typeface="Arial" panose="020B0604020202020204" pitchFamily="34" charset="0"/>
                  </a:rPr>
                  <a:t>\kilo</a:t>
                </a:r>
                <a:r>
                  <a:rPr lang="en-US" sz="2100" u="wavyHeavy" dirty="0">
                    <a:solidFill>
                      <a:srgbClr val="0073AA"/>
                    </a:solidFill>
                    <a:uFill>
                      <a:solidFill>
                        <a:schemeClr val="tx1"/>
                      </a:solidFill>
                    </a:uFill>
                    <a:latin typeface="Arial" panose="020B0604020202020204" pitchFamily="34" charset="0"/>
                    <a:cs typeface="Arial" panose="020B0604020202020204" pitchFamily="34" charset="0"/>
                  </a:rPr>
                  <a:t>\</a:t>
                </a:r>
                <a:r>
                  <a:rPr lang="en-US" sz="2100" u="wavyHeavy" dirty="0" err="1">
                    <a:solidFill>
                      <a:srgbClr val="0073AA"/>
                    </a:solidFill>
                    <a:uFill>
                      <a:solidFill>
                        <a:schemeClr val="tx1"/>
                      </a:solidFill>
                    </a:uFill>
                    <a:latin typeface="Arial" panose="020B0604020202020204" pitchFamily="34" charset="0"/>
                    <a:cs typeface="Arial" panose="020B0604020202020204" pitchFamily="34" charset="0"/>
                  </a:rPr>
                  <a:t>metre</a:t>
                </a:r>
                <a:r>
                  <a:rPr lang="en-US" sz="2100" u="wavyHeavy" dirty="0">
                    <a:solidFill>
                      <a:schemeClr val="accent3">
                        <a:lumMod val="75000"/>
                      </a:schemeClr>
                    </a:solidFill>
                    <a:uFill>
                      <a:solidFill>
                        <a:schemeClr val="tx1"/>
                      </a:solidFill>
                    </a:uFill>
                    <a:latin typeface="Arial" panose="020B0604020202020204" pitchFamily="34" charset="0"/>
                    <a:cs typeface="Arial" panose="020B0604020202020204" pitchFamily="34" charset="0"/>
                  </a:rPr>
                  <a:t>\hour</a:t>
                </a:r>
                <a:r>
                  <a:rPr lang="en-US" sz="2100" u="sng" dirty="0">
                    <a:solidFill>
                      <a:schemeClr val="accent3">
                        <a:lumMod val="75000"/>
                      </a:schemeClr>
                    </a:solidFill>
                    <a:uFill>
                      <a:solidFill>
                        <a:schemeClr val="tx1"/>
                      </a:solidFill>
                    </a:uFill>
                    <a:latin typeface="Arial" panose="020B0604020202020204" pitchFamily="34" charset="0"/>
                    <a:cs typeface="Arial" panose="020B0604020202020204" pitchFamily="34" charset="0"/>
                  </a:rPr>
                  <a:t>\</a:t>
                </a:r>
                <a:r>
                  <a:rPr lang="en-US" sz="2100" u="sng" dirty="0" err="1">
                    <a:solidFill>
                      <a:schemeClr val="accent3">
                        <a:lumMod val="75000"/>
                      </a:schemeClr>
                    </a:solidFill>
                    <a:uFill>
                      <a:solidFill>
                        <a:schemeClr val="tx1"/>
                      </a:solidFill>
                    </a:uFill>
                    <a:latin typeface="Arial" panose="020B0604020202020204" pitchFamily="34" charset="0"/>
                    <a:cs typeface="Arial" panose="020B0604020202020204" pitchFamily="34" charset="0"/>
                  </a:rPr>
                  <a:t>tothe</a:t>
                </a:r>
                <a:r>
                  <a:rPr lang="en-US" sz="2100" u="sng" dirty="0">
                    <a:solidFill>
                      <a:schemeClr val="accent3">
                        <a:lumMod val="75000"/>
                      </a:schemeClr>
                    </a:solidFill>
                    <a:uFill>
                      <a:solidFill>
                        <a:schemeClr val="tx1"/>
                      </a:solidFill>
                    </a:uFill>
                    <a:latin typeface="Arial" panose="020B0604020202020204" pitchFamily="34" charset="0"/>
                    <a:cs typeface="Arial" panose="020B0604020202020204" pitchFamily="34" charset="0"/>
                  </a:rPr>
                  <a:t>{-1}</a:t>
                </a:r>
                <a:endParaRPr lang="en-US" u="sng" dirty="0">
                  <a:solidFill>
                    <a:schemeClr val="accent3">
                      <a:lumMod val="75000"/>
                    </a:schemeClr>
                  </a:solidFill>
                  <a:uFill>
                    <a:solidFill>
                      <a:schemeClr val="tx1"/>
                    </a:solidFill>
                  </a:uFill>
                  <a:latin typeface="Arial" panose="020B0604020202020204" pitchFamily="34" charset="0"/>
                  <a:cs typeface="Arial" panose="020B0604020202020204" pitchFamily="34" charset="0"/>
                </a:endParaRPr>
              </a:p>
            </p:txBody>
          </p:sp>
        </mc:Choice>
        <mc:Fallback xmlns="">
          <p:sp>
            <p:nvSpPr>
              <p:cNvPr id="24" name="Textfeld 23">
                <a:extLst>
                  <a:ext uri="{FF2B5EF4-FFF2-40B4-BE49-F238E27FC236}">
                    <a16:creationId xmlns:a16="http://schemas.microsoft.com/office/drawing/2014/main" id="{962FF559-B657-4097-82DC-425052046F8C}"/>
                  </a:ext>
                </a:extLst>
              </p:cNvPr>
              <p:cNvSpPr txBox="1">
                <a:spLocks noRot="1" noChangeAspect="1" noMove="1" noResize="1" noEditPoints="1" noAdjustHandles="1" noChangeArrowheads="1" noChangeShapeType="1" noTextEdit="1"/>
              </p:cNvSpPr>
              <p:nvPr/>
            </p:nvSpPr>
            <p:spPr>
              <a:xfrm>
                <a:off x="1651916" y="1221387"/>
                <a:ext cx="5940660" cy="1095556"/>
              </a:xfrm>
              <a:prstGeom prst="rect">
                <a:avLst/>
              </a:prstGeom>
              <a:blipFill>
                <a:blip r:embed="rId2"/>
                <a:stretch>
                  <a:fillRect t="-3889" b="-3333"/>
                </a:stretch>
              </a:blipFill>
            </p:spPr>
            <p:txBody>
              <a:bodyPr/>
              <a:lstStyle/>
              <a:p>
                <a:r>
                  <a:rPr lang="de-DE">
                    <a:noFill/>
                  </a:rPr>
                  <a:t> </a:t>
                </a:r>
              </a:p>
            </p:txBody>
          </p:sp>
        </mc:Fallback>
      </mc:AlternateContent>
      <p:sp>
        <p:nvSpPr>
          <p:cNvPr id="26" name="Rechteck: abgerundete Ecken 25">
            <a:extLst>
              <a:ext uri="{FF2B5EF4-FFF2-40B4-BE49-F238E27FC236}">
                <a16:creationId xmlns:a16="http://schemas.microsoft.com/office/drawing/2014/main" id="{88A0DB6E-7C88-43D5-BB17-9AD00F67F5F6}"/>
              </a:ext>
            </a:extLst>
          </p:cNvPr>
          <p:cNvSpPr/>
          <p:nvPr/>
        </p:nvSpPr>
        <p:spPr>
          <a:xfrm>
            <a:off x="2506028" y="2905639"/>
            <a:ext cx="1188132" cy="541159"/>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u="dash"/>
              <a:t>SI prefix</a:t>
            </a:r>
          </a:p>
        </p:txBody>
      </p:sp>
      <p:sp>
        <p:nvSpPr>
          <p:cNvPr id="29" name="Rechteck: abgerundete Ecken 28">
            <a:extLst>
              <a:ext uri="{FF2B5EF4-FFF2-40B4-BE49-F238E27FC236}">
                <a16:creationId xmlns:a16="http://schemas.microsoft.com/office/drawing/2014/main" id="{C1D445BA-D918-4D96-AD17-ED7CA8BB58AA}"/>
              </a:ext>
            </a:extLst>
          </p:cNvPr>
          <p:cNvSpPr/>
          <p:nvPr/>
        </p:nvSpPr>
        <p:spPr>
          <a:xfrm>
            <a:off x="4018196" y="2905639"/>
            <a:ext cx="1188132" cy="549206"/>
          </a:xfrm>
          <a:prstGeom prst="roundRect">
            <a:avLst/>
          </a:prstGeom>
        </p:spPr>
        <p:style>
          <a:lnRef idx="1">
            <a:schemeClr val="accent1"/>
          </a:lnRef>
          <a:fillRef idx="2">
            <a:schemeClr val="accent1"/>
          </a:fillRef>
          <a:effectRef idx="1">
            <a:schemeClr val="accent1"/>
          </a:effectRef>
          <a:fontRef idx="minor">
            <a:schemeClr val="dk1"/>
          </a:fontRef>
        </p:style>
        <p:txBody>
          <a:bodyPr rtlCol="0" anchor="t"/>
          <a:lstStyle/>
          <a:p>
            <a:pPr algn="ctr">
              <a:lnSpc>
                <a:spcPct val="80000"/>
              </a:lnSpc>
            </a:pPr>
            <a:r>
              <a:rPr lang="en-US" u="wavyHeavy"/>
              <a:t>BIPM SI </a:t>
            </a:r>
          </a:p>
          <a:p>
            <a:pPr algn="ctr">
              <a:lnSpc>
                <a:spcPct val="80000"/>
              </a:lnSpc>
            </a:pPr>
            <a:r>
              <a:rPr lang="en-US" u="wavyHeavy"/>
              <a:t>unit</a:t>
            </a:r>
          </a:p>
        </p:txBody>
      </p:sp>
      <p:sp>
        <p:nvSpPr>
          <p:cNvPr id="30" name="Rechteck: abgerundete Ecken 29">
            <a:extLst>
              <a:ext uri="{FF2B5EF4-FFF2-40B4-BE49-F238E27FC236}">
                <a16:creationId xmlns:a16="http://schemas.microsoft.com/office/drawing/2014/main" id="{DDB4B56A-A7DA-41B2-BB43-820A3870C056}"/>
              </a:ext>
            </a:extLst>
          </p:cNvPr>
          <p:cNvSpPr/>
          <p:nvPr/>
        </p:nvSpPr>
        <p:spPr>
          <a:xfrm>
            <a:off x="5528168" y="2897593"/>
            <a:ext cx="1188132" cy="54920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u="sng">
                <a:solidFill>
                  <a:schemeClr val="tx1"/>
                </a:solidFill>
              </a:rPr>
              <a:t>exponent</a:t>
            </a:r>
          </a:p>
        </p:txBody>
      </p:sp>
      <p:cxnSp>
        <p:nvCxnSpPr>
          <p:cNvPr id="32" name="Gerade Verbindung mit Pfeil 31">
            <a:extLst>
              <a:ext uri="{FF2B5EF4-FFF2-40B4-BE49-F238E27FC236}">
                <a16:creationId xmlns:a16="http://schemas.microsoft.com/office/drawing/2014/main" id="{AB2721BC-16D4-41BF-953D-56686C1D4E2C}"/>
              </a:ext>
            </a:extLst>
          </p:cNvPr>
          <p:cNvCxnSpPr>
            <a:cxnSpLocks/>
          </p:cNvCxnSpPr>
          <p:nvPr/>
        </p:nvCxnSpPr>
        <p:spPr>
          <a:xfrm>
            <a:off x="3685316" y="3195400"/>
            <a:ext cx="324036" cy="4024"/>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33" name="Gerade Verbindung mit Pfeil 32">
            <a:extLst>
              <a:ext uri="{FF2B5EF4-FFF2-40B4-BE49-F238E27FC236}">
                <a16:creationId xmlns:a16="http://schemas.microsoft.com/office/drawing/2014/main" id="{D6DD29FC-F267-4C10-A3D7-78D3D2C9F0DD}"/>
              </a:ext>
            </a:extLst>
          </p:cNvPr>
          <p:cNvCxnSpPr>
            <a:cxnSpLocks/>
          </p:cNvCxnSpPr>
          <p:nvPr/>
        </p:nvCxnSpPr>
        <p:spPr>
          <a:xfrm flipV="1">
            <a:off x="5201759" y="3218975"/>
            <a:ext cx="321840" cy="8047"/>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34" name="Gerade Verbindung mit Pfeil 33">
            <a:extLst>
              <a:ext uri="{FF2B5EF4-FFF2-40B4-BE49-F238E27FC236}">
                <a16:creationId xmlns:a16="http://schemas.microsoft.com/office/drawing/2014/main" id="{CF84B6CB-17B3-4945-AD63-C88F4879AD52}"/>
              </a:ext>
            </a:extLst>
          </p:cNvPr>
          <p:cNvCxnSpPr>
            <a:cxnSpLocks/>
            <a:stCxn id="36" idx="6"/>
            <a:endCxn id="26" idx="1"/>
          </p:cNvCxnSpPr>
          <p:nvPr/>
        </p:nvCxnSpPr>
        <p:spPr>
          <a:xfrm>
            <a:off x="2011165" y="3175006"/>
            <a:ext cx="494864" cy="1213"/>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35" name="Gerade Verbindung mit Pfeil 34">
            <a:extLst>
              <a:ext uri="{FF2B5EF4-FFF2-40B4-BE49-F238E27FC236}">
                <a16:creationId xmlns:a16="http://schemas.microsoft.com/office/drawing/2014/main" id="{B7581177-B202-444D-B83F-7C8E46A3EF13}"/>
              </a:ext>
            </a:extLst>
          </p:cNvPr>
          <p:cNvCxnSpPr>
            <a:cxnSpLocks/>
            <a:stCxn id="30" idx="3"/>
            <a:endCxn id="37" idx="2"/>
          </p:cNvCxnSpPr>
          <p:nvPr/>
        </p:nvCxnSpPr>
        <p:spPr>
          <a:xfrm>
            <a:off x="6716300" y="3172196"/>
            <a:ext cx="489304" cy="8964"/>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36" name="Ellipse 35">
            <a:extLst>
              <a:ext uri="{FF2B5EF4-FFF2-40B4-BE49-F238E27FC236}">
                <a16:creationId xmlns:a16="http://schemas.microsoft.com/office/drawing/2014/main" id="{56062AFF-5B68-417A-BA8F-FED2CA4D873D}"/>
              </a:ext>
            </a:extLst>
          </p:cNvPr>
          <p:cNvSpPr/>
          <p:nvPr/>
        </p:nvSpPr>
        <p:spPr>
          <a:xfrm>
            <a:off x="1795165" y="3066994"/>
            <a:ext cx="216000" cy="21602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37" name="Ellipse 36">
            <a:extLst>
              <a:ext uri="{FF2B5EF4-FFF2-40B4-BE49-F238E27FC236}">
                <a16:creationId xmlns:a16="http://schemas.microsoft.com/office/drawing/2014/main" id="{00DFE486-CF1E-46F0-896A-E883B5A81A42}"/>
              </a:ext>
            </a:extLst>
          </p:cNvPr>
          <p:cNvSpPr/>
          <p:nvPr/>
        </p:nvSpPr>
        <p:spPr>
          <a:xfrm>
            <a:off x="7205604" y="3073148"/>
            <a:ext cx="216000" cy="216024"/>
          </a:xfrm>
          <a:prstGeom prst="ellipse">
            <a:avLst/>
          </a:prstGeom>
          <a:solidFill>
            <a:srgbClr val="0073AA"/>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38" name="Textfeld 37">
            <a:extLst>
              <a:ext uri="{FF2B5EF4-FFF2-40B4-BE49-F238E27FC236}">
                <a16:creationId xmlns:a16="http://schemas.microsoft.com/office/drawing/2014/main" id="{F1932A21-66E8-4267-9BFD-D7EB63E97703}"/>
              </a:ext>
            </a:extLst>
          </p:cNvPr>
          <p:cNvSpPr txBox="1"/>
          <p:nvPr/>
        </p:nvSpPr>
        <p:spPr>
          <a:xfrm>
            <a:off x="1562157" y="2774814"/>
            <a:ext cx="702078" cy="300082"/>
          </a:xfrm>
          <a:prstGeom prst="rect">
            <a:avLst/>
          </a:prstGeom>
          <a:noFill/>
        </p:spPr>
        <p:txBody>
          <a:bodyPr wrap="square" rtlCol="0">
            <a:spAutoFit/>
          </a:bodyPr>
          <a:lstStyle/>
          <a:p>
            <a:pPr algn="ctr"/>
            <a:r>
              <a:rPr lang="en-US" sz="1350" dirty="0">
                <a:latin typeface="Arial" panose="020B0604020202020204" pitchFamily="34" charset="0"/>
                <a:cs typeface="Arial" panose="020B0604020202020204" pitchFamily="34" charset="0"/>
              </a:rPr>
              <a:t>Start</a:t>
            </a:r>
          </a:p>
        </p:txBody>
      </p:sp>
      <p:sp>
        <p:nvSpPr>
          <p:cNvPr id="39" name="Textfeld 38">
            <a:extLst>
              <a:ext uri="{FF2B5EF4-FFF2-40B4-BE49-F238E27FC236}">
                <a16:creationId xmlns:a16="http://schemas.microsoft.com/office/drawing/2014/main" id="{E9F778B2-3110-4A44-AEAF-7A18017113EF}"/>
              </a:ext>
            </a:extLst>
          </p:cNvPr>
          <p:cNvSpPr txBox="1"/>
          <p:nvPr/>
        </p:nvSpPr>
        <p:spPr>
          <a:xfrm>
            <a:off x="6961039" y="2783316"/>
            <a:ext cx="702078" cy="300082"/>
          </a:xfrm>
          <a:prstGeom prst="rect">
            <a:avLst/>
          </a:prstGeom>
          <a:noFill/>
        </p:spPr>
        <p:txBody>
          <a:bodyPr wrap="square" rtlCol="0">
            <a:spAutoFit/>
          </a:bodyPr>
          <a:lstStyle/>
          <a:p>
            <a:pPr algn="ctr"/>
            <a:r>
              <a:rPr lang="en-US" sz="1350" dirty="0">
                <a:latin typeface="Arial" panose="020B0604020202020204" pitchFamily="34" charset="0"/>
                <a:cs typeface="Arial" panose="020B0604020202020204" pitchFamily="34" charset="0"/>
              </a:rPr>
              <a:t>End</a:t>
            </a:r>
          </a:p>
        </p:txBody>
      </p:sp>
      <p:grpSp>
        <p:nvGrpSpPr>
          <p:cNvPr id="41" name="Gruppieren 40">
            <a:extLst>
              <a:ext uri="{FF2B5EF4-FFF2-40B4-BE49-F238E27FC236}">
                <a16:creationId xmlns:a16="http://schemas.microsoft.com/office/drawing/2014/main" id="{31313A5A-6C29-4CCD-ACC8-194D16DCE3B7}"/>
              </a:ext>
            </a:extLst>
          </p:cNvPr>
          <p:cNvGrpSpPr/>
          <p:nvPr/>
        </p:nvGrpSpPr>
        <p:grpSpPr>
          <a:xfrm>
            <a:off x="2327007" y="2740236"/>
            <a:ext cx="1529171" cy="444579"/>
            <a:chOff x="1380977" y="2653783"/>
            <a:chExt cx="2038895" cy="592772"/>
          </a:xfrm>
        </p:grpSpPr>
        <p:cxnSp>
          <p:nvCxnSpPr>
            <p:cNvPr id="47" name="Gerader Verbinder 46">
              <a:extLst>
                <a:ext uri="{FF2B5EF4-FFF2-40B4-BE49-F238E27FC236}">
                  <a16:creationId xmlns:a16="http://schemas.microsoft.com/office/drawing/2014/main" id="{8AFE8EB7-BBBE-4064-8DE3-2816BD5A4A59}"/>
                </a:ext>
              </a:extLst>
            </p:cNvPr>
            <p:cNvCxnSpPr>
              <a:cxnSpLocks/>
            </p:cNvCxnSpPr>
            <p:nvPr/>
          </p:nvCxnSpPr>
          <p:spPr>
            <a:xfrm flipV="1">
              <a:off x="1380977" y="2653783"/>
              <a:ext cx="0" cy="592772"/>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48" name="Verbinder: gewinkelt 47">
              <a:extLst>
                <a:ext uri="{FF2B5EF4-FFF2-40B4-BE49-F238E27FC236}">
                  <a16:creationId xmlns:a16="http://schemas.microsoft.com/office/drawing/2014/main" id="{09A29483-C97E-46DF-8C1A-C9C7E4B5B973}"/>
                </a:ext>
              </a:extLst>
            </p:cNvPr>
            <p:cNvCxnSpPr/>
            <p:nvPr/>
          </p:nvCxnSpPr>
          <p:spPr>
            <a:xfrm>
              <a:off x="1380977" y="2653783"/>
              <a:ext cx="2038895" cy="592772"/>
            </a:xfrm>
            <a:prstGeom prst="bentConnector3">
              <a:avLst>
                <a:gd name="adj1" fmla="val 100037"/>
              </a:avLst>
            </a:prstGeom>
            <a:ln>
              <a:prstDash val="sysDash"/>
              <a:tailEnd type="triangle" w="lg" len="lg"/>
            </a:ln>
          </p:spPr>
          <p:style>
            <a:lnRef idx="2">
              <a:schemeClr val="accent1"/>
            </a:lnRef>
            <a:fillRef idx="0">
              <a:schemeClr val="accent1"/>
            </a:fillRef>
            <a:effectRef idx="1">
              <a:schemeClr val="accent1"/>
            </a:effectRef>
            <a:fontRef idx="minor">
              <a:schemeClr val="tx1"/>
            </a:fontRef>
          </p:style>
        </p:cxnSp>
      </p:grpSp>
      <p:grpSp>
        <p:nvGrpSpPr>
          <p:cNvPr id="42" name="Gruppieren 41">
            <a:extLst>
              <a:ext uri="{FF2B5EF4-FFF2-40B4-BE49-F238E27FC236}">
                <a16:creationId xmlns:a16="http://schemas.microsoft.com/office/drawing/2014/main" id="{024B8B4F-C81F-43CE-8477-4B8A5B7846F9}"/>
              </a:ext>
            </a:extLst>
          </p:cNvPr>
          <p:cNvGrpSpPr/>
          <p:nvPr/>
        </p:nvGrpSpPr>
        <p:grpSpPr>
          <a:xfrm>
            <a:off x="5362679" y="2740236"/>
            <a:ext cx="1529171" cy="444579"/>
            <a:chOff x="5428539" y="2653783"/>
            <a:chExt cx="2038895" cy="592772"/>
          </a:xfrm>
        </p:grpSpPr>
        <p:cxnSp>
          <p:nvCxnSpPr>
            <p:cNvPr id="45" name="Gerader Verbinder 44">
              <a:extLst>
                <a:ext uri="{FF2B5EF4-FFF2-40B4-BE49-F238E27FC236}">
                  <a16:creationId xmlns:a16="http://schemas.microsoft.com/office/drawing/2014/main" id="{9A08263F-7D8E-4E34-8C63-CD684791D9E9}"/>
                </a:ext>
              </a:extLst>
            </p:cNvPr>
            <p:cNvCxnSpPr>
              <a:cxnSpLocks/>
            </p:cNvCxnSpPr>
            <p:nvPr/>
          </p:nvCxnSpPr>
          <p:spPr>
            <a:xfrm flipV="1">
              <a:off x="5428539" y="2653783"/>
              <a:ext cx="0" cy="592772"/>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46" name="Verbinder: gewinkelt 45">
              <a:extLst>
                <a:ext uri="{FF2B5EF4-FFF2-40B4-BE49-F238E27FC236}">
                  <a16:creationId xmlns:a16="http://schemas.microsoft.com/office/drawing/2014/main" id="{AFB8E5BE-5278-46F4-85BA-4AA06945CCB7}"/>
                </a:ext>
              </a:extLst>
            </p:cNvPr>
            <p:cNvCxnSpPr/>
            <p:nvPr/>
          </p:nvCxnSpPr>
          <p:spPr>
            <a:xfrm>
              <a:off x="5428539" y="2653783"/>
              <a:ext cx="2038895" cy="592772"/>
            </a:xfrm>
            <a:prstGeom prst="bentConnector3">
              <a:avLst>
                <a:gd name="adj1" fmla="val 100037"/>
              </a:avLst>
            </a:prstGeom>
            <a:ln>
              <a:prstDash val="sysDash"/>
              <a:tailEnd type="triangle" w="lg" len="lg"/>
            </a:ln>
          </p:spPr>
          <p:style>
            <a:lnRef idx="2">
              <a:schemeClr val="accent1"/>
            </a:lnRef>
            <a:fillRef idx="0">
              <a:schemeClr val="accent1"/>
            </a:fillRef>
            <a:effectRef idx="1">
              <a:schemeClr val="accent1"/>
            </a:effectRef>
            <a:fontRef idx="minor">
              <a:schemeClr val="tx1"/>
            </a:fontRef>
          </p:style>
        </p:cxnSp>
      </p:grpSp>
      <p:sp>
        <p:nvSpPr>
          <p:cNvPr id="43" name="Textfeld 42">
            <a:extLst>
              <a:ext uri="{FF2B5EF4-FFF2-40B4-BE49-F238E27FC236}">
                <a16:creationId xmlns:a16="http://schemas.microsoft.com/office/drawing/2014/main" id="{A7ADEC0C-CCDB-4A41-8EE0-7F36F933BA03}"/>
              </a:ext>
            </a:extLst>
          </p:cNvPr>
          <p:cNvSpPr txBox="1"/>
          <p:nvPr/>
        </p:nvSpPr>
        <p:spPr>
          <a:xfrm>
            <a:off x="2256049" y="2442135"/>
            <a:ext cx="1613493" cy="300082"/>
          </a:xfrm>
          <a:prstGeom prst="rect">
            <a:avLst/>
          </a:prstGeom>
          <a:noFill/>
        </p:spPr>
        <p:txBody>
          <a:bodyPr wrap="square" rtlCol="0">
            <a:spAutoFit/>
          </a:bodyPr>
          <a:lstStyle/>
          <a:p>
            <a:pPr algn="ctr"/>
            <a:r>
              <a:rPr lang="en-US" sz="1350" dirty="0">
                <a:latin typeface="Arial" panose="020B0604020202020204" pitchFamily="34" charset="0"/>
                <a:cs typeface="Arial" panose="020B0604020202020204" pitchFamily="34" charset="0"/>
              </a:rPr>
              <a:t>optional</a:t>
            </a:r>
          </a:p>
        </p:txBody>
      </p:sp>
      <p:sp>
        <p:nvSpPr>
          <p:cNvPr id="44" name="Textfeld 43">
            <a:extLst>
              <a:ext uri="{FF2B5EF4-FFF2-40B4-BE49-F238E27FC236}">
                <a16:creationId xmlns:a16="http://schemas.microsoft.com/office/drawing/2014/main" id="{450AC537-A38C-4DA1-8513-D60C0866CA71}"/>
              </a:ext>
            </a:extLst>
          </p:cNvPr>
          <p:cNvSpPr txBox="1"/>
          <p:nvPr/>
        </p:nvSpPr>
        <p:spPr>
          <a:xfrm>
            <a:off x="5275519" y="2442135"/>
            <a:ext cx="1700654" cy="300082"/>
          </a:xfrm>
          <a:prstGeom prst="rect">
            <a:avLst/>
          </a:prstGeom>
          <a:noFill/>
        </p:spPr>
        <p:txBody>
          <a:bodyPr wrap="square" rtlCol="0">
            <a:spAutoFit/>
          </a:bodyPr>
          <a:lstStyle/>
          <a:p>
            <a:pPr algn="ctr"/>
            <a:r>
              <a:rPr lang="en-US" sz="1350" dirty="0">
                <a:latin typeface="Arial" panose="020B0604020202020204" pitchFamily="34" charset="0"/>
                <a:cs typeface="Arial" panose="020B0604020202020204" pitchFamily="34" charset="0"/>
              </a:rPr>
              <a:t>optional</a:t>
            </a:r>
          </a:p>
        </p:txBody>
      </p:sp>
      <p:cxnSp>
        <p:nvCxnSpPr>
          <p:cNvPr id="50" name="Verbinder: gewinkelt 49">
            <a:extLst>
              <a:ext uri="{FF2B5EF4-FFF2-40B4-BE49-F238E27FC236}">
                <a16:creationId xmlns:a16="http://schemas.microsoft.com/office/drawing/2014/main" id="{07D6C037-E06C-4058-8F9E-09598FC41923}"/>
              </a:ext>
            </a:extLst>
          </p:cNvPr>
          <p:cNvCxnSpPr>
            <a:cxnSpLocks/>
            <a:stCxn id="30" idx="3"/>
          </p:cNvCxnSpPr>
          <p:nvPr/>
        </p:nvCxnSpPr>
        <p:spPr>
          <a:xfrm flipH="1">
            <a:off x="2365168" y="3184855"/>
            <a:ext cx="4389294" cy="8164"/>
          </a:xfrm>
          <a:prstGeom prst="bentConnector5">
            <a:avLst>
              <a:gd name="adj1" fmla="val -3906"/>
              <a:gd name="adj2" fmla="val 5463831"/>
              <a:gd name="adj3" fmla="val 100077"/>
            </a:avLst>
          </a:prstGeom>
          <a:ln>
            <a:prstDash val="sysDash"/>
            <a:tailEnd type="triangle" w="lg" len="lg"/>
          </a:ln>
        </p:spPr>
        <p:style>
          <a:lnRef idx="2">
            <a:schemeClr val="accent1"/>
          </a:lnRef>
          <a:fillRef idx="0">
            <a:schemeClr val="accent1"/>
          </a:fillRef>
          <a:effectRef idx="1">
            <a:schemeClr val="accent1"/>
          </a:effectRef>
          <a:fontRef idx="minor">
            <a:schemeClr val="tx1"/>
          </a:fontRef>
        </p:style>
      </p:cxnSp>
      <p:sp>
        <p:nvSpPr>
          <p:cNvPr id="51" name="Textfeld 50">
            <a:extLst>
              <a:ext uri="{FF2B5EF4-FFF2-40B4-BE49-F238E27FC236}">
                <a16:creationId xmlns:a16="http://schemas.microsoft.com/office/drawing/2014/main" id="{6A2A4FB8-D577-4395-A7E4-B5C30CCAC9B7}"/>
              </a:ext>
            </a:extLst>
          </p:cNvPr>
          <p:cNvSpPr txBox="1"/>
          <p:nvPr/>
        </p:nvSpPr>
        <p:spPr>
          <a:xfrm>
            <a:off x="2271176" y="3596131"/>
            <a:ext cx="4489986" cy="300082"/>
          </a:xfrm>
          <a:prstGeom prst="rect">
            <a:avLst/>
          </a:prstGeom>
          <a:noFill/>
        </p:spPr>
        <p:txBody>
          <a:bodyPr wrap="square" rtlCol="0">
            <a:spAutoFit/>
          </a:bodyPr>
          <a:lstStyle/>
          <a:p>
            <a:pPr algn="ctr"/>
            <a:r>
              <a:rPr lang="en-US" sz="1350" dirty="0">
                <a:latin typeface="Arial" panose="020B0604020202020204" pitchFamily="34" charset="0"/>
                <a:cs typeface="Arial" panose="020B0604020202020204" pitchFamily="34" charset="0"/>
              </a:rPr>
              <a:t>multiplication</a:t>
            </a:r>
          </a:p>
        </p:txBody>
      </p:sp>
      <p:sp>
        <p:nvSpPr>
          <p:cNvPr id="12" name="Rechteck 11">
            <a:extLst>
              <a:ext uri="{FF2B5EF4-FFF2-40B4-BE49-F238E27FC236}">
                <a16:creationId xmlns:a16="http://schemas.microsoft.com/office/drawing/2014/main" id="{FE4C6C16-CA38-4F7F-88EE-3E835D455005}"/>
              </a:ext>
            </a:extLst>
          </p:cNvPr>
          <p:cNvSpPr/>
          <p:nvPr/>
        </p:nvSpPr>
        <p:spPr>
          <a:xfrm>
            <a:off x="1814575" y="4155926"/>
            <a:ext cx="5626439" cy="444579"/>
          </a:xfrm>
          <a:prstGeom prst="rect">
            <a:avLst/>
          </a:prstGeom>
          <a:solidFill>
            <a:schemeClr val="accent2">
              <a:lumMod val="40000"/>
              <a:lumOff val="60000"/>
            </a:schemeClr>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Has to be maintained. Today’s basis: 9th SI brochure</a:t>
            </a:r>
          </a:p>
        </p:txBody>
      </p:sp>
      <p:sp>
        <p:nvSpPr>
          <p:cNvPr id="3" name="Titel 2">
            <a:extLst>
              <a:ext uri="{FF2B5EF4-FFF2-40B4-BE49-F238E27FC236}">
                <a16:creationId xmlns:a16="http://schemas.microsoft.com/office/drawing/2014/main" id="{63873F43-D1AA-492E-93B6-42708609FD9D}"/>
              </a:ext>
            </a:extLst>
          </p:cNvPr>
          <p:cNvSpPr>
            <a:spLocks noGrp="1"/>
          </p:cNvSpPr>
          <p:nvPr>
            <p:ph type="title"/>
          </p:nvPr>
        </p:nvSpPr>
        <p:spPr/>
        <p:txBody>
          <a:bodyPr/>
          <a:lstStyle/>
          <a:p>
            <a:r>
              <a:rPr lang="de-DE" dirty="0"/>
              <a:t>SI </a:t>
            </a:r>
            <a:r>
              <a:rPr lang="de-DE" dirty="0" err="1"/>
              <a:t>units</a:t>
            </a:r>
            <a:endParaRPr lang="de-DE" dirty="0"/>
          </a:p>
        </p:txBody>
      </p:sp>
    </p:spTree>
    <p:extLst>
      <p:ext uri="{BB962C8B-B14F-4D97-AF65-F5344CB8AC3E}">
        <p14:creationId xmlns:p14="http://schemas.microsoft.com/office/powerpoint/2010/main" val="37674942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par>
                                <p:cTn id="16" presetID="10" presetClass="entr" presetSubtype="0"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par>
                                <p:cTn id="24" presetID="10" presetClass="entr" presetSubtype="0" fill="hold"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5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51" grpId="0"/>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907B12-02F4-4C53-8070-8B427316DC90}"/>
              </a:ext>
            </a:extLst>
          </p:cNvPr>
          <p:cNvSpPr>
            <a:spLocks noGrp="1"/>
          </p:cNvSpPr>
          <p:nvPr>
            <p:ph type="title"/>
          </p:nvPr>
        </p:nvSpPr>
        <p:spPr/>
        <p:txBody>
          <a:bodyPr/>
          <a:lstStyle/>
          <a:p>
            <a:r>
              <a:rPr lang="de-DE" dirty="0"/>
              <a:t>Data </a:t>
            </a:r>
            <a:r>
              <a:rPr lang="de-DE" dirty="0" err="1"/>
              <a:t>model</a:t>
            </a:r>
            <a:r>
              <a:rPr lang="de-DE" dirty="0"/>
              <a:t> </a:t>
            </a:r>
            <a:r>
              <a:rPr lang="de-DE" dirty="0" err="1"/>
              <a:t>with</a:t>
            </a:r>
            <a:r>
              <a:rPr lang="de-DE" dirty="0"/>
              <a:t> additional </a:t>
            </a:r>
            <a:r>
              <a:rPr lang="de-DE" dirty="0" err="1"/>
              <a:t>information</a:t>
            </a:r>
            <a:endParaRPr lang="de-DE" dirty="0"/>
          </a:p>
        </p:txBody>
      </p:sp>
      <p:sp>
        <p:nvSpPr>
          <p:cNvPr id="3" name="Textfeld 2">
            <a:extLst>
              <a:ext uri="{FF2B5EF4-FFF2-40B4-BE49-F238E27FC236}">
                <a16:creationId xmlns:a16="http://schemas.microsoft.com/office/drawing/2014/main" id="{C1B207AF-7EA2-4FF1-8436-01D9EA375816}"/>
              </a:ext>
            </a:extLst>
          </p:cNvPr>
          <p:cNvSpPr txBox="1"/>
          <p:nvPr/>
        </p:nvSpPr>
        <p:spPr>
          <a:xfrm>
            <a:off x="1057597" y="1059582"/>
            <a:ext cx="4888069" cy="507831"/>
          </a:xfrm>
          <a:prstGeom prst="rect">
            <a:avLst/>
          </a:prstGeom>
          <a:noFill/>
        </p:spPr>
        <p:txBody>
          <a:bodyPr wrap="none" rtlCol="0">
            <a:spAutoFit/>
          </a:bodyPr>
          <a:lstStyle/>
          <a:p>
            <a:r>
              <a:rPr lang="en-US" sz="2700" dirty="0"/>
              <a:t>Y = </a:t>
            </a:r>
            <a:r>
              <a:rPr lang="en-US" sz="2700" i="1" dirty="0">
                <a:latin typeface="Times New Roman" panose="02020603050405020304" pitchFamily="18" charset="0"/>
                <a:cs typeface="Times New Roman" panose="02020603050405020304" pitchFamily="18" charset="0"/>
              </a:rPr>
              <a:t>y</a:t>
            </a:r>
            <a:r>
              <a:rPr lang="en-US" sz="2700" dirty="0"/>
              <a:t> [SI]    </a:t>
            </a:r>
            <a:r>
              <a:rPr lang="en-US" sz="2700" b="1" i="1" dirty="0">
                <a:solidFill>
                  <a:srgbClr val="FF0000"/>
                </a:solidFill>
                <a:latin typeface="Times New Roman" panose="02020603050405020304" pitchFamily="18" charset="0"/>
                <a:cs typeface="Times New Roman" panose="02020603050405020304" pitchFamily="18" charset="0"/>
              </a:rPr>
              <a:t>U</a:t>
            </a:r>
            <a:r>
              <a:rPr lang="en-US" sz="2700" b="1" baseline="-25000" dirty="0">
                <a:solidFill>
                  <a:srgbClr val="FF0000"/>
                </a:solidFill>
              </a:rPr>
              <a:t>95</a:t>
            </a:r>
            <a:r>
              <a:rPr lang="en-US" sz="2700" b="1" dirty="0">
                <a:solidFill>
                  <a:srgbClr val="FF0000"/>
                </a:solidFill>
              </a:rPr>
              <a:t>(</a:t>
            </a:r>
            <a:r>
              <a:rPr lang="en-US" sz="2700" b="1" i="1" dirty="0">
                <a:solidFill>
                  <a:srgbClr val="FF0000"/>
                </a:solidFill>
                <a:latin typeface="Times New Roman" panose="02020603050405020304" pitchFamily="18" charset="0"/>
                <a:cs typeface="Times New Roman" panose="02020603050405020304" pitchFamily="18" charset="0"/>
              </a:rPr>
              <a:t>k</a:t>
            </a:r>
            <a:r>
              <a:rPr lang="en-US" sz="2700" b="1" dirty="0">
                <a:solidFill>
                  <a:srgbClr val="FF0000"/>
                </a:solidFill>
              </a:rPr>
              <a:t>)</a:t>
            </a:r>
            <a:r>
              <a:rPr lang="en-US" sz="2700" dirty="0"/>
              <a:t> distribution UTC</a:t>
            </a:r>
          </a:p>
        </p:txBody>
      </p:sp>
      <p:pic>
        <p:nvPicPr>
          <p:cNvPr id="4" name="Grafik 3">
            <a:extLst>
              <a:ext uri="{FF2B5EF4-FFF2-40B4-BE49-F238E27FC236}">
                <a16:creationId xmlns:a16="http://schemas.microsoft.com/office/drawing/2014/main" id="{8E76C681-F584-49D6-A369-C8B51A664A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1728623"/>
            <a:ext cx="5281087" cy="3003367"/>
          </a:xfrm>
          <a:prstGeom prst="rect">
            <a:avLst/>
          </a:prstGeom>
        </p:spPr>
      </p:pic>
      <p:sp>
        <p:nvSpPr>
          <p:cNvPr id="5" name="Textfeld 4">
            <a:extLst>
              <a:ext uri="{FF2B5EF4-FFF2-40B4-BE49-F238E27FC236}">
                <a16:creationId xmlns:a16="http://schemas.microsoft.com/office/drawing/2014/main" id="{56FC25D6-877F-424C-A629-AF15A5A9BF4B}"/>
              </a:ext>
            </a:extLst>
          </p:cNvPr>
          <p:cNvSpPr txBox="1"/>
          <p:nvPr/>
        </p:nvSpPr>
        <p:spPr>
          <a:xfrm>
            <a:off x="6130548" y="2029977"/>
            <a:ext cx="3198334" cy="1200329"/>
          </a:xfrm>
          <a:prstGeom prst="rect">
            <a:avLst/>
          </a:prstGeom>
          <a:noFill/>
        </p:spPr>
        <p:txBody>
          <a:bodyPr wrap="square" rtlCol="0">
            <a:spAutoFit/>
          </a:bodyPr>
          <a:lstStyle/>
          <a:p>
            <a:r>
              <a:rPr lang="en-US" dirty="0"/>
              <a:t>uncertainty information encapsulated by the elements </a:t>
            </a:r>
          </a:p>
          <a:p>
            <a:pPr marL="285750" indent="-285750">
              <a:buFont typeface="Arial" panose="020B0604020202020204" pitchFamily="34" charset="0"/>
              <a:buChar char="•"/>
            </a:pPr>
            <a:r>
              <a:rPr lang="en-US" dirty="0"/>
              <a:t>„</a:t>
            </a:r>
            <a:r>
              <a:rPr lang="en-US" dirty="0" err="1"/>
              <a:t>expandedUnc</a:t>
            </a:r>
            <a:r>
              <a:rPr lang="en-US" dirty="0"/>
              <a:t>“  </a:t>
            </a:r>
          </a:p>
          <a:p>
            <a:pPr marL="285750" indent="-285750">
              <a:buFont typeface="Arial" panose="020B0604020202020204" pitchFamily="34" charset="0"/>
              <a:buChar char="•"/>
            </a:pPr>
            <a:r>
              <a:rPr lang="en-US" dirty="0"/>
              <a:t>„</a:t>
            </a:r>
            <a:r>
              <a:rPr lang="en-US" dirty="0" err="1"/>
              <a:t>coverageInterval</a:t>
            </a:r>
            <a:r>
              <a:rPr lang="en-US" dirty="0"/>
              <a:t>“</a:t>
            </a:r>
          </a:p>
        </p:txBody>
      </p:sp>
      <p:grpSp>
        <p:nvGrpSpPr>
          <p:cNvPr id="6" name="Gruppieren 5">
            <a:extLst>
              <a:ext uri="{FF2B5EF4-FFF2-40B4-BE49-F238E27FC236}">
                <a16:creationId xmlns:a16="http://schemas.microsoft.com/office/drawing/2014/main" id="{B3F1A35B-C546-4E0E-A673-998E4B6122AE}"/>
              </a:ext>
            </a:extLst>
          </p:cNvPr>
          <p:cNvGrpSpPr/>
          <p:nvPr/>
        </p:nvGrpSpPr>
        <p:grpSpPr>
          <a:xfrm>
            <a:off x="2638208" y="1079670"/>
            <a:ext cx="5084982" cy="3256844"/>
            <a:chOff x="2638208" y="1079670"/>
            <a:chExt cx="5084982" cy="3256844"/>
          </a:xfrm>
        </p:grpSpPr>
        <p:grpSp>
          <p:nvGrpSpPr>
            <p:cNvPr id="14" name="Gruppieren 13">
              <a:extLst>
                <a:ext uri="{FF2B5EF4-FFF2-40B4-BE49-F238E27FC236}">
                  <a16:creationId xmlns:a16="http://schemas.microsoft.com/office/drawing/2014/main" id="{88A16FEF-9D3C-4DD0-A102-9D4CF479D6C7}"/>
                </a:ext>
              </a:extLst>
            </p:cNvPr>
            <p:cNvGrpSpPr/>
            <p:nvPr/>
          </p:nvGrpSpPr>
          <p:grpSpPr>
            <a:xfrm>
              <a:off x="5223247" y="1885876"/>
              <a:ext cx="576064" cy="216024"/>
              <a:chOff x="5220072" y="1635646"/>
              <a:chExt cx="576064" cy="360040"/>
            </a:xfrm>
          </p:grpSpPr>
          <p:cxnSp>
            <p:nvCxnSpPr>
              <p:cNvPr id="12" name="Gerade Verbindung mit Pfeil 11">
                <a:extLst>
                  <a:ext uri="{FF2B5EF4-FFF2-40B4-BE49-F238E27FC236}">
                    <a16:creationId xmlns:a16="http://schemas.microsoft.com/office/drawing/2014/main" id="{F1459654-1702-4DD6-9087-FBB6E4F3EC3C}"/>
                  </a:ext>
                </a:extLst>
              </p:cNvPr>
              <p:cNvCxnSpPr/>
              <p:nvPr/>
            </p:nvCxnSpPr>
            <p:spPr>
              <a:xfrm>
                <a:off x="5220072" y="1635646"/>
                <a:ext cx="0" cy="360040"/>
              </a:xfrm>
              <a:prstGeom prst="straightConnector1">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Gerade Verbindung mit Pfeil 12">
                <a:extLst>
                  <a:ext uri="{FF2B5EF4-FFF2-40B4-BE49-F238E27FC236}">
                    <a16:creationId xmlns:a16="http://schemas.microsoft.com/office/drawing/2014/main" id="{1CBA2DF3-B78E-45F9-B1A0-9C6BE28DF596}"/>
                  </a:ext>
                </a:extLst>
              </p:cNvPr>
              <p:cNvCxnSpPr/>
              <p:nvPr/>
            </p:nvCxnSpPr>
            <p:spPr>
              <a:xfrm>
                <a:off x="5796136" y="1635646"/>
                <a:ext cx="0" cy="360040"/>
              </a:xfrm>
              <a:prstGeom prst="straightConnector1">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grpSp>
        <p:cxnSp>
          <p:nvCxnSpPr>
            <p:cNvPr id="16" name="Gerader Verbinder 15">
              <a:extLst>
                <a:ext uri="{FF2B5EF4-FFF2-40B4-BE49-F238E27FC236}">
                  <a16:creationId xmlns:a16="http://schemas.microsoft.com/office/drawing/2014/main" id="{42AD0C63-96BF-4626-A721-A03961D4DA99}"/>
                </a:ext>
              </a:extLst>
            </p:cNvPr>
            <p:cNvCxnSpPr>
              <a:cxnSpLocks/>
            </p:cNvCxnSpPr>
            <p:nvPr/>
          </p:nvCxnSpPr>
          <p:spPr>
            <a:xfrm>
              <a:off x="5210547" y="1884289"/>
              <a:ext cx="2509466" cy="0"/>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20" name="Gerader Verbinder 19">
              <a:extLst>
                <a:ext uri="{FF2B5EF4-FFF2-40B4-BE49-F238E27FC236}">
                  <a16:creationId xmlns:a16="http://schemas.microsoft.com/office/drawing/2014/main" id="{4D105FB1-793C-4D64-9A19-05E6BAFA9844}"/>
                </a:ext>
              </a:extLst>
            </p:cNvPr>
            <p:cNvCxnSpPr>
              <a:cxnSpLocks/>
            </p:cNvCxnSpPr>
            <p:nvPr/>
          </p:nvCxnSpPr>
          <p:spPr>
            <a:xfrm flipV="1">
              <a:off x="7720014" y="1872507"/>
              <a:ext cx="3176" cy="248146"/>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sp>
          <p:nvSpPr>
            <p:cNvPr id="25" name="Rechteck 24">
              <a:extLst>
                <a:ext uri="{FF2B5EF4-FFF2-40B4-BE49-F238E27FC236}">
                  <a16:creationId xmlns:a16="http://schemas.microsoft.com/office/drawing/2014/main" id="{755126C3-1079-48F1-9162-101347A87C3A}"/>
                </a:ext>
              </a:extLst>
            </p:cNvPr>
            <p:cNvSpPr/>
            <p:nvPr/>
          </p:nvSpPr>
          <p:spPr>
            <a:xfrm>
              <a:off x="4886325" y="2101404"/>
              <a:ext cx="1200989" cy="2235110"/>
            </a:xfrm>
            <a:prstGeom prst="rect">
              <a:avLst/>
            </a:prstGeom>
            <a:solidFill>
              <a:srgbClr val="3399FF">
                <a:alpha val="10196"/>
              </a:srgbClr>
            </a:solidFill>
            <a:ln w="254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CD3CFFB4-2804-4E2F-9EA5-991A8AEB8594}"/>
                </a:ext>
              </a:extLst>
            </p:cNvPr>
            <p:cNvSpPr/>
            <p:nvPr/>
          </p:nvSpPr>
          <p:spPr>
            <a:xfrm>
              <a:off x="2638208" y="1079670"/>
              <a:ext cx="2572339" cy="483968"/>
            </a:xfrm>
            <a:prstGeom prst="rect">
              <a:avLst/>
            </a:prstGeom>
            <a:solidFill>
              <a:srgbClr val="3399FF">
                <a:alpha val="10196"/>
              </a:srgbClr>
            </a:solidFill>
            <a:ln w="254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33" name="Gerader Verbinder 32">
              <a:extLst>
                <a:ext uri="{FF2B5EF4-FFF2-40B4-BE49-F238E27FC236}">
                  <a16:creationId xmlns:a16="http://schemas.microsoft.com/office/drawing/2014/main" id="{4F46DB7F-2D39-472B-A35F-B9E3E148630C}"/>
                </a:ext>
              </a:extLst>
            </p:cNvPr>
            <p:cNvCxnSpPr>
              <a:cxnSpLocks/>
            </p:cNvCxnSpPr>
            <p:nvPr/>
          </p:nvCxnSpPr>
          <p:spPr>
            <a:xfrm flipH="1" flipV="1">
              <a:off x="5210547" y="1542795"/>
              <a:ext cx="276272" cy="339908"/>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7845938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404ED9D8-2E48-49BD-897D-B7103B99B679}"/>
              </a:ext>
            </a:extLst>
          </p:cNvPr>
          <p:cNvPicPr/>
          <p:nvPr/>
        </p:nvPicPr>
        <p:blipFill>
          <a:blip r:embed="rId2">
            <a:extLst>
              <a:ext uri="{28A0092B-C50C-407E-A947-70E740481C1C}">
                <a14:useLocalDpi xmlns:a14="http://schemas.microsoft.com/office/drawing/2010/main" val="0"/>
              </a:ext>
            </a:extLst>
          </a:blip>
          <a:stretch>
            <a:fillRect/>
          </a:stretch>
        </p:blipFill>
        <p:spPr>
          <a:xfrm>
            <a:off x="1567478" y="1366746"/>
            <a:ext cx="3319769" cy="2299131"/>
          </a:xfrm>
          <a:prstGeom prst="rect">
            <a:avLst/>
          </a:prstGeom>
        </p:spPr>
      </p:pic>
      <p:sp>
        <p:nvSpPr>
          <p:cNvPr id="8" name="Legende: Linie 7">
            <a:extLst>
              <a:ext uri="{FF2B5EF4-FFF2-40B4-BE49-F238E27FC236}">
                <a16:creationId xmlns:a16="http://schemas.microsoft.com/office/drawing/2014/main" id="{30E98FBD-60B2-45D6-9F88-B9B26672AD00}"/>
              </a:ext>
            </a:extLst>
          </p:cNvPr>
          <p:cNvSpPr/>
          <p:nvPr/>
        </p:nvSpPr>
        <p:spPr>
          <a:xfrm>
            <a:off x="1847783" y="1761804"/>
            <a:ext cx="2563829" cy="754508"/>
          </a:xfrm>
          <a:prstGeom prst="borderCallout1">
            <a:avLst>
              <a:gd name="adj1" fmla="val 29503"/>
              <a:gd name="adj2" fmla="val 102913"/>
              <a:gd name="adj3" fmla="val 43076"/>
              <a:gd name="adj4" fmla="val 135252"/>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Legende: Linie 8">
            <a:extLst>
              <a:ext uri="{FF2B5EF4-FFF2-40B4-BE49-F238E27FC236}">
                <a16:creationId xmlns:a16="http://schemas.microsoft.com/office/drawing/2014/main" id="{3CC01EEC-8AF4-49A3-9BBD-9A0D803BC642}"/>
              </a:ext>
            </a:extLst>
          </p:cNvPr>
          <p:cNvSpPr/>
          <p:nvPr/>
        </p:nvSpPr>
        <p:spPr>
          <a:xfrm>
            <a:off x="1847782" y="2735628"/>
            <a:ext cx="2724219" cy="754508"/>
          </a:xfrm>
          <a:prstGeom prst="borderCallout1">
            <a:avLst>
              <a:gd name="adj1" fmla="val 29503"/>
              <a:gd name="adj2" fmla="val 102913"/>
              <a:gd name="adj3" fmla="val -22030"/>
              <a:gd name="adj4" fmla="val 128659"/>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feld 10">
            <a:extLst>
              <a:ext uri="{FF2B5EF4-FFF2-40B4-BE49-F238E27FC236}">
                <a16:creationId xmlns:a16="http://schemas.microsoft.com/office/drawing/2014/main" id="{45F3D73F-5A93-48AA-91AA-F71E73A59322}"/>
              </a:ext>
            </a:extLst>
          </p:cNvPr>
          <p:cNvSpPr txBox="1"/>
          <p:nvPr/>
        </p:nvSpPr>
        <p:spPr>
          <a:xfrm>
            <a:off x="5324440" y="1761802"/>
            <a:ext cx="2082989" cy="1131079"/>
          </a:xfrm>
          <a:prstGeom prst="rect">
            <a:avLst/>
          </a:prstGeom>
          <a:noFill/>
        </p:spPr>
        <p:txBody>
          <a:bodyPr wrap="square" rtlCol="0">
            <a:spAutoFit/>
          </a:bodyPr>
          <a:lstStyle/>
          <a:p>
            <a:r>
              <a:rPr lang="en-US" sz="1350" u="sng" dirty="0"/>
              <a:t>Equivalent quantities</a:t>
            </a:r>
          </a:p>
          <a:p>
            <a:pPr marL="214308" indent="-214308">
              <a:buFont typeface="Arial" panose="020B0604020202020204" pitchFamily="34" charset="0"/>
              <a:buChar char="•"/>
            </a:pPr>
            <a:r>
              <a:rPr lang="en-US" sz="1350" dirty="0">
                <a:highlight>
                  <a:srgbClr val="FFFF00"/>
                </a:highlight>
              </a:rPr>
              <a:t>machine-readable SI quantity</a:t>
            </a:r>
          </a:p>
          <a:p>
            <a:pPr marL="214308" indent="-214308">
              <a:buFont typeface="Arial" panose="020B0604020202020204" pitchFamily="34" charset="0"/>
              <a:buChar char="•"/>
            </a:pPr>
            <a:r>
              <a:rPr lang="en-US" sz="1350" dirty="0"/>
              <a:t>non-SI quantity</a:t>
            </a:r>
          </a:p>
          <a:p>
            <a:pPr marL="214308" indent="-214308">
              <a:buFont typeface="Arial" panose="020B0604020202020204" pitchFamily="34" charset="0"/>
              <a:buChar char="•"/>
            </a:pPr>
            <a:endParaRPr lang="en-US" sz="1350" dirty="0"/>
          </a:p>
        </p:txBody>
      </p:sp>
      <p:sp>
        <p:nvSpPr>
          <p:cNvPr id="12" name="Rechteck 11">
            <a:extLst>
              <a:ext uri="{FF2B5EF4-FFF2-40B4-BE49-F238E27FC236}">
                <a16:creationId xmlns:a16="http://schemas.microsoft.com/office/drawing/2014/main" id="{A435CC50-ECB2-4B5C-A80E-4D1CFD5CAB3A}"/>
              </a:ext>
            </a:extLst>
          </p:cNvPr>
          <p:cNvSpPr/>
          <p:nvPr/>
        </p:nvSpPr>
        <p:spPr>
          <a:xfrm>
            <a:off x="1547664" y="4083918"/>
            <a:ext cx="5622690" cy="444579"/>
          </a:xfrm>
          <a:prstGeom prst="rect">
            <a:avLst/>
          </a:prstGeom>
          <a:solidFill>
            <a:schemeClr val="accent2">
              <a:lumMod val="40000"/>
              <a:lumOff val="60000"/>
            </a:schemeClr>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To be used for all units not listed in the  latest SI brochure</a:t>
            </a:r>
          </a:p>
        </p:txBody>
      </p:sp>
      <p:sp>
        <p:nvSpPr>
          <p:cNvPr id="3" name="Titel 2">
            <a:extLst>
              <a:ext uri="{FF2B5EF4-FFF2-40B4-BE49-F238E27FC236}">
                <a16:creationId xmlns:a16="http://schemas.microsoft.com/office/drawing/2014/main" id="{C8A75021-D363-4314-838A-2CDC0B2F81AA}"/>
              </a:ext>
            </a:extLst>
          </p:cNvPr>
          <p:cNvSpPr>
            <a:spLocks noGrp="1"/>
          </p:cNvSpPr>
          <p:nvPr>
            <p:ph type="title"/>
          </p:nvPr>
        </p:nvSpPr>
        <p:spPr/>
        <p:txBody>
          <a:bodyPr/>
          <a:lstStyle/>
          <a:p>
            <a:r>
              <a:rPr lang="en-US" dirty="0"/>
              <a:t>Non-SI: hybrid</a:t>
            </a:r>
            <a:endParaRPr lang="de-DE" dirty="0"/>
          </a:p>
        </p:txBody>
      </p:sp>
      <p:grpSp>
        <p:nvGrpSpPr>
          <p:cNvPr id="10" name="Gruppieren 9">
            <a:extLst>
              <a:ext uri="{FF2B5EF4-FFF2-40B4-BE49-F238E27FC236}">
                <a16:creationId xmlns:a16="http://schemas.microsoft.com/office/drawing/2014/main" id="{3785579F-13DA-4BD5-8571-B9C1E14CF2B7}"/>
              </a:ext>
            </a:extLst>
          </p:cNvPr>
          <p:cNvGrpSpPr/>
          <p:nvPr/>
        </p:nvGrpSpPr>
        <p:grpSpPr>
          <a:xfrm>
            <a:off x="2483768" y="1362299"/>
            <a:ext cx="360040" cy="2320531"/>
            <a:chOff x="6021680" y="2355726"/>
            <a:chExt cx="360040" cy="2320531"/>
          </a:xfrm>
        </p:grpSpPr>
        <p:sp>
          <p:nvSpPr>
            <p:cNvPr id="14" name="Pfeil: nach links 13">
              <a:extLst>
                <a:ext uri="{FF2B5EF4-FFF2-40B4-BE49-F238E27FC236}">
                  <a16:creationId xmlns:a16="http://schemas.microsoft.com/office/drawing/2014/main" id="{4CED4C7C-C255-4D07-A5DB-4264409FD7D4}"/>
                </a:ext>
              </a:extLst>
            </p:cNvPr>
            <p:cNvSpPr/>
            <p:nvPr/>
          </p:nvSpPr>
          <p:spPr>
            <a:xfrm>
              <a:off x="6021680" y="2355726"/>
              <a:ext cx="360040" cy="201362"/>
            </a:xfrm>
            <a:prstGeom prst="leftArrow">
              <a:avLst/>
            </a:prstGeom>
            <a:solidFill>
              <a:srgbClr val="009BC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Pfeil: nach links 14">
              <a:extLst>
                <a:ext uri="{FF2B5EF4-FFF2-40B4-BE49-F238E27FC236}">
                  <a16:creationId xmlns:a16="http://schemas.microsoft.com/office/drawing/2014/main" id="{C9287F46-5EC1-4257-8B53-83237B8C9754}"/>
                </a:ext>
              </a:extLst>
            </p:cNvPr>
            <p:cNvSpPr/>
            <p:nvPr/>
          </p:nvSpPr>
          <p:spPr>
            <a:xfrm>
              <a:off x="6021680" y="4474895"/>
              <a:ext cx="360040" cy="201362"/>
            </a:xfrm>
            <a:prstGeom prst="leftArrow">
              <a:avLst/>
            </a:prstGeom>
            <a:solidFill>
              <a:srgbClr val="009BC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grpSp>
        <p:nvGrpSpPr>
          <p:cNvPr id="4" name="Gruppieren 3">
            <a:extLst>
              <a:ext uri="{FF2B5EF4-FFF2-40B4-BE49-F238E27FC236}">
                <a16:creationId xmlns:a16="http://schemas.microsoft.com/office/drawing/2014/main" id="{DF8480D2-DC93-4D5B-89D1-698BC0A0A913}"/>
              </a:ext>
            </a:extLst>
          </p:cNvPr>
          <p:cNvGrpSpPr/>
          <p:nvPr/>
        </p:nvGrpSpPr>
        <p:grpSpPr>
          <a:xfrm>
            <a:off x="2771800" y="2135729"/>
            <a:ext cx="2232248" cy="1172322"/>
            <a:chOff x="2771800" y="2135729"/>
            <a:chExt cx="2232248" cy="1172322"/>
          </a:xfrm>
        </p:grpSpPr>
        <p:grpSp>
          <p:nvGrpSpPr>
            <p:cNvPr id="2" name="Gruppieren 1">
              <a:extLst>
                <a:ext uri="{FF2B5EF4-FFF2-40B4-BE49-F238E27FC236}">
                  <a16:creationId xmlns:a16="http://schemas.microsoft.com/office/drawing/2014/main" id="{64D06EBE-FE3F-4088-BF71-04E7164678E9}"/>
                </a:ext>
              </a:extLst>
            </p:cNvPr>
            <p:cNvGrpSpPr/>
            <p:nvPr/>
          </p:nvGrpSpPr>
          <p:grpSpPr>
            <a:xfrm>
              <a:off x="2771800" y="2163205"/>
              <a:ext cx="1080120" cy="1144846"/>
              <a:chOff x="2771800" y="2149077"/>
              <a:chExt cx="1080120" cy="1144846"/>
            </a:xfrm>
          </p:grpSpPr>
          <p:sp>
            <p:nvSpPr>
              <p:cNvPr id="16" name="Rechteck 15">
                <a:extLst>
                  <a:ext uri="{FF2B5EF4-FFF2-40B4-BE49-F238E27FC236}">
                    <a16:creationId xmlns:a16="http://schemas.microsoft.com/office/drawing/2014/main" id="{14E44CD7-25E2-44A4-AB6F-9F1C1A3AEAA1}"/>
                  </a:ext>
                </a:extLst>
              </p:cNvPr>
              <p:cNvSpPr/>
              <p:nvPr/>
            </p:nvSpPr>
            <p:spPr>
              <a:xfrm>
                <a:off x="2771800" y="2149077"/>
                <a:ext cx="460747" cy="179785"/>
              </a:xfrm>
              <a:prstGeom prst="rect">
                <a:avLst/>
              </a:prstGeom>
              <a:solidFill>
                <a:srgbClr val="92D05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6F34D97E-2CD6-46F1-9547-3EE723B94662}"/>
                  </a:ext>
                </a:extLst>
              </p:cNvPr>
              <p:cNvSpPr/>
              <p:nvPr/>
            </p:nvSpPr>
            <p:spPr>
              <a:xfrm>
                <a:off x="2783027" y="3114138"/>
                <a:ext cx="1068893" cy="179785"/>
              </a:xfrm>
              <a:prstGeom prst="rect">
                <a:avLst/>
              </a:prstGeom>
              <a:solidFill>
                <a:srgbClr val="92D05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grpSp>
          <p:nvGrpSpPr>
            <p:cNvPr id="18" name="Gruppieren 17">
              <a:extLst>
                <a:ext uri="{FF2B5EF4-FFF2-40B4-BE49-F238E27FC236}">
                  <a16:creationId xmlns:a16="http://schemas.microsoft.com/office/drawing/2014/main" id="{9B3A1E25-36B3-4A1A-8585-2755E79BBED1}"/>
                </a:ext>
              </a:extLst>
            </p:cNvPr>
            <p:cNvGrpSpPr/>
            <p:nvPr/>
          </p:nvGrpSpPr>
          <p:grpSpPr>
            <a:xfrm>
              <a:off x="3995936" y="2135729"/>
              <a:ext cx="1008112" cy="1172322"/>
              <a:chOff x="5379710" y="2355726"/>
              <a:chExt cx="1008112" cy="1172322"/>
            </a:xfrm>
          </p:grpSpPr>
          <p:sp>
            <p:nvSpPr>
              <p:cNvPr id="19" name="Pfeil: nach links 18">
                <a:extLst>
                  <a:ext uri="{FF2B5EF4-FFF2-40B4-BE49-F238E27FC236}">
                    <a16:creationId xmlns:a16="http://schemas.microsoft.com/office/drawing/2014/main" id="{623DEE36-46F6-4785-81AF-18C2D9EDF3B4}"/>
                  </a:ext>
                </a:extLst>
              </p:cNvPr>
              <p:cNvSpPr/>
              <p:nvPr/>
            </p:nvSpPr>
            <p:spPr>
              <a:xfrm>
                <a:off x="5379710" y="2355726"/>
                <a:ext cx="360040" cy="201362"/>
              </a:xfrm>
              <a:prstGeom prst="leftArrow">
                <a:avLst/>
              </a:prstGeom>
              <a:solidFill>
                <a:srgbClr val="009BC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0" name="Pfeil: nach links 19">
                <a:extLst>
                  <a:ext uri="{FF2B5EF4-FFF2-40B4-BE49-F238E27FC236}">
                    <a16:creationId xmlns:a16="http://schemas.microsoft.com/office/drawing/2014/main" id="{0D56ECDD-190E-4BAF-AAB2-BC8A68D114CE}"/>
                  </a:ext>
                </a:extLst>
              </p:cNvPr>
              <p:cNvSpPr/>
              <p:nvPr/>
            </p:nvSpPr>
            <p:spPr>
              <a:xfrm>
                <a:off x="6027782" y="3326686"/>
                <a:ext cx="360040" cy="201362"/>
              </a:xfrm>
              <a:prstGeom prst="leftArrow">
                <a:avLst/>
              </a:prstGeom>
              <a:solidFill>
                <a:srgbClr val="009BC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grpSp>
    </p:spTree>
    <p:extLst>
      <p:ext uri="{BB962C8B-B14F-4D97-AF65-F5344CB8AC3E}">
        <p14:creationId xmlns:p14="http://schemas.microsoft.com/office/powerpoint/2010/main" val="21459800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E0DA493-EADD-46A6-9022-FD6A2BB467BC}"/>
              </a:ext>
            </a:extLst>
          </p:cNvPr>
          <p:cNvSpPr>
            <a:spLocks noGrp="1"/>
          </p:cNvSpPr>
          <p:nvPr>
            <p:ph type="title"/>
          </p:nvPr>
        </p:nvSpPr>
        <p:spPr/>
        <p:txBody>
          <a:bodyPr/>
          <a:lstStyle/>
          <a:p>
            <a:r>
              <a:rPr lang="en-US" dirty="0"/>
              <a:t>CODATA - constants</a:t>
            </a:r>
            <a:endParaRPr lang="de-DE" dirty="0"/>
          </a:p>
        </p:txBody>
      </p:sp>
      <p:sp>
        <p:nvSpPr>
          <p:cNvPr id="7" name="Textfeld 6">
            <a:extLst>
              <a:ext uri="{FF2B5EF4-FFF2-40B4-BE49-F238E27FC236}">
                <a16:creationId xmlns:a16="http://schemas.microsoft.com/office/drawing/2014/main" id="{6F4487AE-A5A1-40DA-BA34-907CE2BE8E72}"/>
              </a:ext>
            </a:extLst>
          </p:cNvPr>
          <p:cNvSpPr txBox="1"/>
          <p:nvPr/>
        </p:nvSpPr>
        <p:spPr>
          <a:xfrm>
            <a:off x="370618" y="1092681"/>
            <a:ext cx="8737886"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Universal </a:t>
            </a:r>
            <a:r>
              <a:rPr lang="en-US" sz="2400" dirty="0">
                <a:solidFill>
                  <a:srgbClr val="0073AA"/>
                </a:solidFill>
                <a:latin typeface="Arial" panose="020B0604020202020204" pitchFamily="34" charset="0"/>
                <a:cs typeface="Arial" panose="020B0604020202020204" pitchFamily="34" charset="0"/>
              </a:rPr>
              <a:t>machine-readable CODATA constants</a:t>
            </a:r>
            <a:r>
              <a:rPr lang="en-US" sz="2400" dirty="0">
                <a:latin typeface="Arial" panose="020B0604020202020204" pitchFamily="34" charset="0"/>
                <a:cs typeface="Arial" panose="020B0604020202020204" pitchFamily="34" charset="0"/>
              </a:rPr>
              <a:t> on basis of </a:t>
            </a:r>
          </a:p>
          <a:p>
            <a:r>
              <a:rPr lang="en-US" sz="2400" dirty="0">
                <a:solidFill>
                  <a:srgbClr val="C00000"/>
                </a:solidFill>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-SI in addition to original CODATA listings </a:t>
            </a:r>
          </a:p>
        </p:txBody>
      </p:sp>
      <p:pic>
        <p:nvPicPr>
          <p:cNvPr id="9" name="Grafik 8">
            <a:extLst>
              <a:ext uri="{FF2B5EF4-FFF2-40B4-BE49-F238E27FC236}">
                <a16:creationId xmlns:a16="http://schemas.microsoft.com/office/drawing/2014/main" id="{A3ECCB1F-7BEF-47BC-B266-B02AEC3817DD}"/>
              </a:ext>
            </a:extLst>
          </p:cNvPr>
          <p:cNvPicPr>
            <a:picLocks noChangeAspect="1"/>
          </p:cNvPicPr>
          <p:nvPr/>
        </p:nvPicPr>
        <p:blipFill>
          <a:blip r:embed="rId2"/>
          <a:stretch>
            <a:fillRect/>
          </a:stretch>
        </p:blipFill>
        <p:spPr>
          <a:xfrm>
            <a:off x="2627784" y="2016334"/>
            <a:ext cx="5510963" cy="1059472"/>
          </a:xfrm>
          <a:prstGeom prst="rect">
            <a:avLst/>
          </a:prstGeom>
        </p:spPr>
      </p:pic>
      <p:pic>
        <p:nvPicPr>
          <p:cNvPr id="11" name="Grafik 10">
            <a:extLst>
              <a:ext uri="{FF2B5EF4-FFF2-40B4-BE49-F238E27FC236}">
                <a16:creationId xmlns:a16="http://schemas.microsoft.com/office/drawing/2014/main" id="{66D9B303-DD5C-4DE1-A786-D2F38C4B8F98}"/>
              </a:ext>
            </a:extLst>
          </p:cNvPr>
          <p:cNvPicPr>
            <a:picLocks noChangeAspect="1"/>
          </p:cNvPicPr>
          <p:nvPr/>
        </p:nvPicPr>
        <p:blipFill>
          <a:blip r:embed="rId3"/>
          <a:stretch>
            <a:fillRect/>
          </a:stretch>
        </p:blipFill>
        <p:spPr>
          <a:xfrm>
            <a:off x="2621687" y="3328580"/>
            <a:ext cx="5589689" cy="1371703"/>
          </a:xfrm>
          <a:prstGeom prst="rect">
            <a:avLst/>
          </a:prstGeom>
        </p:spPr>
      </p:pic>
      <p:sp>
        <p:nvSpPr>
          <p:cNvPr id="13" name="Textfeld 12">
            <a:extLst>
              <a:ext uri="{FF2B5EF4-FFF2-40B4-BE49-F238E27FC236}">
                <a16:creationId xmlns:a16="http://schemas.microsoft.com/office/drawing/2014/main" id="{D473C6AA-C1FA-4FDD-8AB8-E22301B14ABE}"/>
              </a:ext>
            </a:extLst>
          </p:cNvPr>
          <p:cNvSpPr txBox="1"/>
          <p:nvPr/>
        </p:nvSpPr>
        <p:spPr>
          <a:xfrm>
            <a:off x="658842" y="3583397"/>
            <a:ext cx="1464886"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CODATA</a:t>
            </a:r>
          </a:p>
          <a:p>
            <a:pPr algn="ctr"/>
            <a:r>
              <a:rPr lang="en-US" sz="2000" dirty="0">
                <a:latin typeface="Arial" panose="020B0604020202020204" pitchFamily="34" charset="0"/>
                <a:cs typeface="Arial" panose="020B0604020202020204" pitchFamily="34" charset="0"/>
              </a:rPr>
              <a:t>2014</a:t>
            </a:r>
          </a:p>
        </p:txBody>
      </p:sp>
      <p:sp>
        <p:nvSpPr>
          <p:cNvPr id="14" name="Textfeld 13">
            <a:extLst>
              <a:ext uri="{FF2B5EF4-FFF2-40B4-BE49-F238E27FC236}">
                <a16:creationId xmlns:a16="http://schemas.microsoft.com/office/drawing/2014/main" id="{92C6D013-CEDE-4F11-930F-B118C410CA8B}"/>
              </a:ext>
            </a:extLst>
          </p:cNvPr>
          <p:cNvSpPr txBox="1"/>
          <p:nvPr/>
        </p:nvSpPr>
        <p:spPr>
          <a:xfrm>
            <a:off x="658842" y="2090399"/>
            <a:ext cx="1464886"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CODATA</a:t>
            </a:r>
          </a:p>
          <a:p>
            <a:pPr algn="ctr"/>
            <a:r>
              <a:rPr lang="en-US" sz="2000" dirty="0">
                <a:latin typeface="Arial" panose="020B0604020202020204" pitchFamily="34" charset="0"/>
                <a:cs typeface="Arial" panose="020B0604020202020204" pitchFamily="34" charset="0"/>
              </a:rPr>
              <a:t>2018</a:t>
            </a:r>
          </a:p>
        </p:txBody>
      </p:sp>
      <p:grpSp>
        <p:nvGrpSpPr>
          <p:cNvPr id="3" name="Gruppieren 2">
            <a:extLst>
              <a:ext uri="{FF2B5EF4-FFF2-40B4-BE49-F238E27FC236}">
                <a16:creationId xmlns:a16="http://schemas.microsoft.com/office/drawing/2014/main" id="{3CE6AF8C-4139-4678-A1D3-DEA5D20FEEDF}"/>
              </a:ext>
            </a:extLst>
          </p:cNvPr>
          <p:cNvGrpSpPr/>
          <p:nvPr/>
        </p:nvGrpSpPr>
        <p:grpSpPr>
          <a:xfrm>
            <a:off x="6021680" y="2355726"/>
            <a:ext cx="476880" cy="1501842"/>
            <a:chOff x="6021680" y="2355726"/>
            <a:chExt cx="476880" cy="1501842"/>
          </a:xfrm>
        </p:grpSpPr>
        <p:sp>
          <p:nvSpPr>
            <p:cNvPr id="2" name="Pfeil: nach links 1">
              <a:extLst>
                <a:ext uri="{FF2B5EF4-FFF2-40B4-BE49-F238E27FC236}">
                  <a16:creationId xmlns:a16="http://schemas.microsoft.com/office/drawing/2014/main" id="{BB4A43C6-6577-429C-9373-40C27B3B8E34}"/>
                </a:ext>
              </a:extLst>
            </p:cNvPr>
            <p:cNvSpPr/>
            <p:nvPr/>
          </p:nvSpPr>
          <p:spPr>
            <a:xfrm>
              <a:off x="6021680" y="2355726"/>
              <a:ext cx="360040" cy="201362"/>
            </a:xfrm>
            <a:prstGeom prst="leftArrow">
              <a:avLst/>
            </a:prstGeom>
            <a:solidFill>
              <a:srgbClr val="009BC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Pfeil: nach links 9">
              <a:extLst>
                <a:ext uri="{FF2B5EF4-FFF2-40B4-BE49-F238E27FC236}">
                  <a16:creationId xmlns:a16="http://schemas.microsoft.com/office/drawing/2014/main" id="{1BBA8BDB-26C5-4387-A1E9-9000E9B95C7F}"/>
                </a:ext>
              </a:extLst>
            </p:cNvPr>
            <p:cNvSpPr/>
            <p:nvPr/>
          </p:nvSpPr>
          <p:spPr>
            <a:xfrm>
              <a:off x="6138520" y="3656206"/>
              <a:ext cx="360040" cy="201362"/>
            </a:xfrm>
            <a:prstGeom prst="leftArrow">
              <a:avLst/>
            </a:prstGeom>
            <a:solidFill>
              <a:srgbClr val="009BC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grpSp>
        <p:nvGrpSpPr>
          <p:cNvPr id="5" name="Gruppieren 4">
            <a:extLst>
              <a:ext uri="{FF2B5EF4-FFF2-40B4-BE49-F238E27FC236}">
                <a16:creationId xmlns:a16="http://schemas.microsoft.com/office/drawing/2014/main" id="{EE4A06DF-02F9-4AFE-9621-9C6F98476DEF}"/>
              </a:ext>
            </a:extLst>
          </p:cNvPr>
          <p:cNvGrpSpPr/>
          <p:nvPr/>
        </p:nvGrpSpPr>
        <p:grpSpPr>
          <a:xfrm>
            <a:off x="7708240" y="2691006"/>
            <a:ext cx="431160" cy="1501842"/>
            <a:chOff x="7708240" y="2691006"/>
            <a:chExt cx="431160" cy="1501842"/>
          </a:xfrm>
        </p:grpSpPr>
        <p:sp>
          <p:nvSpPr>
            <p:cNvPr id="12" name="Pfeil: nach links 11">
              <a:extLst>
                <a:ext uri="{FF2B5EF4-FFF2-40B4-BE49-F238E27FC236}">
                  <a16:creationId xmlns:a16="http://schemas.microsoft.com/office/drawing/2014/main" id="{0D3E3F43-CBA8-453D-BEF6-8FEC40BE22FB}"/>
                </a:ext>
              </a:extLst>
            </p:cNvPr>
            <p:cNvSpPr/>
            <p:nvPr/>
          </p:nvSpPr>
          <p:spPr>
            <a:xfrm>
              <a:off x="7708240" y="2691006"/>
              <a:ext cx="360040" cy="201362"/>
            </a:xfrm>
            <a:prstGeom prst="leftArrow">
              <a:avLst/>
            </a:prstGeom>
            <a:solidFill>
              <a:srgbClr val="009BC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Pfeil: nach links 14">
              <a:extLst>
                <a:ext uri="{FF2B5EF4-FFF2-40B4-BE49-F238E27FC236}">
                  <a16:creationId xmlns:a16="http://schemas.microsoft.com/office/drawing/2014/main" id="{E8C0FE1B-7B5E-4C43-AC8B-B9FDE89C6FD2}"/>
                </a:ext>
              </a:extLst>
            </p:cNvPr>
            <p:cNvSpPr/>
            <p:nvPr/>
          </p:nvSpPr>
          <p:spPr>
            <a:xfrm>
              <a:off x="7779360" y="3991486"/>
              <a:ext cx="360040" cy="201362"/>
            </a:xfrm>
            <a:prstGeom prst="leftArrow">
              <a:avLst/>
            </a:prstGeom>
            <a:solidFill>
              <a:srgbClr val="009BC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grpSp>
        <p:nvGrpSpPr>
          <p:cNvPr id="23" name="Gruppieren 22">
            <a:extLst>
              <a:ext uri="{FF2B5EF4-FFF2-40B4-BE49-F238E27FC236}">
                <a16:creationId xmlns:a16="http://schemas.microsoft.com/office/drawing/2014/main" id="{9CF7655B-D07E-4A45-83B1-0904868888E4}"/>
              </a:ext>
            </a:extLst>
          </p:cNvPr>
          <p:cNvGrpSpPr/>
          <p:nvPr/>
        </p:nvGrpSpPr>
        <p:grpSpPr>
          <a:xfrm>
            <a:off x="3851920" y="2366682"/>
            <a:ext cx="973683" cy="1444625"/>
            <a:chOff x="3851920" y="2366682"/>
            <a:chExt cx="973683" cy="1444625"/>
          </a:xfrm>
        </p:grpSpPr>
        <p:sp>
          <p:nvSpPr>
            <p:cNvPr id="19" name="Rechteck 18">
              <a:extLst>
                <a:ext uri="{FF2B5EF4-FFF2-40B4-BE49-F238E27FC236}">
                  <a16:creationId xmlns:a16="http://schemas.microsoft.com/office/drawing/2014/main" id="{07CB5A4B-E9A1-4391-898D-0E20C3739028}"/>
                </a:ext>
              </a:extLst>
            </p:cNvPr>
            <p:cNvSpPr/>
            <p:nvPr/>
          </p:nvSpPr>
          <p:spPr>
            <a:xfrm>
              <a:off x="4522788" y="2371724"/>
              <a:ext cx="169862" cy="149225"/>
            </a:xfrm>
            <a:prstGeom prst="rect">
              <a:avLst/>
            </a:prstGeom>
            <a:solidFill>
              <a:srgbClr val="009BCE">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FF11155B-E88A-4DF1-80F5-1720231F3FD5}"/>
                </a:ext>
              </a:extLst>
            </p:cNvPr>
            <p:cNvSpPr/>
            <p:nvPr/>
          </p:nvSpPr>
          <p:spPr>
            <a:xfrm>
              <a:off x="3851920" y="2366682"/>
              <a:ext cx="670868" cy="149225"/>
            </a:xfrm>
            <a:prstGeom prst="rect">
              <a:avLst/>
            </a:prstGeom>
            <a:solidFill>
              <a:srgbClr val="92D05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FD6841C5-2BC1-4E68-AC8D-B92AB6747FDF}"/>
                </a:ext>
              </a:extLst>
            </p:cNvPr>
            <p:cNvSpPr/>
            <p:nvPr/>
          </p:nvSpPr>
          <p:spPr>
            <a:xfrm>
              <a:off x="4560888" y="3662081"/>
              <a:ext cx="264715" cy="149225"/>
            </a:xfrm>
            <a:prstGeom prst="rect">
              <a:avLst/>
            </a:prstGeom>
            <a:solidFill>
              <a:srgbClr val="009BCE">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6EFEC786-E9F5-434D-860A-D09EF4027A17}"/>
                </a:ext>
              </a:extLst>
            </p:cNvPr>
            <p:cNvSpPr/>
            <p:nvPr/>
          </p:nvSpPr>
          <p:spPr>
            <a:xfrm>
              <a:off x="3890020" y="3662082"/>
              <a:ext cx="670868" cy="149225"/>
            </a:xfrm>
            <a:prstGeom prst="rect">
              <a:avLst/>
            </a:prstGeom>
            <a:solidFill>
              <a:srgbClr val="92D05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grpSp>
        <p:nvGrpSpPr>
          <p:cNvPr id="26" name="Gruppieren 25">
            <a:extLst>
              <a:ext uri="{FF2B5EF4-FFF2-40B4-BE49-F238E27FC236}">
                <a16:creationId xmlns:a16="http://schemas.microsoft.com/office/drawing/2014/main" id="{86E594CE-0D26-4A9B-8199-C30177C4D93D}"/>
              </a:ext>
            </a:extLst>
          </p:cNvPr>
          <p:cNvGrpSpPr/>
          <p:nvPr/>
        </p:nvGrpSpPr>
        <p:grpSpPr>
          <a:xfrm>
            <a:off x="2987824" y="4169286"/>
            <a:ext cx="3871416" cy="201362"/>
            <a:chOff x="2987824" y="4169286"/>
            <a:chExt cx="3871416" cy="201362"/>
          </a:xfrm>
        </p:grpSpPr>
        <p:sp>
          <p:nvSpPr>
            <p:cNvPr id="16" name="Pfeil: nach links 15">
              <a:extLst>
                <a:ext uri="{FF2B5EF4-FFF2-40B4-BE49-F238E27FC236}">
                  <a16:creationId xmlns:a16="http://schemas.microsoft.com/office/drawing/2014/main" id="{5D96F37C-FF25-4BEA-AE80-1AB1FE939155}"/>
                </a:ext>
              </a:extLst>
            </p:cNvPr>
            <p:cNvSpPr/>
            <p:nvPr/>
          </p:nvSpPr>
          <p:spPr>
            <a:xfrm>
              <a:off x="6499200" y="4169286"/>
              <a:ext cx="360040" cy="201362"/>
            </a:xfrm>
            <a:prstGeom prst="leftArrow">
              <a:avLst/>
            </a:prstGeom>
            <a:solidFill>
              <a:srgbClr val="009BC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5969C889-1CF3-4DBB-92A6-630777FABA3E}"/>
                </a:ext>
              </a:extLst>
            </p:cNvPr>
            <p:cNvSpPr/>
            <p:nvPr/>
          </p:nvSpPr>
          <p:spPr>
            <a:xfrm>
              <a:off x="2987824" y="4191868"/>
              <a:ext cx="3497114" cy="149225"/>
            </a:xfrm>
            <a:prstGeom prst="rect">
              <a:avLst/>
            </a:prstGeom>
            <a:solidFill>
              <a:srgbClr val="92D05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14865983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3"/>
                                        </p:tgtEl>
                                      </p:cBhvr>
                                    </p:animEffect>
                                    <p:set>
                                      <p:cBhvr>
                                        <p:cTn id="20" dur="1" fill="hold">
                                          <p:stCondLst>
                                            <p:cond delay="499"/>
                                          </p:stCondLst>
                                        </p:cTn>
                                        <p:tgtEl>
                                          <p:spTgt spid="23"/>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C400B8D-F0B0-41ED-A464-72D9ABA7B388}"/>
              </a:ext>
            </a:extLst>
          </p:cNvPr>
          <p:cNvPicPr>
            <a:picLocks noChangeAspect="1"/>
          </p:cNvPicPr>
          <p:nvPr/>
        </p:nvPicPr>
        <p:blipFill>
          <a:blip r:embed="rId2"/>
          <a:stretch>
            <a:fillRect/>
          </a:stretch>
        </p:blipFill>
        <p:spPr>
          <a:xfrm>
            <a:off x="5646527" y="1260505"/>
            <a:ext cx="3512901" cy="3507854"/>
          </a:xfrm>
          <a:prstGeom prst="rect">
            <a:avLst/>
          </a:prstGeom>
        </p:spPr>
      </p:pic>
      <p:sp>
        <p:nvSpPr>
          <p:cNvPr id="2" name="Titel 1">
            <a:extLst>
              <a:ext uri="{FF2B5EF4-FFF2-40B4-BE49-F238E27FC236}">
                <a16:creationId xmlns:a16="http://schemas.microsoft.com/office/drawing/2014/main" id="{ACEF7775-752F-4507-A139-7534F43EE372}"/>
              </a:ext>
            </a:extLst>
          </p:cNvPr>
          <p:cNvSpPr>
            <a:spLocks noGrp="1"/>
          </p:cNvSpPr>
          <p:nvPr>
            <p:ph type="title"/>
          </p:nvPr>
        </p:nvSpPr>
        <p:spPr/>
        <p:txBody>
          <a:bodyPr/>
          <a:lstStyle/>
          <a:p>
            <a:r>
              <a:rPr lang="de-DE" dirty="0" err="1"/>
              <a:t>Machine</a:t>
            </a:r>
            <a:r>
              <a:rPr lang="de-DE" dirty="0"/>
              <a:t> </a:t>
            </a:r>
            <a:r>
              <a:rPr lang="de-DE" dirty="0" err="1"/>
              <a:t>readable</a:t>
            </a:r>
            <a:r>
              <a:rPr lang="de-DE" dirty="0"/>
              <a:t> </a:t>
            </a:r>
            <a:r>
              <a:rPr lang="de-DE" u="sng" dirty="0" err="1"/>
              <a:t>defining</a:t>
            </a:r>
            <a:r>
              <a:rPr lang="de-DE" u="sng" dirty="0"/>
              <a:t> </a:t>
            </a:r>
            <a:r>
              <a:rPr lang="de-DE" u="sng" dirty="0" err="1"/>
              <a:t>constants</a:t>
            </a:r>
            <a:endParaRPr lang="de-DE" u="sng" dirty="0"/>
          </a:p>
        </p:txBody>
      </p:sp>
      <p:sp>
        <p:nvSpPr>
          <p:cNvPr id="3" name="Rechteck 2">
            <a:extLst>
              <a:ext uri="{FF2B5EF4-FFF2-40B4-BE49-F238E27FC236}">
                <a16:creationId xmlns:a16="http://schemas.microsoft.com/office/drawing/2014/main" id="{A17A090E-170C-4197-BC85-244023528267}"/>
              </a:ext>
            </a:extLst>
          </p:cNvPr>
          <p:cNvSpPr/>
          <p:nvPr/>
        </p:nvSpPr>
        <p:spPr>
          <a:xfrm>
            <a:off x="539552" y="1836440"/>
            <a:ext cx="5184576" cy="2031325"/>
          </a:xfrm>
          <a:prstGeom prst="rect">
            <a:avLst/>
          </a:prstGeom>
        </p:spPr>
        <p:txBody>
          <a:bodyPr wrap="square">
            <a:spAutoFit/>
          </a:bodyPr>
          <a:lstStyle/>
          <a:p>
            <a:r>
              <a:rPr lang="de-DE" u="sng" dirty="0">
                <a:solidFill>
                  <a:srgbClr val="0000FF"/>
                </a:solidFill>
                <a:latin typeface="arial" panose="020B0604020202020204" pitchFamily="34" charset="0"/>
                <a:hlinkClick r:id="rId3"/>
              </a:rPr>
              <a:t>https://www.ptb.de/si/codata/codata.xsd</a:t>
            </a:r>
            <a:r>
              <a:rPr lang="de-DE" dirty="0">
                <a:solidFill>
                  <a:srgbClr val="000000"/>
                </a:solidFill>
                <a:latin typeface="arial" panose="020B0604020202020204" pitchFamily="34" charset="0"/>
              </a:rPr>
              <a:t> </a:t>
            </a:r>
            <a:br>
              <a:rPr lang="de-DE" dirty="0"/>
            </a:br>
            <a:br>
              <a:rPr lang="de-DE" dirty="0"/>
            </a:br>
            <a:r>
              <a:rPr lang="de-DE" u="sng" dirty="0">
                <a:solidFill>
                  <a:srgbClr val="0000FF"/>
                </a:solidFill>
                <a:latin typeface="arial" panose="020B0604020202020204" pitchFamily="34" charset="0"/>
                <a:hlinkClick r:id="rId4"/>
              </a:rPr>
              <a:t>https://www.ptb.de/si/codata/CODATA_2014_SI_defining_constants.xml</a:t>
            </a:r>
            <a:r>
              <a:rPr lang="de-DE" dirty="0">
                <a:solidFill>
                  <a:srgbClr val="000000"/>
                </a:solidFill>
                <a:latin typeface="arial" panose="020B0604020202020204" pitchFamily="34" charset="0"/>
              </a:rPr>
              <a:t> </a:t>
            </a:r>
            <a:br>
              <a:rPr lang="de-DE" dirty="0"/>
            </a:br>
            <a:br>
              <a:rPr lang="de-DE" dirty="0"/>
            </a:br>
            <a:r>
              <a:rPr lang="de-DE" u="sng" dirty="0">
                <a:solidFill>
                  <a:srgbClr val="0000FF"/>
                </a:solidFill>
                <a:latin typeface="arial" panose="020B0604020202020204" pitchFamily="34" charset="0"/>
                <a:hlinkClick r:id="rId5"/>
              </a:rPr>
              <a:t>https://www.ptb.de/si/codata/CODATA_2018_SI_defining_constants.xml</a:t>
            </a:r>
            <a:r>
              <a:rPr lang="de-DE" dirty="0">
                <a:solidFill>
                  <a:srgbClr val="000000"/>
                </a:solidFill>
                <a:latin typeface="arial" panose="020B0604020202020204" pitchFamily="34" charset="0"/>
              </a:rPr>
              <a:t> </a:t>
            </a:r>
            <a:endParaRPr lang="de-DE" dirty="0"/>
          </a:p>
        </p:txBody>
      </p:sp>
    </p:spTree>
    <p:extLst>
      <p:ext uri="{BB962C8B-B14F-4D97-AF65-F5344CB8AC3E}">
        <p14:creationId xmlns:p14="http://schemas.microsoft.com/office/powerpoint/2010/main" val="18906988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llipse 7">
            <a:extLst>
              <a:ext uri="{FF2B5EF4-FFF2-40B4-BE49-F238E27FC236}">
                <a16:creationId xmlns:a16="http://schemas.microsoft.com/office/drawing/2014/main" id="{D4809637-FDA9-43F4-AEAF-1ACF0BA096C6}"/>
              </a:ext>
            </a:extLst>
          </p:cNvPr>
          <p:cNvSpPr/>
          <p:nvPr/>
        </p:nvSpPr>
        <p:spPr>
          <a:xfrm>
            <a:off x="2155552" y="2084120"/>
            <a:ext cx="1408907" cy="1298419"/>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univariate uncertainty</a:t>
            </a:r>
          </a:p>
        </p:txBody>
      </p:sp>
      <p:sp>
        <p:nvSpPr>
          <p:cNvPr id="11" name="Ellipse 10">
            <a:extLst>
              <a:ext uri="{FF2B5EF4-FFF2-40B4-BE49-F238E27FC236}">
                <a16:creationId xmlns:a16="http://schemas.microsoft.com/office/drawing/2014/main" id="{96CF4083-A641-43E0-96D1-19E019CEBC12}"/>
              </a:ext>
            </a:extLst>
          </p:cNvPr>
          <p:cNvSpPr/>
          <p:nvPr/>
        </p:nvSpPr>
        <p:spPr>
          <a:xfrm>
            <a:off x="2720264" y="2898740"/>
            <a:ext cx="1324209" cy="1298419"/>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real quantity</a:t>
            </a:r>
          </a:p>
        </p:txBody>
      </p:sp>
      <p:sp>
        <p:nvSpPr>
          <p:cNvPr id="12" name="Legende: Linie 11">
            <a:extLst>
              <a:ext uri="{FF2B5EF4-FFF2-40B4-BE49-F238E27FC236}">
                <a16:creationId xmlns:a16="http://schemas.microsoft.com/office/drawing/2014/main" id="{7EA7364E-13DF-48B6-B408-6ED52A6AED99}"/>
              </a:ext>
            </a:extLst>
          </p:cNvPr>
          <p:cNvSpPr/>
          <p:nvPr/>
        </p:nvSpPr>
        <p:spPr>
          <a:xfrm>
            <a:off x="1038997" y="1376236"/>
            <a:ext cx="1226171" cy="803465"/>
          </a:xfrm>
          <a:prstGeom prst="borderCallout1">
            <a:avLst>
              <a:gd name="adj1" fmla="val 100827"/>
              <a:gd name="adj2" fmla="val 49524"/>
              <a:gd name="adj3" fmla="val 150104"/>
              <a:gd name="adj4" fmla="val 106518"/>
            </a:avLst>
          </a:prstGeom>
          <a:ln w="28575">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350" dirty="0">
                <a:solidFill>
                  <a:schemeClr val="bg1">
                    <a:lumMod val="50000"/>
                  </a:schemeClr>
                </a:solidFill>
              </a:rPr>
              <a:t>Y=</a:t>
            </a:r>
            <a:r>
              <a:rPr lang="en-US" sz="1350" dirty="0" err="1">
                <a:solidFill>
                  <a:schemeClr val="bg1">
                    <a:lumMod val="50000"/>
                  </a:schemeClr>
                </a:solidFill>
              </a:rPr>
              <a:t>y±</a:t>
            </a:r>
            <a:r>
              <a:rPr lang="en-US" sz="1350" dirty="0" err="1"/>
              <a:t>U</a:t>
            </a:r>
            <a:r>
              <a:rPr lang="en-US" sz="1350" dirty="0"/>
              <a:t> (k=2)</a:t>
            </a:r>
          </a:p>
          <a:p>
            <a:pPr algn="ctr"/>
            <a:r>
              <a:rPr lang="en-US" sz="1350" dirty="0"/>
              <a:t>coverage interval</a:t>
            </a:r>
          </a:p>
        </p:txBody>
      </p:sp>
      <p:sp>
        <p:nvSpPr>
          <p:cNvPr id="13" name="Legende: Linie 12">
            <a:extLst>
              <a:ext uri="{FF2B5EF4-FFF2-40B4-BE49-F238E27FC236}">
                <a16:creationId xmlns:a16="http://schemas.microsoft.com/office/drawing/2014/main" id="{9BFCDFAA-79E7-4DB7-AC5A-7F45D981860C}"/>
              </a:ext>
            </a:extLst>
          </p:cNvPr>
          <p:cNvSpPr/>
          <p:nvPr/>
        </p:nvSpPr>
        <p:spPr>
          <a:xfrm>
            <a:off x="1038995" y="3818484"/>
            <a:ext cx="1080000" cy="769490"/>
          </a:xfrm>
          <a:prstGeom prst="borderCallout1">
            <a:avLst>
              <a:gd name="adj1" fmla="val 49185"/>
              <a:gd name="adj2" fmla="val 102935"/>
              <a:gd name="adj3" fmla="val -6016"/>
              <a:gd name="adj4" fmla="val 172813"/>
            </a:avLst>
          </a:prstGeom>
          <a:ln w="28575">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350" dirty="0"/>
              <a:t>num. value</a:t>
            </a:r>
          </a:p>
          <a:p>
            <a:pPr algn="ctr"/>
            <a:r>
              <a:rPr lang="en-US" sz="1350" dirty="0"/>
              <a:t>&amp; SI unit</a:t>
            </a:r>
          </a:p>
        </p:txBody>
      </p:sp>
      <p:sp>
        <p:nvSpPr>
          <p:cNvPr id="22" name="Rechteck 21">
            <a:extLst>
              <a:ext uri="{FF2B5EF4-FFF2-40B4-BE49-F238E27FC236}">
                <a16:creationId xmlns:a16="http://schemas.microsoft.com/office/drawing/2014/main" id="{06F0CB08-C1DA-4EBB-9718-B1CA48BCECF7}"/>
              </a:ext>
            </a:extLst>
          </p:cNvPr>
          <p:cNvSpPr/>
          <p:nvPr/>
        </p:nvSpPr>
        <p:spPr>
          <a:xfrm>
            <a:off x="4596316" y="1376235"/>
            <a:ext cx="2495964" cy="1323439"/>
          </a:xfrm>
          <a:prstGeom prst="rect">
            <a:avLst/>
          </a:prstGeom>
        </p:spPr>
        <p:txBody>
          <a:bodyPr wrap="square">
            <a:spAutoFit/>
          </a:bodyPr>
          <a:lstStyle/>
          <a:p>
            <a:r>
              <a:rPr lang="en-US" sz="1600" u="sng" dirty="0">
                <a:ea typeface="Cambria" panose="02040503050406030204" pitchFamily="18" charset="0"/>
              </a:rPr>
              <a:t>Format must be</a:t>
            </a:r>
          </a:p>
          <a:p>
            <a:pPr marL="214308" indent="-214308">
              <a:buFont typeface="Arial" panose="020B0604020202020204" pitchFamily="34" charset="0"/>
              <a:buChar char="•"/>
            </a:pPr>
            <a:r>
              <a:rPr lang="en-US" sz="1600" b="1" dirty="0">
                <a:solidFill>
                  <a:srgbClr val="0070C0"/>
                </a:solidFill>
                <a:latin typeface="Arial" panose="020B0604020202020204" pitchFamily="34" charset="0"/>
                <a:cs typeface="Arial" panose="020B0604020202020204" pitchFamily="34" charset="0"/>
              </a:rPr>
              <a:t>universal</a:t>
            </a:r>
            <a:endParaRPr lang="en-US" sz="1600" dirty="0">
              <a:latin typeface="Arial" panose="020B0604020202020204" pitchFamily="34" charset="0"/>
              <a:cs typeface="Arial" panose="020B0604020202020204" pitchFamily="34" charset="0"/>
            </a:endParaRPr>
          </a:p>
          <a:p>
            <a:pPr marL="214308" indent="-214308">
              <a:buFont typeface="Arial" panose="020B0604020202020204" pitchFamily="34" charset="0"/>
              <a:buChar char="•"/>
            </a:pPr>
            <a:r>
              <a:rPr lang="en-US" sz="1600" b="1" dirty="0">
                <a:solidFill>
                  <a:srgbClr val="0070C0"/>
                </a:solidFill>
                <a:latin typeface="Arial" panose="020B0604020202020204" pitchFamily="34" charset="0"/>
                <a:cs typeface="Arial" panose="020B0604020202020204" pitchFamily="34" charset="0"/>
              </a:rPr>
              <a:t>easy &amp; safe</a:t>
            </a:r>
            <a:endParaRPr lang="en-US" sz="1600" dirty="0">
              <a:latin typeface="Arial" panose="020B0604020202020204" pitchFamily="34" charset="0"/>
              <a:cs typeface="Arial" panose="020B0604020202020204" pitchFamily="34" charset="0"/>
            </a:endParaRPr>
          </a:p>
          <a:p>
            <a:pPr marL="214308" indent="-214308">
              <a:buFont typeface="Arial" panose="020B0604020202020204" pitchFamily="34" charset="0"/>
              <a:buChar char="•"/>
            </a:pPr>
            <a:r>
              <a:rPr lang="en-US" sz="1600" b="1" dirty="0">
                <a:solidFill>
                  <a:srgbClr val="0070C0"/>
                </a:solidFill>
                <a:latin typeface="Arial" panose="020B0604020202020204" pitchFamily="34" charset="0"/>
                <a:cs typeface="Arial" panose="020B0604020202020204" pitchFamily="34" charset="0"/>
              </a:rPr>
              <a:t>uniform &amp; unambiguous</a:t>
            </a:r>
            <a:endParaRPr lang="en-US" sz="1600" dirty="0"/>
          </a:p>
        </p:txBody>
      </p:sp>
      <p:sp>
        <p:nvSpPr>
          <p:cNvPr id="23" name="Pfeil: Fünfeck 22">
            <a:extLst>
              <a:ext uri="{FF2B5EF4-FFF2-40B4-BE49-F238E27FC236}">
                <a16:creationId xmlns:a16="http://schemas.microsoft.com/office/drawing/2014/main" id="{B6037B51-BEA3-49B4-A906-A2574900AD01}"/>
              </a:ext>
            </a:extLst>
          </p:cNvPr>
          <p:cNvSpPr/>
          <p:nvPr/>
        </p:nvSpPr>
        <p:spPr>
          <a:xfrm flipH="1">
            <a:off x="4596317" y="3028752"/>
            <a:ext cx="1975151" cy="453529"/>
          </a:xfrm>
          <a:prstGeom prst="homePlat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350" dirty="0"/>
              <a:t>Metrology Standards</a:t>
            </a:r>
          </a:p>
        </p:txBody>
      </p:sp>
      <p:sp>
        <p:nvSpPr>
          <p:cNvPr id="24" name="Pfeil: Fünfeck 23">
            <a:extLst>
              <a:ext uri="{FF2B5EF4-FFF2-40B4-BE49-F238E27FC236}">
                <a16:creationId xmlns:a16="http://schemas.microsoft.com/office/drawing/2014/main" id="{D311B575-F076-42B5-AD8D-1F549B2E07F4}"/>
              </a:ext>
            </a:extLst>
          </p:cNvPr>
          <p:cNvSpPr/>
          <p:nvPr/>
        </p:nvSpPr>
        <p:spPr>
          <a:xfrm flipH="1">
            <a:off x="4596317" y="3629594"/>
            <a:ext cx="1975151" cy="453529"/>
          </a:xfrm>
          <a:prstGeom prst="homePlat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350" dirty="0"/>
              <a:t>IT Standards</a:t>
            </a:r>
          </a:p>
        </p:txBody>
      </p:sp>
      <p:sp>
        <p:nvSpPr>
          <p:cNvPr id="3" name="Titel 2">
            <a:extLst>
              <a:ext uri="{FF2B5EF4-FFF2-40B4-BE49-F238E27FC236}">
                <a16:creationId xmlns:a16="http://schemas.microsoft.com/office/drawing/2014/main" id="{47ED558A-F1C5-4BAC-BCBE-55E31EA9BF62}"/>
              </a:ext>
            </a:extLst>
          </p:cNvPr>
          <p:cNvSpPr>
            <a:spLocks noGrp="1"/>
          </p:cNvSpPr>
          <p:nvPr>
            <p:ph type="title"/>
          </p:nvPr>
        </p:nvSpPr>
        <p:spPr/>
        <p:txBody>
          <a:bodyPr/>
          <a:lstStyle/>
          <a:p>
            <a:r>
              <a:rPr lang="de-DE" dirty="0"/>
              <a:t>D-SI </a:t>
            </a:r>
            <a:r>
              <a:rPr lang="de-DE" dirty="0" err="1"/>
              <a:t>format</a:t>
            </a:r>
            <a:r>
              <a:rPr lang="de-DE" dirty="0"/>
              <a:t> </a:t>
            </a:r>
            <a:r>
              <a:rPr lang="de-DE" dirty="0" err="1"/>
              <a:t>development</a:t>
            </a:r>
            <a:endParaRPr lang="de-DE" dirty="0"/>
          </a:p>
        </p:txBody>
      </p:sp>
    </p:spTree>
    <p:extLst>
      <p:ext uri="{BB962C8B-B14F-4D97-AF65-F5344CB8AC3E}">
        <p14:creationId xmlns:p14="http://schemas.microsoft.com/office/powerpoint/2010/main" val="42882423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9418BC3C-B7EC-45A3-B386-D6345183572B}"/>
              </a:ext>
            </a:extLst>
          </p:cNvPr>
          <p:cNvSpPr/>
          <p:nvPr/>
        </p:nvSpPr>
        <p:spPr>
          <a:xfrm>
            <a:off x="323528" y="997069"/>
            <a:ext cx="7128792" cy="369332"/>
          </a:xfrm>
          <a:prstGeom prst="rect">
            <a:avLst/>
          </a:prstGeom>
        </p:spPr>
        <p:txBody>
          <a:bodyPr wrap="square">
            <a:spAutoFit/>
          </a:bodyPr>
          <a:lstStyle/>
          <a:p>
            <a:r>
              <a:rPr lang="en-US" b="1" dirty="0"/>
              <a:t>Communication and validation of smart data in IoT-networks</a:t>
            </a:r>
          </a:p>
        </p:txBody>
      </p:sp>
      <p:sp>
        <p:nvSpPr>
          <p:cNvPr id="11" name="Freihandform: Form 10">
            <a:extLst>
              <a:ext uri="{FF2B5EF4-FFF2-40B4-BE49-F238E27FC236}">
                <a16:creationId xmlns:a16="http://schemas.microsoft.com/office/drawing/2014/main" id="{07B219E4-8F2B-490B-89B0-E3B16F86FB9D}"/>
              </a:ext>
            </a:extLst>
          </p:cNvPr>
          <p:cNvSpPr/>
          <p:nvPr/>
        </p:nvSpPr>
        <p:spPr>
          <a:xfrm>
            <a:off x="1148419" y="1297838"/>
            <a:ext cx="798490" cy="2873795"/>
          </a:xfrm>
          <a:custGeom>
            <a:avLst/>
            <a:gdLst>
              <a:gd name="connsiteX0" fmla="*/ 0 w 1075386"/>
              <a:gd name="connsiteY0" fmla="*/ 0 h 1384479"/>
              <a:gd name="connsiteX1" fmla="*/ 0 w 1075386"/>
              <a:gd name="connsiteY1" fmla="*/ 907960 h 1384479"/>
              <a:gd name="connsiteX2" fmla="*/ 798490 w 1075386"/>
              <a:gd name="connsiteY2" fmla="*/ 907960 h 1384479"/>
              <a:gd name="connsiteX3" fmla="*/ 1075386 w 1075386"/>
              <a:gd name="connsiteY3" fmla="*/ 1184856 h 1384479"/>
              <a:gd name="connsiteX4" fmla="*/ 1068946 w 1075386"/>
              <a:gd name="connsiteY4" fmla="*/ 1384479 h 1384479"/>
              <a:gd name="connsiteX0" fmla="*/ 0 w 1068946"/>
              <a:gd name="connsiteY0" fmla="*/ 0 h 1384479"/>
              <a:gd name="connsiteX1" fmla="*/ 0 w 1068946"/>
              <a:gd name="connsiteY1" fmla="*/ 907960 h 1384479"/>
              <a:gd name="connsiteX2" fmla="*/ 798490 w 1068946"/>
              <a:gd name="connsiteY2" fmla="*/ 907960 h 1384479"/>
              <a:gd name="connsiteX3" fmla="*/ 985234 w 1068946"/>
              <a:gd name="connsiteY3" fmla="*/ 1217053 h 1384479"/>
              <a:gd name="connsiteX4" fmla="*/ 1068946 w 1068946"/>
              <a:gd name="connsiteY4" fmla="*/ 1384479 h 1384479"/>
              <a:gd name="connsiteX0" fmla="*/ 0 w 1068946"/>
              <a:gd name="connsiteY0" fmla="*/ 0 h 1384479"/>
              <a:gd name="connsiteX1" fmla="*/ 0 w 1068946"/>
              <a:gd name="connsiteY1" fmla="*/ 907960 h 1384479"/>
              <a:gd name="connsiteX2" fmla="*/ 798490 w 1068946"/>
              <a:gd name="connsiteY2" fmla="*/ 907960 h 1384479"/>
              <a:gd name="connsiteX3" fmla="*/ 1068946 w 1068946"/>
              <a:gd name="connsiteY3" fmla="*/ 1384479 h 1384479"/>
              <a:gd name="connsiteX0" fmla="*/ 0 w 991673"/>
              <a:gd name="connsiteY0" fmla="*/ 0 h 1429556"/>
              <a:gd name="connsiteX1" fmla="*/ 0 w 991673"/>
              <a:gd name="connsiteY1" fmla="*/ 907960 h 1429556"/>
              <a:gd name="connsiteX2" fmla="*/ 798490 w 991673"/>
              <a:gd name="connsiteY2" fmla="*/ 907960 h 1429556"/>
              <a:gd name="connsiteX3" fmla="*/ 991673 w 991673"/>
              <a:gd name="connsiteY3" fmla="*/ 1429556 h 1429556"/>
              <a:gd name="connsiteX0" fmla="*/ 0 w 798490"/>
              <a:gd name="connsiteY0" fmla="*/ 0 h 907960"/>
              <a:gd name="connsiteX1" fmla="*/ 0 w 798490"/>
              <a:gd name="connsiteY1" fmla="*/ 907960 h 907960"/>
              <a:gd name="connsiteX2" fmla="*/ 798490 w 798490"/>
              <a:gd name="connsiteY2" fmla="*/ 907960 h 907960"/>
            </a:gdLst>
            <a:ahLst/>
            <a:cxnLst>
              <a:cxn ang="0">
                <a:pos x="connsiteX0" y="connsiteY0"/>
              </a:cxn>
              <a:cxn ang="0">
                <a:pos x="connsiteX1" y="connsiteY1"/>
              </a:cxn>
              <a:cxn ang="0">
                <a:pos x="connsiteX2" y="connsiteY2"/>
              </a:cxn>
            </a:cxnLst>
            <a:rect l="l" t="t" r="r" b="b"/>
            <a:pathLst>
              <a:path w="798490" h="907960">
                <a:moveTo>
                  <a:pt x="0" y="0"/>
                </a:moveTo>
                <a:lnTo>
                  <a:pt x="0" y="907960"/>
                </a:lnTo>
                <a:lnTo>
                  <a:pt x="798490" y="907960"/>
                </a:lnTo>
              </a:path>
            </a:pathLst>
          </a:custGeom>
          <a:noFill/>
          <a:ln w="19050">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1" name="Freihandform: Form 30">
            <a:extLst>
              <a:ext uri="{FF2B5EF4-FFF2-40B4-BE49-F238E27FC236}">
                <a16:creationId xmlns:a16="http://schemas.microsoft.com/office/drawing/2014/main" id="{AE6D720A-926B-4D23-8EA9-998B21DC68B7}"/>
              </a:ext>
            </a:extLst>
          </p:cNvPr>
          <p:cNvSpPr/>
          <p:nvPr/>
        </p:nvSpPr>
        <p:spPr>
          <a:xfrm>
            <a:off x="2829446" y="1282261"/>
            <a:ext cx="798490" cy="2111100"/>
          </a:xfrm>
          <a:custGeom>
            <a:avLst/>
            <a:gdLst>
              <a:gd name="connsiteX0" fmla="*/ 0 w 1075386"/>
              <a:gd name="connsiteY0" fmla="*/ 0 h 1384479"/>
              <a:gd name="connsiteX1" fmla="*/ 0 w 1075386"/>
              <a:gd name="connsiteY1" fmla="*/ 907960 h 1384479"/>
              <a:gd name="connsiteX2" fmla="*/ 798490 w 1075386"/>
              <a:gd name="connsiteY2" fmla="*/ 907960 h 1384479"/>
              <a:gd name="connsiteX3" fmla="*/ 1075386 w 1075386"/>
              <a:gd name="connsiteY3" fmla="*/ 1184856 h 1384479"/>
              <a:gd name="connsiteX4" fmla="*/ 1068946 w 1075386"/>
              <a:gd name="connsiteY4" fmla="*/ 1384479 h 1384479"/>
              <a:gd name="connsiteX0" fmla="*/ 0 w 1068946"/>
              <a:gd name="connsiteY0" fmla="*/ 0 h 1384479"/>
              <a:gd name="connsiteX1" fmla="*/ 0 w 1068946"/>
              <a:gd name="connsiteY1" fmla="*/ 907960 h 1384479"/>
              <a:gd name="connsiteX2" fmla="*/ 798490 w 1068946"/>
              <a:gd name="connsiteY2" fmla="*/ 907960 h 1384479"/>
              <a:gd name="connsiteX3" fmla="*/ 985234 w 1068946"/>
              <a:gd name="connsiteY3" fmla="*/ 1217053 h 1384479"/>
              <a:gd name="connsiteX4" fmla="*/ 1068946 w 1068946"/>
              <a:gd name="connsiteY4" fmla="*/ 1384479 h 1384479"/>
              <a:gd name="connsiteX0" fmla="*/ 0 w 1068946"/>
              <a:gd name="connsiteY0" fmla="*/ 0 h 1384479"/>
              <a:gd name="connsiteX1" fmla="*/ 0 w 1068946"/>
              <a:gd name="connsiteY1" fmla="*/ 907960 h 1384479"/>
              <a:gd name="connsiteX2" fmla="*/ 798490 w 1068946"/>
              <a:gd name="connsiteY2" fmla="*/ 907960 h 1384479"/>
              <a:gd name="connsiteX3" fmla="*/ 1068946 w 1068946"/>
              <a:gd name="connsiteY3" fmla="*/ 1384479 h 1384479"/>
              <a:gd name="connsiteX0" fmla="*/ 0 w 991673"/>
              <a:gd name="connsiteY0" fmla="*/ 0 h 1429556"/>
              <a:gd name="connsiteX1" fmla="*/ 0 w 991673"/>
              <a:gd name="connsiteY1" fmla="*/ 907960 h 1429556"/>
              <a:gd name="connsiteX2" fmla="*/ 798490 w 991673"/>
              <a:gd name="connsiteY2" fmla="*/ 907960 h 1429556"/>
              <a:gd name="connsiteX3" fmla="*/ 991673 w 991673"/>
              <a:gd name="connsiteY3" fmla="*/ 1429556 h 1429556"/>
              <a:gd name="connsiteX0" fmla="*/ 0 w 798490"/>
              <a:gd name="connsiteY0" fmla="*/ 0 h 907960"/>
              <a:gd name="connsiteX1" fmla="*/ 0 w 798490"/>
              <a:gd name="connsiteY1" fmla="*/ 907960 h 907960"/>
              <a:gd name="connsiteX2" fmla="*/ 798490 w 798490"/>
              <a:gd name="connsiteY2" fmla="*/ 907960 h 907960"/>
            </a:gdLst>
            <a:ahLst/>
            <a:cxnLst>
              <a:cxn ang="0">
                <a:pos x="connsiteX0" y="connsiteY0"/>
              </a:cxn>
              <a:cxn ang="0">
                <a:pos x="connsiteX1" y="connsiteY1"/>
              </a:cxn>
              <a:cxn ang="0">
                <a:pos x="connsiteX2" y="connsiteY2"/>
              </a:cxn>
            </a:cxnLst>
            <a:rect l="l" t="t" r="r" b="b"/>
            <a:pathLst>
              <a:path w="798490" h="907960">
                <a:moveTo>
                  <a:pt x="0" y="0"/>
                </a:moveTo>
                <a:lnTo>
                  <a:pt x="0" y="907960"/>
                </a:lnTo>
                <a:lnTo>
                  <a:pt x="798490" y="907960"/>
                </a:lnTo>
              </a:path>
            </a:pathLst>
          </a:custGeom>
          <a:noFill/>
          <a:ln w="19050">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2" name="Freihandform: Form 31">
            <a:extLst>
              <a:ext uri="{FF2B5EF4-FFF2-40B4-BE49-F238E27FC236}">
                <a16:creationId xmlns:a16="http://schemas.microsoft.com/office/drawing/2014/main" id="{9CAB3823-B3DA-4501-9025-9370D68A6D88}"/>
              </a:ext>
            </a:extLst>
          </p:cNvPr>
          <p:cNvSpPr/>
          <p:nvPr/>
        </p:nvSpPr>
        <p:spPr>
          <a:xfrm>
            <a:off x="3923928" y="1290944"/>
            <a:ext cx="798490" cy="1496812"/>
          </a:xfrm>
          <a:custGeom>
            <a:avLst/>
            <a:gdLst>
              <a:gd name="connsiteX0" fmla="*/ 0 w 1075386"/>
              <a:gd name="connsiteY0" fmla="*/ 0 h 1384479"/>
              <a:gd name="connsiteX1" fmla="*/ 0 w 1075386"/>
              <a:gd name="connsiteY1" fmla="*/ 907960 h 1384479"/>
              <a:gd name="connsiteX2" fmla="*/ 798490 w 1075386"/>
              <a:gd name="connsiteY2" fmla="*/ 907960 h 1384479"/>
              <a:gd name="connsiteX3" fmla="*/ 1075386 w 1075386"/>
              <a:gd name="connsiteY3" fmla="*/ 1184856 h 1384479"/>
              <a:gd name="connsiteX4" fmla="*/ 1068946 w 1075386"/>
              <a:gd name="connsiteY4" fmla="*/ 1384479 h 1384479"/>
              <a:gd name="connsiteX0" fmla="*/ 0 w 1068946"/>
              <a:gd name="connsiteY0" fmla="*/ 0 h 1384479"/>
              <a:gd name="connsiteX1" fmla="*/ 0 w 1068946"/>
              <a:gd name="connsiteY1" fmla="*/ 907960 h 1384479"/>
              <a:gd name="connsiteX2" fmla="*/ 798490 w 1068946"/>
              <a:gd name="connsiteY2" fmla="*/ 907960 h 1384479"/>
              <a:gd name="connsiteX3" fmla="*/ 985234 w 1068946"/>
              <a:gd name="connsiteY3" fmla="*/ 1217053 h 1384479"/>
              <a:gd name="connsiteX4" fmla="*/ 1068946 w 1068946"/>
              <a:gd name="connsiteY4" fmla="*/ 1384479 h 1384479"/>
              <a:gd name="connsiteX0" fmla="*/ 0 w 1068946"/>
              <a:gd name="connsiteY0" fmla="*/ 0 h 1384479"/>
              <a:gd name="connsiteX1" fmla="*/ 0 w 1068946"/>
              <a:gd name="connsiteY1" fmla="*/ 907960 h 1384479"/>
              <a:gd name="connsiteX2" fmla="*/ 798490 w 1068946"/>
              <a:gd name="connsiteY2" fmla="*/ 907960 h 1384479"/>
              <a:gd name="connsiteX3" fmla="*/ 1068946 w 1068946"/>
              <a:gd name="connsiteY3" fmla="*/ 1384479 h 1384479"/>
              <a:gd name="connsiteX0" fmla="*/ 0 w 991673"/>
              <a:gd name="connsiteY0" fmla="*/ 0 h 1429556"/>
              <a:gd name="connsiteX1" fmla="*/ 0 w 991673"/>
              <a:gd name="connsiteY1" fmla="*/ 907960 h 1429556"/>
              <a:gd name="connsiteX2" fmla="*/ 798490 w 991673"/>
              <a:gd name="connsiteY2" fmla="*/ 907960 h 1429556"/>
              <a:gd name="connsiteX3" fmla="*/ 991673 w 991673"/>
              <a:gd name="connsiteY3" fmla="*/ 1429556 h 1429556"/>
              <a:gd name="connsiteX0" fmla="*/ 0 w 798490"/>
              <a:gd name="connsiteY0" fmla="*/ 0 h 907960"/>
              <a:gd name="connsiteX1" fmla="*/ 0 w 798490"/>
              <a:gd name="connsiteY1" fmla="*/ 907960 h 907960"/>
              <a:gd name="connsiteX2" fmla="*/ 798490 w 798490"/>
              <a:gd name="connsiteY2" fmla="*/ 907960 h 907960"/>
            </a:gdLst>
            <a:ahLst/>
            <a:cxnLst>
              <a:cxn ang="0">
                <a:pos x="connsiteX0" y="connsiteY0"/>
              </a:cxn>
              <a:cxn ang="0">
                <a:pos x="connsiteX1" y="connsiteY1"/>
              </a:cxn>
              <a:cxn ang="0">
                <a:pos x="connsiteX2" y="connsiteY2"/>
              </a:cxn>
            </a:cxnLst>
            <a:rect l="l" t="t" r="r" b="b"/>
            <a:pathLst>
              <a:path w="798490" h="907960">
                <a:moveTo>
                  <a:pt x="0" y="0"/>
                </a:moveTo>
                <a:lnTo>
                  <a:pt x="0" y="907960"/>
                </a:lnTo>
                <a:lnTo>
                  <a:pt x="798490" y="907960"/>
                </a:lnTo>
              </a:path>
            </a:pathLst>
          </a:custGeom>
          <a:noFill/>
          <a:ln w="19050">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37" name="Gerader Verbinder 36">
            <a:extLst>
              <a:ext uri="{FF2B5EF4-FFF2-40B4-BE49-F238E27FC236}">
                <a16:creationId xmlns:a16="http://schemas.microsoft.com/office/drawing/2014/main" id="{E4DC256A-216F-4457-B407-DFFFD606EFBF}"/>
              </a:ext>
            </a:extLst>
          </p:cNvPr>
          <p:cNvCxnSpPr/>
          <p:nvPr/>
        </p:nvCxnSpPr>
        <p:spPr>
          <a:xfrm>
            <a:off x="410381" y="1278064"/>
            <a:ext cx="149732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Gerader Verbinder 37">
            <a:extLst>
              <a:ext uri="{FF2B5EF4-FFF2-40B4-BE49-F238E27FC236}">
                <a16:creationId xmlns:a16="http://schemas.microsoft.com/office/drawing/2014/main" id="{242E5AF6-210A-431C-9146-2C1EEE1C6FEA}"/>
              </a:ext>
            </a:extLst>
          </p:cNvPr>
          <p:cNvCxnSpPr>
            <a:cxnSpLocks/>
          </p:cNvCxnSpPr>
          <p:nvPr/>
        </p:nvCxnSpPr>
        <p:spPr>
          <a:xfrm>
            <a:off x="2379563" y="1284504"/>
            <a:ext cx="936104" cy="7037"/>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Gerader Verbinder 39">
            <a:extLst>
              <a:ext uri="{FF2B5EF4-FFF2-40B4-BE49-F238E27FC236}">
                <a16:creationId xmlns:a16="http://schemas.microsoft.com/office/drawing/2014/main" id="{92FF8231-DB0F-4450-AB4F-FE9C0F7BA81E}"/>
              </a:ext>
            </a:extLst>
          </p:cNvPr>
          <p:cNvCxnSpPr>
            <a:cxnSpLocks/>
          </p:cNvCxnSpPr>
          <p:nvPr/>
        </p:nvCxnSpPr>
        <p:spPr>
          <a:xfrm>
            <a:off x="3635896" y="1285101"/>
            <a:ext cx="1008112"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2" name="Gruppieren 11">
            <a:extLst>
              <a:ext uri="{FF2B5EF4-FFF2-40B4-BE49-F238E27FC236}">
                <a16:creationId xmlns:a16="http://schemas.microsoft.com/office/drawing/2014/main" id="{3F0EC9B7-736B-4E7B-A2A3-649F1CF4C1FF}"/>
              </a:ext>
            </a:extLst>
          </p:cNvPr>
          <p:cNvGrpSpPr/>
          <p:nvPr/>
        </p:nvGrpSpPr>
        <p:grpSpPr>
          <a:xfrm>
            <a:off x="4932040" y="1270698"/>
            <a:ext cx="3822826" cy="877163"/>
            <a:chOff x="4860032" y="1207982"/>
            <a:chExt cx="3822826" cy="877163"/>
          </a:xfrm>
        </p:grpSpPr>
        <p:sp>
          <p:nvSpPr>
            <p:cNvPr id="33" name="Freihandform: Form 32">
              <a:extLst>
                <a:ext uri="{FF2B5EF4-FFF2-40B4-BE49-F238E27FC236}">
                  <a16:creationId xmlns:a16="http://schemas.microsoft.com/office/drawing/2014/main" id="{977407CB-427C-4880-B7D8-646EFE1E4181}"/>
                </a:ext>
              </a:extLst>
            </p:cNvPr>
            <p:cNvSpPr/>
            <p:nvPr/>
          </p:nvSpPr>
          <p:spPr>
            <a:xfrm>
              <a:off x="5580112" y="1228229"/>
              <a:ext cx="798490" cy="558140"/>
            </a:xfrm>
            <a:custGeom>
              <a:avLst/>
              <a:gdLst>
                <a:gd name="connsiteX0" fmla="*/ 0 w 1075386"/>
                <a:gd name="connsiteY0" fmla="*/ 0 h 1384479"/>
                <a:gd name="connsiteX1" fmla="*/ 0 w 1075386"/>
                <a:gd name="connsiteY1" fmla="*/ 907960 h 1384479"/>
                <a:gd name="connsiteX2" fmla="*/ 798490 w 1075386"/>
                <a:gd name="connsiteY2" fmla="*/ 907960 h 1384479"/>
                <a:gd name="connsiteX3" fmla="*/ 1075386 w 1075386"/>
                <a:gd name="connsiteY3" fmla="*/ 1184856 h 1384479"/>
                <a:gd name="connsiteX4" fmla="*/ 1068946 w 1075386"/>
                <a:gd name="connsiteY4" fmla="*/ 1384479 h 1384479"/>
                <a:gd name="connsiteX0" fmla="*/ 0 w 1068946"/>
                <a:gd name="connsiteY0" fmla="*/ 0 h 1384479"/>
                <a:gd name="connsiteX1" fmla="*/ 0 w 1068946"/>
                <a:gd name="connsiteY1" fmla="*/ 907960 h 1384479"/>
                <a:gd name="connsiteX2" fmla="*/ 798490 w 1068946"/>
                <a:gd name="connsiteY2" fmla="*/ 907960 h 1384479"/>
                <a:gd name="connsiteX3" fmla="*/ 985234 w 1068946"/>
                <a:gd name="connsiteY3" fmla="*/ 1217053 h 1384479"/>
                <a:gd name="connsiteX4" fmla="*/ 1068946 w 1068946"/>
                <a:gd name="connsiteY4" fmla="*/ 1384479 h 1384479"/>
                <a:gd name="connsiteX0" fmla="*/ 0 w 1068946"/>
                <a:gd name="connsiteY0" fmla="*/ 0 h 1384479"/>
                <a:gd name="connsiteX1" fmla="*/ 0 w 1068946"/>
                <a:gd name="connsiteY1" fmla="*/ 907960 h 1384479"/>
                <a:gd name="connsiteX2" fmla="*/ 798490 w 1068946"/>
                <a:gd name="connsiteY2" fmla="*/ 907960 h 1384479"/>
                <a:gd name="connsiteX3" fmla="*/ 1068946 w 1068946"/>
                <a:gd name="connsiteY3" fmla="*/ 1384479 h 1384479"/>
                <a:gd name="connsiteX0" fmla="*/ 0 w 991673"/>
                <a:gd name="connsiteY0" fmla="*/ 0 h 1429556"/>
                <a:gd name="connsiteX1" fmla="*/ 0 w 991673"/>
                <a:gd name="connsiteY1" fmla="*/ 907960 h 1429556"/>
                <a:gd name="connsiteX2" fmla="*/ 798490 w 991673"/>
                <a:gd name="connsiteY2" fmla="*/ 907960 h 1429556"/>
                <a:gd name="connsiteX3" fmla="*/ 991673 w 991673"/>
                <a:gd name="connsiteY3" fmla="*/ 1429556 h 1429556"/>
                <a:gd name="connsiteX0" fmla="*/ 0 w 798490"/>
                <a:gd name="connsiteY0" fmla="*/ 0 h 907960"/>
                <a:gd name="connsiteX1" fmla="*/ 0 w 798490"/>
                <a:gd name="connsiteY1" fmla="*/ 907960 h 907960"/>
                <a:gd name="connsiteX2" fmla="*/ 798490 w 798490"/>
                <a:gd name="connsiteY2" fmla="*/ 907960 h 907960"/>
              </a:gdLst>
              <a:ahLst/>
              <a:cxnLst>
                <a:cxn ang="0">
                  <a:pos x="connsiteX0" y="connsiteY0"/>
                </a:cxn>
                <a:cxn ang="0">
                  <a:pos x="connsiteX1" y="connsiteY1"/>
                </a:cxn>
                <a:cxn ang="0">
                  <a:pos x="connsiteX2" y="connsiteY2"/>
                </a:cxn>
              </a:cxnLst>
              <a:rect l="l" t="t" r="r" b="b"/>
              <a:pathLst>
                <a:path w="798490" h="907960">
                  <a:moveTo>
                    <a:pt x="0" y="0"/>
                  </a:moveTo>
                  <a:lnTo>
                    <a:pt x="0" y="907960"/>
                  </a:lnTo>
                  <a:lnTo>
                    <a:pt x="798490" y="907960"/>
                  </a:lnTo>
                </a:path>
              </a:pathLst>
            </a:custGeom>
            <a:noFill/>
            <a:ln w="19050">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700"/>
            </a:p>
          </p:txBody>
        </p:sp>
        <p:cxnSp>
          <p:nvCxnSpPr>
            <p:cNvPr id="42" name="Gerader Verbinder 41">
              <a:extLst>
                <a:ext uri="{FF2B5EF4-FFF2-40B4-BE49-F238E27FC236}">
                  <a16:creationId xmlns:a16="http://schemas.microsoft.com/office/drawing/2014/main" id="{64A10F2A-2739-48E1-80C6-4DFE25DD6FE3}"/>
                </a:ext>
              </a:extLst>
            </p:cNvPr>
            <p:cNvCxnSpPr>
              <a:cxnSpLocks/>
            </p:cNvCxnSpPr>
            <p:nvPr/>
          </p:nvCxnSpPr>
          <p:spPr>
            <a:xfrm>
              <a:off x="4860032" y="1222385"/>
              <a:ext cx="1224136" cy="0"/>
            </a:xfrm>
            <a:prstGeom prst="line">
              <a:avLst/>
            </a:prstGeom>
          </p:spPr>
          <p:style>
            <a:lnRef idx="2">
              <a:schemeClr val="accent1"/>
            </a:lnRef>
            <a:fillRef idx="0">
              <a:schemeClr val="accent1"/>
            </a:fillRef>
            <a:effectRef idx="1">
              <a:schemeClr val="accent1"/>
            </a:effectRef>
            <a:fontRef idx="minor">
              <a:schemeClr val="tx1"/>
            </a:fontRef>
          </p:style>
        </p:cxnSp>
        <p:sp>
          <p:nvSpPr>
            <p:cNvPr id="44" name="Rechteck 43">
              <a:extLst>
                <a:ext uri="{FF2B5EF4-FFF2-40B4-BE49-F238E27FC236}">
                  <a16:creationId xmlns:a16="http://schemas.microsoft.com/office/drawing/2014/main" id="{471E47E8-978C-4D80-9E97-E17BB2DC5E9E}"/>
                </a:ext>
              </a:extLst>
            </p:cNvPr>
            <p:cNvSpPr/>
            <p:nvPr/>
          </p:nvSpPr>
          <p:spPr>
            <a:xfrm>
              <a:off x="6385004" y="1207982"/>
              <a:ext cx="2297854" cy="877163"/>
            </a:xfrm>
            <a:prstGeom prst="rect">
              <a:avLst/>
            </a:prstGeom>
          </p:spPr>
          <p:txBody>
            <a:bodyPr wrap="square">
              <a:spAutoFit/>
            </a:bodyPr>
            <a:lstStyle/>
            <a:p>
              <a:r>
                <a:rPr lang="en-US" sz="1700" dirty="0"/>
                <a:t>Smart-Sensor</a:t>
              </a:r>
            </a:p>
            <a:p>
              <a:r>
                <a:rPr lang="en-US" sz="1700" dirty="0"/>
                <a:t>Smart-Home/Ind. 4.0</a:t>
              </a:r>
            </a:p>
            <a:p>
              <a:r>
                <a:rPr lang="en-US" sz="1700" dirty="0"/>
                <a:t>Smart-City</a:t>
              </a:r>
            </a:p>
          </p:txBody>
        </p:sp>
      </p:grpSp>
      <p:sp>
        <p:nvSpPr>
          <p:cNvPr id="45" name="Rechteck 44">
            <a:extLst>
              <a:ext uri="{FF2B5EF4-FFF2-40B4-BE49-F238E27FC236}">
                <a16:creationId xmlns:a16="http://schemas.microsoft.com/office/drawing/2014/main" id="{75226BC7-796A-47F9-A646-B7813B23AD75}"/>
              </a:ext>
            </a:extLst>
          </p:cNvPr>
          <p:cNvSpPr/>
          <p:nvPr/>
        </p:nvSpPr>
        <p:spPr>
          <a:xfrm>
            <a:off x="3626763" y="3207539"/>
            <a:ext cx="3312368" cy="353943"/>
          </a:xfrm>
          <a:prstGeom prst="rect">
            <a:avLst/>
          </a:prstGeom>
        </p:spPr>
        <p:txBody>
          <a:bodyPr wrap="square">
            <a:spAutoFit/>
          </a:bodyPr>
          <a:lstStyle/>
          <a:p>
            <a:r>
              <a:rPr lang="en-US" sz="1700" dirty="0"/>
              <a:t>validation Server</a:t>
            </a:r>
          </a:p>
        </p:txBody>
      </p:sp>
      <p:sp>
        <p:nvSpPr>
          <p:cNvPr id="46" name="Rechteck 45">
            <a:extLst>
              <a:ext uri="{FF2B5EF4-FFF2-40B4-BE49-F238E27FC236}">
                <a16:creationId xmlns:a16="http://schemas.microsoft.com/office/drawing/2014/main" id="{C311E525-D524-495F-A487-19CADAB35AC6}"/>
              </a:ext>
            </a:extLst>
          </p:cNvPr>
          <p:cNvSpPr/>
          <p:nvPr/>
        </p:nvSpPr>
        <p:spPr>
          <a:xfrm>
            <a:off x="4788024" y="2499742"/>
            <a:ext cx="4392488" cy="615553"/>
          </a:xfrm>
          <a:prstGeom prst="rect">
            <a:avLst/>
          </a:prstGeom>
        </p:spPr>
        <p:txBody>
          <a:bodyPr wrap="square" lIns="36000" rIns="0">
            <a:spAutoFit/>
          </a:bodyPr>
          <a:lstStyle/>
          <a:p>
            <a:r>
              <a:rPr lang="en-US" sz="1700" dirty="0"/>
              <a:t>enhanced digital information formatted for </a:t>
            </a:r>
          </a:p>
          <a:p>
            <a:r>
              <a:rPr lang="en-US" sz="1700" dirty="0"/>
              <a:t>further/advanced data consolidation &amp; analytics</a:t>
            </a:r>
          </a:p>
        </p:txBody>
      </p:sp>
      <p:sp>
        <p:nvSpPr>
          <p:cNvPr id="47" name="Rechteck 46">
            <a:extLst>
              <a:ext uri="{FF2B5EF4-FFF2-40B4-BE49-F238E27FC236}">
                <a16:creationId xmlns:a16="http://schemas.microsoft.com/office/drawing/2014/main" id="{E5BEF01C-A61D-4F28-8226-EB0C7572F748}"/>
              </a:ext>
            </a:extLst>
          </p:cNvPr>
          <p:cNvSpPr/>
          <p:nvPr/>
        </p:nvSpPr>
        <p:spPr>
          <a:xfrm>
            <a:off x="1953398" y="3723878"/>
            <a:ext cx="4311137" cy="877163"/>
          </a:xfrm>
          <a:prstGeom prst="rect">
            <a:avLst/>
          </a:prstGeom>
        </p:spPr>
        <p:txBody>
          <a:bodyPr wrap="square">
            <a:spAutoFit/>
          </a:bodyPr>
          <a:lstStyle/>
          <a:p>
            <a:r>
              <a:rPr lang="en-US" sz="1700" dirty="0"/>
              <a:t>unambiguous, universal</a:t>
            </a:r>
          </a:p>
          <a:p>
            <a:r>
              <a:rPr lang="en-US" sz="1700" dirty="0"/>
              <a:t>safe (cryptographic secured)</a:t>
            </a:r>
          </a:p>
          <a:p>
            <a:r>
              <a:rPr lang="en-US" sz="1700" dirty="0"/>
              <a:t>long term (machine)readable/interpretable</a:t>
            </a:r>
          </a:p>
        </p:txBody>
      </p:sp>
      <p:sp>
        <p:nvSpPr>
          <p:cNvPr id="9" name="Rechteck 8">
            <a:extLst>
              <a:ext uri="{FF2B5EF4-FFF2-40B4-BE49-F238E27FC236}">
                <a16:creationId xmlns:a16="http://schemas.microsoft.com/office/drawing/2014/main" id="{FE80EA83-90D1-4E50-90A4-9334A364B345}"/>
              </a:ext>
            </a:extLst>
          </p:cNvPr>
          <p:cNvSpPr/>
          <p:nvPr/>
        </p:nvSpPr>
        <p:spPr>
          <a:xfrm>
            <a:off x="6444208" y="2015743"/>
            <a:ext cx="1370440" cy="353943"/>
          </a:xfrm>
          <a:prstGeom prst="rect">
            <a:avLst/>
          </a:prstGeom>
        </p:spPr>
        <p:txBody>
          <a:bodyPr wrap="none">
            <a:spAutoFit/>
          </a:bodyPr>
          <a:lstStyle/>
          <a:p>
            <a:r>
              <a:rPr lang="en-US" sz="1700" dirty="0">
                <a:solidFill>
                  <a:srgbClr val="FF0000"/>
                </a:solidFill>
              </a:rPr>
              <a:t>Smart world?</a:t>
            </a:r>
          </a:p>
        </p:txBody>
      </p:sp>
      <p:sp>
        <p:nvSpPr>
          <p:cNvPr id="10" name="Rechteck 9">
            <a:extLst>
              <a:ext uri="{FF2B5EF4-FFF2-40B4-BE49-F238E27FC236}">
                <a16:creationId xmlns:a16="http://schemas.microsoft.com/office/drawing/2014/main" id="{846A0596-16D8-4FBE-97CB-DAEAD0839D28}"/>
              </a:ext>
            </a:extLst>
          </p:cNvPr>
          <p:cNvSpPr/>
          <p:nvPr/>
        </p:nvSpPr>
        <p:spPr>
          <a:xfrm>
            <a:off x="6012160" y="3494787"/>
            <a:ext cx="2664296" cy="877163"/>
          </a:xfrm>
          <a:prstGeom prst="rect">
            <a:avLst/>
          </a:prstGeom>
        </p:spPr>
        <p:txBody>
          <a:bodyPr wrap="square">
            <a:spAutoFit/>
          </a:bodyPr>
          <a:lstStyle/>
          <a:p>
            <a:pPr algn="r"/>
            <a:r>
              <a:rPr lang="en-US" sz="1700" b="1" u="sng" dirty="0">
                <a:solidFill>
                  <a:srgbClr val="0073AA"/>
                </a:solidFill>
                <a:effectLst>
                  <a:outerShdw blurRad="38100" dist="38100" dir="2700000" algn="tl">
                    <a:srgbClr val="000000">
                      <a:alpha val="43137"/>
                    </a:srgbClr>
                  </a:outerShdw>
                </a:effectLst>
              </a:rPr>
              <a:t>in this talk focusing on communication of metrological information</a:t>
            </a:r>
            <a:endParaRPr lang="de-DE" sz="1700" b="1" u="sng" dirty="0">
              <a:effectLst>
                <a:outerShdw blurRad="38100" dist="38100" dir="2700000" algn="tl">
                  <a:srgbClr val="000000">
                    <a:alpha val="43137"/>
                  </a:srgbClr>
                </a:outerShdw>
              </a:effectLst>
            </a:endParaRPr>
          </a:p>
        </p:txBody>
      </p:sp>
      <p:sp>
        <p:nvSpPr>
          <p:cNvPr id="16" name="Titel 15">
            <a:extLst>
              <a:ext uri="{FF2B5EF4-FFF2-40B4-BE49-F238E27FC236}">
                <a16:creationId xmlns:a16="http://schemas.microsoft.com/office/drawing/2014/main" id="{9271CE1B-882A-4891-BA56-28267D32B75F}"/>
              </a:ext>
            </a:extLst>
          </p:cNvPr>
          <p:cNvSpPr>
            <a:spLocks noGrp="1"/>
          </p:cNvSpPr>
          <p:nvPr>
            <p:ph type="title"/>
          </p:nvPr>
        </p:nvSpPr>
        <p:spPr/>
        <p:txBody>
          <a:bodyPr/>
          <a:lstStyle/>
          <a:p>
            <a:r>
              <a:rPr lang="en-US" dirty="0"/>
              <a:t>A closer look at the (sub-)title</a:t>
            </a:r>
            <a:endParaRPr lang="de-DE" dirty="0"/>
          </a:p>
        </p:txBody>
      </p:sp>
    </p:spTree>
    <p:extLst>
      <p:ext uri="{BB962C8B-B14F-4D97-AF65-F5344CB8AC3E}">
        <p14:creationId xmlns:p14="http://schemas.microsoft.com/office/powerpoint/2010/main" val="38951330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1" grpId="0" animBg="1"/>
      <p:bldP spid="32" grpId="0" animBg="1"/>
      <p:bldP spid="45" grpId="0"/>
      <p:bldP spid="46" grpId="0"/>
      <p:bldP spid="47" grpId="0"/>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lipse 6">
            <a:extLst>
              <a:ext uri="{FF2B5EF4-FFF2-40B4-BE49-F238E27FC236}">
                <a16:creationId xmlns:a16="http://schemas.microsoft.com/office/drawing/2014/main" id="{7D65386A-7F83-46AB-ABAC-6C621ED74BBD}"/>
              </a:ext>
            </a:extLst>
          </p:cNvPr>
          <p:cNvSpPr/>
          <p:nvPr/>
        </p:nvSpPr>
        <p:spPr>
          <a:xfrm>
            <a:off x="4391338" y="2084120"/>
            <a:ext cx="1454316" cy="1343549"/>
          </a:xfrm>
          <a:prstGeom prst="ellips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350" dirty="0">
                <a:solidFill>
                  <a:schemeClr val="tx1"/>
                </a:solidFill>
              </a:rPr>
              <a:t>multivariate </a:t>
            </a:r>
            <a:r>
              <a:rPr lang="de-DE" sz="1350" dirty="0" err="1">
                <a:solidFill>
                  <a:schemeClr val="tx1"/>
                </a:solidFill>
              </a:rPr>
              <a:t>uncertainty</a:t>
            </a:r>
            <a:endParaRPr lang="en-US" sz="1350" dirty="0">
              <a:solidFill>
                <a:schemeClr val="tx1"/>
              </a:solidFill>
            </a:endParaRPr>
          </a:p>
        </p:txBody>
      </p:sp>
      <p:sp>
        <p:nvSpPr>
          <p:cNvPr id="8" name="Ellipse 7">
            <a:extLst>
              <a:ext uri="{FF2B5EF4-FFF2-40B4-BE49-F238E27FC236}">
                <a16:creationId xmlns:a16="http://schemas.microsoft.com/office/drawing/2014/main" id="{D4809637-FDA9-43F4-AEAF-1ACF0BA096C6}"/>
              </a:ext>
            </a:extLst>
          </p:cNvPr>
          <p:cNvSpPr/>
          <p:nvPr/>
        </p:nvSpPr>
        <p:spPr>
          <a:xfrm>
            <a:off x="2132490" y="2084120"/>
            <a:ext cx="1423064" cy="1298419"/>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350" dirty="0">
                <a:solidFill>
                  <a:schemeClr val="tx1"/>
                </a:solidFill>
              </a:rPr>
              <a:t>univariate </a:t>
            </a:r>
            <a:r>
              <a:rPr lang="de-DE" sz="1350" dirty="0" err="1">
                <a:solidFill>
                  <a:schemeClr val="tx1"/>
                </a:solidFill>
              </a:rPr>
              <a:t>uncertainty</a:t>
            </a:r>
            <a:endParaRPr lang="en-US" sz="1350" dirty="0">
              <a:solidFill>
                <a:schemeClr val="tx1"/>
              </a:solidFill>
            </a:endParaRPr>
          </a:p>
        </p:txBody>
      </p:sp>
      <p:sp>
        <p:nvSpPr>
          <p:cNvPr id="9" name="Ellipse 8">
            <a:extLst>
              <a:ext uri="{FF2B5EF4-FFF2-40B4-BE49-F238E27FC236}">
                <a16:creationId xmlns:a16="http://schemas.microsoft.com/office/drawing/2014/main" id="{812276C4-A87D-41EC-9743-F3E78E9F06D8}"/>
              </a:ext>
            </a:extLst>
          </p:cNvPr>
          <p:cNvSpPr/>
          <p:nvPr/>
        </p:nvSpPr>
        <p:spPr>
          <a:xfrm>
            <a:off x="3826625" y="2898740"/>
            <a:ext cx="1324209" cy="1298419"/>
          </a:xfrm>
          <a:prstGeom prst="ellips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350" dirty="0" err="1">
                <a:solidFill>
                  <a:schemeClr val="tx1"/>
                </a:solidFill>
              </a:rPr>
              <a:t>vector</a:t>
            </a:r>
            <a:r>
              <a:rPr lang="de-DE" sz="1350" dirty="0">
                <a:solidFill>
                  <a:schemeClr val="tx1"/>
                </a:solidFill>
              </a:rPr>
              <a:t> </a:t>
            </a:r>
            <a:r>
              <a:rPr lang="de-DE" sz="1350" dirty="0" err="1">
                <a:solidFill>
                  <a:schemeClr val="tx1"/>
                </a:solidFill>
              </a:rPr>
              <a:t>quantity</a:t>
            </a:r>
            <a:endParaRPr lang="en-US" sz="1350" dirty="0">
              <a:solidFill>
                <a:schemeClr val="tx1"/>
              </a:solidFill>
            </a:endParaRPr>
          </a:p>
        </p:txBody>
      </p:sp>
      <p:sp>
        <p:nvSpPr>
          <p:cNvPr id="10" name="Ellipse 9">
            <a:extLst>
              <a:ext uri="{FF2B5EF4-FFF2-40B4-BE49-F238E27FC236}">
                <a16:creationId xmlns:a16="http://schemas.microsoft.com/office/drawing/2014/main" id="{7CC669B3-81BE-473A-B04D-13E2EC0A0FFD}"/>
              </a:ext>
            </a:extLst>
          </p:cNvPr>
          <p:cNvSpPr/>
          <p:nvPr/>
        </p:nvSpPr>
        <p:spPr>
          <a:xfrm>
            <a:off x="3261914" y="2084120"/>
            <a:ext cx="1324209" cy="1298419"/>
          </a:xfrm>
          <a:prstGeom prst="ellips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350" dirty="0" err="1">
                <a:solidFill>
                  <a:schemeClr val="tx1"/>
                </a:solidFill>
              </a:rPr>
              <a:t>complex</a:t>
            </a:r>
            <a:r>
              <a:rPr lang="de-DE" sz="1350" dirty="0">
                <a:solidFill>
                  <a:schemeClr val="tx1"/>
                </a:solidFill>
              </a:rPr>
              <a:t> </a:t>
            </a:r>
            <a:r>
              <a:rPr lang="de-DE" sz="1350" dirty="0" err="1">
                <a:solidFill>
                  <a:schemeClr val="tx1"/>
                </a:solidFill>
              </a:rPr>
              <a:t>quantity</a:t>
            </a:r>
            <a:endParaRPr lang="en-US" sz="1350" dirty="0">
              <a:solidFill>
                <a:schemeClr val="tx1"/>
              </a:solidFill>
            </a:endParaRPr>
          </a:p>
        </p:txBody>
      </p:sp>
      <p:sp>
        <p:nvSpPr>
          <p:cNvPr id="11" name="Ellipse 10">
            <a:extLst>
              <a:ext uri="{FF2B5EF4-FFF2-40B4-BE49-F238E27FC236}">
                <a16:creationId xmlns:a16="http://schemas.microsoft.com/office/drawing/2014/main" id="{96CF4083-A641-43E0-96D1-19E019CEBC12}"/>
              </a:ext>
            </a:extLst>
          </p:cNvPr>
          <p:cNvSpPr/>
          <p:nvPr/>
        </p:nvSpPr>
        <p:spPr>
          <a:xfrm>
            <a:off x="2697203" y="2898740"/>
            <a:ext cx="1324209" cy="1298419"/>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350" dirty="0">
                <a:solidFill>
                  <a:schemeClr val="tx1"/>
                </a:solidFill>
              </a:rPr>
              <a:t>real </a:t>
            </a:r>
            <a:r>
              <a:rPr lang="de-DE" sz="1350" dirty="0" err="1">
                <a:solidFill>
                  <a:schemeClr val="tx1"/>
                </a:solidFill>
              </a:rPr>
              <a:t>quantity</a:t>
            </a:r>
            <a:endParaRPr lang="en-US" sz="1350" dirty="0">
              <a:solidFill>
                <a:schemeClr val="tx1"/>
              </a:solidFill>
            </a:endParaRPr>
          </a:p>
        </p:txBody>
      </p:sp>
      <p:sp>
        <p:nvSpPr>
          <p:cNvPr id="12" name="Legende: Linie 11">
            <a:extLst>
              <a:ext uri="{FF2B5EF4-FFF2-40B4-BE49-F238E27FC236}">
                <a16:creationId xmlns:a16="http://schemas.microsoft.com/office/drawing/2014/main" id="{7EA7364E-13DF-48B6-B408-6ED52A6AED99}"/>
              </a:ext>
            </a:extLst>
          </p:cNvPr>
          <p:cNvSpPr/>
          <p:nvPr/>
        </p:nvSpPr>
        <p:spPr>
          <a:xfrm>
            <a:off x="1015935" y="1376236"/>
            <a:ext cx="1226171" cy="803465"/>
          </a:xfrm>
          <a:prstGeom prst="borderCallout1">
            <a:avLst>
              <a:gd name="adj1" fmla="val 100827"/>
              <a:gd name="adj2" fmla="val 49524"/>
              <a:gd name="adj3" fmla="val 150104"/>
              <a:gd name="adj4" fmla="val 106518"/>
            </a:avLst>
          </a:prstGeom>
          <a:ln w="28575">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1350" dirty="0">
                <a:solidFill>
                  <a:schemeClr val="bg1">
                    <a:lumMod val="50000"/>
                  </a:schemeClr>
                </a:solidFill>
              </a:rPr>
              <a:t>Y=</a:t>
            </a:r>
            <a:r>
              <a:rPr lang="de-DE" sz="1350" dirty="0" err="1">
                <a:solidFill>
                  <a:schemeClr val="bg1">
                    <a:lumMod val="50000"/>
                  </a:schemeClr>
                </a:solidFill>
              </a:rPr>
              <a:t>y±</a:t>
            </a:r>
            <a:r>
              <a:rPr lang="de-DE" sz="1350" dirty="0" err="1"/>
              <a:t>U</a:t>
            </a:r>
            <a:r>
              <a:rPr lang="de-DE" sz="1350" dirty="0"/>
              <a:t> (k=2)</a:t>
            </a:r>
          </a:p>
          <a:p>
            <a:pPr algn="ctr"/>
            <a:r>
              <a:rPr lang="de-DE" sz="1350" dirty="0" err="1"/>
              <a:t>coverage</a:t>
            </a:r>
            <a:r>
              <a:rPr lang="de-DE" sz="1350" dirty="0"/>
              <a:t> </a:t>
            </a:r>
            <a:r>
              <a:rPr lang="de-DE" sz="1350" dirty="0" err="1"/>
              <a:t>interval</a:t>
            </a:r>
            <a:endParaRPr lang="en-US" sz="1350" dirty="0"/>
          </a:p>
        </p:txBody>
      </p:sp>
      <p:sp>
        <p:nvSpPr>
          <p:cNvPr id="13" name="Legende: Linie 12">
            <a:extLst>
              <a:ext uri="{FF2B5EF4-FFF2-40B4-BE49-F238E27FC236}">
                <a16:creationId xmlns:a16="http://schemas.microsoft.com/office/drawing/2014/main" id="{9BFCDFAA-79E7-4DB7-AC5A-7F45D981860C}"/>
              </a:ext>
            </a:extLst>
          </p:cNvPr>
          <p:cNvSpPr/>
          <p:nvPr/>
        </p:nvSpPr>
        <p:spPr>
          <a:xfrm>
            <a:off x="1015934" y="3818484"/>
            <a:ext cx="1080000" cy="769490"/>
          </a:xfrm>
          <a:prstGeom prst="borderCallout1">
            <a:avLst>
              <a:gd name="adj1" fmla="val 49185"/>
              <a:gd name="adj2" fmla="val 102935"/>
              <a:gd name="adj3" fmla="val -6016"/>
              <a:gd name="adj4" fmla="val 172813"/>
            </a:avLst>
          </a:prstGeom>
          <a:ln w="28575">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1350" dirty="0"/>
              <a:t>num. </a:t>
            </a:r>
            <a:r>
              <a:rPr lang="de-DE" sz="1350" dirty="0" err="1"/>
              <a:t>value</a:t>
            </a:r>
            <a:endParaRPr lang="de-DE" sz="1350" dirty="0"/>
          </a:p>
          <a:p>
            <a:pPr algn="ctr"/>
            <a:r>
              <a:rPr lang="de-DE" sz="1350" dirty="0"/>
              <a:t>&amp; SI </a:t>
            </a:r>
            <a:r>
              <a:rPr lang="de-DE" sz="1350" dirty="0" err="1"/>
              <a:t>unit</a:t>
            </a:r>
            <a:endParaRPr lang="en-US" sz="1350" dirty="0"/>
          </a:p>
        </p:txBody>
      </p:sp>
      <p:sp>
        <p:nvSpPr>
          <p:cNvPr id="14" name="Legende: Linie 13">
            <a:extLst>
              <a:ext uri="{FF2B5EF4-FFF2-40B4-BE49-F238E27FC236}">
                <a16:creationId xmlns:a16="http://schemas.microsoft.com/office/drawing/2014/main" id="{F242BD90-958B-490A-B034-7B1CAD5566FF}"/>
              </a:ext>
            </a:extLst>
          </p:cNvPr>
          <p:cNvSpPr/>
          <p:nvPr/>
        </p:nvSpPr>
        <p:spPr>
          <a:xfrm>
            <a:off x="2668514" y="1376236"/>
            <a:ext cx="2531748" cy="432000"/>
          </a:xfrm>
          <a:prstGeom prst="borderCallout1">
            <a:avLst>
              <a:gd name="adj1" fmla="val 103591"/>
              <a:gd name="adj2" fmla="val 49745"/>
              <a:gd name="adj3" fmla="val 209356"/>
              <a:gd name="adj4" fmla="val 49685"/>
            </a:avLst>
          </a:prstGeom>
          <a:ln w="28575">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1350" dirty="0" err="1"/>
              <a:t>cartesian</a:t>
            </a:r>
            <a:r>
              <a:rPr lang="de-DE" sz="1350" dirty="0"/>
              <a:t> </a:t>
            </a:r>
            <a:r>
              <a:rPr lang="de-DE" sz="1350" dirty="0" err="1"/>
              <a:t>or</a:t>
            </a:r>
            <a:r>
              <a:rPr lang="de-DE" sz="1350" dirty="0"/>
              <a:t> polar </a:t>
            </a:r>
            <a:r>
              <a:rPr lang="de-DE" sz="1350" dirty="0" err="1"/>
              <a:t>coordinate</a:t>
            </a:r>
            <a:r>
              <a:rPr lang="de-DE" sz="1350" dirty="0"/>
              <a:t> form</a:t>
            </a:r>
            <a:endParaRPr lang="en-US" sz="1350" dirty="0"/>
          </a:p>
        </p:txBody>
      </p:sp>
      <p:sp>
        <p:nvSpPr>
          <p:cNvPr id="15" name="Legende: Linie 14">
            <a:extLst>
              <a:ext uri="{FF2B5EF4-FFF2-40B4-BE49-F238E27FC236}">
                <a16:creationId xmlns:a16="http://schemas.microsoft.com/office/drawing/2014/main" id="{F7C25F8B-30ED-44A8-BBC1-21E48EEE0807}"/>
              </a:ext>
            </a:extLst>
          </p:cNvPr>
          <p:cNvSpPr/>
          <p:nvPr/>
        </p:nvSpPr>
        <p:spPr>
          <a:xfrm>
            <a:off x="5814402" y="3671770"/>
            <a:ext cx="1080000" cy="912833"/>
          </a:xfrm>
          <a:prstGeom prst="borderCallout1">
            <a:avLst>
              <a:gd name="adj1" fmla="val 51359"/>
              <a:gd name="adj2" fmla="val -3788"/>
              <a:gd name="adj3" fmla="val 12827"/>
              <a:gd name="adj4" fmla="val -78304"/>
            </a:avLst>
          </a:prstGeom>
          <a:ln w="28575">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1350" dirty="0"/>
              <a:t>real &amp; </a:t>
            </a:r>
            <a:r>
              <a:rPr lang="de-DE" sz="1350" dirty="0" err="1"/>
              <a:t>complex</a:t>
            </a:r>
            <a:r>
              <a:rPr lang="de-DE" sz="1350" dirty="0"/>
              <a:t> </a:t>
            </a:r>
            <a:r>
              <a:rPr lang="de-DE" sz="1350" dirty="0" err="1"/>
              <a:t>vectors</a:t>
            </a:r>
            <a:r>
              <a:rPr lang="de-DE" sz="1350" dirty="0"/>
              <a:t>, </a:t>
            </a:r>
            <a:r>
              <a:rPr lang="de-DE" sz="1350" dirty="0" err="1"/>
              <a:t>recursion</a:t>
            </a:r>
            <a:endParaRPr lang="en-US" sz="1350" dirty="0"/>
          </a:p>
        </p:txBody>
      </p:sp>
      <p:sp>
        <p:nvSpPr>
          <p:cNvPr id="16" name="Legende: Linie 15">
            <a:extLst>
              <a:ext uri="{FF2B5EF4-FFF2-40B4-BE49-F238E27FC236}">
                <a16:creationId xmlns:a16="http://schemas.microsoft.com/office/drawing/2014/main" id="{D964A655-BC8F-44FA-8058-6E7AF99A601D}"/>
              </a:ext>
            </a:extLst>
          </p:cNvPr>
          <p:cNvSpPr/>
          <p:nvPr/>
        </p:nvSpPr>
        <p:spPr>
          <a:xfrm>
            <a:off x="5814402" y="1378984"/>
            <a:ext cx="1080000" cy="1000787"/>
          </a:xfrm>
          <a:prstGeom prst="borderCallout1">
            <a:avLst>
              <a:gd name="adj1" fmla="val 47011"/>
              <a:gd name="adj2" fmla="val -2848"/>
              <a:gd name="adj3" fmla="val 93069"/>
              <a:gd name="adj4" fmla="val -40716"/>
            </a:avLst>
          </a:prstGeom>
          <a:ln w="28575">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1350" dirty="0" err="1"/>
              <a:t>coverage</a:t>
            </a:r>
            <a:r>
              <a:rPr lang="de-DE" sz="1350" dirty="0"/>
              <a:t> </a:t>
            </a:r>
            <a:r>
              <a:rPr lang="de-DE" sz="1350" dirty="0" err="1"/>
              <a:t>region</a:t>
            </a:r>
            <a:r>
              <a:rPr lang="de-DE" sz="1350" dirty="0"/>
              <a:t>: ellipsoid</a:t>
            </a:r>
          </a:p>
          <a:p>
            <a:pPr algn="ctr"/>
            <a:r>
              <a:rPr lang="de-DE" sz="1350" dirty="0"/>
              <a:t>…</a:t>
            </a:r>
            <a:endParaRPr lang="en-US" sz="1350" dirty="0"/>
          </a:p>
        </p:txBody>
      </p:sp>
      <p:sp>
        <p:nvSpPr>
          <p:cNvPr id="20" name="Ellipse 19">
            <a:extLst>
              <a:ext uri="{FF2B5EF4-FFF2-40B4-BE49-F238E27FC236}">
                <a16:creationId xmlns:a16="http://schemas.microsoft.com/office/drawing/2014/main" id="{47EFCE14-F1DF-4A5E-90EF-6C461C314DFB}"/>
              </a:ext>
            </a:extLst>
          </p:cNvPr>
          <p:cNvSpPr/>
          <p:nvPr/>
        </p:nvSpPr>
        <p:spPr>
          <a:xfrm>
            <a:off x="6551462" y="2556648"/>
            <a:ext cx="1836962" cy="538403"/>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err="1"/>
              <a:t>aim</a:t>
            </a:r>
            <a:r>
              <a:rPr lang="de-DE" dirty="0"/>
              <a:t>: </a:t>
            </a:r>
            <a:r>
              <a:rPr lang="de-DE" dirty="0" err="1"/>
              <a:t>data</a:t>
            </a:r>
            <a:r>
              <a:rPr lang="de-DE" dirty="0"/>
              <a:t> </a:t>
            </a:r>
            <a:r>
              <a:rPr lang="de-DE" dirty="0" err="1"/>
              <a:t>model</a:t>
            </a:r>
            <a:endParaRPr lang="de-DE" dirty="0"/>
          </a:p>
        </p:txBody>
      </p:sp>
      <p:sp>
        <p:nvSpPr>
          <p:cNvPr id="2" name="Titel 1">
            <a:extLst>
              <a:ext uri="{FF2B5EF4-FFF2-40B4-BE49-F238E27FC236}">
                <a16:creationId xmlns:a16="http://schemas.microsoft.com/office/drawing/2014/main" id="{E28FF77F-C8EA-4469-9F48-161CE0DA7188}"/>
              </a:ext>
            </a:extLst>
          </p:cNvPr>
          <p:cNvSpPr>
            <a:spLocks noGrp="1"/>
          </p:cNvSpPr>
          <p:nvPr>
            <p:ph type="title"/>
          </p:nvPr>
        </p:nvSpPr>
        <p:spPr/>
        <p:txBody>
          <a:bodyPr/>
          <a:lstStyle/>
          <a:p>
            <a:r>
              <a:rPr lang="de-DE" dirty="0"/>
              <a:t>D-SI </a:t>
            </a:r>
            <a:r>
              <a:rPr lang="de-DE" dirty="0" err="1"/>
              <a:t>further</a:t>
            </a:r>
            <a:r>
              <a:rPr lang="de-DE" dirty="0"/>
              <a:t> </a:t>
            </a:r>
            <a:r>
              <a:rPr lang="de-DE" dirty="0" err="1"/>
              <a:t>development</a:t>
            </a:r>
            <a:endParaRPr lang="de-DE" dirty="0"/>
          </a:p>
        </p:txBody>
      </p:sp>
    </p:spTree>
    <p:extLst>
      <p:ext uri="{BB962C8B-B14F-4D97-AF65-F5344CB8AC3E}">
        <p14:creationId xmlns:p14="http://schemas.microsoft.com/office/powerpoint/2010/main" val="1384347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0CDFA8-070D-411B-823A-22799E4B3312}"/>
              </a:ext>
            </a:extLst>
          </p:cNvPr>
          <p:cNvSpPr>
            <a:spLocks noGrp="1"/>
          </p:cNvSpPr>
          <p:nvPr>
            <p:ph type="title"/>
          </p:nvPr>
        </p:nvSpPr>
        <p:spPr/>
        <p:txBody>
          <a:bodyPr>
            <a:normAutofit/>
          </a:bodyPr>
          <a:lstStyle/>
          <a:p>
            <a:r>
              <a:rPr lang="en-US" sz="2250" dirty="0"/>
              <a:t>GUM S2 requirements</a:t>
            </a:r>
          </a:p>
        </p:txBody>
      </p:sp>
      <p:sp>
        <p:nvSpPr>
          <p:cNvPr id="6" name="Textplatzhalter 2">
            <a:extLst>
              <a:ext uri="{FF2B5EF4-FFF2-40B4-BE49-F238E27FC236}">
                <a16:creationId xmlns:a16="http://schemas.microsoft.com/office/drawing/2014/main" id="{B219849E-AAD5-4D00-A885-C7E70983E90C}"/>
              </a:ext>
            </a:extLst>
          </p:cNvPr>
          <p:cNvSpPr txBox="1">
            <a:spLocks/>
          </p:cNvSpPr>
          <p:nvPr/>
        </p:nvSpPr>
        <p:spPr>
          <a:xfrm>
            <a:off x="1772841" y="985169"/>
            <a:ext cx="2415918" cy="617934"/>
          </a:xfrm>
          <a:prstGeom prst="rect">
            <a:avLst/>
          </a:prstGeom>
        </p:spPr>
        <p:txBody>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t>Hyper-ellipsoidal region</a:t>
            </a:r>
          </a:p>
        </p:txBody>
      </p:sp>
      <p:sp>
        <p:nvSpPr>
          <p:cNvPr id="7" name="Textplatzhalter 2">
            <a:extLst>
              <a:ext uri="{FF2B5EF4-FFF2-40B4-BE49-F238E27FC236}">
                <a16:creationId xmlns:a16="http://schemas.microsoft.com/office/drawing/2014/main" id="{C75636DB-D507-453C-B71F-548DC9EB5201}"/>
              </a:ext>
            </a:extLst>
          </p:cNvPr>
          <p:cNvSpPr txBox="1">
            <a:spLocks/>
          </p:cNvSpPr>
          <p:nvPr/>
        </p:nvSpPr>
        <p:spPr>
          <a:xfrm>
            <a:off x="4508230" y="988023"/>
            <a:ext cx="2714294" cy="617934"/>
          </a:xfrm>
          <a:prstGeom prst="rect">
            <a:avLst/>
          </a:prstGeom>
        </p:spPr>
        <p:txBody>
          <a:bodyPr vert="horz" lIns="68580" tIns="34290" rIns="68580" bIns="3429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800" dirty="0"/>
              <a:t>Hyper-rectangular region</a:t>
            </a:r>
          </a:p>
        </p:txBody>
      </p:sp>
      <mc:AlternateContent xmlns:mc="http://schemas.openxmlformats.org/markup-compatibility/2006" xmlns:a14="http://schemas.microsoft.com/office/drawing/2010/main">
        <mc:Choice Requires="a14">
          <p:sp>
            <p:nvSpPr>
              <p:cNvPr id="8" name="Textfeld 7">
                <a:extLst>
                  <a:ext uri="{FF2B5EF4-FFF2-40B4-BE49-F238E27FC236}">
                    <a16:creationId xmlns:a16="http://schemas.microsoft.com/office/drawing/2014/main" id="{9E6B9597-38E1-4A23-809A-7AF7D12EE56D}"/>
                  </a:ext>
                </a:extLst>
              </p:cNvPr>
              <p:cNvSpPr txBox="1"/>
              <p:nvPr/>
            </p:nvSpPr>
            <p:spPr>
              <a:xfrm>
                <a:off x="1772840" y="1389701"/>
                <a:ext cx="2415919" cy="1615570"/>
              </a:xfrm>
              <a:prstGeom prst="rect">
                <a:avLst/>
              </a:prstGeom>
              <a:noFill/>
            </p:spPr>
            <p:txBody>
              <a:bodyPr wrap="square" rtlCol="0">
                <a:spAutoFit/>
              </a:bodyPr>
              <a:lstStyle/>
              <a:p>
                <a:pPr marL="214313" indent="-214313">
                  <a:buFont typeface="Arial" panose="020B0604020202020204" pitchFamily="34" charset="0"/>
                  <a:buChar char="•"/>
                </a:pPr>
                <a14:m>
                  <m:oMath xmlns:m="http://schemas.openxmlformats.org/officeDocument/2006/math">
                    <m:sSup>
                      <m:sSupPr>
                        <m:ctrlPr>
                          <a:rPr lang="en-US" sz="1350" i="1">
                            <a:latin typeface="Cambria Math" panose="02040503050406030204" pitchFamily="18" charset="0"/>
                          </a:rPr>
                        </m:ctrlPr>
                      </m:sSupPr>
                      <m:e>
                        <m:d>
                          <m:dPr>
                            <m:ctrlPr>
                              <a:rPr lang="en-US" sz="1350" i="1">
                                <a:latin typeface="Cambria Math" panose="02040503050406030204" pitchFamily="18" charset="0"/>
                              </a:rPr>
                            </m:ctrlPr>
                          </m:dPr>
                          <m:e>
                            <m:r>
                              <a:rPr lang="en-US" sz="1350" i="1">
                                <a:latin typeface="Cambria Math" panose="02040503050406030204" pitchFamily="18" charset="0"/>
                              </a:rPr>
                              <m:t>𝑦</m:t>
                            </m:r>
                            <m:r>
                              <a:rPr lang="en-US" sz="1350" i="1">
                                <a:latin typeface="Cambria Math" panose="02040503050406030204" pitchFamily="18" charset="0"/>
                              </a:rPr>
                              <m:t>−</m:t>
                            </m:r>
                            <m:sSub>
                              <m:sSubPr>
                                <m:ctrlPr>
                                  <a:rPr lang="en-US" sz="1350" i="1">
                                    <a:latin typeface="Cambria Math" panose="02040503050406030204" pitchFamily="18" charset="0"/>
                                  </a:rPr>
                                </m:ctrlPr>
                              </m:sSubPr>
                              <m:e>
                                <m:r>
                                  <a:rPr lang="en-US" sz="1350" i="1">
                                    <a:latin typeface="Cambria Math" panose="02040503050406030204" pitchFamily="18" charset="0"/>
                                  </a:rPr>
                                  <m:t>𝑦</m:t>
                                </m:r>
                              </m:e>
                              <m:sub>
                                <m:r>
                                  <a:rPr lang="en-US" sz="1350" i="1">
                                    <a:latin typeface="Cambria Math" panose="02040503050406030204" pitchFamily="18" charset="0"/>
                                  </a:rPr>
                                  <m:t>0</m:t>
                                </m:r>
                              </m:sub>
                            </m:sSub>
                          </m:e>
                        </m:d>
                      </m:e>
                      <m:sup>
                        <m:r>
                          <a:rPr lang="en-US" sz="1350" i="1">
                            <a:latin typeface="Cambria Math" panose="02040503050406030204" pitchFamily="18" charset="0"/>
                          </a:rPr>
                          <m:t>𝑇</m:t>
                        </m:r>
                      </m:sup>
                    </m:sSup>
                    <m:sSubSup>
                      <m:sSubSupPr>
                        <m:ctrlPr>
                          <a:rPr lang="en-US" sz="1350" b="1" i="1">
                            <a:latin typeface="Cambria Math" panose="02040503050406030204" pitchFamily="18" charset="0"/>
                          </a:rPr>
                        </m:ctrlPr>
                      </m:sSubSupPr>
                      <m:e>
                        <m:r>
                          <a:rPr lang="en-US" sz="1350" b="1" i="1">
                            <a:latin typeface="Cambria Math" panose="02040503050406030204" pitchFamily="18" charset="0"/>
                          </a:rPr>
                          <m:t>𝑼</m:t>
                        </m:r>
                      </m:e>
                      <m:sub>
                        <m:r>
                          <a:rPr lang="en-US" sz="1350" i="1">
                            <a:latin typeface="Cambria Math" panose="02040503050406030204" pitchFamily="18" charset="0"/>
                          </a:rPr>
                          <m:t>𝑦</m:t>
                        </m:r>
                      </m:sub>
                      <m:sup>
                        <m:r>
                          <a:rPr lang="en-US" sz="1350" i="1">
                            <a:latin typeface="Cambria Math" panose="02040503050406030204" pitchFamily="18" charset="0"/>
                          </a:rPr>
                          <m:t>−1</m:t>
                        </m:r>
                      </m:sup>
                    </m:sSubSup>
                    <m:r>
                      <a:rPr lang="en-US" sz="1350" i="1">
                        <a:latin typeface="Cambria Math" panose="02040503050406030204" pitchFamily="18" charset="0"/>
                      </a:rPr>
                      <m:t>(</m:t>
                    </m:r>
                    <m:r>
                      <a:rPr lang="en-US" sz="1350" i="1">
                        <a:latin typeface="Cambria Math" panose="02040503050406030204" pitchFamily="18" charset="0"/>
                      </a:rPr>
                      <m:t>𝑦</m:t>
                    </m:r>
                    <m:r>
                      <a:rPr lang="en-US" sz="1350" i="1">
                        <a:latin typeface="Cambria Math" panose="02040503050406030204" pitchFamily="18" charset="0"/>
                      </a:rPr>
                      <m:t>−</m:t>
                    </m:r>
                    <m:sSub>
                      <m:sSubPr>
                        <m:ctrlPr>
                          <a:rPr lang="en-US" sz="1350" i="1">
                            <a:latin typeface="Cambria Math" panose="02040503050406030204" pitchFamily="18" charset="0"/>
                          </a:rPr>
                        </m:ctrlPr>
                      </m:sSubPr>
                      <m:e>
                        <m:r>
                          <a:rPr lang="en-US" sz="1350" i="1">
                            <a:latin typeface="Cambria Math" panose="02040503050406030204" pitchFamily="18" charset="0"/>
                          </a:rPr>
                          <m:t>𝑦</m:t>
                        </m:r>
                      </m:e>
                      <m:sub>
                        <m:r>
                          <a:rPr lang="en-US" sz="1350" i="1">
                            <a:latin typeface="Cambria Math" panose="02040503050406030204" pitchFamily="18" charset="0"/>
                          </a:rPr>
                          <m:t>0</m:t>
                        </m:r>
                      </m:sub>
                    </m:sSub>
                    <m:r>
                      <a:rPr lang="en-US" sz="1350" i="1">
                        <a:latin typeface="Cambria Math" panose="02040503050406030204" pitchFamily="18" charset="0"/>
                      </a:rPr>
                      <m:t>)=</m:t>
                    </m:r>
                    <m:sSub>
                      <m:sSubPr>
                        <m:ctrlPr>
                          <a:rPr lang="en-US" sz="1350" i="1">
                            <a:latin typeface="Cambria Math" panose="02040503050406030204" pitchFamily="18" charset="0"/>
                          </a:rPr>
                        </m:ctrlPr>
                      </m:sSubPr>
                      <m:e>
                        <m:r>
                          <a:rPr lang="en-US" sz="1350" i="1">
                            <a:latin typeface="Cambria Math" panose="02040503050406030204" pitchFamily="18" charset="0"/>
                          </a:rPr>
                          <m:t>𝑘</m:t>
                        </m:r>
                      </m:e>
                      <m:sub>
                        <m:r>
                          <a:rPr lang="en-US" sz="1350" i="1">
                            <a:latin typeface="Cambria Math" panose="02040503050406030204" pitchFamily="18" charset="0"/>
                          </a:rPr>
                          <m:t>𝑝</m:t>
                        </m:r>
                      </m:sub>
                    </m:sSub>
                  </m:oMath>
                </a14:m>
                <a:endParaRPr lang="en-US" sz="1350" i="1" dirty="0">
                  <a:latin typeface="Cambria Math" panose="02040503050406030204" pitchFamily="18" charset="0"/>
                </a:endParaRPr>
              </a:p>
              <a:p>
                <a:pPr marL="214313" indent="-214313">
                  <a:buFont typeface="Arial" panose="020B0604020202020204" pitchFamily="34" charset="0"/>
                  <a:buChar char="•"/>
                </a:pPr>
                <a14:m>
                  <m:oMath xmlns:m="http://schemas.openxmlformats.org/officeDocument/2006/math">
                    <m:sSub>
                      <m:sSubPr>
                        <m:ctrlPr>
                          <a:rPr lang="en-US" sz="1350" i="1">
                            <a:latin typeface="Cambria Math" panose="02040503050406030204" pitchFamily="18" charset="0"/>
                          </a:rPr>
                        </m:ctrlPr>
                      </m:sSubPr>
                      <m:e>
                        <m:r>
                          <a:rPr lang="en-US" sz="1350" b="1" i="1">
                            <a:latin typeface="Cambria Math" panose="02040503050406030204" pitchFamily="18" charset="0"/>
                          </a:rPr>
                          <m:t>𝑼</m:t>
                        </m:r>
                      </m:e>
                      <m:sub>
                        <m:r>
                          <a:rPr lang="en-US" sz="1350" i="1">
                            <a:latin typeface="Cambria Math" panose="02040503050406030204" pitchFamily="18" charset="0"/>
                          </a:rPr>
                          <m:t>𝑦</m:t>
                        </m:r>
                      </m:sub>
                    </m:sSub>
                  </m:oMath>
                </a14:m>
                <a:r>
                  <a:rPr lang="en-US" sz="1350" dirty="0"/>
                  <a:t>  (covariance matrix)</a:t>
                </a:r>
              </a:p>
              <a:p>
                <a:pPr marL="214313" indent="-214313">
                  <a:buFont typeface="Arial" panose="020B0604020202020204" pitchFamily="34" charset="0"/>
                  <a:buChar char="•"/>
                </a:pPr>
                <a14:m>
                  <m:oMath xmlns:m="http://schemas.openxmlformats.org/officeDocument/2006/math">
                    <m:r>
                      <a:rPr lang="en-US" sz="1350" i="1">
                        <a:latin typeface="Cambria Math" panose="02040503050406030204" pitchFamily="18" charset="0"/>
                      </a:rPr>
                      <m:t>𝑝</m:t>
                    </m:r>
                  </m:oMath>
                </a14:m>
                <a:r>
                  <a:rPr lang="en-US" sz="1350" dirty="0"/>
                  <a:t>  (coverage probability)</a:t>
                </a:r>
                <a:endParaRPr lang="en-US" sz="1350" i="1" dirty="0">
                  <a:latin typeface="Cambria Math" panose="02040503050406030204" pitchFamily="18" charset="0"/>
                </a:endParaRPr>
              </a:p>
              <a:p>
                <a:pPr marL="214313" indent="-214313">
                  <a:buFont typeface="Arial" panose="020B0604020202020204" pitchFamily="34" charset="0"/>
                  <a:buChar char="•"/>
                </a:pPr>
                <a14:m>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𝑘</m:t>
                        </m:r>
                      </m:e>
                      <m:sub>
                        <m:r>
                          <a:rPr lang="en-US" sz="1350" i="1">
                            <a:latin typeface="Cambria Math" panose="02040503050406030204" pitchFamily="18" charset="0"/>
                          </a:rPr>
                          <m:t>𝑝</m:t>
                        </m:r>
                      </m:sub>
                    </m:sSub>
                  </m:oMath>
                </a14:m>
                <a:r>
                  <a:rPr lang="en-US" sz="1350" dirty="0"/>
                  <a:t>    (coverage factor / ellipsoid size scale factor)</a:t>
                </a:r>
              </a:p>
              <a:p>
                <a:pPr marL="214313" indent="-214313">
                  <a:buFont typeface="Arial" panose="020B0604020202020204" pitchFamily="34" charset="0"/>
                  <a:buChar char="•"/>
                </a:pPr>
                <a:endParaRPr lang="en-US" sz="1350" dirty="0"/>
              </a:p>
            </p:txBody>
          </p:sp>
        </mc:Choice>
        <mc:Fallback xmlns="">
          <p:sp>
            <p:nvSpPr>
              <p:cNvPr id="8" name="Textfeld 7">
                <a:extLst>
                  <a:ext uri="{FF2B5EF4-FFF2-40B4-BE49-F238E27FC236}">
                    <a16:creationId xmlns:a16="http://schemas.microsoft.com/office/drawing/2014/main" id="{9E6B9597-38E1-4A23-809A-7AF7D12EE56D}"/>
                  </a:ext>
                </a:extLst>
              </p:cNvPr>
              <p:cNvSpPr txBox="1">
                <a:spLocks noRot="1" noChangeAspect="1" noMove="1" noResize="1" noEditPoints="1" noAdjustHandles="1" noChangeArrowheads="1" noChangeShapeType="1" noTextEdit="1"/>
              </p:cNvSpPr>
              <p:nvPr/>
            </p:nvSpPr>
            <p:spPr>
              <a:xfrm>
                <a:off x="1772840" y="1389701"/>
                <a:ext cx="2415919" cy="1615570"/>
              </a:xfrm>
              <a:prstGeom prst="rect">
                <a:avLst/>
              </a:prstGeom>
              <a:blipFill>
                <a:blip r:embed="rId2"/>
                <a:stretch>
                  <a:fillRect l="-25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 name="Textfeld 8">
                <a:extLst>
                  <a:ext uri="{FF2B5EF4-FFF2-40B4-BE49-F238E27FC236}">
                    <a16:creationId xmlns:a16="http://schemas.microsoft.com/office/drawing/2014/main" id="{277A1C37-F7C7-4163-A0B2-0CA8F9622EA8}"/>
                  </a:ext>
                </a:extLst>
              </p:cNvPr>
              <p:cNvSpPr txBox="1"/>
              <p:nvPr/>
            </p:nvSpPr>
            <p:spPr>
              <a:xfrm>
                <a:off x="4508230" y="1378544"/>
                <a:ext cx="2862929" cy="1403076"/>
              </a:xfrm>
              <a:prstGeom prst="rect">
                <a:avLst/>
              </a:prstGeom>
              <a:noFill/>
            </p:spPr>
            <p:txBody>
              <a:bodyPr wrap="square" rtlCol="0">
                <a:spAutoFit/>
              </a:bodyPr>
              <a:lstStyle/>
              <a:p>
                <a:pPr marL="214313" indent="-214313">
                  <a:buFont typeface="Arial" panose="020B0604020202020204" pitchFamily="34" charset="0"/>
                  <a:buChar char="•"/>
                </a:pPr>
                <a14:m>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𝑦</m:t>
                        </m:r>
                      </m:e>
                      <m:sub>
                        <m:r>
                          <a:rPr lang="en-US" sz="1350" i="1">
                            <a:latin typeface="Cambria Math" panose="02040503050406030204" pitchFamily="18" charset="0"/>
                          </a:rPr>
                          <m:t>𝑗</m:t>
                        </m:r>
                      </m:sub>
                    </m:sSub>
                    <m:r>
                      <a:rPr lang="en-US" sz="1350" i="1">
                        <a:latin typeface="Cambria Math" panose="02040503050406030204" pitchFamily="18" charset="0"/>
                      </a:rPr>
                      <m:t>±</m:t>
                    </m:r>
                    <m:sSub>
                      <m:sSubPr>
                        <m:ctrlPr>
                          <a:rPr lang="en-US" sz="1350" i="1">
                            <a:latin typeface="Cambria Math" panose="02040503050406030204" pitchFamily="18" charset="0"/>
                          </a:rPr>
                        </m:ctrlPr>
                      </m:sSubPr>
                      <m:e>
                        <m:r>
                          <a:rPr lang="en-US" sz="1350" i="1">
                            <a:latin typeface="Cambria Math" panose="02040503050406030204" pitchFamily="18" charset="0"/>
                          </a:rPr>
                          <m:t>𝑘</m:t>
                        </m:r>
                      </m:e>
                      <m:sub>
                        <m:r>
                          <a:rPr lang="en-US" sz="1350" i="1">
                            <a:latin typeface="Cambria Math" panose="02040503050406030204" pitchFamily="18" charset="0"/>
                          </a:rPr>
                          <m:t>𝑞</m:t>
                        </m:r>
                      </m:sub>
                    </m:sSub>
                    <m:r>
                      <a:rPr lang="en-US" sz="1350" i="1">
                        <a:latin typeface="Cambria Math" panose="02040503050406030204" pitchFamily="18" charset="0"/>
                      </a:rPr>
                      <m:t>𝑢</m:t>
                    </m:r>
                    <m:r>
                      <a:rPr lang="en-US" sz="1350" i="1">
                        <a:latin typeface="Cambria Math" panose="02040503050406030204" pitchFamily="18" charset="0"/>
                      </a:rPr>
                      <m:t>(</m:t>
                    </m:r>
                    <m:sSub>
                      <m:sSubPr>
                        <m:ctrlPr>
                          <a:rPr lang="en-US" sz="1350" i="1">
                            <a:latin typeface="Cambria Math" panose="02040503050406030204" pitchFamily="18" charset="0"/>
                          </a:rPr>
                        </m:ctrlPr>
                      </m:sSubPr>
                      <m:e>
                        <m:r>
                          <a:rPr lang="en-US" sz="1350" i="1">
                            <a:latin typeface="Cambria Math" panose="02040503050406030204" pitchFamily="18" charset="0"/>
                          </a:rPr>
                          <m:t>𝑦</m:t>
                        </m:r>
                      </m:e>
                      <m:sub>
                        <m:r>
                          <a:rPr lang="en-US" sz="1350" i="1">
                            <a:latin typeface="Cambria Math" panose="02040503050406030204" pitchFamily="18" charset="0"/>
                          </a:rPr>
                          <m:t>𝑗</m:t>
                        </m:r>
                      </m:sub>
                    </m:sSub>
                    <m:r>
                      <a:rPr lang="en-US" sz="1350" i="1">
                        <a:latin typeface="Cambria Math" panose="02040503050406030204" pitchFamily="18" charset="0"/>
                      </a:rPr>
                      <m:t>)</m:t>
                    </m:r>
                  </m:oMath>
                </a14:m>
                <a:endParaRPr lang="en-US" sz="1350" i="1" dirty="0">
                  <a:latin typeface="Cambria Math" panose="02040503050406030204" pitchFamily="18" charset="0"/>
                </a:endParaRPr>
              </a:p>
              <a:p>
                <a:pPr marL="214313" indent="-214313">
                  <a:buFont typeface="Arial" panose="020B0604020202020204" pitchFamily="34" charset="0"/>
                  <a:buChar char="•"/>
                </a:pPr>
                <a14:m>
                  <m:oMath xmlns:m="http://schemas.openxmlformats.org/officeDocument/2006/math">
                    <m:r>
                      <a:rPr lang="en-US" sz="1350" i="1">
                        <a:latin typeface="Cambria Math" panose="02040503050406030204" pitchFamily="18" charset="0"/>
                      </a:rPr>
                      <m:t>𝑢</m:t>
                    </m:r>
                    <m:d>
                      <m:dPr>
                        <m:ctrlPr>
                          <a:rPr lang="en-US" sz="1350" i="1">
                            <a:latin typeface="Cambria Math" panose="02040503050406030204" pitchFamily="18" charset="0"/>
                          </a:rPr>
                        </m:ctrlPr>
                      </m:dPr>
                      <m:e>
                        <m:sSub>
                          <m:sSubPr>
                            <m:ctrlPr>
                              <a:rPr lang="en-US" sz="1350" i="1">
                                <a:latin typeface="Cambria Math" panose="02040503050406030204" pitchFamily="18" charset="0"/>
                              </a:rPr>
                            </m:ctrlPr>
                          </m:sSubPr>
                          <m:e>
                            <m:r>
                              <a:rPr lang="en-US" sz="1350" i="1">
                                <a:latin typeface="Cambria Math" panose="02040503050406030204" pitchFamily="18" charset="0"/>
                              </a:rPr>
                              <m:t>𝑦</m:t>
                            </m:r>
                          </m:e>
                          <m:sub>
                            <m:r>
                              <a:rPr lang="en-US" sz="1350" i="1">
                                <a:latin typeface="Cambria Math" panose="02040503050406030204" pitchFamily="18" charset="0"/>
                              </a:rPr>
                              <m:t>𝑗</m:t>
                            </m:r>
                          </m:sub>
                        </m:sSub>
                      </m:e>
                    </m:d>
                    <m:r>
                      <a:rPr lang="en-US" sz="1350" i="1">
                        <a:latin typeface="Cambria Math" panose="02040503050406030204" pitchFamily="18" charset="0"/>
                      </a:rPr>
                      <m:t>    </m:t>
                    </m:r>
                    <m:d>
                      <m:dPr>
                        <m:ctrlPr>
                          <a:rPr lang="en-US" sz="1350" i="1">
                            <a:latin typeface="Cambria Math" panose="02040503050406030204" pitchFamily="18" charset="0"/>
                          </a:rPr>
                        </m:ctrlPr>
                      </m:dPr>
                      <m:e>
                        <m:r>
                          <a:rPr lang="en-US" sz="1350" i="1">
                            <a:latin typeface="Cambria Math" panose="02040503050406030204" pitchFamily="18" charset="0"/>
                          </a:rPr>
                          <m:t>𝑗</m:t>
                        </m:r>
                        <m:r>
                          <a:rPr lang="en-US" sz="1350" i="1">
                            <a:latin typeface="Cambria Math" panose="02040503050406030204" pitchFamily="18" charset="0"/>
                          </a:rPr>
                          <m:t>=1,..,</m:t>
                        </m:r>
                        <m:r>
                          <a:rPr lang="en-US" sz="1350" i="1">
                            <a:latin typeface="Cambria Math" panose="02040503050406030204" pitchFamily="18" charset="0"/>
                          </a:rPr>
                          <m:t>𝑚</m:t>
                        </m:r>
                      </m:e>
                    </m:d>
                  </m:oMath>
                </a14:m>
                <a:r>
                  <a:rPr lang="en-US" sz="1350" dirty="0"/>
                  <a:t> (std. </a:t>
                </a:r>
                <a:r>
                  <a:rPr lang="en-US" sz="1350" dirty="0" err="1"/>
                  <a:t>uncert</a:t>
                </a:r>
                <a:r>
                  <a:rPr lang="en-US" sz="1350" dirty="0"/>
                  <a:t>.)</a:t>
                </a:r>
              </a:p>
              <a:p>
                <a:pPr marL="214313" indent="-214313">
                  <a:buFont typeface="Arial" panose="020B0604020202020204" pitchFamily="34" charset="0"/>
                  <a:buChar char="•"/>
                </a:pPr>
                <a14:m>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𝑘</m:t>
                        </m:r>
                      </m:e>
                      <m:sub>
                        <m:r>
                          <a:rPr lang="en-US" sz="1350" i="1">
                            <a:latin typeface="Cambria Math" panose="02040503050406030204" pitchFamily="18" charset="0"/>
                          </a:rPr>
                          <m:t>𝑞</m:t>
                        </m:r>
                      </m:sub>
                    </m:sSub>
                  </m:oMath>
                </a14:m>
                <a:r>
                  <a:rPr lang="en-US" sz="1350" dirty="0"/>
                  <a:t> (coverage factor)</a:t>
                </a:r>
                <a:endParaRPr lang="en-US" sz="1350" i="1" dirty="0">
                  <a:latin typeface="Cambria Math" panose="02040503050406030204" pitchFamily="18" charset="0"/>
                </a:endParaRPr>
              </a:p>
              <a:p>
                <a:pPr marL="214313" indent="-214313">
                  <a:buFont typeface="Arial" panose="020B0604020202020204" pitchFamily="34" charset="0"/>
                  <a:buChar char="•"/>
                </a:pPr>
                <a14:m>
                  <m:oMath xmlns:m="http://schemas.openxmlformats.org/officeDocument/2006/math">
                    <m:r>
                      <a:rPr lang="en-US" sz="1350" i="1">
                        <a:latin typeface="Cambria Math" panose="02040503050406030204" pitchFamily="18" charset="0"/>
                      </a:rPr>
                      <m:t>𝑞</m:t>
                    </m:r>
                    <m:r>
                      <a:rPr lang="en-US" sz="1350" i="1">
                        <a:latin typeface="Cambria Math" panose="02040503050406030204" pitchFamily="18" charset="0"/>
                      </a:rPr>
                      <m:t>=1−(1−</m:t>
                    </m:r>
                    <m:r>
                      <a:rPr lang="en-US" sz="1350" i="1">
                        <a:latin typeface="Cambria Math" panose="02040503050406030204" pitchFamily="18" charset="0"/>
                      </a:rPr>
                      <m:t>𝑝</m:t>
                    </m:r>
                    <m:r>
                      <a:rPr lang="en-US" sz="1350" i="1">
                        <a:latin typeface="Cambria Math" panose="02040503050406030204" pitchFamily="18" charset="0"/>
                      </a:rPr>
                      <m:t>)/</m:t>
                    </m:r>
                    <m:r>
                      <a:rPr lang="en-US" sz="1350" i="1">
                        <a:latin typeface="Cambria Math" panose="02040503050406030204" pitchFamily="18" charset="0"/>
                      </a:rPr>
                      <m:t>𝑚</m:t>
                    </m:r>
                  </m:oMath>
                </a14:m>
                <a:endParaRPr lang="en-US" sz="1350" dirty="0"/>
              </a:p>
              <a:p>
                <a:pPr marL="214313" indent="-214313">
                  <a:buFont typeface="Arial" panose="020B0604020202020204" pitchFamily="34" charset="0"/>
                  <a:buChar char="•"/>
                </a:pPr>
                <a14:m>
                  <m:oMath xmlns:m="http://schemas.openxmlformats.org/officeDocument/2006/math">
                    <m:r>
                      <a:rPr lang="en-US" sz="1350" i="1">
                        <a:latin typeface="Cambria Math" panose="02040503050406030204" pitchFamily="18" charset="0"/>
                      </a:rPr>
                      <m:t>𝑝</m:t>
                    </m:r>
                  </m:oMath>
                </a14:m>
                <a:r>
                  <a:rPr lang="en-US" sz="1350" dirty="0"/>
                  <a:t>  (coverage probability)</a:t>
                </a:r>
              </a:p>
              <a:p>
                <a:pPr marL="214313" indent="-214313">
                  <a:buFont typeface="Arial" panose="020B0604020202020204" pitchFamily="34" charset="0"/>
                  <a:buChar char="•"/>
                </a:pPr>
                <a:r>
                  <a:rPr lang="en-US" sz="1350" dirty="0"/>
                  <a:t>r</a:t>
                </a:r>
              </a:p>
            </p:txBody>
          </p:sp>
        </mc:Choice>
        <mc:Fallback xmlns="">
          <p:sp>
            <p:nvSpPr>
              <p:cNvPr id="9" name="Textfeld 8">
                <a:extLst>
                  <a:ext uri="{FF2B5EF4-FFF2-40B4-BE49-F238E27FC236}">
                    <a16:creationId xmlns:a16="http://schemas.microsoft.com/office/drawing/2014/main" id="{277A1C37-F7C7-4163-A0B2-0CA8F9622EA8}"/>
                  </a:ext>
                </a:extLst>
              </p:cNvPr>
              <p:cNvSpPr txBox="1">
                <a:spLocks noRot="1" noChangeAspect="1" noMove="1" noResize="1" noEditPoints="1" noAdjustHandles="1" noChangeArrowheads="1" noChangeShapeType="1" noTextEdit="1"/>
              </p:cNvSpPr>
              <p:nvPr/>
            </p:nvSpPr>
            <p:spPr>
              <a:xfrm>
                <a:off x="4508230" y="1378544"/>
                <a:ext cx="2862929" cy="1403076"/>
              </a:xfrm>
              <a:prstGeom prst="rect">
                <a:avLst/>
              </a:prstGeom>
              <a:blipFill>
                <a:blip r:embed="rId3"/>
                <a:stretch>
                  <a:fillRect l="-213" b="-3913"/>
                </a:stretch>
              </a:blipFill>
            </p:spPr>
            <p:txBody>
              <a:bodyPr/>
              <a:lstStyle/>
              <a:p>
                <a:r>
                  <a:rPr lang="de-DE">
                    <a:noFill/>
                  </a:rPr>
                  <a:t> </a:t>
                </a:r>
              </a:p>
            </p:txBody>
          </p:sp>
        </mc:Fallback>
      </mc:AlternateContent>
      <p:pic>
        <p:nvPicPr>
          <p:cNvPr id="10" name="Grafik 9">
            <a:extLst>
              <a:ext uri="{FF2B5EF4-FFF2-40B4-BE49-F238E27FC236}">
                <a16:creationId xmlns:a16="http://schemas.microsoft.com/office/drawing/2014/main" id="{A2D4CEAB-B384-4BB2-B33A-ABC0F61984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0181" y="2572742"/>
            <a:ext cx="2308366" cy="2194529"/>
          </a:xfrm>
          <a:prstGeom prst="rect">
            <a:avLst/>
          </a:prstGeom>
        </p:spPr>
      </p:pic>
      <p:pic>
        <p:nvPicPr>
          <p:cNvPr id="11" name="Grafik 10">
            <a:extLst>
              <a:ext uri="{FF2B5EF4-FFF2-40B4-BE49-F238E27FC236}">
                <a16:creationId xmlns:a16="http://schemas.microsoft.com/office/drawing/2014/main" id="{A5F95017-7AD3-4591-9097-507895AA4F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6378" y="2564515"/>
            <a:ext cx="2288849" cy="2194529"/>
          </a:xfrm>
          <a:prstGeom prst="rect">
            <a:avLst/>
          </a:prstGeom>
        </p:spPr>
      </p:pic>
      <mc:AlternateContent xmlns:mc="http://schemas.openxmlformats.org/markup-compatibility/2006" xmlns:a14="http://schemas.microsoft.com/office/drawing/2010/main">
        <mc:Choice Requires="a14">
          <p:sp>
            <p:nvSpPr>
              <p:cNvPr id="19" name="Rechteck 18">
                <a:extLst>
                  <a:ext uri="{FF2B5EF4-FFF2-40B4-BE49-F238E27FC236}">
                    <a16:creationId xmlns:a16="http://schemas.microsoft.com/office/drawing/2014/main" id="{0ED1F78F-9E2B-4715-B723-8B481858E8F1}"/>
                  </a:ext>
                </a:extLst>
              </p:cNvPr>
              <p:cNvSpPr/>
              <p:nvPr/>
            </p:nvSpPr>
            <p:spPr>
              <a:xfrm>
                <a:off x="2853841" y="3865447"/>
                <a:ext cx="1215044" cy="71558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𝑦</m:t>
                          </m:r>
                        </m:e>
                        <m:sub>
                          <m:r>
                            <a:rPr lang="en-US" sz="1350" i="1">
                              <a:latin typeface="Cambria Math" panose="02040503050406030204" pitchFamily="18" charset="0"/>
                            </a:rPr>
                            <m:t>0</m:t>
                          </m:r>
                        </m:sub>
                      </m:sSub>
                    </m:oMath>
                  </m:oMathPara>
                </a14:m>
                <a:endParaRPr lang="en-US" sz="1350" dirty="0"/>
              </a:p>
              <a:p>
                <a:pPr marL="136922" indent="-136922"/>
                <a:r>
                  <a:rPr lang="en-US" sz="1350" dirty="0"/>
                  <a:t>= center point</a:t>
                </a:r>
              </a:p>
              <a:p>
                <a:pPr marL="136922"/>
                <a:r>
                  <a:rPr lang="en-US" sz="1350" dirty="0"/>
                  <a:t>of ellipsoid</a:t>
                </a:r>
              </a:p>
            </p:txBody>
          </p:sp>
        </mc:Choice>
        <mc:Fallback xmlns="">
          <p:sp>
            <p:nvSpPr>
              <p:cNvPr id="19" name="Rechteck 18">
                <a:extLst>
                  <a:ext uri="{FF2B5EF4-FFF2-40B4-BE49-F238E27FC236}">
                    <a16:creationId xmlns:a16="http://schemas.microsoft.com/office/drawing/2014/main" id="{0ED1F78F-9E2B-4715-B723-8B481858E8F1}"/>
                  </a:ext>
                </a:extLst>
              </p:cNvPr>
              <p:cNvSpPr>
                <a:spLocks noRot="1" noChangeAspect="1" noMove="1" noResize="1" noEditPoints="1" noAdjustHandles="1" noChangeArrowheads="1" noChangeShapeType="1" noTextEdit="1"/>
              </p:cNvSpPr>
              <p:nvPr/>
            </p:nvSpPr>
            <p:spPr>
              <a:xfrm>
                <a:off x="2853841" y="3865447"/>
                <a:ext cx="1215044" cy="715581"/>
              </a:xfrm>
              <a:prstGeom prst="rect">
                <a:avLst/>
              </a:prstGeom>
              <a:blipFill>
                <a:blip r:embed="rId6"/>
                <a:stretch>
                  <a:fillRect l="-1005" b="-8547"/>
                </a:stretch>
              </a:blipFill>
            </p:spPr>
            <p:txBody>
              <a:bodyPr/>
              <a:lstStyle/>
              <a:p>
                <a:r>
                  <a:rPr lang="de-DE">
                    <a:noFill/>
                  </a:rPr>
                  <a:t> </a:t>
                </a:r>
              </a:p>
            </p:txBody>
          </p:sp>
        </mc:Fallback>
      </mc:AlternateContent>
      <p:cxnSp>
        <p:nvCxnSpPr>
          <p:cNvPr id="21" name="Gerade Verbindung mit Pfeil 20">
            <a:extLst>
              <a:ext uri="{FF2B5EF4-FFF2-40B4-BE49-F238E27FC236}">
                <a16:creationId xmlns:a16="http://schemas.microsoft.com/office/drawing/2014/main" id="{9AA7D4F8-A46E-490E-A7E5-E3EA3B395551}"/>
              </a:ext>
            </a:extLst>
          </p:cNvPr>
          <p:cNvCxnSpPr>
            <a:cxnSpLocks/>
          </p:cNvCxnSpPr>
          <p:nvPr/>
        </p:nvCxnSpPr>
        <p:spPr>
          <a:xfrm flipH="1" flipV="1">
            <a:off x="2980800" y="3611742"/>
            <a:ext cx="345436" cy="329933"/>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9702255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a:solidFill>
                  <a:srgbClr val="0073AA"/>
                </a:solidFill>
              </a:rPr>
              <a:t>Digital-SI</a:t>
            </a:r>
          </a:p>
        </p:txBody>
      </p:sp>
      <p:pic>
        <p:nvPicPr>
          <p:cNvPr id="7" name="Grafik 6">
            <a:extLst>
              <a:ext uri="{FF2B5EF4-FFF2-40B4-BE49-F238E27FC236}">
                <a16:creationId xmlns:a16="http://schemas.microsoft.com/office/drawing/2014/main" id="{BA219386-CE6B-4404-9BAE-222DB950052F}"/>
              </a:ext>
            </a:extLst>
          </p:cNvPr>
          <p:cNvPicPr>
            <a:picLocks noChangeAspect="1"/>
          </p:cNvPicPr>
          <p:nvPr/>
        </p:nvPicPr>
        <p:blipFill>
          <a:blip r:embed="rId3"/>
          <a:stretch>
            <a:fillRect/>
          </a:stretch>
        </p:blipFill>
        <p:spPr>
          <a:xfrm rot="483851">
            <a:off x="1675013" y="1833263"/>
            <a:ext cx="1725893" cy="2445279"/>
          </a:xfrm>
          <a:prstGeom prst="rect">
            <a:avLst/>
          </a:prstGeom>
          <a:ln>
            <a:noFill/>
          </a:ln>
          <a:effectLst>
            <a:outerShdw blurRad="292100" dist="139700" dir="2700000" algn="tl" rotWithShape="0">
              <a:srgbClr val="333333">
                <a:alpha val="65000"/>
              </a:srgbClr>
            </a:outerShdw>
          </a:effectLst>
        </p:spPr>
      </p:pic>
      <p:sp>
        <p:nvSpPr>
          <p:cNvPr id="2" name="Textfeld 1">
            <a:extLst>
              <a:ext uri="{FF2B5EF4-FFF2-40B4-BE49-F238E27FC236}">
                <a16:creationId xmlns:a16="http://schemas.microsoft.com/office/drawing/2014/main" id="{391DB393-7D48-41B2-BAA5-D5D71BCDB269}"/>
              </a:ext>
            </a:extLst>
          </p:cNvPr>
          <p:cNvSpPr txBox="1"/>
          <p:nvPr/>
        </p:nvSpPr>
        <p:spPr>
          <a:xfrm>
            <a:off x="370618" y="911417"/>
            <a:ext cx="8737886" cy="120032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Universal, easy to understand, safe und unambiguous </a:t>
            </a:r>
            <a:r>
              <a:rPr lang="en-US" sz="2400" dirty="0">
                <a:solidFill>
                  <a:schemeClr val="accent1"/>
                </a:solidFill>
                <a:latin typeface="Arial" panose="020B0604020202020204" pitchFamily="34" charset="0"/>
                <a:cs typeface="Arial" panose="020B0604020202020204" pitchFamily="34" charset="0"/>
              </a:rPr>
              <a:t>data model for the digital exchange of metrological data on the basis of the SI</a:t>
            </a:r>
          </a:p>
        </p:txBody>
      </p:sp>
      <p:grpSp>
        <p:nvGrpSpPr>
          <p:cNvPr id="32" name="Gruppieren 31">
            <a:extLst>
              <a:ext uri="{FF2B5EF4-FFF2-40B4-BE49-F238E27FC236}">
                <a16:creationId xmlns:a16="http://schemas.microsoft.com/office/drawing/2014/main" id="{02AD23A4-1AEB-4443-9B28-F4EADABB4C3F}"/>
              </a:ext>
            </a:extLst>
          </p:cNvPr>
          <p:cNvGrpSpPr/>
          <p:nvPr/>
        </p:nvGrpSpPr>
        <p:grpSpPr>
          <a:xfrm>
            <a:off x="6427870" y="1862753"/>
            <a:ext cx="1760793" cy="2541562"/>
            <a:chOff x="3344785" y="1971044"/>
            <a:chExt cx="1783800" cy="2574771"/>
          </a:xfrm>
        </p:grpSpPr>
        <p:grpSp>
          <p:nvGrpSpPr>
            <p:cNvPr id="30" name="Gruppieren 29">
              <a:extLst>
                <a:ext uri="{FF2B5EF4-FFF2-40B4-BE49-F238E27FC236}">
                  <a16:creationId xmlns:a16="http://schemas.microsoft.com/office/drawing/2014/main" id="{391A6287-29E6-4027-B8FF-C87FEC2C09AE}"/>
                </a:ext>
              </a:extLst>
            </p:cNvPr>
            <p:cNvGrpSpPr/>
            <p:nvPr/>
          </p:nvGrpSpPr>
          <p:grpSpPr>
            <a:xfrm>
              <a:off x="3344785" y="1974204"/>
              <a:ext cx="1783800" cy="2571611"/>
              <a:chOff x="3344785" y="1974204"/>
              <a:chExt cx="1783800" cy="2571611"/>
            </a:xfrm>
          </p:grpSpPr>
          <p:pic>
            <p:nvPicPr>
              <p:cNvPr id="9" name="Grafik 8">
                <a:extLst>
                  <a:ext uri="{FF2B5EF4-FFF2-40B4-BE49-F238E27FC236}">
                    <a16:creationId xmlns:a16="http://schemas.microsoft.com/office/drawing/2014/main" id="{267C69A9-1498-479E-8C91-0A986B81BE16}"/>
                  </a:ext>
                </a:extLst>
              </p:cNvPr>
              <p:cNvPicPr>
                <a:picLocks noChangeAspect="1"/>
              </p:cNvPicPr>
              <p:nvPr/>
            </p:nvPicPr>
            <p:blipFill>
              <a:blip r:embed="rId4"/>
              <a:stretch>
                <a:fillRect/>
              </a:stretch>
            </p:blipFill>
            <p:spPr>
              <a:xfrm rot="418121">
                <a:off x="3344785" y="2002711"/>
                <a:ext cx="1783800" cy="2543104"/>
              </a:xfrm>
              <a:prstGeom prst="rect">
                <a:avLst/>
              </a:prstGeom>
              <a:ln>
                <a:noFill/>
              </a:ln>
              <a:effectLst>
                <a:outerShdw blurRad="292100" dist="139700" dir="2700000" algn="tl" rotWithShape="0">
                  <a:srgbClr val="333333">
                    <a:alpha val="65000"/>
                  </a:srgbClr>
                </a:outerShdw>
              </a:effectLst>
            </p:spPr>
          </p:pic>
          <p:sp>
            <p:nvSpPr>
              <p:cNvPr id="10" name="Rechteck 9">
                <a:extLst>
                  <a:ext uri="{FF2B5EF4-FFF2-40B4-BE49-F238E27FC236}">
                    <a16:creationId xmlns:a16="http://schemas.microsoft.com/office/drawing/2014/main" id="{6110A99B-B210-484A-B176-5CB377E06EC8}"/>
                  </a:ext>
                </a:extLst>
              </p:cNvPr>
              <p:cNvSpPr/>
              <p:nvPr/>
            </p:nvSpPr>
            <p:spPr>
              <a:xfrm rot="550585">
                <a:off x="3530221" y="1974204"/>
                <a:ext cx="536444" cy="28813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1" name="Picture 2" descr="C:\Users\Rudi\Downloads\Globe.png">
              <a:extLst>
                <a:ext uri="{FF2B5EF4-FFF2-40B4-BE49-F238E27FC236}">
                  <a16:creationId xmlns:a16="http://schemas.microsoft.com/office/drawing/2014/main" id="{CE672A55-DB9B-4E78-BABD-929D5E348482}"/>
                </a:ext>
              </a:extLst>
            </p:cNvPr>
            <p:cNvPicPr>
              <a:picLocks noChangeAspect="1" noChangeArrowheads="1"/>
            </p:cNvPicPr>
            <p:nvPr/>
          </p:nvPicPr>
          <p:blipFill>
            <a:blip r:embed="rId5" cstate="print"/>
            <a:srcRect/>
            <a:stretch>
              <a:fillRect/>
            </a:stretch>
          </p:blipFill>
          <p:spPr bwMode="auto">
            <a:xfrm>
              <a:off x="3595906" y="1971044"/>
              <a:ext cx="293497" cy="279339"/>
            </a:xfrm>
            <a:prstGeom prst="rect">
              <a:avLst/>
            </a:prstGeom>
            <a:noFill/>
          </p:spPr>
        </p:pic>
      </p:grpSp>
      <p:sp>
        <p:nvSpPr>
          <p:cNvPr id="3" name="Textfeld 2">
            <a:extLst>
              <a:ext uri="{FF2B5EF4-FFF2-40B4-BE49-F238E27FC236}">
                <a16:creationId xmlns:a16="http://schemas.microsoft.com/office/drawing/2014/main" id="{193F8490-C604-4562-A7DE-EB33C1A1555F}"/>
              </a:ext>
            </a:extLst>
          </p:cNvPr>
          <p:cNvSpPr txBox="1"/>
          <p:nvPr/>
        </p:nvSpPr>
        <p:spPr>
          <a:xfrm>
            <a:off x="3486217" y="4358110"/>
            <a:ext cx="4139952" cy="584775"/>
          </a:xfrm>
          <a:prstGeom prst="rect">
            <a:avLst/>
          </a:prstGeom>
          <a:noFill/>
        </p:spPr>
        <p:txBody>
          <a:bodyPr wrap="square" rtlCol="0">
            <a:spAutoFit/>
          </a:bodyPr>
          <a:lstStyle/>
          <a:p>
            <a:r>
              <a:rPr lang="de-DE" sz="1600" b="1" dirty="0">
                <a:hlinkClick r:id="rId6"/>
              </a:rPr>
              <a:t>https://tinyurl.com/smartcom-D1</a:t>
            </a:r>
            <a:endParaRPr lang="de-DE" sz="1600" b="1" dirty="0"/>
          </a:p>
          <a:p>
            <a:r>
              <a:rPr lang="de-DE" sz="1600" b="1" dirty="0">
                <a:hlinkClick r:id="rId7"/>
              </a:rPr>
              <a:t>https://tinyurl.com/smartcom-D1-short</a:t>
            </a:r>
            <a:endParaRPr lang="de-DE" sz="1600" b="1" dirty="0">
              <a:latin typeface="Arial" panose="020B0604020202020204" pitchFamily="34" charset="0"/>
              <a:cs typeface="Arial" panose="020B0604020202020204" pitchFamily="34" charset="0"/>
            </a:endParaRPr>
          </a:p>
        </p:txBody>
      </p:sp>
      <p:sp>
        <p:nvSpPr>
          <p:cNvPr id="4" name="Pfeil: nach rechts 3">
            <a:extLst>
              <a:ext uri="{FF2B5EF4-FFF2-40B4-BE49-F238E27FC236}">
                <a16:creationId xmlns:a16="http://schemas.microsoft.com/office/drawing/2014/main" id="{54BAC666-6054-4861-A9AA-2E0EB1D2C9C3}"/>
              </a:ext>
            </a:extLst>
          </p:cNvPr>
          <p:cNvSpPr/>
          <p:nvPr/>
        </p:nvSpPr>
        <p:spPr>
          <a:xfrm>
            <a:off x="4139952" y="2643758"/>
            <a:ext cx="1584176" cy="936104"/>
          </a:xfrm>
          <a:prstGeom prst="rightArrow">
            <a:avLst/>
          </a:prstGeom>
          <a:solidFill>
            <a:srgbClr val="009BC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896910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C9089E2-F241-43FE-9688-6634678068FD}"/>
              </a:ext>
            </a:extLst>
          </p:cNvPr>
          <p:cNvSpPr>
            <a:spLocks noGrp="1"/>
          </p:cNvSpPr>
          <p:nvPr>
            <p:ph type="title"/>
          </p:nvPr>
        </p:nvSpPr>
        <p:spPr/>
        <p:txBody>
          <a:bodyPr>
            <a:normAutofit/>
          </a:bodyPr>
          <a:lstStyle/>
          <a:p>
            <a:r>
              <a:rPr lang="en-GB" dirty="0"/>
              <a:t>Support Interoperability</a:t>
            </a:r>
          </a:p>
        </p:txBody>
      </p:sp>
      <p:sp>
        <p:nvSpPr>
          <p:cNvPr id="8" name="Textfeld 7">
            <a:extLst>
              <a:ext uri="{FF2B5EF4-FFF2-40B4-BE49-F238E27FC236}">
                <a16:creationId xmlns:a16="http://schemas.microsoft.com/office/drawing/2014/main" id="{40D977D8-698A-4EDD-8BB2-0C847BC38484}"/>
              </a:ext>
            </a:extLst>
          </p:cNvPr>
          <p:cNvSpPr txBox="1"/>
          <p:nvPr/>
        </p:nvSpPr>
        <p:spPr>
          <a:xfrm>
            <a:off x="646922" y="1167021"/>
            <a:ext cx="7881258" cy="584775"/>
          </a:xfrm>
          <a:prstGeom prst="rect">
            <a:avLst/>
          </a:prstGeom>
          <a:noFill/>
        </p:spPr>
        <p:txBody>
          <a:bodyPr wrap="square" rtlCol="0">
            <a:spAutoFit/>
          </a:bodyPr>
          <a:lstStyle/>
          <a:p>
            <a:pPr algn="ctr"/>
            <a:r>
              <a:rPr lang="en-GB" sz="3200" dirty="0">
                <a:latin typeface="Arial" panose="020B0604020202020204" pitchFamily="34" charset="0"/>
                <a:cs typeface="Arial" panose="020B0604020202020204" pitchFamily="34" charset="0"/>
              </a:rPr>
              <a:t>Indispensable many different formats</a:t>
            </a:r>
          </a:p>
        </p:txBody>
      </p:sp>
      <p:cxnSp>
        <p:nvCxnSpPr>
          <p:cNvPr id="10" name="Gerader Verbinder 9">
            <a:extLst>
              <a:ext uri="{FF2B5EF4-FFF2-40B4-BE49-F238E27FC236}">
                <a16:creationId xmlns:a16="http://schemas.microsoft.com/office/drawing/2014/main" id="{58D963FD-03CD-4D1B-A71B-950E6A01DDC5}"/>
              </a:ext>
            </a:extLst>
          </p:cNvPr>
          <p:cNvCxnSpPr/>
          <p:nvPr/>
        </p:nvCxnSpPr>
        <p:spPr>
          <a:xfrm>
            <a:off x="628262" y="4688505"/>
            <a:ext cx="7881258"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1" name="Gruppieren 30">
            <a:extLst>
              <a:ext uri="{FF2B5EF4-FFF2-40B4-BE49-F238E27FC236}">
                <a16:creationId xmlns:a16="http://schemas.microsoft.com/office/drawing/2014/main" id="{18AAD9F3-5FEE-44D3-8403-834246C5DA17}"/>
              </a:ext>
            </a:extLst>
          </p:cNvPr>
          <p:cNvGrpSpPr/>
          <p:nvPr/>
        </p:nvGrpSpPr>
        <p:grpSpPr>
          <a:xfrm>
            <a:off x="1130406" y="1779710"/>
            <a:ext cx="6876970" cy="432000"/>
            <a:chOff x="1158333" y="2324726"/>
            <a:chExt cx="6876970" cy="432000"/>
          </a:xfrm>
        </p:grpSpPr>
        <p:pic>
          <p:nvPicPr>
            <p:cNvPr id="3" name="Grafik 2" descr="Präsentation mit Balkendiagramm RNL">
              <a:extLst>
                <a:ext uri="{FF2B5EF4-FFF2-40B4-BE49-F238E27FC236}">
                  <a16:creationId xmlns:a16="http://schemas.microsoft.com/office/drawing/2014/main" id="{4A38CE1C-9BA9-4663-B138-C0B8D765844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90765" y="2324726"/>
              <a:ext cx="432000" cy="432000"/>
            </a:xfrm>
            <a:prstGeom prst="rect">
              <a:avLst/>
            </a:prstGeom>
          </p:spPr>
        </p:pic>
        <p:pic>
          <p:nvPicPr>
            <p:cNvPr id="6" name="Grafik 5" descr="Messgerät">
              <a:extLst>
                <a:ext uri="{FF2B5EF4-FFF2-40B4-BE49-F238E27FC236}">
                  <a16:creationId xmlns:a16="http://schemas.microsoft.com/office/drawing/2014/main" id="{8485A4AD-604D-43B0-A023-E36D893D8BA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8333" y="2324726"/>
              <a:ext cx="432000" cy="432000"/>
            </a:xfrm>
            <a:prstGeom prst="rect">
              <a:avLst/>
            </a:prstGeom>
          </p:spPr>
        </p:pic>
        <p:pic>
          <p:nvPicPr>
            <p:cNvPr id="9" name="Grafik 8" descr="Datenbank">
              <a:extLst>
                <a:ext uri="{FF2B5EF4-FFF2-40B4-BE49-F238E27FC236}">
                  <a16:creationId xmlns:a16="http://schemas.microsoft.com/office/drawing/2014/main" id="{5D2B7185-F524-42BD-B429-B038F5E7000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23197" y="2324726"/>
              <a:ext cx="432000" cy="432000"/>
            </a:xfrm>
            <a:prstGeom prst="rect">
              <a:avLst/>
            </a:prstGeom>
          </p:spPr>
        </p:pic>
        <p:pic>
          <p:nvPicPr>
            <p:cNvPr id="12" name="Grafik 11" descr="Flugzeug">
              <a:extLst>
                <a:ext uri="{FF2B5EF4-FFF2-40B4-BE49-F238E27FC236}">
                  <a16:creationId xmlns:a16="http://schemas.microsoft.com/office/drawing/2014/main" id="{C4ABECC6-304D-4A12-B776-6F31481A714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06981" y="2324726"/>
              <a:ext cx="432000" cy="432000"/>
            </a:xfrm>
            <a:prstGeom prst="rect">
              <a:avLst/>
            </a:prstGeom>
          </p:spPr>
        </p:pic>
        <p:pic>
          <p:nvPicPr>
            <p:cNvPr id="14" name="Grafik 13" descr="Fabrik">
              <a:extLst>
                <a:ext uri="{FF2B5EF4-FFF2-40B4-BE49-F238E27FC236}">
                  <a16:creationId xmlns:a16="http://schemas.microsoft.com/office/drawing/2014/main" id="{4B816C59-826D-42E1-8D7A-6FC6656751A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66441" y="2324726"/>
              <a:ext cx="432000" cy="432000"/>
            </a:xfrm>
            <a:prstGeom prst="rect">
              <a:avLst/>
            </a:prstGeom>
          </p:spPr>
        </p:pic>
        <p:pic>
          <p:nvPicPr>
            <p:cNvPr id="16" name="Grafik 15" descr="Roboter">
              <a:extLst>
                <a:ext uri="{FF2B5EF4-FFF2-40B4-BE49-F238E27FC236}">
                  <a16:creationId xmlns:a16="http://schemas.microsoft.com/office/drawing/2014/main" id="{182C5BB6-5063-4316-84A2-CBE3366CFC8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82657" y="2324726"/>
              <a:ext cx="432000" cy="432000"/>
            </a:xfrm>
            <a:prstGeom prst="rect">
              <a:avLst/>
            </a:prstGeom>
          </p:spPr>
        </p:pic>
        <p:pic>
          <p:nvPicPr>
            <p:cNvPr id="18" name="Grafik 17" descr="Cloudcomputing">
              <a:extLst>
                <a:ext uri="{FF2B5EF4-FFF2-40B4-BE49-F238E27FC236}">
                  <a16:creationId xmlns:a16="http://schemas.microsoft.com/office/drawing/2014/main" id="{DC619AD3-9014-4844-BAB6-538D24ED8A2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698873" y="2324726"/>
              <a:ext cx="432000" cy="432000"/>
            </a:xfrm>
            <a:prstGeom prst="rect">
              <a:avLst/>
            </a:prstGeom>
          </p:spPr>
        </p:pic>
        <p:pic>
          <p:nvPicPr>
            <p:cNvPr id="20" name="Grafik 19" descr="Warenkorb">
              <a:extLst>
                <a:ext uri="{FF2B5EF4-FFF2-40B4-BE49-F238E27FC236}">
                  <a16:creationId xmlns:a16="http://schemas.microsoft.com/office/drawing/2014/main" id="{2018FC3B-A7EC-4F6B-93CC-011B47084B6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115089" y="2324726"/>
              <a:ext cx="432000" cy="432000"/>
            </a:xfrm>
            <a:prstGeom prst="rect">
              <a:avLst/>
            </a:prstGeom>
          </p:spPr>
        </p:pic>
        <p:grpSp>
          <p:nvGrpSpPr>
            <p:cNvPr id="28" name="Gruppieren 27">
              <a:extLst>
                <a:ext uri="{FF2B5EF4-FFF2-40B4-BE49-F238E27FC236}">
                  <a16:creationId xmlns:a16="http://schemas.microsoft.com/office/drawing/2014/main" id="{7D85FF09-BFE2-484F-88B5-6076309D048C}"/>
                </a:ext>
              </a:extLst>
            </p:cNvPr>
            <p:cNvGrpSpPr/>
            <p:nvPr/>
          </p:nvGrpSpPr>
          <p:grpSpPr>
            <a:xfrm>
              <a:off x="2574549" y="2360726"/>
              <a:ext cx="432000" cy="360000"/>
              <a:chOff x="3303037" y="1614585"/>
              <a:chExt cx="342122" cy="271618"/>
            </a:xfrm>
          </p:grpSpPr>
          <p:grpSp>
            <p:nvGrpSpPr>
              <p:cNvPr id="27" name="Gruppieren 26">
                <a:extLst>
                  <a:ext uri="{FF2B5EF4-FFF2-40B4-BE49-F238E27FC236}">
                    <a16:creationId xmlns:a16="http://schemas.microsoft.com/office/drawing/2014/main" id="{6D3EC37C-D81A-46D1-86C2-82806814FAAF}"/>
                  </a:ext>
                </a:extLst>
              </p:cNvPr>
              <p:cNvGrpSpPr/>
              <p:nvPr/>
            </p:nvGrpSpPr>
            <p:grpSpPr>
              <a:xfrm>
                <a:off x="3303037" y="1668398"/>
                <a:ext cx="342122" cy="180391"/>
                <a:chOff x="3303037" y="1668398"/>
                <a:chExt cx="342122" cy="180391"/>
              </a:xfrm>
            </p:grpSpPr>
            <p:cxnSp>
              <p:nvCxnSpPr>
                <p:cNvPr id="23" name="Gerader Verbinder 22">
                  <a:extLst>
                    <a:ext uri="{FF2B5EF4-FFF2-40B4-BE49-F238E27FC236}">
                      <a16:creationId xmlns:a16="http://schemas.microsoft.com/office/drawing/2014/main" id="{95E35EB6-09DC-4B9D-845A-FB403F02F7E3}"/>
                    </a:ext>
                  </a:extLst>
                </p:cNvPr>
                <p:cNvCxnSpPr/>
                <p:nvPr/>
              </p:nvCxnSpPr>
              <p:spPr>
                <a:xfrm>
                  <a:off x="3303037" y="1728528"/>
                  <a:ext cx="342122" cy="0"/>
                </a:xfrm>
                <a:prstGeom prst="line">
                  <a:avLst/>
                </a:prstGeom>
              </p:spPr>
              <p:style>
                <a:lnRef idx="3">
                  <a:schemeClr val="dk1"/>
                </a:lnRef>
                <a:fillRef idx="0">
                  <a:schemeClr val="dk1"/>
                </a:fillRef>
                <a:effectRef idx="2">
                  <a:schemeClr val="dk1"/>
                </a:effectRef>
                <a:fontRef idx="minor">
                  <a:schemeClr val="tx1"/>
                </a:fontRef>
              </p:style>
            </p:cxnSp>
            <p:cxnSp>
              <p:nvCxnSpPr>
                <p:cNvPr id="24" name="Gerader Verbinder 23">
                  <a:extLst>
                    <a:ext uri="{FF2B5EF4-FFF2-40B4-BE49-F238E27FC236}">
                      <a16:creationId xmlns:a16="http://schemas.microsoft.com/office/drawing/2014/main" id="{35E1D20A-1B10-4F0C-B2FA-4A550EDC6248}"/>
                    </a:ext>
                  </a:extLst>
                </p:cNvPr>
                <p:cNvCxnSpPr/>
                <p:nvPr/>
              </p:nvCxnSpPr>
              <p:spPr>
                <a:xfrm>
                  <a:off x="3303037" y="1668398"/>
                  <a:ext cx="342122" cy="0"/>
                </a:xfrm>
                <a:prstGeom prst="line">
                  <a:avLst/>
                </a:prstGeom>
              </p:spPr>
              <p:style>
                <a:lnRef idx="3">
                  <a:schemeClr val="dk1"/>
                </a:lnRef>
                <a:fillRef idx="0">
                  <a:schemeClr val="dk1"/>
                </a:fillRef>
                <a:effectRef idx="2">
                  <a:schemeClr val="dk1"/>
                </a:effectRef>
                <a:fontRef idx="minor">
                  <a:schemeClr val="tx1"/>
                </a:fontRef>
              </p:style>
            </p:cxnSp>
            <p:cxnSp>
              <p:nvCxnSpPr>
                <p:cNvPr id="25" name="Gerader Verbinder 24">
                  <a:extLst>
                    <a:ext uri="{FF2B5EF4-FFF2-40B4-BE49-F238E27FC236}">
                      <a16:creationId xmlns:a16="http://schemas.microsoft.com/office/drawing/2014/main" id="{DB3A3B5E-900E-44FC-9AEF-19959F2C19F9}"/>
                    </a:ext>
                  </a:extLst>
                </p:cNvPr>
                <p:cNvCxnSpPr/>
                <p:nvPr/>
              </p:nvCxnSpPr>
              <p:spPr>
                <a:xfrm>
                  <a:off x="3303037" y="1788658"/>
                  <a:ext cx="342122" cy="0"/>
                </a:xfrm>
                <a:prstGeom prst="line">
                  <a:avLst/>
                </a:prstGeom>
              </p:spPr>
              <p:style>
                <a:lnRef idx="3">
                  <a:schemeClr val="dk1"/>
                </a:lnRef>
                <a:fillRef idx="0">
                  <a:schemeClr val="dk1"/>
                </a:fillRef>
                <a:effectRef idx="2">
                  <a:schemeClr val="dk1"/>
                </a:effectRef>
                <a:fontRef idx="minor">
                  <a:schemeClr val="tx1"/>
                </a:fontRef>
              </p:style>
            </p:cxnSp>
            <p:cxnSp>
              <p:nvCxnSpPr>
                <p:cNvPr id="26" name="Gerader Verbinder 25">
                  <a:extLst>
                    <a:ext uri="{FF2B5EF4-FFF2-40B4-BE49-F238E27FC236}">
                      <a16:creationId xmlns:a16="http://schemas.microsoft.com/office/drawing/2014/main" id="{F6635B52-CD32-44D1-9001-8593F344AB90}"/>
                    </a:ext>
                  </a:extLst>
                </p:cNvPr>
                <p:cNvCxnSpPr/>
                <p:nvPr/>
              </p:nvCxnSpPr>
              <p:spPr>
                <a:xfrm>
                  <a:off x="3303037" y="1848789"/>
                  <a:ext cx="342122" cy="0"/>
                </a:xfrm>
                <a:prstGeom prst="line">
                  <a:avLst/>
                </a:prstGeom>
              </p:spPr>
              <p:style>
                <a:lnRef idx="3">
                  <a:schemeClr val="dk1"/>
                </a:lnRef>
                <a:fillRef idx="0">
                  <a:schemeClr val="dk1"/>
                </a:fillRef>
                <a:effectRef idx="2">
                  <a:schemeClr val="dk1"/>
                </a:effectRef>
                <a:fontRef idx="minor">
                  <a:schemeClr val="tx1"/>
                </a:fontRef>
              </p:style>
            </p:cxnSp>
          </p:grpSp>
          <p:sp>
            <p:nvSpPr>
              <p:cNvPr id="21" name="Rechteck 20">
                <a:extLst>
                  <a:ext uri="{FF2B5EF4-FFF2-40B4-BE49-F238E27FC236}">
                    <a16:creationId xmlns:a16="http://schemas.microsoft.com/office/drawing/2014/main" id="{C2086FA5-0656-4771-B552-ACD8E0C9D3D3}"/>
                  </a:ext>
                </a:extLst>
              </p:cNvPr>
              <p:cNvSpPr/>
              <p:nvPr/>
            </p:nvSpPr>
            <p:spPr>
              <a:xfrm>
                <a:off x="3380791" y="1614585"/>
                <a:ext cx="199053" cy="271618"/>
              </a:xfrm>
              <a:prstGeom prst="rect">
                <a:avLst/>
              </a:prstGeom>
              <a:solidFill>
                <a:schemeClr val="bg1"/>
              </a:solidFill>
              <a:ln w="28575"/>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e-DE" sz="700" b="1" dirty="0">
                    <a:solidFill>
                      <a:schemeClr val="tx1"/>
                    </a:solidFill>
                  </a:rPr>
                  <a:t>MC</a:t>
                </a:r>
              </a:p>
            </p:txBody>
          </p:sp>
        </p:grpSp>
        <p:sp>
          <p:nvSpPr>
            <p:cNvPr id="30" name="Textfeld 29">
              <a:extLst>
                <a:ext uri="{FF2B5EF4-FFF2-40B4-BE49-F238E27FC236}">
                  <a16:creationId xmlns:a16="http://schemas.microsoft.com/office/drawing/2014/main" id="{87C70B29-7F39-4ACE-9815-D23931D76751}"/>
                </a:ext>
              </a:extLst>
            </p:cNvPr>
            <p:cNvSpPr txBox="1"/>
            <p:nvPr/>
          </p:nvSpPr>
          <p:spPr>
            <a:xfrm>
              <a:off x="7531303" y="2386838"/>
              <a:ext cx="504000" cy="307777"/>
            </a:xfrm>
            <a:prstGeom prst="rect">
              <a:avLst/>
            </a:prstGeom>
            <a:noFill/>
            <a:ln w="28575">
              <a:solidFill>
                <a:schemeClr val="tx1"/>
              </a:solidFill>
            </a:ln>
          </p:spPr>
          <p:txBody>
            <a:bodyPr wrap="square" rtlCol="0" anchor="ctr">
              <a:spAutoFit/>
            </a:bodyPr>
            <a:lstStyle/>
            <a:p>
              <a:r>
                <a:rPr lang="de-DE" sz="1400" b="1" dirty="0"/>
                <a:t>DCC</a:t>
              </a:r>
              <a:endParaRPr lang="de-DE" b="1" dirty="0"/>
            </a:p>
          </p:txBody>
        </p:sp>
      </p:grpSp>
      <p:pic>
        <p:nvPicPr>
          <p:cNvPr id="33" name="Grafik 32">
            <a:extLst>
              <a:ext uri="{FF2B5EF4-FFF2-40B4-BE49-F238E27FC236}">
                <a16:creationId xmlns:a16="http://schemas.microsoft.com/office/drawing/2014/main" id="{9C354022-A476-47DC-A685-6730CE3B9847}"/>
              </a:ext>
            </a:extLst>
          </p:cNvPr>
          <p:cNvPicPr>
            <a:picLocks noChangeAspect="1"/>
          </p:cNvPicPr>
          <p:nvPr/>
        </p:nvPicPr>
        <p:blipFill>
          <a:blip r:embed="rId18"/>
          <a:stretch>
            <a:fillRect/>
          </a:stretch>
        </p:blipFill>
        <p:spPr>
          <a:xfrm>
            <a:off x="2667952" y="2918392"/>
            <a:ext cx="3453773" cy="1633541"/>
          </a:xfrm>
          <a:prstGeom prst="rect">
            <a:avLst/>
          </a:prstGeom>
        </p:spPr>
      </p:pic>
      <p:sp>
        <p:nvSpPr>
          <p:cNvPr id="34" name="Rechteck 33">
            <a:extLst>
              <a:ext uri="{FF2B5EF4-FFF2-40B4-BE49-F238E27FC236}">
                <a16:creationId xmlns:a16="http://schemas.microsoft.com/office/drawing/2014/main" id="{086B54A7-360B-456C-88FC-7D99BE29512F}"/>
              </a:ext>
            </a:extLst>
          </p:cNvPr>
          <p:cNvSpPr/>
          <p:nvPr/>
        </p:nvSpPr>
        <p:spPr>
          <a:xfrm>
            <a:off x="1447684" y="2355726"/>
            <a:ext cx="6242415" cy="523220"/>
          </a:xfrm>
          <a:prstGeom prst="rect">
            <a:avLst/>
          </a:prstGeom>
        </p:spPr>
        <p:txBody>
          <a:bodyPr wrap="none">
            <a:spAutoFit/>
          </a:bodyPr>
          <a:lstStyle/>
          <a:p>
            <a:pPr algn="ctr"/>
            <a:r>
              <a:rPr lang="en-GB" sz="2800" dirty="0">
                <a:latin typeface="Arial" panose="020B0604020202020204" pitchFamily="34" charset="0"/>
                <a:cs typeface="Arial" panose="020B0604020202020204" pitchFamily="34" charset="0"/>
              </a:rPr>
              <a:t>One universal metadata model (</a:t>
            </a:r>
            <a:r>
              <a:rPr lang="en-GB" sz="2800" dirty="0">
                <a:solidFill>
                  <a:srgbClr val="C00000"/>
                </a:solidFill>
                <a:latin typeface="Arial" panose="020B0604020202020204" pitchFamily="34" charset="0"/>
                <a:cs typeface="Arial" panose="020B0604020202020204" pitchFamily="34" charset="0"/>
              </a:rPr>
              <a:t>D</a:t>
            </a:r>
            <a:r>
              <a:rPr lang="en-GB" sz="2800" dirty="0">
                <a:latin typeface="Arial" panose="020B0604020202020204" pitchFamily="34" charset="0"/>
                <a:cs typeface="Arial" panose="020B0604020202020204" pitchFamily="34" charset="0"/>
              </a:rPr>
              <a:t>-SI)!</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04637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Diagramm 43">
            <a:extLst>
              <a:ext uri="{FF2B5EF4-FFF2-40B4-BE49-F238E27FC236}">
                <a16:creationId xmlns:a16="http://schemas.microsoft.com/office/drawing/2014/main" id="{A12724F3-63B3-40ED-84A5-519CE0530DCB}"/>
              </a:ext>
            </a:extLst>
          </p:cNvPr>
          <p:cNvGraphicFramePr/>
          <p:nvPr/>
        </p:nvGraphicFramePr>
        <p:xfrm>
          <a:off x="-734225" y="739999"/>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5" name="Gruppieren 44">
            <a:extLst>
              <a:ext uri="{FF2B5EF4-FFF2-40B4-BE49-F238E27FC236}">
                <a16:creationId xmlns:a16="http://schemas.microsoft.com/office/drawing/2014/main" id="{A1D9CDD4-54E5-469E-BCBE-9350F9390A6D}"/>
              </a:ext>
            </a:extLst>
          </p:cNvPr>
          <p:cNvGrpSpPr/>
          <p:nvPr/>
        </p:nvGrpSpPr>
        <p:grpSpPr>
          <a:xfrm>
            <a:off x="5246192" y="1203598"/>
            <a:ext cx="3384376" cy="3633475"/>
            <a:chOff x="256959" y="1343322"/>
            <a:chExt cx="2969156" cy="3076411"/>
          </a:xfrm>
        </p:grpSpPr>
        <p:pic>
          <p:nvPicPr>
            <p:cNvPr id="46" name="Grafik 45">
              <a:extLst>
                <a:ext uri="{FF2B5EF4-FFF2-40B4-BE49-F238E27FC236}">
                  <a16:creationId xmlns:a16="http://schemas.microsoft.com/office/drawing/2014/main" id="{B7AB77F9-EA56-4266-ACBC-E5E61F4EDC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183" y="1343322"/>
              <a:ext cx="2933970" cy="3076411"/>
            </a:xfrm>
            <a:prstGeom prst="rect">
              <a:avLst/>
            </a:prstGeom>
          </p:spPr>
        </p:pic>
        <p:pic>
          <p:nvPicPr>
            <p:cNvPr id="47" name="Grafik 46">
              <a:extLst>
                <a:ext uri="{FF2B5EF4-FFF2-40B4-BE49-F238E27FC236}">
                  <a16:creationId xmlns:a16="http://schemas.microsoft.com/office/drawing/2014/main" id="{95D87D29-AEAA-467D-BA4C-A57202E41F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959" y="2131478"/>
              <a:ext cx="530079" cy="51829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48" name="Gruppieren 47">
              <a:extLst>
                <a:ext uri="{FF2B5EF4-FFF2-40B4-BE49-F238E27FC236}">
                  <a16:creationId xmlns:a16="http://schemas.microsoft.com/office/drawing/2014/main" id="{A20E71CA-39A0-4C61-B740-A2ECB5F1D8CA}"/>
                </a:ext>
              </a:extLst>
            </p:cNvPr>
            <p:cNvGrpSpPr/>
            <p:nvPr/>
          </p:nvGrpSpPr>
          <p:grpSpPr>
            <a:xfrm>
              <a:off x="842124" y="2216168"/>
              <a:ext cx="549618" cy="525801"/>
              <a:chOff x="3984669" y="3292039"/>
              <a:chExt cx="702368" cy="720812"/>
            </a:xfrm>
          </p:grpSpPr>
          <p:pic>
            <p:nvPicPr>
              <p:cNvPr id="56" name="Grafik 55">
                <a:extLst>
                  <a:ext uri="{FF2B5EF4-FFF2-40B4-BE49-F238E27FC236}">
                    <a16:creationId xmlns:a16="http://schemas.microsoft.com/office/drawing/2014/main" id="{32A614BE-6978-4B46-9FC7-00D53E563D0A}"/>
                  </a:ext>
                </a:extLst>
              </p:cNvPr>
              <p:cNvPicPr>
                <a:picLocks noChangeAspect="1"/>
              </p:cNvPicPr>
              <p:nvPr/>
            </p:nvPicPr>
            <p:blipFill rotWithShape="1">
              <a:blip r:embed="rId9"/>
              <a:srcRect l="6631" t="8056" r="10420" b="9683"/>
              <a:stretch/>
            </p:blipFill>
            <p:spPr>
              <a:xfrm>
                <a:off x="3984669" y="3292039"/>
                <a:ext cx="702368" cy="72081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7" name="Textfeld 56">
                <a:extLst>
                  <a:ext uri="{FF2B5EF4-FFF2-40B4-BE49-F238E27FC236}">
                    <a16:creationId xmlns:a16="http://schemas.microsoft.com/office/drawing/2014/main" id="{5FCC3C71-9C26-4F88-A833-2343EE42B88C}"/>
                  </a:ext>
                </a:extLst>
              </p:cNvPr>
              <p:cNvSpPr txBox="1"/>
              <p:nvPr/>
            </p:nvSpPr>
            <p:spPr>
              <a:xfrm>
                <a:off x="4002235" y="3332020"/>
                <a:ext cx="456845" cy="250067"/>
              </a:xfrm>
              <a:prstGeom prst="rect">
                <a:avLst/>
              </a:prstGeom>
              <a:noFill/>
              <a:ln>
                <a:noFill/>
              </a:ln>
            </p:spPr>
            <p:txBody>
              <a:bodyPr wrap="none" rtlCol="0">
                <a:spAutoFit/>
              </a:bodyPr>
              <a:lstStyle/>
              <a:p>
                <a:r>
                  <a:rPr lang="en-US" sz="800" b="1"/>
                  <a:t>GUM</a:t>
                </a:r>
              </a:p>
            </p:txBody>
          </p:sp>
        </p:grpSp>
        <p:grpSp>
          <p:nvGrpSpPr>
            <p:cNvPr id="49" name="Gruppieren 48">
              <a:extLst>
                <a:ext uri="{FF2B5EF4-FFF2-40B4-BE49-F238E27FC236}">
                  <a16:creationId xmlns:a16="http://schemas.microsoft.com/office/drawing/2014/main" id="{8B2F49DC-6BF7-4BD0-A523-88965A588D0F}"/>
                </a:ext>
              </a:extLst>
            </p:cNvPr>
            <p:cNvGrpSpPr/>
            <p:nvPr/>
          </p:nvGrpSpPr>
          <p:grpSpPr>
            <a:xfrm>
              <a:off x="1456943" y="2234442"/>
              <a:ext cx="553274" cy="502437"/>
              <a:chOff x="5807703" y="2410546"/>
              <a:chExt cx="860214" cy="734895"/>
            </a:xfrm>
          </p:grpSpPr>
          <p:pic>
            <p:nvPicPr>
              <p:cNvPr id="54" name="Grafik 53">
                <a:extLst>
                  <a:ext uri="{FF2B5EF4-FFF2-40B4-BE49-F238E27FC236}">
                    <a16:creationId xmlns:a16="http://schemas.microsoft.com/office/drawing/2014/main" id="{906969E6-7A7A-4C3B-A814-938DDB944EC3}"/>
                  </a:ext>
                </a:extLst>
              </p:cNvPr>
              <p:cNvPicPr>
                <a:picLocks noChangeAspect="1"/>
              </p:cNvPicPr>
              <p:nvPr/>
            </p:nvPicPr>
            <p:blipFill>
              <a:blip r:embed="rId10"/>
              <a:stretch>
                <a:fillRect/>
              </a:stretch>
            </p:blipFill>
            <p:spPr>
              <a:xfrm>
                <a:off x="5807703" y="2410546"/>
                <a:ext cx="860214" cy="73489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5" name="Textfeld 54">
                <a:extLst>
                  <a:ext uri="{FF2B5EF4-FFF2-40B4-BE49-F238E27FC236}">
                    <a16:creationId xmlns:a16="http://schemas.microsoft.com/office/drawing/2014/main" id="{FDEC421E-37AD-4E2D-BEC9-BA120B6CB654}"/>
                  </a:ext>
                </a:extLst>
              </p:cNvPr>
              <p:cNvSpPr txBox="1"/>
              <p:nvPr/>
            </p:nvSpPr>
            <p:spPr>
              <a:xfrm>
                <a:off x="5885728" y="2455476"/>
                <a:ext cx="494594" cy="266809"/>
              </a:xfrm>
              <a:prstGeom prst="rect">
                <a:avLst/>
              </a:prstGeom>
              <a:noFill/>
              <a:ln>
                <a:noFill/>
              </a:ln>
            </p:spPr>
            <p:txBody>
              <a:bodyPr wrap="none" rtlCol="0">
                <a:spAutoFit/>
              </a:bodyPr>
              <a:lstStyle/>
              <a:p>
                <a:r>
                  <a:rPr lang="en-US" sz="800" b="1"/>
                  <a:t>VIM</a:t>
                </a:r>
              </a:p>
            </p:txBody>
          </p:sp>
        </p:grpSp>
        <p:grpSp>
          <p:nvGrpSpPr>
            <p:cNvPr id="50" name="Gruppieren 49">
              <a:extLst>
                <a:ext uri="{FF2B5EF4-FFF2-40B4-BE49-F238E27FC236}">
                  <a16:creationId xmlns:a16="http://schemas.microsoft.com/office/drawing/2014/main" id="{9D780F5F-7A75-4561-9B51-88E5B7CF191C}"/>
                </a:ext>
              </a:extLst>
            </p:cNvPr>
            <p:cNvGrpSpPr/>
            <p:nvPr/>
          </p:nvGrpSpPr>
          <p:grpSpPr>
            <a:xfrm>
              <a:off x="2116123" y="2092825"/>
              <a:ext cx="564025" cy="525802"/>
              <a:chOff x="5943813" y="2326987"/>
              <a:chExt cx="867618" cy="685350"/>
            </a:xfrm>
          </p:grpSpPr>
          <p:sp>
            <p:nvSpPr>
              <p:cNvPr id="52" name="Ellipse 51">
                <a:extLst>
                  <a:ext uri="{FF2B5EF4-FFF2-40B4-BE49-F238E27FC236}">
                    <a16:creationId xmlns:a16="http://schemas.microsoft.com/office/drawing/2014/main" id="{BDB11C5B-D2B1-4B58-8A79-58C5FF0773A1}"/>
                  </a:ext>
                </a:extLst>
              </p:cNvPr>
              <p:cNvSpPr/>
              <p:nvPr/>
            </p:nvSpPr>
            <p:spPr>
              <a:xfrm>
                <a:off x="5963577" y="2326987"/>
                <a:ext cx="847854" cy="673725"/>
              </a:xfrm>
              <a:prstGeom prst="ellipse">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Grafik 52">
                <a:extLst>
                  <a:ext uri="{FF2B5EF4-FFF2-40B4-BE49-F238E27FC236}">
                    <a16:creationId xmlns:a16="http://schemas.microsoft.com/office/drawing/2014/main" id="{09DAE969-C501-4A10-A3AA-7C4A417B676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43813" y="2326987"/>
                <a:ext cx="847855" cy="6853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51" name="Ellipse 50">
              <a:extLst>
                <a:ext uri="{FF2B5EF4-FFF2-40B4-BE49-F238E27FC236}">
                  <a16:creationId xmlns:a16="http://schemas.microsoft.com/office/drawing/2014/main" id="{B269DEFA-EAAB-4C9E-A3B3-0DA692E18388}"/>
                </a:ext>
              </a:extLst>
            </p:cNvPr>
            <p:cNvSpPr/>
            <p:nvPr/>
          </p:nvSpPr>
          <p:spPr>
            <a:xfrm>
              <a:off x="2724653" y="1874250"/>
              <a:ext cx="501462" cy="516882"/>
            </a:xfrm>
            <a:prstGeom prst="ellipse">
              <a:avLst/>
            </a:prstGeom>
            <a:solidFill>
              <a:schemeClr val="bg1"/>
            </a:solid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a:t>
              </a:r>
            </a:p>
          </p:txBody>
        </p:sp>
      </p:grpSp>
      <p:sp>
        <p:nvSpPr>
          <p:cNvPr id="20" name="Titel 1">
            <a:extLst>
              <a:ext uri="{FF2B5EF4-FFF2-40B4-BE49-F238E27FC236}">
                <a16:creationId xmlns:a16="http://schemas.microsoft.com/office/drawing/2014/main" id="{C9E01343-AE55-4157-9516-AB5CF53E0EF9}"/>
              </a:ext>
            </a:extLst>
          </p:cNvPr>
          <p:cNvSpPr>
            <a:spLocks noGrp="1"/>
          </p:cNvSpPr>
          <p:nvPr>
            <p:ph type="title"/>
          </p:nvPr>
        </p:nvSpPr>
        <p:spPr/>
        <p:txBody>
          <a:bodyPr/>
          <a:lstStyle/>
          <a:p>
            <a:r>
              <a:rPr lang="de-DE" dirty="0"/>
              <a:t>SmartCom: DCC</a:t>
            </a:r>
          </a:p>
        </p:txBody>
      </p:sp>
    </p:spTree>
    <p:extLst>
      <p:ext uri="{BB962C8B-B14F-4D97-AF65-F5344CB8AC3E}">
        <p14:creationId xmlns:p14="http://schemas.microsoft.com/office/powerpoint/2010/main" val="32064732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Bild1 Kopie.gif">
            <a:extLst>
              <a:ext uri="{FF2B5EF4-FFF2-40B4-BE49-F238E27FC236}">
                <a16:creationId xmlns:a16="http://schemas.microsoft.com/office/drawing/2014/main" id="{7F4E1E4A-0599-4561-9038-E4CBF1A5B776}"/>
              </a:ext>
            </a:extLst>
          </p:cNvPr>
          <p:cNvPicPr>
            <a:picLocks noChangeAspect="1"/>
          </p:cNvPicPr>
          <p:nvPr/>
        </p:nvPicPr>
        <p:blipFill>
          <a:blip r:embed="rId3" cstate="print"/>
          <a:stretch>
            <a:fillRect/>
          </a:stretch>
        </p:blipFill>
        <p:spPr>
          <a:xfrm>
            <a:off x="1775750" y="1971348"/>
            <a:ext cx="2004163" cy="2655358"/>
          </a:xfrm>
          <a:prstGeom prst="rect">
            <a:avLst/>
          </a:prstGeom>
        </p:spPr>
      </p:pic>
      <p:sp>
        <p:nvSpPr>
          <p:cNvPr id="9" name="Text Box 18">
            <a:extLst>
              <a:ext uri="{FF2B5EF4-FFF2-40B4-BE49-F238E27FC236}">
                <a16:creationId xmlns:a16="http://schemas.microsoft.com/office/drawing/2014/main" id="{30511D59-7A05-4F2D-B764-1A6D4D99568A}"/>
              </a:ext>
            </a:extLst>
          </p:cNvPr>
          <p:cNvSpPr txBox="1">
            <a:spLocks noChangeArrowheads="1"/>
          </p:cNvSpPr>
          <p:nvPr/>
        </p:nvSpPr>
        <p:spPr bwMode="auto">
          <a:xfrm>
            <a:off x="508945" y="3852713"/>
            <a:ext cx="1614783" cy="959967"/>
          </a:xfrm>
          <a:prstGeom prst="rect">
            <a:avLst/>
          </a:prstGeom>
          <a:noFill/>
          <a:ln w="9525">
            <a:noFill/>
            <a:miter lim="800000"/>
            <a:headEnd/>
            <a:tailEnd/>
          </a:ln>
        </p:spPr>
        <p:txBody>
          <a:bodyPr lIns="0" rIns="0" bIns="0"/>
          <a:lstStyle/>
          <a:p>
            <a:pPr defTabSz="914378">
              <a:tabLst>
                <a:tab pos="180971" algn="l"/>
              </a:tabLst>
            </a:pPr>
            <a:r>
              <a:rPr lang="en-US" sz="2000" dirty="0" err="1">
                <a:solidFill>
                  <a:prstClr val="black"/>
                </a:solidFill>
                <a:latin typeface="Arial" panose="020B0604020202020204" pitchFamily="34" charset="0"/>
                <a:cs typeface="Arial" panose="020B0604020202020204" pitchFamily="34" charset="0"/>
              </a:rPr>
              <a:t>DAkkS</a:t>
            </a:r>
            <a:endParaRPr lang="en-US" sz="2000" dirty="0">
              <a:solidFill>
                <a:prstClr val="black"/>
              </a:solidFill>
              <a:latin typeface="Arial" panose="020B0604020202020204" pitchFamily="34" charset="0"/>
              <a:cs typeface="Arial" panose="020B0604020202020204" pitchFamily="34" charset="0"/>
            </a:endParaRPr>
          </a:p>
          <a:p>
            <a:pPr defTabSz="914378">
              <a:tabLst>
                <a:tab pos="180971" algn="l"/>
              </a:tabLst>
            </a:pPr>
            <a:r>
              <a:rPr lang="en-US" sz="2000" dirty="0">
                <a:solidFill>
                  <a:prstClr val="black"/>
                </a:solidFill>
                <a:latin typeface="Arial" panose="020B0604020202020204" pitchFamily="34" charset="0"/>
                <a:cs typeface="Arial" panose="020B0604020202020204" pitchFamily="34" charset="0"/>
              </a:rPr>
              <a:t>laboratories</a:t>
            </a:r>
            <a:endParaRPr lang="en-US" b="1" dirty="0">
              <a:solidFill>
                <a:prstClr val="black"/>
              </a:solidFill>
              <a:cs typeface="Arial" panose="020B0604020202020204" pitchFamily="34" charset="0"/>
            </a:endParaRPr>
          </a:p>
        </p:txBody>
      </p:sp>
      <p:grpSp>
        <p:nvGrpSpPr>
          <p:cNvPr id="17" name="Gruppieren 16">
            <a:extLst>
              <a:ext uri="{FF2B5EF4-FFF2-40B4-BE49-F238E27FC236}">
                <a16:creationId xmlns:a16="http://schemas.microsoft.com/office/drawing/2014/main" id="{4F415483-F45A-43A9-8053-A2D9F1B44AD8}"/>
              </a:ext>
            </a:extLst>
          </p:cNvPr>
          <p:cNvGrpSpPr/>
          <p:nvPr/>
        </p:nvGrpSpPr>
        <p:grpSpPr>
          <a:xfrm>
            <a:off x="4211960" y="2139703"/>
            <a:ext cx="4229025" cy="2487005"/>
            <a:chOff x="4322278" y="2104940"/>
            <a:chExt cx="4522948" cy="2571537"/>
          </a:xfrm>
        </p:grpSpPr>
        <p:pic>
          <p:nvPicPr>
            <p:cNvPr id="7" name="Grafik 6">
              <a:extLst>
                <a:ext uri="{FF2B5EF4-FFF2-40B4-BE49-F238E27FC236}">
                  <a16:creationId xmlns:a16="http://schemas.microsoft.com/office/drawing/2014/main" id="{11D09214-D98E-4EF0-80B2-058488EE56C4}"/>
                </a:ext>
              </a:extLst>
            </p:cNvPr>
            <p:cNvPicPr>
              <a:picLocks noChangeAspect="1"/>
            </p:cNvPicPr>
            <p:nvPr/>
          </p:nvPicPr>
          <p:blipFill>
            <a:blip r:embed="rId4"/>
            <a:stretch>
              <a:fillRect/>
            </a:stretch>
          </p:blipFill>
          <p:spPr>
            <a:xfrm>
              <a:off x="4322278" y="2123520"/>
              <a:ext cx="3626850" cy="2552957"/>
            </a:xfrm>
            <a:prstGeom prst="rect">
              <a:avLst/>
            </a:prstGeom>
          </p:spPr>
        </p:pic>
        <p:pic>
          <p:nvPicPr>
            <p:cNvPr id="13" name="Grafik 12">
              <a:extLst>
                <a:ext uri="{FF2B5EF4-FFF2-40B4-BE49-F238E27FC236}">
                  <a16:creationId xmlns:a16="http://schemas.microsoft.com/office/drawing/2014/main" id="{8FDF08D9-A83F-4034-BA38-FFE0961FC104}"/>
                </a:ext>
              </a:extLst>
            </p:cNvPr>
            <p:cNvPicPr>
              <a:picLocks noChangeAspect="1"/>
            </p:cNvPicPr>
            <p:nvPr/>
          </p:nvPicPr>
          <p:blipFill rotWithShape="1">
            <a:blip r:embed="rId5"/>
            <a:srcRect l="5749" t="12013" r="4286" b="3422"/>
            <a:stretch/>
          </p:blipFill>
          <p:spPr>
            <a:xfrm>
              <a:off x="8047960" y="3637449"/>
              <a:ext cx="797266" cy="938325"/>
            </a:xfrm>
            <a:prstGeom prst="rect">
              <a:avLst/>
            </a:prstGeom>
          </p:spPr>
        </p:pic>
        <p:pic>
          <p:nvPicPr>
            <p:cNvPr id="15" name="Grafik 14">
              <a:extLst>
                <a:ext uri="{FF2B5EF4-FFF2-40B4-BE49-F238E27FC236}">
                  <a16:creationId xmlns:a16="http://schemas.microsoft.com/office/drawing/2014/main" id="{00996148-2905-4D46-B35F-74F5F8B0B5E1}"/>
                </a:ext>
              </a:extLst>
            </p:cNvPr>
            <p:cNvPicPr>
              <a:picLocks noChangeAspect="1"/>
            </p:cNvPicPr>
            <p:nvPr/>
          </p:nvPicPr>
          <p:blipFill rotWithShape="1">
            <a:blip r:embed="rId6"/>
            <a:srcRect l="72452" t="67031" r="7499" b="4970"/>
            <a:stretch/>
          </p:blipFill>
          <p:spPr>
            <a:xfrm>
              <a:off x="6788125" y="2104940"/>
              <a:ext cx="667764" cy="58306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Pfeil: nach unten 10">
              <a:extLst>
                <a:ext uri="{FF2B5EF4-FFF2-40B4-BE49-F238E27FC236}">
                  <a16:creationId xmlns:a16="http://schemas.microsoft.com/office/drawing/2014/main" id="{9B41F226-85E9-4250-973B-4D310F886785}"/>
                </a:ext>
              </a:extLst>
            </p:cNvPr>
            <p:cNvSpPr/>
            <p:nvPr/>
          </p:nvSpPr>
          <p:spPr>
            <a:xfrm rot="8589877">
              <a:off x="7568074" y="2530210"/>
              <a:ext cx="403425" cy="1382300"/>
            </a:xfrm>
            <a:prstGeom prst="downArrow">
              <a:avLst/>
            </a:prstGeom>
            <a:solidFill>
              <a:srgbClr val="009BCE"/>
            </a:solidFill>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600" dirty="0"/>
                <a:t>traceability</a:t>
              </a:r>
            </a:p>
          </p:txBody>
        </p:sp>
      </p:grpSp>
      <p:sp>
        <p:nvSpPr>
          <p:cNvPr id="14" name="Textfeld 13">
            <a:extLst>
              <a:ext uri="{FF2B5EF4-FFF2-40B4-BE49-F238E27FC236}">
                <a16:creationId xmlns:a16="http://schemas.microsoft.com/office/drawing/2014/main" id="{5152BADA-D419-4A69-82EF-D85BD482FEA5}"/>
              </a:ext>
            </a:extLst>
          </p:cNvPr>
          <p:cNvSpPr txBox="1"/>
          <p:nvPr/>
        </p:nvSpPr>
        <p:spPr>
          <a:xfrm>
            <a:off x="359532" y="957343"/>
            <a:ext cx="8748972" cy="1200329"/>
          </a:xfrm>
          <a:prstGeom prst="rect">
            <a:avLst/>
          </a:prstGeom>
          <a:noFill/>
        </p:spPr>
        <p:txBody>
          <a:bodyPr wrap="square" rtlCol="0">
            <a:spAutoFit/>
          </a:bodyPr>
          <a:lstStyle/>
          <a:p>
            <a:r>
              <a:rPr lang="en-US" sz="2400" dirty="0">
                <a:solidFill>
                  <a:srgbClr val="0073AA"/>
                </a:solidFill>
                <a:latin typeface="Arial" panose="020B0604020202020204" pitchFamily="34" charset="0"/>
                <a:cs typeface="Arial" panose="020B0604020202020204" pitchFamily="34" charset="0"/>
              </a:rPr>
              <a:t>Machine-readable, legally accepted und electronical signed certificate</a:t>
            </a:r>
            <a:r>
              <a:rPr lang="en-US" sz="2400" dirty="0">
                <a:latin typeface="Arial" panose="020B0604020202020204" pitchFamily="34" charset="0"/>
                <a:cs typeface="Arial" panose="020B0604020202020204" pitchFamily="34" charset="0"/>
              </a:rPr>
              <a:t> for a digital exchange of calibration data on the basis of the SI</a:t>
            </a:r>
          </a:p>
        </p:txBody>
      </p:sp>
      <p:sp>
        <p:nvSpPr>
          <p:cNvPr id="2" name="Titel 1">
            <a:extLst>
              <a:ext uri="{FF2B5EF4-FFF2-40B4-BE49-F238E27FC236}">
                <a16:creationId xmlns:a16="http://schemas.microsoft.com/office/drawing/2014/main" id="{948E5166-E6AD-48BA-BC89-F84BBBE72E7F}"/>
              </a:ext>
            </a:extLst>
          </p:cNvPr>
          <p:cNvSpPr>
            <a:spLocks noGrp="1"/>
          </p:cNvSpPr>
          <p:nvPr>
            <p:ph type="title"/>
          </p:nvPr>
        </p:nvSpPr>
        <p:spPr/>
        <p:txBody>
          <a:bodyPr/>
          <a:lstStyle/>
          <a:p>
            <a:r>
              <a:rPr lang="en-US" dirty="0"/>
              <a:t>Calibration in Germany</a:t>
            </a:r>
            <a:endParaRPr lang="de-DE" dirty="0"/>
          </a:p>
        </p:txBody>
      </p:sp>
    </p:spTree>
    <p:extLst>
      <p:ext uri="{BB962C8B-B14F-4D97-AF65-F5344CB8AC3E}">
        <p14:creationId xmlns:p14="http://schemas.microsoft.com/office/powerpoint/2010/main" val="35573115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uppieren 43">
            <a:extLst>
              <a:ext uri="{FF2B5EF4-FFF2-40B4-BE49-F238E27FC236}">
                <a16:creationId xmlns:a16="http://schemas.microsoft.com/office/drawing/2014/main" id="{439AAEA0-14CF-4816-8BA7-1B967C2AA593}"/>
              </a:ext>
            </a:extLst>
          </p:cNvPr>
          <p:cNvGrpSpPr/>
          <p:nvPr/>
        </p:nvGrpSpPr>
        <p:grpSpPr>
          <a:xfrm>
            <a:off x="3899144" y="2662348"/>
            <a:ext cx="5080852" cy="1429429"/>
            <a:chOff x="3899144" y="2662348"/>
            <a:chExt cx="5080852" cy="1429429"/>
          </a:xfrm>
        </p:grpSpPr>
        <p:sp>
          <p:nvSpPr>
            <p:cNvPr id="35" name="Sprechblase: rechteckig 34">
              <a:extLst>
                <a:ext uri="{FF2B5EF4-FFF2-40B4-BE49-F238E27FC236}">
                  <a16:creationId xmlns:a16="http://schemas.microsoft.com/office/drawing/2014/main" id="{8B8E2E37-4B4D-42A0-AC70-86C4D612CBC1}"/>
                </a:ext>
              </a:extLst>
            </p:cNvPr>
            <p:cNvSpPr/>
            <p:nvPr/>
          </p:nvSpPr>
          <p:spPr>
            <a:xfrm>
              <a:off x="7185803" y="2662348"/>
              <a:ext cx="1794193" cy="1360622"/>
            </a:xfrm>
            <a:prstGeom prst="wedgeRectCallout">
              <a:avLst>
                <a:gd name="adj1" fmla="val -160518"/>
                <a:gd name="adj2" fmla="val -5479"/>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3" indent="-285743">
                <a:buFont typeface="Arial" panose="020B0604020202020204" pitchFamily="34" charset="0"/>
                <a:buChar char="•"/>
              </a:pPr>
              <a:r>
                <a:rPr lang="en-US" dirty="0">
                  <a:solidFill>
                    <a:schemeClr val="tx1"/>
                  </a:solidFill>
                </a:rPr>
                <a:t>international accepted &amp; recognized</a:t>
              </a:r>
            </a:p>
            <a:p>
              <a:pPr marL="285743" indent="-285743">
                <a:buFont typeface="Arial" panose="020B0604020202020204" pitchFamily="34" charset="0"/>
                <a:buChar char="•"/>
              </a:pPr>
              <a:r>
                <a:rPr lang="en-US" dirty="0">
                  <a:solidFill>
                    <a:schemeClr val="tx1"/>
                  </a:solidFill>
                </a:rPr>
                <a:t>cryptographic signature</a:t>
              </a:r>
            </a:p>
          </p:txBody>
        </p:sp>
        <p:sp>
          <p:nvSpPr>
            <p:cNvPr id="22" name="Freihandform: Form 21">
              <a:extLst>
                <a:ext uri="{FF2B5EF4-FFF2-40B4-BE49-F238E27FC236}">
                  <a16:creationId xmlns:a16="http://schemas.microsoft.com/office/drawing/2014/main" id="{F6AEE2D8-E9EC-4A05-8F64-6FD935A84B99}"/>
                </a:ext>
              </a:extLst>
            </p:cNvPr>
            <p:cNvSpPr/>
            <p:nvPr/>
          </p:nvSpPr>
          <p:spPr>
            <a:xfrm>
              <a:off x="3899144" y="2674021"/>
              <a:ext cx="1431972" cy="1417756"/>
            </a:xfrm>
            <a:custGeom>
              <a:avLst/>
              <a:gdLst>
                <a:gd name="connsiteX0" fmla="*/ 0 w 1541667"/>
                <a:gd name="connsiteY0" fmla="*/ 770834 h 1541667"/>
                <a:gd name="connsiteX1" fmla="*/ 770834 w 1541667"/>
                <a:gd name="connsiteY1" fmla="*/ 0 h 1541667"/>
                <a:gd name="connsiteX2" fmla="*/ 1541668 w 1541667"/>
                <a:gd name="connsiteY2" fmla="*/ 770834 h 1541667"/>
                <a:gd name="connsiteX3" fmla="*/ 770834 w 1541667"/>
                <a:gd name="connsiteY3" fmla="*/ 1541668 h 1541667"/>
                <a:gd name="connsiteX4" fmla="*/ 0 w 1541667"/>
                <a:gd name="connsiteY4" fmla="*/ 770834 h 1541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1667" h="1541667">
                  <a:moveTo>
                    <a:pt x="0" y="770834"/>
                  </a:moveTo>
                  <a:cubicBezTo>
                    <a:pt x="0" y="345114"/>
                    <a:pt x="345114" y="0"/>
                    <a:pt x="770834" y="0"/>
                  </a:cubicBezTo>
                  <a:cubicBezTo>
                    <a:pt x="1196554" y="0"/>
                    <a:pt x="1541668" y="345114"/>
                    <a:pt x="1541668" y="770834"/>
                  </a:cubicBezTo>
                  <a:cubicBezTo>
                    <a:pt x="1541668" y="1196554"/>
                    <a:pt x="1196554" y="1541668"/>
                    <a:pt x="770834" y="1541668"/>
                  </a:cubicBezTo>
                  <a:cubicBezTo>
                    <a:pt x="345114" y="1541668"/>
                    <a:pt x="0" y="1196554"/>
                    <a:pt x="0" y="770834"/>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80000" tIns="180000" rIns="180000" bIns="180000" numCol="1" spcCol="1270" anchor="ctr" anchorCtr="0">
              <a:noAutofit/>
            </a:bodyPr>
            <a:lstStyle/>
            <a:p>
              <a:pPr algn="ctr" defTabSz="800080">
                <a:lnSpc>
                  <a:spcPct val="90000"/>
                </a:lnSpc>
                <a:spcBef>
                  <a:spcPct val="0"/>
                </a:spcBef>
                <a:spcAft>
                  <a:spcPct val="35000"/>
                </a:spcAft>
              </a:pPr>
              <a:r>
                <a:rPr lang="en-US" b="1" dirty="0">
                  <a:solidFill>
                    <a:schemeClr val="tx1"/>
                  </a:solidFill>
                </a:rPr>
                <a:t>XML as exchange format</a:t>
              </a:r>
            </a:p>
          </p:txBody>
        </p:sp>
      </p:grpSp>
      <p:grpSp>
        <p:nvGrpSpPr>
          <p:cNvPr id="5" name="Gruppieren 4">
            <a:extLst>
              <a:ext uri="{FF2B5EF4-FFF2-40B4-BE49-F238E27FC236}">
                <a16:creationId xmlns:a16="http://schemas.microsoft.com/office/drawing/2014/main" id="{3B3B6E59-4277-4D55-BE0C-0D9B51193F74}"/>
              </a:ext>
            </a:extLst>
          </p:cNvPr>
          <p:cNvGrpSpPr/>
          <p:nvPr/>
        </p:nvGrpSpPr>
        <p:grpSpPr>
          <a:xfrm>
            <a:off x="3863608" y="1102976"/>
            <a:ext cx="4588276" cy="1468236"/>
            <a:chOff x="3863608" y="1102976"/>
            <a:chExt cx="4588276" cy="1468236"/>
          </a:xfrm>
        </p:grpSpPr>
        <p:sp>
          <p:nvSpPr>
            <p:cNvPr id="25" name="Pfeil: nach rechts 24">
              <a:extLst>
                <a:ext uri="{FF2B5EF4-FFF2-40B4-BE49-F238E27FC236}">
                  <a16:creationId xmlns:a16="http://schemas.microsoft.com/office/drawing/2014/main" id="{54D2FA71-6A1E-4C18-BC99-D22A3EA68A66}"/>
                </a:ext>
              </a:extLst>
            </p:cNvPr>
            <p:cNvSpPr/>
            <p:nvPr/>
          </p:nvSpPr>
          <p:spPr>
            <a:xfrm rot="10800000">
              <a:off x="5461562" y="2241221"/>
              <a:ext cx="1794193" cy="219264"/>
            </a:xfrm>
            <a:prstGeom prst="rightArrow">
              <a:avLst>
                <a:gd name="adj1" fmla="val 75000"/>
                <a:gd name="adj2" fmla="val 50000"/>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26" name="Freihandform: Form 25">
              <a:extLst>
                <a:ext uri="{FF2B5EF4-FFF2-40B4-BE49-F238E27FC236}">
                  <a16:creationId xmlns:a16="http://schemas.microsoft.com/office/drawing/2014/main" id="{FFF297DF-48D1-4ED5-B9F6-519414119B5D}"/>
                </a:ext>
              </a:extLst>
            </p:cNvPr>
            <p:cNvSpPr/>
            <p:nvPr/>
          </p:nvSpPr>
          <p:spPr>
            <a:xfrm>
              <a:off x="7255755" y="2230180"/>
              <a:ext cx="1196129" cy="219264"/>
            </a:xfrm>
            <a:custGeom>
              <a:avLst/>
              <a:gdLst>
                <a:gd name="connsiteX0" fmla="*/ 0 w 2438400"/>
                <a:gd name="connsiteY0" fmla="*/ 93321 h 559916"/>
                <a:gd name="connsiteX1" fmla="*/ 93321 w 2438400"/>
                <a:gd name="connsiteY1" fmla="*/ 0 h 559916"/>
                <a:gd name="connsiteX2" fmla="*/ 2345079 w 2438400"/>
                <a:gd name="connsiteY2" fmla="*/ 0 h 559916"/>
                <a:gd name="connsiteX3" fmla="*/ 2438400 w 2438400"/>
                <a:gd name="connsiteY3" fmla="*/ 93321 h 559916"/>
                <a:gd name="connsiteX4" fmla="*/ 2438400 w 2438400"/>
                <a:gd name="connsiteY4" fmla="*/ 466595 h 559916"/>
                <a:gd name="connsiteX5" fmla="*/ 2345079 w 2438400"/>
                <a:gd name="connsiteY5" fmla="*/ 559916 h 559916"/>
                <a:gd name="connsiteX6" fmla="*/ 93321 w 2438400"/>
                <a:gd name="connsiteY6" fmla="*/ 559916 h 559916"/>
                <a:gd name="connsiteX7" fmla="*/ 0 w 2438400"/>
                <a:gd name="connsiteY7" fmla="*/ 466595 h 559916"/>
                <a:gd name="connsiteX8" fmla="*/ 0 w 2438400"/>
                <a:gd name="connsiteY8" fmla="*/ 93321 h 55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559916">
                  <a:moveTo>
                    <a:pt x="0" y="93321"/>
                  </a:moveTo>
                  <a:cubicBezTo>
                    <a:pt x="0" y="41781"/>
                    <a:pt x="41781" y="0"/>
                    <a:pt x="93321" y="0"/>
                  </a:cubicBezTo>
                  <a:lnTo>
                    <a:pt x="2345079" y="0"/>
                  </a:lnTo>
                  <a:cubicBezTo>
                    <a:pt x="2396619" y="0"/>
                    <a:pt x="2438400" y="41781"/>
                    <a:pt x="2438400" y="93321"/>
                  </a:cubicBezTo>
                  <a:lnTo>
                    <a:pt x="2438400" y="466595"/>
                  </a:lnTo>
                  <a:cubicBezTo>
                    <a:pt x="2438400" y="518135"/>
                    <a:pt x="2396619" y="559916"/>
                    <a:pt x="2345079" y="559916"/>
                  </a:cubicBezTo>
                  <a:lnTo>
                    <a:pt x="93321" y="559916"/>
                  </a:lnTo>
                  <a:cubicBezTo>
                    <a:pt x="41781" y="559916"/>
                    <a:pt x="0" y="518135"/>
                    <a:pt x="0" y="466595"/>
                  </a:cubicBezTo>
                  <a:lnTo>
                    <a:pt x="0" y="93321"/>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34013" tIns="80673" rIns="134013" bIns="80673" numCol="1" spcCol="1270" anchor="ctr" anchorCtr="0">
              <a:noAutofit/>
            </a:bodyPr>
            <a:lstStyle/>
            <a:p>
              <a:pPr algn="ctr" defTabSz="1244569">
                <a:lnSpc>
                  <a:spcPct val="90000"/>
                </a:lnSpc>
                <a:spcBef>
                  <a:spcPct val="0"/>
                </a:spcBef>
                <a:spcAft>
                  <a:spcPct val="35000"/>
                </a:spcAft>
              </a:pPr>
              <a:r>
                <a:rPr lang="en-US" dirty="0"/>
                <a:t>17025</a:t>
              </a:r>
            </a:p>
          </p:txBody>
        </p:sp>
        <p:sp>
          <p:nvSpPr>
            <p:cNvPr id="27" name="Pfeil: nach rechts 26">
              <a:extLst>
                <a:ext uri="{FF2B5EF4-FFF2-40B4-BE49-F238E27FC236}">
                  <a16:creationId xmlns:a16="http://schemas.microsoft.com/office/drawing/2014/main" id="{13EC955A-A700-40A6-9E86-F30C1766D8BB}"/>
                </a:ext>
              </a:extLst>
            </p:cNvPr>
            <p:cNvSpPr/>
            <p:nvPr/>
          </p:nvSpPr>
          <p:spPr>
            <a:xfrm rot="10800000">
              <a:off x="5461562" y="1999627"/>
              <a:ext cx="1794193" cy="219264"/>
            </a:xfrm>
            <a:prstGeom prst="rightArrow">
              <a:avLst>
                <a:gd name="adj1" fmla="val 75000"/>
                <a:gd name="adj2" fmla="val 50000"/>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sp>
        <p:sp>
          <p:nvSpPr>
            <p:cNvPr id="28" name="Freihandform: Form 27">
              <a:extLst>
                <a:ext uri="{FF2B5EF4-FFF2-40B4-BE49-F238E27FC236}">
                  <a16:creationId xmlns:a16="http://schemas.microsoft.com/office/drawing/2014/main" id="{E1739561-5B8A-412B-A003-C46AE3D9A5CD}"/>
                </a:ext>
              </a:extLst>
            </p:cNvPr>
            <p:cNvSpPr/>
            <p:nvPr/>
          </p:nvSpPr>
          <p:spPr>
            <a:xfrm>
              <a:off x="7255755" y="1999627"/>
              <a:ext cx="1196129" cy="219264"/>
            </a:xfrm>
            <a:custGeom>
              <a:avLst/>
              <a:gdLst>
                <a:gd name="connsiteX0" fmla="*/ 0 w 2438400"/>
                <a:gd name="connsiteY0" fmla="*/ 93321 h 559916"/>
                <a:gd name="connsiteX1" fmla="*/ 93321 w 2438400"/>
                <a:gd name="connsiteY1" fmla="*/ 0 h 559916"/>
                <a:gd name="connsiteX2" fmla="*/ 2345079 w 2438400"/>
                <a:gd name="connsiteY2" fmla="*/ 0 h 559916"/>
                <a:gd name="connsiteX3" fmla="*/ 2438400 w 2438400"/>
                <a:gd name="connsiteY3" fmla="*/ 93321 h 559916"/>
                <a:gd name="connsiteX4" fmla="*/ 2438400 w 2438400"/>
                <a:gd name="connsiteY4" fmla="*/ 466595 h 559916"/>
                <a:gd name="connsiteX5" fmla="*/ 2345079 w 2438400"/>
                <a:gd name="connsiteY5" fmla="*/ 559916 h 559916"/>
                <a:gd name="connsiteX6" fmla="*/ 93321 w 2438400"/>
                <a:gd name="connsiteY6" fmla="*/ 559916 h 559916"/>
                <a:gd name="connsiteX7" fmla="*/ 0 w 2438400"/>
                <a:gd name="connsiteY7" fmla="*/ 466595 h 559916"/>
                <a:gd name="connsiteX8" fmla="*/ 0 w 2438400"/>
                <a:gd name="connsiteY8" fmla="*/ 93321 h 55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559916">
                  <a:moveTo>
                    <a:pt x="0" y="93321"/>
                  </a:moveTo>
                  <a:cubicBezTo>
                    <a:pt x="0" y="41781"/>
                    <a:pt x="41781" y="0"/>
                    <a:pt x="93321" y="0"/>
                  </a:cubicBezTo>
                  <a:lnTo>
                    <a:pt x="2345079" y="0"/>
                  </a:lnTo>
                  <a:cubicBezTo>
                    <a:pt x="2396619" y="0"/>
                    <a:pt x="2438400" y="41781"/>
                    <a:pt x="2438400" y="93321"/>
                  </a:cubicBezTo>
                  <a:lnTo>
                    <a:pt x="2438400" y="466595"/>
                  </a:lnTo>
                  <a:cubicBezTo>
                    <a:pt x="2438400" y="518135"/>
                    <a:pt x="2396619" y="559916"/>
                    <a:pt x="2345079" y="559916"/>
                  </a:cubicBezTo>
                  <a:lnTo>
                    <a:pt x="93321" y="559916"/>
                  </a:lnTo>
                  <a:cubicBezTo>
                    <a:pt x="41781" y="559916"/>
                    <a:pt x="0" y="518135"/>
                    <a:pt x="0" y="466595"/>
                  </a:cubicBezTo>
                  <a:lnTo>
                    <a:pt x="0" y="93321"/>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34013" tIns="80673" rIns="134013" bIns="80673" numCol="1" spcCol="1270" anchor="ctr" anchorCtr="0">
              <a:noAutofit/>
            </a:bodyPr>
            <a:lstStyle/>
            <a:p>
              <a:pPr algn="ctr" defTabSz="1244569">
                <a:lnSpc>
                  <a:spcPct val="90000"/>
                </a:lnSpc>
                <a:spcBef>
                  <a:spcPct val="0"/>
                </a:spcBef>
                <a:spcAft>
                  <a:spcPct val="35000"/>
                </a:spcAft>
              </a:pPr>
              <a:r>
                <a:rPr lang="en-US" dirty="0"/>
                <a:t>CODATA</a:t>
              </a:r>
              <a:endParaRPr lang="en-US" sz="2800" dirty="0"/>
            </a:p>
          </p:txBody>
        </p:sp>
        <p:sp>
          <p:nvSpPr>
            <p:cNvPr id="29" name="Pfeil: nach rechts 28">
              <a:extLst>
                <a:ext uri="{FF2B5EF4-FFF2-40B4-BE49-F238E27FC236}">
                  <a16:creationId xmlns:a16="http://schemas.microsoft.com/office/drawing/2014/main" id="{F745989B-5CE7-450E-84D6-6815DF86746E}"/>
                </a:ext>
              </a:extLst>
            </p:cNvPr>
            <p:cNvSpPr/>
            <p:nvPr/>
          </p:nvSpPr>
          <p:spPr>
            <a:xfrm rot="10800000">
              <a:off x="5461562" y="1758436"/>
              <a:ext cx="1794193" cy="219264"/>
            </a:xfrm>
            <a:prstGeom prst="rightArrow">
              <a:avLst>
                <a:gd name="adj1" fmla="val 75000"/>
                <a:gd name="adj2" fmla="val 50000"/>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sp>
        <p:sp>
          <p:nvSpPr>
            <p:cNvPr id="30" name="Freihandform: Form 29">
              <a:extLst>
                <a:ext uri="{FF2B5EF4-FFF2-40B4-BE49-F238E27FC236}">
                  <a16:creationId xmlns:a16="http://schemas.microsoft.com/office/drawing/2014/main" id="{2693C305-7FFE-409E-BC83-743BABDA7E00}"/>
                </a:ext>
              </a:extLst>
            </p:cNvPr>
            <p:cNvSpPr/>
            <p:nvPr/>
          </p:nvSpPr>
          <p:spPr>
            <a:xfrm>
              <a:off x="7255755" y="1758436"/>
              <a:ext cx="1196129" cy="219264"/>
            </a:xfrm>
            <a:custGeom>
              <a:avLst/>
              <a:gdLst>
                <a:gd name="connsiteX0" fmla="*/ 0 w 2438400"/>
                <a:gd name="connsiteY0" fmla="*/ 93321 h 559916"/>
                <a:gd name="connsiteX1" fmla="*/ 93321 w 2438400"/>
                <a:gd name="connsiteY1" fmla="*/ 0 h 559916"/>
                <a:gd name="connsiteX2" fmla="*/ 2345079 w 2438400"/>
                <a:gd name="connsiteY2" fmla="*/ 0 h 559916"/>
                <a:gd name="connsiteX3" fmla="*/ 2438400 w 2438400"/>
                <a:gd name="connsiteY3" fmla="*/ 93321 h 559916"/>
                <a:gd name="connsiteX4" fmla="*/ 2438400 w 2438400"/>
                <a:gd name="connsiteY4" fmla="*/ 466595 h 559916"/>
                <a:gd name="connsiteX5" fmla="*/ 2345079 w 2438400"/>
                <a:gd name="connsiteY5" fmla="*/ 559916 h 559916"/>
                <a:gd name="connsiteX6" fmla="*/ 93321 w 2438400"/>
                <a:gd name="connsiteY6" fmla="*/ 559916 h 559916"/>
                <a:gd name="connsiteX7" fmla="*/ 0 w 2438400"/>
                <a:gd name="connsiteY7" fmla="*/ 466595 h 559916"/>
                <a:gd name="connsiteX8" fmla="*/ 0 w 2438400"/>
                <a:gd name="connsiteY8" fmla="*/ 93321 h 55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559916">
                  <a:moveTo>
                    <a:pt x="0" y="93321"/>
                  </a:moveTo>
                  <a:cubicBezTo>
                    <a:pt x="0" y="41781"/>
                    <a:pt x="41781" y="0"/>
                    <a:pt x="93321" y="0"/>
                  </a:cubicBezTo>
                  <a:lnTo>
                    <a:pt x="2345079" y="0"/>
                  </a:lnTo>
                  <a:cubicBezTo>
                    <a:pt x="2396619" y="0"/>
                    <a:pt x="2438400" y="41781"/>
                    <a:pt x="2438400" y="93321"/>
                  </a:cubicBezTo>
                  <a:lnTo>
                    <a:pt x="2438400" y="466595"/>
                  </a:lnTo>
                  <a:cubicBezTo>
                    <a:pt x="2438400" y="518135"/>
                    <a:pt x="2396619" y="559916"/>
                    <a:pt x="2345079" y="559916"/>
                  </a:cubicBezTo>
                  <a:lnTo>
                    <a:pt x="93321" y="559916"/>
                  </a:lnTo>
                  <a:cubicBezTo>
                    <a:pt x="41781" y="559916"/>
                    <a:pt x="0" y="518135"/>
                    <a:pt x="0" y="466595"/>
                  </a:cubicBezTo>
                  <a:lnTo>
                    <a:pt x="0" y="93321"/>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34013" tIns="80673" rIns="134013" bIns="80673" numCol="1" spcCol="1270" anchor="ctr" anchorCtr="0">
              <a:noAutofit/>
            </a:bodyPr>
            <a:lstStyle/>
            <a:p>
              <a:pPr algn="ctr" defTabSz="1244569">
                <a:lnSpc>
                  <a:spcPct val="90000"/>
                </a:lnSpc>
                <a:spcBef>
                  <a:spcPct val="0"/>
                </a:spcBef>
                <a:spcAft>
                  <a:spcPct val="35000"/>
                </a:spcAft>
              </a:pPr>
              <a:r>
                <a:rPr lang="en-US" dirty="0"/>
                <a:t>GUM</a:t>
              </a:r>
              <a:endParaRPr lang="en-US" sz="2800" dirty="0"/>
            </a:p>
          </p:txBody>
        </p:sp>
        <p:sp>
          <p:nvSpPr>
            <p:cNvPr id="31" name="Pfeil: nach rechts 30">
              <a:extLst>
                <a:ext uri="{FF2B5EF4-FFF2-40B4-BE49-F238E27FC236}">
                  <a16:creationId xmlns:a16="http://schemas.microsoft.com/office/drawing/2014/main" id="{67A21623-44F6-4AE0-A1B4-A88C9C0B1FDE}"/>
                </a:ext>
              </a:extLst>
            </p:cNvPr>
            <p:cNvSpPr/>
            <p:nvPr/>
          </p:nvSpPr>
          <p:spPr>
            <a:xfrm rot="10800000">
              <a:off x="5461562" y="1517246"/>
              <a:ext cx="1794193" cy="219264"/>
            </a:xfrm>
            <a:prstGeom prst="rightArrow">
              <a:avLst>
                <a:gd name="adj1" fmla="val 75000"/>
                <a:gd name="adj2" fmla="val 50000"/>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32" name="Freihandform: Form 31">
              <a:extLst>
                <a:ext uri="{FF2B5EF4-FFF2-40B4-BE49-F238E27FC236}">
                  <a16:creationId xmlns:a16="http://schemas.microsoft.com/office/drawing/2014/main" id="{57AE5265-EA4D-448B-949C-9298BAE87BBC}"/>
                </a:ext>
              </a:extLst>
            </p:cNvPr>
            <p:cNvSpPr/>
            <p:nvPr/>
          </p:nvSpPr>
          <p:spPr>
            <a:xfrm>
              <a:off x="7255755" y="1517246"/>
              <a:ext cx="1196129" cy="219264"/>
            </a:xfrm>
            <a:custGeom>
              <a:avLst/>
              <a:gdLst>
                <a:gd name="connsiteX0" fmla="*/ 0 w 2438400"/>
                <a:gd name="connsiteY0" fmla="*/ 93321 h 559916"/>
                <a:gd name="connsiteX1" fmla="*/ 93321 w 2438400"/>
                <a:gd name="connsiteY1" fmla="*/ 0 h 559916"/>
                <a:gd name="connsiteX2" fmla="*/ 2345079 w 2438400"/>
                <a:gd name="connsiteY2" fmla="*/ 0 h 559916"/>
                <a:gd name="connsiteX3" fmla="*/ 2438400 w 2438400"/>
                <a:gd name="connsiteY3" fmla="*/ 93321 h 559916"/>
                <a:gd name="connsiteX4" fmla="*/ 2438400 w 2438400"/>
                <a:gd name="connsiteY4" fmla="*/ 466595 h 559916"/>
                <a:gd name="connsiteX5" fmla="*/ 2345079 w 2438400"/>
                <a:gd name="connsiteY5" fmla="*/ 559916 h 559916"/>
                <a:gd name="connsiteX6" fmla="*/ 93321 w 2438400"/>
                <a:gd name="connsiteY6" fmla="*/ 559916 h 559916"/>
                <a:gd name="connsiteX7" fmla="*/ 0 w 2438400"/>
                <a:gd name="connsiteY7" fmla="*/ 466595 h 559916"/>
                <a:gd name="connsiteX8" fmla="*/ 0 w 2438400"/>
                <a:gd name="connsiteY8" fmla="*/ 93321 h 55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559916">
                  <a:moveTo>
                    <a:pt x="0" y="93321"/>
                  </a:moveTo>
                  <a:cubicBezTo>
                    <a:pt x="0" y="41781"/>
                    <a:pt x="41781" y="0"/>
                    <a:pt x="93321" y="0"/>
                  </a:cubicBezTo>
                  <a:lnTo>
                    <a:pt x="2345079" y="0"/>
                  </a:lnTo>
                  <a:cubicBezTo>
                    <a:pt x="2396619" y="0"/>
                    <a:pt x="2438400" y="41781"/>
                    <a:pt x="2438400" y="93321"/>
                  </a:cubicBezTo>
                  <a:lnTo>
                    <a:pt x="2438400" y="466595"/>
                  </a:lnTo>
                  <a:cubicBezTo>
                    <a:pt x="2438400" y="518135"/>
                    <a:pt x="2396619" y="559916"/>
                    <a:pt x="2345079" y="559916"/>
                  </a:cubicBezTo>
                  <a:lnTo>
                    <a:pt x="93321" y="559916"/>
                  </a:lnTo>
                  <a:cubicBezTo>
                    <a:pt x="41781" y="559916"/>
                    <a:pt x="0" y="518135"/>
                    <a:pt x="0" y="466595"/>
                  </a:cubicBezTo>
                  <a:lnTo>
                    <a:pt x="0" y="93321"/>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34013" tIns="80673" rIns="134013" bIns="80673" numCol="1" spcCol="1270" anchor="ctr" anchorCtr="0">
              <a:noAutofit/>
            </a:bodyPr>
            <a:lstStyle/>
            <a:p>
              <a:pPr algn="ctr" defTabSz="1244569">
                <a:lnSpc>
                  <a:spcPct val="90000"/>
                </a:lnSpc>
                <a:spcBef>
                  <a:spcPct val="0"/>
                </a:spcBef>
                <a:spcAft>
                  <a:spcPct val="35000"/>
                </a:spcAft>
              </a:pPr>
              <a:r>
                <a:rPr lang="en-US" dirty="0"/>
                <a:t>VIM</a:t>
              </a:r>
              <a:endParaRPr lang="en-US" sz="2800" dirty="0"/>
            </a:p>
          </p:txBody>
        </p:sp>
        <p:sp>
          <p:nvSpPr>
            <p:cNvPr id="33" name="Pfeil: nach rechts 32">
              <a:extLst>
                <a:ext uri="{FF2B5EF4-FFF2-40B4-BE49-F238E27FC236}">
                  <a16:creationId xmlns:a16="http://schemas.microsoft.com/office/drawing/2014/main" id="{44D95E4E-5DD2-4888-B7BF-6CF29DA97F19}"/>
                </a:ext>
              </a:extLst>
            </p:cNvPr>
            <p:cNvSpPr/>
            <p:nvPr/>
          </p:nvSpPr>
          <p:spPr>
            <a:xfrm rot="10800000">
              <a:off x="5461562" y="1276056"/>
              <a:ext cx="1794193" cy="219264"/>
            </a:xfrm>
            <a:prstGeom prst="rightArrow">
              <a:avLst>
                <a:gd name="adj1" fmla="val 75000"/>
                <a:gd name="adj2" fmla="val 50000"/>
              </a:avLst>
            </a:pr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6">
                <a:tint val="40000"/>
                <a:alpha val="90000"/>
                <a:hueOff val="0"/>
                <a:satOff val="0"/>
                <a:lumOff val="0"/>
                <a:alphaOff val="0"/>
              </a:schemeClr>
            </a:lnRef>
            <a:fillRef idx="1">
              <a:schemeClr val="accent6">
                <a:tint val="40000"/>
                <a:alpha val="90000"/>
                <a:hueOff val="0"/>
                <a:satOff val="0"/>
                <a:lumOff val="0"/>
                <a:alphaOff val="0"/>
              </a:schemeClr>
            </a:fillRef>
            <a:effectRef idx="0">
              <a:schemeClr val="accent6">
                <a:tint val="40000"/>
                <a:alpha val="90000"/>
                <a:hueOff val="0"/>
                <a:satOff val="0"/>
                <a:lumOff val="0"/>
                <a:alphaOff val="0"/>
              </a:schemeClr>
            </a:effectRef>
            <a:fontRef idx="minor">
              <a:schemeClr val="dk1">
                <a:hueOff val="0"/>
                <a:satOff val="0"/>
                <a:lumOff val="0"/>
                <a:alphaOff val="0"/>
              </a:schemeClr>
            </a:fontRef>
          </p:style>
        </p:sp>
        <p:sp>
          <p:nvSpPr>
            <p:cNvPr id="34" name="Freihandform: Form 33">
              <a:extLst>
                <a:ext uri="{FF2B5EF4-FFF2-40B4-BE49-F238E27FC236}">
                  <a16:creationId xmlns:a16="http://schemas.microsoft.com/office/drawing/2014/main" id="{843F5E72-8EBD-4D71-9C4D-941FC6D2681B}"/>
                </a:ext>
              </a:extLst>
            </p:cNvPr>
            <p:cNvSpPr/>
            <p:nvPr/>
          </p:nvSpPr>
          <p:spPr>
            <a:xfrm>
              <a:off x="7255755" y="1276056"/>
              <a:ext cx="1196129" cy="219264"/>
            </a:xfrm>
            <a:custGeom>
              <a:avLst/>
              <a:gdLst>
                <a:gd name="connsiteX0" fmla="*/ 0 w 2438400"/>
                <a:gd name="connsiteY0" fmla="*/ 93321 h 559916"/>
                <a:gd name="connsiteX1" fmla="*/ 93321 w 2438400"/>
                <a:gd name="connsiteY1" fmla="*/ 0 h 559916"/>
                <a:gd name="connsiteX2" fmla="*/ 2345079 w 2438400"/>
                <a:gd name="connsiteY2" fmla="*/ 0 h 559916"/>
                <a:gd name="connsiteX3" fmla="*/ 2438400 w 2438400"/>
                <a:gd name="connsiteY3" fmla="*/ 93321 h 559916"/>
                <a:gd name="connsiteX4" fmla="*/ 2438400 w 2438400"/>
                <a:gd name="connsiteY4" fmla="*/ 466595 h 559916"/>
                <a:gd name="connsiteX5" fmla="*/ 2345079 w 2438400"/>
                <a:gd name="connsiteY5" fmla="*/ 559916 h 559916"/>
                <a:gd name="connsiteX6" fmla="*/ 93321 w 2438400"/>
                <a:gd name="connsiteY6" fmla="*/ 559916 h 559916"/>
                <a:gd name="connsiteX7" fmla="*/ 0 w 2438400"/>
                <a:gd name="connsiteY7" fmla="*/ 466595 h 559916"/>
                <a:gd name="connsiteX8" fmla="*/ 0 w 2438400"/>
                <a:gd name="connsiteY8" fmla="*/ 93321 h 55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559916">
                  <a:moveTo>
                    <a:pt x="0" y="93321"/>
                  </a:moveTo>
                  <a:cubicBezTo>
                    <a:pt x="0" y="41781"/>
                    <a:pt x="41781" y="0"/>
                    <a:pt x="93321" y="0"/>
                  </a:cubicBezTo>
                  <a:lnTo>
                    <a:pt x="2345079" y="0"/>
                  </a:lnTo>
                  <a:cubicBezTo>
                    <a:pt x="2396619" y="0"/>
                    <a:pt x="2438400" y="41781"/>
                    <a:pt x="2438400" y="93321"/>
                  </a:cubicBezTo>
                  <a:lnTo>
                    <a:pt x="2438400" y="466595"/>
                  </a:lnTo>
                  <a:cubicBezTo>
                    <a:pt x="2438400" y="518135"/>
                    <a:pt x="2396619" y="559916"/>
                    <a:pt x="2345079" y="559916"/>
                  </a:cubicBezTo>
                  <a:lnTo>
                    <a:pt x="93321" y="559916"/>
                  </a:lnTo>
                  <a:cubicBezTo>
                    <a:pt x="41781" y="559916"/>
                    <a:pt x="0" y="518135"/>
                    <a:pt x="0" y="466595"/>
                  </a:cubicBezTo>
                  <a:lnTo>
                    <a:pt x="0" y="93321"/>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6">
                <a:hueOff val="0"/>
                <a:satOff val="0"/>
                <a:lumOff val="0"/>
                <a:alphaOff val="0"/>
              </a:schemeClr>
            </a:fillRef>
            <a:effectRef idx="2">
              <a:schemeClr val="accent6">
                <a:hueOff val="0"/>
                <a:satOff val="0"/>
                <a:lumOff val="0"/>
                <a:alphaOff val="0"/>
              </a:schemeClr>
            </a:effectRef>
            <a:fontRef idx="minor">
              <a:schemeClr val="lt1"/>
            </a:fontRef>
          </p:style>
          <p:txBody>
            <a:bodyPr spcFirstLastPara="0" vert="horz" wrap="square" lIns="134013" tIns="80673" rIns="134013" bIns="80673" numCol="1" spcCol="1270" anchor="ctr" anchorCtr="0">
              <a:noAutofit/>
            </a:bodyPr>
            <a:lstStyle/>
            <a:p>
              <a:pPr algn="ctr" defTabSz="1244569">
                <a:lnSpc>
                  <a:spcPct val="90000"/>
                </a:lnSpc>
                <a:spcBef>
                  <a:spcPct val="0"/>
                </a:spcBef>
                <a:spcAft>
                  <a:spcPct val="35000"/>
                </a:spcAft>
              </a:pPr>
              <a:r>
                <a:rPr lang="en-US" dirty="0"/>
                <a:t>SI</a:t>
              </a:r>
            </a:p>
          </p:txBody>
        </p:sp>
        <p:sp>
          <p:nvSpPr>
            <p:cNvPr id="23" name="Freihandform: Form 22">
              <a:extLst>
                <a:ext uri="{FF2B5EF4-FFF2-40B4-BE49-F238E27FC236}">
                  <a16:creationId xmlns:a16="http://schemas.microsoft.com/office/drawing/2014/main" id="{E4DC2B27-F07E-4F08-8ACD-38B72AADEC10}"/>
                </a:ext>
              </a:extLst>
            </p:cNvPr>
            <p:cNvSpPr/>
            <p:nvPr/>
          </p:nvSpPr>
          <p:spPr>
            <a:xfrm>
              <a:off x="3863608" y="1102976"/>
              <a:ext cx="1503046" cy="1468236"/>
            </a:xfrm>
            <a:custGeom>
              <a:avLst/>
              <a:gdLst>
                <a:gd name="connsiteX0" fmla="*/ 0 w 1541667"/>
                <a:gd name="connsiteY0" fmla="*/ 770834 h 1541667"/>
                <a:gd name="connsiteX1" fmla="*/ 770834 w 1541667"/>
                <a:gd name="connsiteY1" fmla="*/ 0 h 1541667"/>
                <a:gd name="connsiteX2" fmla="*/ 1541668 w 1541667"/>
                <a:gd name="connsiteY2" fmla="*/ 770834 h 1541667"/>
                <a:gd name="connsiteX3" fmla="*/ 770834 w 1541667"/>
                <a:gd name="connsiteY3" fmla="*/ 1541668 h 1541667"/>
                <a:gd name="connsiteX4" fmla="*/ 0 w 1541667"/>
                <a:gd name="connsiteY4" fmla="*/ 770834 h 1541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1667" h="1541667">
                  <a:moveTo>
                    <a:pt x="0" y="770834"/>
                  </a:moveTo>
                  <a:cubicBezTo>
                    <a:pt x="0" y="345114"/>
                    <a:pt x="345114" y="0"/>
                    <a:pt x="770834" y="0"/>
                  </a:cubicBezTo>
                  <a:cubicBezTo>
                    <a:pt x="1196554" y="0"/>
                    <a:pt x="1541668" y="345114"/>
                    <a:pt x="1541668" y="770834"/>
                  </a:cubicBezTo>
                  <a:cubicBezTo>
                    <a:pt x="1541668" y="1196554"/>
                    <a:pt x="1196554" y="1541668"/>
                    <a:pt x="770834" y="1541668"/>
                  </a:cubicBezTo>
                  <a:cubicBezTo>
                    <a:pt x="345114" y="1541668"/>
                    <a:pt x="0" y="1196554"/>
                    <a:pt x="0" y="770834"/>
                  </a:cubicBez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48632" tIns="248632" rIns="248632" bIns="248632" numCol="1" spcCol="1270" anchor="ctr" anchorCtr="0">
              <a:noAutofit/>
            </a:bodyPr>
            <a:lstStyle/>
            <a:p>
              <a:pPr algn="ctr" defTabSz="800080">
                <a:lnSpc>
                  <a:spcPct val="90000"/>
                </a:lnSpc>
                <a:spcBef>
                  <a:spcPct val="0"/>
                </a:spcBef>
                <a:spcAft>
                  <a:spcPct val="35000"/>
                </a:spcAft>
              </a:pPr>
              <a:r>
                <a:rPr lang="en-US" b="1" dirty="0">
                  <a:solidFill>
                    <a:schemeClr val="tx1"/>
                  </a:solidFill>
                </a:rPr>
                <a:t>standards &amp; norms</a:t>
              </a:r>
            </a:p>
          </p:txBody>
        </p:sp>
      </p:grpSp>
      <mc:AlternateContent xmlns:mc="http://schemas.openxmlformats.org/markup-compatibility/2006" xmlns:a14="http://schemas.microsoft.com/office/drawing/2010/main">
        <mc:Choice Requires="a14">
          <p:sp>
            <p:nvSpPr>
              <p:cNvPr id="9" name="Freihandform: Form 8">
                <a:extLst>
                  <a:ext uri="{FF2B5EF4-FFF2-40B4-BE49-F238E27FC236}">
                    <a16:creationId xmlns:a16="http://schemas.microsoft.com/office/drawing/2014/main" id="{4C79DD9B-F6B6-4EAD-9811-E262286B484D}"/>
                  </a:ext>
                </a:extLst>
              </p:cNvPr>
              <p:cNvSpPr/>
              <p:nvPr/>
            </p:nvSpPr>
            <p:spPr>
              <a:xfrm>
                <a:off x="395536" y="1703935"/>
                <a:ext cx="2017201" cy="1333034"/>
              </a:xfrm>
              <a:custGeom>
                <a:avLst/>
                <a:gdLst>
                  <a:gd name="connsiteX0" fmla="*/ 0 w 770450"/>
                  <a:gd name="connsiteY0" fmla="*/ 0 h 368531"/>
                  <a:gd name="connsiteX1" fmla="*/ 770450 w 770450"/>
                  <a:gd name="connsiteY1" fmla="*/ 0 h 368531"/>
                  <a:gd name="connsiteX2" fmla="*/ 770450 w 770450"/>
                  <a:gd name="connsiteY2" fmla="*/ 368531 h 368531"/>
                  <a:gd name="connsiteX3" fmla="*/ 0 w 770450"/>
                  <a:gd name="connsiteY3" fmla="*/ 368531 h 368531"/>
                  <a:gd name="connsiteX4" fmla="*/ 0 w 770450"/>
                  <a:gd name="connsiteY4" fmla="*/ 0 h 368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450" h="368531">
                    <a:moveTo>
                      <a:pt x="0" y="0"/>
                    </a:moveTo>
                    <a:lnTo>
                      <a:pt x="770450" y="0"/>
                    </a:lnTo>
                    <a:lnTo>
                      <a:pt x="770450" y="368531"/>
                    </a:lnTo>
                    <a:lnTo>
                      <a:pt x="0" y="368531"/>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6350" rIns="6350" bIns="6350" numCol="1" spcCol="1270" anchor="t" anchorCtr="0">
                <a:noAutofit/>
              </a:bodyPr>
              <a:lstStyle/>
              <a:p>
                <a:pPr defTabSz="222245">
                  <a:lnSpc>
                    <a:spcPct val="90000"/>
                  </a:lnSpc>
                  <a:spcBef>
                    <a:spcPct val="0"/>
                  </a:spcBef>
                  <a:spcAft>
                    <a:spcPct val="35000"/>
                  </a:spcAft>
                </a:pPr>
                <a:r>
                  <a:rPr lang="en-US" sz="1600" dirty="0">
                    <a:solidFill>
                      <a:srgbClr val="C00000"/>
                    </a:solidFill>
                  </a:rPr>
                  <a:t>2. Result of calibration </a:t>
                </a:r>
              </a:p>
              <a:p>
                <a:pPr marL="180971" lvl="1" indent="-180971" defTabSz="177796">
                  <a:lnSpc>
                    <a:spcPct val="90000"/>
                  </a:lnSpc>
                  <a:spcBef>
                    <a:spcPct val="0"/>
                  </a:spcBef>
                  <a:spcAft>
                    <a:spcPct val="15000"/>
                  </a:spcAft>
                  <a:buChar char="•"/>
                </a:pPr>
                <a:r>
                  <a:rPr lang="en-US" sz="1200" dirty="0"/>
                  <a:t>regulated:</a:t>
                </a:r>
              </a:p>
              <a:p>
                <a:pPr marL="361941" lvl="2" indent="-180971" defTabSz="177796">
                  <a:lnSpc>
                    <a:spcPct val="90000"/>
                  </a:lnSpc>
                  <a:spcBef>
                    <a:spcPct val="0"/>
                  </a:spcBef>
                  <a:spcAft>
                    <a:spcPct val="15000"/>
                  </a:spcAft>
                  <a:buFont typeface="Wingdings" panose="05000000000000000000" pitchFamily="2" charset="2"/>
                  <a:buChar char="Ø"/>
                </a:pPr>
                <a14:m>
                  <m:oMath xmlns:m="http://schemas.openxmlformats.org/officeDocument/2006/math">
                    <m:r>
                      <a:rPr lang="en-US" sz="1200" i="1">
                        <a:latin typeface="Cambria Math" panose="02040503050406030204" pitchFamily="18" charset="0"/>
                        <a:cs typeface="Arial" panose="020B0604020202020204" pitchFamily="34" charset="0"/>
                      </a:rPr>
                      <m:t>𝑌</m:t>
                    </m:r>
                    <m:r>
                      <a:rPr lang="en-US" sz="1200" i="1">
                        <a:latin typeface="Cambria Math" panose="02040503050406030204" pitchFamily="18" charset="0"/>
                        <a:cs typeface="Arial" panose="020B0604020202020204" pitchFamily="34" charset="0"/>
                      </a:rPr>
                      <m:t>=</m:t>
                    </m:r>
                    <m:r>
                      <a:rPr lang="en-US" sz="1200" i="1">
                        <a:latin typeface="Cambria Math" panose="02040503050406030204" pitchFamily="18" charset="0"/>
                        <a:cs typeface="Arial" panose="020B0604020202020204" pitchFamily="34" charset="0"/>
                      </a:rPr>
                      <m:t>𝑦</m:t>
                    </m:r>
                    <m:r>
                      <a:rPr lang="en-US" sz="1200" i="1">
                        <a:latin typeface="Cambria Math" panose="02040503050406030204" pitchFamily="18" charset="0"/>
                        <a:cs typeface="Arial" panose="020B0604020202020204" pitchFamily="34" charset="0"/>
                      </a:rPr>
                      <m:t> [</m:t>
                    </m:r>
                    <m:r>
                      <a:rPr lang="en-US" sz="1200" i="1">
                        <a:latin typeface="Cambria Math" panose="02040503050406030204" pitchFamily="18" charset="0"/>
                        <a:cs typeface="Arial" panose="020B0604020202020204" pitchFamily="34" charset="0"/>
                      </a:rPr>
                      <m:t>𝑆𝐼</m:t>
                    </m:r>
                    <m:r>
                      <a:rPr lang="en-US" sz="1200" i="1">
                        <a:latin typeface="Cambria Math" panose="02040503050406030204" pitchFamily="18" charset="0"/>
                        <a:cs typeface="Arial" panose="020B0604020202020204" pitchFamily="34" charset="0"/>
                      </a:rPr>
                      <m:t>]   </m:t>
                    </m:r>
                    <m:r>
                      <a:rPr lang="en-US" sz="1200" i="1">
                        <a:latin typeface="Cambria Math" panose="02040503050406030204" pitchFamily="18" charset="0"/>
                        <a:ea typeface="Cambria Math"/>
                        <a:cs typeface="Arial" panose="020B0604020202020204" pitchFamily="34" charset="0"/>
                      </a:rPr>
                      <m:t>𝑈</m:t>
                    </m:r>
                    <m:r>
                      <a:rPr lang="en-US" sz="1200" i="1">
                        <a:latin typeface="Cambria Math" panose="02040503050406030204" pitchFamily="18" charset="0"/>
                        <a:ea typeface="Cambria Math"/>
                        <a:cs typeface="Arial" panose="020B0604020202020204" pitchFamily="34" charset="0"/>
                      </a:rPr>
                      <m:t>(</m:t>
                    </m:r>
                    <m:r>
                      <a:rPr lang="en-US" sz="1200" i="1">
                        <a:latin typeface="Cambria Math" panose="02040503050406030204" pitchFamily="18" charset="0"/>
                        <a:ea typeface="Cambria Math"/>
                        <a:cs typeface="Arial" panose="020B0604020202020204" pitchFamily="34" charset="0"/>
                      </a:rPr>
                      <m:t>𝑘</m:t>
                    </m:r>
                    <m:r>
                      <a:rPr lang="en-US" sz="1200" i="1">
                        <a:latin typeface="Cambria Math" panose="02040503050406030204" pitchFamily="18" charset="0"/>
                        <a:ea typeface="Cambria Math"/>
                        <a:cs typeface="Arial" panose="020B0604020202020204" pitchFamily="34" charset="0"/>
                      </a:rPr>
                      <m:t>)</m:t>
                    </m:r>
                  </m:oMath>
                </a14:m>
                <a:endParaRPr lang="en-US" sz="1200" dirty="0"/>
              </a:p>
              <a:p>
                <a:pPr marL="361941" lvl="2" indent="-180971" defTabSz="177796">
                  <a:lnSpc>
                    <a:spcPct val="90000"/>
                  </a:lnSpc>
                  <a:spcBef>
                    <a:spcPct val="0"/>
                  </a:spcBef>
                  <a:spcAft>
                    <a:spcPct val="15000"/>
                  </a:spcAft>
                  <a:buFont typeface="Wingdings" panose="05000000000000000000" pitchFamily="2" charset="2"/>
                  <a:buChar char="Ø"/>
                </a:pPr>
                <a:r>
                  <a:rPr lang="en-US" sz="1200" dirty="0"/>
                  <a:t>conditions, methods, …</a:t>
                </a:r>
              </a:p>
              <a:p>
                <a:pPr marL="180971" lvl="1" indent="-180971" defTabSz="177796">
                  <a:lnSpc>
                    <a:spcPct val="90000"/>
                  </a:lnSpc>
                  <a:spcBef>
                    <a:spcPct val="0"/>
                  </a:spcBef>
                  <a:spcAft>
                    <a:spcPct val="15000"/>
                  </a:spcAft>
                  <a:buChar char="•"/>
                </a:pPr>
                <a:r>
                  <a:rPr lang="en-US" sz="1200" dirty="0"/>
                  <a:t>not regulated:</a:t>
                </a:r>
              </a:p>
              <a:p>
                <a:pPr marL="361941" lvl="2" indent="-180971" defTabSz="177796">
                  <a:lnSpc>
                    <a:spcPct val="90000"/>
                  </a:lnSpc>
                  <a:spcBef>
                    <a:spcPct val="0"/>
                  </a:spcBef>
                  <a:spcAft>
                    <a:spcPct val="15000"/>
                  </a:spcAft>
                  <a:buFont typeface="Wingdings" panose="05000000000000000000" pitchFamily="2" charset="2"/>
                  <a:buChar char="Ø"/>
                </a:pPr>
                <a:r>
                  <a:rPr lang="en-US" sz="1200" dirty="0"/>
                  <a:t>individual data</a:t>
                </a:r>
              </a:p>
              <a:p>
                <a:pPr marL="361941" lvl="2" indent="-180971" defTabSz="177796">
                  <a:lnSpc>
                    <a:spcPct val="90000"/>
                  </a:lnSpc>
                  <a:spcBef>
                    <a:spcPct val="0"/>
                  </a:spcBef>
                  <a:spcAft>
                    <a:spcPct val="15000"/>
                  </a:spcAft>
                  <a:buFont typeface="Wingdings" panose="05000000000000000000" pitchFamily="2" charset="2"/>
                  <a:buChar char="Ø"/>
                </a:pPr>
                <a:r>
                  <a:rPr lang="en-US" sz="1200" dirty="0"/>
                  <a:t>…</a:t>
                </a:r>
              </a:p>
            </p:txBody>
          </p:sp>
        </mc:Choice>
        <mc:Fallback xmlns="">
          <p:sp>
            <p:nvSpPr>
              <p:cNvPr id="9" name="Freihandform: Form 8">
                <a:extLst>
                  <a:ext uri="{FF2B5EF4-FFF2-40B4-BE49-F238E27FC236}">
                    <a16:creationId xmlns:a16="http://schemas.microsoft.com/office/drawing/2014/main" id="{4C79DD9B-F6B6-4EAD-9811-E262286B484D}"/>
                  </a:ext>
                </a:extLst>
              </p:cNvPr>
              <p:cNvSpPr>
                <a:spLocks noRot="1" noChangeAspect="1" noMove="1" noResize="1" noEditPoints="1" noAdjustHandles="1" noChangeArrowheads="1" noChangeShapeType="1" noTextEdit="1"/>
              </p:cNvSpPr>
              <p:nvPr/>
            </p:nvSpPr>
            <p:spPr>
              <a:xfrm>
                <a:off x="395536" y="1703935"/>
                <a:ext cx="2017201" cy="1333034"/>
              </a:xfrm>
              <a:custGeom>
                <a:avLst/>
                <a:gdLst>
                  <a:gd name="connsiteX0" fmla="*/ 0 w 770450"/>
                  <a:gd name="connsiteY0" fmla="*/ 0 h 368531"/>
                  <a:gd name="connsiteX1" fmla="*/ 770450 w 770450"/>
                  <a:gd name="connsiteY1" fmla="*/ 0 h 368531"/>
                  <a:gd name="connsiteX2" fmla="*/ 770450 w 770450"/>
                  <a:gd name="connsiteY2" fmla="*/ 368531 h 368531"/>
                  <a:gd name="connsiteX3" fmla="*/ 0 w 770450"/>
                  <a:gd name="connsiteY3" fmla="*/ 368531 h 368531"/>
                  <a:gd name="connsiteX4" fmla="*/ 0 w 770450"/>
                  <a:gd name="connsiteY4" fmla="*/ 0 h 368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450" h="368531">
                    <a:moveTo>
                      <a:pt x="0" y="0"/>
                    </a:moveTo>
                    <a:lnTo>
                      <a:pt x="770450" y="0"/>
                    </a:lnTo>
                    <a:lnTo>
                      <a:pt x="770450" y="368531"/>
                    </a:lnTo>
                    <a:lnTo>
                      <a:pt x="0" y="368531"/>
                    </a:lnTo>
                    <a:lnTo>
                      <a:pt x="0" y="0"/>
                    </a:lnTo>
                    <a:close/>
                  </a:path>
                </a:pathLst>
              </a:custGeom>
              <a:blipFill>
                <a:blip r:embed="rId3"/>
                <a:stretch>
                  <a:fillRect l="-4204" t="-5909" r="-1201" b="-14545"/>
                </a:stretch>
              </a:blipFill>
            </p:spPr>
            <p:txBody>
              <a:bodyPr/>
              <a:lstStyle/>
              <a:p>
                <a:r>
                  <a:rPr lang="de-DE">
                    <a:noFill/>
                  </a:rPr>
                  <a:t> </a:t>
                </a:r>
              </a:p>
            </p:txBody>
          </p:sp>
        </mc:Fallback>
      </mc:AlternateContent>
      <p:sp>
        <p:nvSpPr>
          <p:cNvPr id="10" name="Freihandform: Form 9">
            <a:extLst>
              <a:ext uri="{FF2B5EF4-FFF2-40B4-BE49-F238E27FC236}">
                <a16:creationId xmlns:a16="http://schemas.microsoft.com/office/drawing/2014/main" id="{D358EC12-F7C1-432C-B9DA-F8B72E97287F}"/>
              </a:ext>
            </a:extLst>
          </p:cNvPr>
          <p:cNvSpPr/>
          <p:nvPr/>
        </p:nvSpPr>
        <p:spPr>
          <a:xfrm>
            <a:off x="602535" y="3423109"/>
            <a:ext cx="1493974" cy="550813"/>
          </a:xfrm>
          <a:custGeom>
            <a:avLst/>
            <a:gdLst>
              <a:gd name="connsiteX0" fmla="*/ 0 w 770450"/>
              <a:gd name="connsiteY0" fmla="*/ 0 h 368531"/>
              <a:gd name="connsiteX1" fmla="*/ 770450 w 770450"/>
              <a:gd name="connsiteY1" fmla="*/ 0 h 368531"/>
              <a:gd name="connsiteX2" fmla="*/ 770450 w 770450"/>
              <a:gd name="connsiteY2" fmla="*/ 368531 h 368531"/>
              <a:gd name="connsiteX3" fmla="*/ 0 w 770450"/>
              <a:gd name="connsiteY3" fmla="*/ 368531 h 368531"/>
              <a:gd name="connsiteX4" fmla="*/ 0 w 770450"/>
              <a:gd name="connsiteY4" fmla="*/ 0 h 368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450" h="368531">
                <a:moveTo>
                  <a:pt x="0" y="0"/>
                </a:moveTo>
                <a:lnTo>
                  <a:pt x="770450" y="0"/>
                </a:lnTo>
                <a:lnTo>
                  <a:pt x="770450" y="368531"/>
                </a:lnTo>
                <a:lnTo>
                  <a:pt x="0" y="368531"/>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6350" rIns="6350" bIns="6350" numCol="1" spcCol="1270" anchor="t" anchorCtr="0">
            <a:noAutofit/>
          </a:bodyPr>
          <a:lstStyle/>
          <a:p>
            <a:pPr defTabSz="222245">
              <a:lnSpc>
                <a:spcPct val="90000"/>
              </a:lnSpc>
              <a:spcBef>
                <a:spcPct val="0"/>
              </a:spcBef>
              <a:spcAft>
                <a:spcPct val="35000"/>
              </a:spcAft>
            </a:pPr>
            <a:r>
              <a:rPr lang="en-US" sz="1600" dirty="0">
                <a:solidFill>
                  <a:srgbClr val="C00000"/>
                </a:solidFill>
              </a:rPr>
              <a:t>3. Comments</a:t>
            </a:r>
          </a:p>
          <a:p>
            <a:pPr marL="180971" lvl="1" indent="-180971" defTabSz="177796">
              <a:lnSpc>
                <a:spcPct val="90000"/>
              </a:lnSpc>
              <a:spcBef>
                <a:spcPct val="0"/>
              </a:spcBef>
              <a:spcAft>
                <a:spcPct val="15000"/>
              </a:spcAft>
              <a:buChar char="•"/>
            </a:pPr>
            <a:r>
              <a:rPr lang="en-US" sz="1200" dirty="0"/>
              <a:t>not regulated</a:t>
            </a:r>
          </a:p>
        </p:txBody>
      </p:sp>
      <p:sp>
        <p:nvSpPr>
          <p:cNvPr id="11" name="Freihandform: Form 10">
            <a:extLst>
              <a:ext uri="{FF2B5EF4-FFF2-40B4-BE49-F238E27FC236}">
                <a16:creationId xmlns:a16="http://schemas.microsoft.com/office/drawing/2014/main" id="{6F635C79-7FEF-4416-9A82-F943175E4A59}"/>
              </a:ext>
            </a:extLst>
          </p:cNvPr>
          <p:cNvSpPr/>
          <p:nvPr/>
        </p:nvSpPr>
        <p:spPr>
          <a:xfrm>
            <a:off x="1150445" y="4090276"/>
            <a:ext cx="2329990" cy="492551"/>
          </a:xfrm>
          <a:custGeom>
            <a:avLst/>
            <a:gdLst>
              <a:gd name="connsiteX0" fmla="*/ 0 w 770450"/>
              <a:gd name="connsiteY0" fmla="*/ 0 h 368531"/>
              <a:gd name="connsiteX1" fmla="*/ 770450 w 770450"/>
              <a:gd name="connsiteY1" fmla="*/ 0 h 368531"/>
              <a:gd name="connsiteX2" fmla="*/ 770450 w 770450"/>
              <a:gd name="connsiteY2" fmla="*/ 368531 h 368531"/>
              <a:gd name="connsiteX3" fmla="*/ 0 w 770450"/>
              <a:gd name="connsiteY3" fmla="*/ 368531 h 368531"/>
              <a:gd name="connsiteX4" fmla="*/ 0 w 770450"/>
              <a:gd name="connsiteY4" fmla="*/ 0 h 368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450" h="368531">
                <a:moveTo>
                  <a:pt x="0" y="0"/>
                </a:moveTo>
                <a:lnTo>
                  <a:pt x="770450" y="0"/>
                </a:lnTo>
                <a:lnTo>
                  <a:pt x="770450" y="368531"/>
                </a:lnTo>
                <a:lnTo>
                  <a:pt x="0" y="368531"/>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784" tIns="8890" rIns="8890" bIns="8890" numCol="1" spcCol="1270" anchor="t" anchorCtr="0">
            <a:noAutofit/>
          </a:bodyPr>
          <a:lstStyle/>
          <a:p>
            <a:pPr defTabSz="311142">
              <a:lnSpc>
                <a:spcPct val="90000"/>
              </a:lnSpc>
              <a:spcBef>
                <a:spcPct val="0"/>
              </a:spcBef>
              <a:spcAft>
                <a:spcPct val="35000"/>
              </a:spcAft>
            </a:pPr>
            <a:r>
              <a:rPr lang="en-US" dirty="0">
                <a:solidFill>
                  <a:srgbClr val="C00000"/>
                </a:solidFill>
              </a:rPr>
              <a:t>4. analogue document</a:t>
            </a:r>
            <a:endParaRPr lang="en-US" sz="1600" dirty="0">
              <a:solidFill>
                <a:srgbClr val="C00000"/>
              </a:solidFill>
            </a:endParaRPr>
          </a:p>
          <a:p>
            <a:pPr marL="180971" lvl="1" indent="-180971" defTabSz="222245">
              <a:lnSpc>
                <a:spcPct val="90000"/>
              </a:lnSpc>
              <a:spcBef>
                <a:spcPct val="0"/>
              </a:spcBef>
              <a:spcAft>
                <a:spcPct val="15000"/>
              </a:spcAft>
              <a:buChar char="•"/>
            </a:pPr>
            <a:r>
              <a:rPr lang="en-US" sz="1200" dirty="0"/>
              <a:t>human-readable</a:t>
            </a:r>
          </a:p>
        </p:txBody>
      </p:sp>
      <p:sp>
        <p:nvSpPr>
          <p:cNvPr id="12" name="Ellipse 11">
            <a:extLst>
              <a:ext uri="{FF2B5EF4-FFF2-40B4-BE49-F238E27FC236}">
                <a16:creationId xmlns:a16="http://schemas.microsoft.com/office/drawing/2014/main" id="{A44ACEFC-EF70-491C-802D-96F2122F5BA0}"/>
              </a:ext>
            </a:extLst>
          </p:cNvPr>
          <p:cNvSpPr/>
          <p:nvPr/>
        </p:nvSpPr>
        <p:spPr>
          <a:xfrm rot="10800000">
            <a:off x="2522989" y="1999408"/>
            <a:ext cx="1404777" cy="1405057"/>
          </a:xfrm>
          <a:prstGeom prst="ellipse">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sp>
      <p:sp>
        <p:nvSpPr>
          <p:cNvPr id="13" name="Ellipse 12">
            <a:extLst>
              <a:ext uri="{FF2B5EF4-FFF2-40B4-BE49-F238E27FC236}">
                <a16:creationId xmlns:a16="http://schemas.microsoft.com/office/drawing/2014/main" id="{428B02C2-CFE4-4A9C-9B61-BD2B0956D065}"/>
              </a:ext>
            </a:extLst>
          </p:cNvPr>
          <p:cNvSpPr/>
          <p:nvPr/>
        </p:nvSpPr>
        <p:spPr>
          <a:xfrm rot="10800000">
            <a:off x="2723756" y="2200215"/>
            <a:ext cx="1003245" cy="1003445"/>
          </a:xfrm>
          <a:prstGeom prst="ellipse">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14" name="Ellipse 13">
            <a:extLst>
              <a:ext uri="{FF2B5EF4-FFF2-40B4-BE49-F238E27FC236}">
                <a16:creationId xmlns:a16="http://schemas.microsoft.com/office/drawing/2014/main" id="{EC421E4C-D12F-464A-858E-537409198065}"/>
              </a:ext>
            </a:extLst>
          </p:cNvPr>
          <p:cNvSpPr/>
          <p:nvPr/>
        </p:nvSpPr>
        <p:spPr>
          <a:xfrm rot="10800000">
            <a:off x="2924405" y="2400904"/>
            <a:ext cx="601946" cy="602066"/>
          </a:xfrm>
          <a:prstGeom prst="ellipse">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grpSp>
        <p:nvGrpSpPr>
          <p:cNvPr id="2" name="Gruppieren 1">
            <a:extLst>
              <a:ext uri="{FF2B5EF4-FFF2-40B4-BE49-F238E27FC236}">
                <a16:creationId xmlns:a16="http://schemas.microsoft.com/office/drawing/2014/main" id="{79999B25-7016-48B8-AD4B-1B4655074752}"/>
              </a:ext>
            </a:extLst>
          </p:cNvPr>
          <p:cNvGrpSpPr/>
          <p:nvPr/>
        </p:nvGrpSpPr>
        <p:grpSpPr>
          <a:xfrm>
            <a:off x="663357" y="1046640"/>
            <a:ext cx="2662345" cy="1755641"/>
            <a:chOff x="663357" y="1046640"/>
            <a:chExt cx="2662345" cy="1755641"/>
          </a:xfrm>
        </p:grpSpPr>
        <p:sp>
          <p:nvSpPr>
            <p:cNvPr id="8" name="Freihandform: Form 7">
              <a:extLst>
                <a:ext uri="{FF2B5EF4-FFF2-40B4-BE49-F238E27FC236}">
                  <a16:creationId xmlns:a16="http://schemas.microsoft.com/office/drawing/2014/main" id="{0B322873-233B-472F-9F70-EEA05C89832A}"/>
                </a:ext>
              </a:extLst>
            </p:cNvPr>
            <p:cNvSpPr/>
            <p:nvPr/>
          </p:nvSpPr>
          <p:spPr>
            <a:xfrm>
              <a:off x="663357" y="1046640"/>
              <a:ext cx="2185972" cy="431713"/>
            </a:xfrm>
            <a:custGeom>
              <a:avLst/>
              <a:gdLst>
                <a:gd name="connsiteX0" fmla="*/ 0 w 770450"/>
                <a:gd name="connsiteY0" fmla="*/ 0 h 368531"/>
                <a:gd name="connsiteX1" fmla="*/ 770450 w 770450"/>
                <a:gd name="connsiteY1" fmla="*/ 0 h 368531"/>
                <a:gd name="connsiteX2" fmla="*/ 770450 w 770450"/>
                <a:gd name="connsiteY2" fmla="*/ 368531 h 368531"/>
                <a:gd name="connsiteX3" fmla="*/ 0 w 770450"/>
                <a:gd name="connsiteY3" fmla="*/ 368531 h 368531"/>
                <a:gd name="connsiteX4" fmla="*/ 0 w 770450"/>
                <a:gd name="connsiteY4" fmla="*/ 0 h 368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450" h="368531">
                  <a:moveTo>
                    <a:pt x="0" y="0"/>
                  </a:moveTo>
                  <a:lnTo>
                    <a:pt x="770450" y="0"/>
                  </a:lnTo>
                  <a:lnTo>
                    <a:pt x="770450" y="368531"/>
                  </a:lnTo>
                  <a:lnTo>
                    <a:pt x="0" y="368531"/>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560" tIns="6350" rIns="6350" bIns="6350" numCol="1" spcCol="1270" anchor="t" anchorCtr="0">
              <a:noAutofit/>
            </a:bodyPr>
            <a:lstStyle/>
            <a:p>
              <a:pPr defTabSz="222245">
                <a:lnSpc>
                  <a:spcPct val="90000"/>
                </a:lnSpc>
                <a:spcBef>
                  <a:spcPct val="0"/>
                </a:spcBef>
                <a:spcAft>
                  <a:spcPct val="35000"/>
                </a:spcAft>
              </a:pPr>
              <a:r>
                <a:rPr lang="en-US" sz="1600" dirty="0">
                  <a:solidFill>
                    <a:srgbClr val="C00000"/>
                  </a:solidFill>
                </a:rPr>
                <a:t>1. Administrative data</a:t>
              </a:r>
              <a:endParaRPr lang="en-US" sz="1400" dirty="0">
                <a:solidFill>
                  <a:srgbClr val="C00000"/>
                </a:solidFill>
              </a:endParaRPr>
            </a:p>
            <a:p>
              <a:pPr marL="180971" lvl="1" indent="-180971" defTabSz="177796">
                <a:lnSpc>
                  <a:spcPct val="90000"/>
                </a:lnSpc>
                <a:spcBef>
                  <a:spcPct val="0"/>
                </a:spcBef>
                <a:spcAft>
                  <a:spcPct val="15000"/>
                </a:spcAft>
                <a:buChar char="•"/>
              </a:pPr>
              <a:r>
                <a:rPr lang="en-US" sz="1200" dirty="0"/>
                <a:t>regulated</a:t>
              </a:r>
            </a:p>
          </p:txBody>
        </p:sp>
        <p:sp>
          <p:nvSpPr>
            <p:cNvPr id="15" name="Ellipse 14">
              <a:extLst>
                <a:ext uri="{FF2B5EF4-FFF2-40B4-BE49-F238E27FC236}">
                  <a16:creationId xmlns:a16="http://schemas.microsoft.com/office/drawing/2014/main" id="{43ADB083-8A61-411B-8CD4-43E10D5B8EEE}"/>
                </a:ext>
              </a:extLst>
            </p:cNvPr>
            <p:cNvSpPr/>
            <p:nvPr/>
          </p:nvSpPr>
          <p:spPr>
            <a:xfrm rot="10800000">
              <a:off x="3125054" y="2601593"/>
              <a:ext cx="200648" cy="200688"/>
            </a:xfrm>
            <a:prstGeom prst="ellipse">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cxnSp>
          <p:nvCxnSpPr>
            <p:cNvPr id="16" name="Gerade Verbindung mit Pfeil 15">
              <a:extLst>
                <a:ext uri="{FF2B5EF4-FFF2-40B4-BE49-F238E27FC236}">
                  <a16:creationId xmlns:a16="http://schemas.microsoft.com/office/drawing/2014/main" id="{EFBE87CE-DB5E-4C43-A9A2-9231D02623F1}"/>
                </a:ext>
              </a:extLst>
            </p:cNvPr>
            <p:cNvCxnSpPr>
              <a:cxnSpLocks/>
            </p:cNvCxnSpPr>
            <p:nvPr/>
          </p:nvCxnSpPr>
          <p:spPr>
            <a:xfrm>
              <a:off x="2121298" y="1334541"/>
              <a:ext cx="1107977" cy="1339236"/>
            </a:xfrm>
            <a:prstGeom prst="straightConnector1">
              <a:avLst/>
            </a:prstGeom>
            <a:ln w="254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grpSp>
      <p:cxnSp>
        <p:nvCxnSpPr>
          <p:cNvPr id="17" name="Gerade Verbindung mit Pfeil 16">
            <a:extLst>
              <a:ext uri="{FF2B5EF4-FFF2-40B4-BE49-F238E27FC236}">
                <a16:creationId xmlns:a16="http://schemas.microsoft.com/office/drawing/2014/main" id="{F187F7D9-6522-4804-BC6F-7DDB7EF213B6}"/>
              </a:ext>
            </a:extLst>
          </p:cNvPr>
          <p:cNvCxnSpPr>
            <a:cxnSpLocks/>
          </p:cNvCxnSpPr>
          <p:nvPr/>
        </p:nvCxnSpPr>
        <p:spPr>
          <a:xfrm>
            <a:off x="1977105" y="1977700"/>
            <a:ext cx="1053039" cy="664203"/>
          </a:xfrm>
          <a:prstGeom prst="straightConnector1">
            <a:avLst/>
          </a:prstGeom>
          <a:ln w="254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B76F4997-C203-4D64-86A8-5F390FAF5284}"/>
              </a:ext>
            </a:extLst>
          </p:cNvPr>
          <p:cNvCxnSpPr>
            <a:cxnSpLocks/>
          </p:cNvCxnSpPr>
          <p:nvPr/>
        </p:nvCxnSpPr>
        <p:spPr>
          <a:xfrm flipV="1">
            <a:off x="2433040" y="3276912"/>
            <a:ext cx="541917" cy="848962"/>
          </a:xfrm>
          <a:prstGeom prst="straightConnector1">
            <a:avLst/>
          </a:prstGeom>
          <a:ln w="254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 name="Gerade Verbindung mit Pfeil 18">
            <a:extLst>
              <a:ext uri="{FF2B5EF4-FFF2-40B4-BE49-F238E27FC236}">
                <a16:creationId xmlns:a16="http://schemas.microsoft.com/office/drawing/2014/main" id="{AB35D33C-E59C-446C-8C05-F2D3CDA0E509}"/>
              </a:ext>
            </a:extLst>
          </p:cNvPr>
          <p:cNvCxnSpPr>
            <a:cxnSpLocks/>
          </p:cNvCxnSpPr>
          <p:nvPr/>
        </p:nvCxnSpPr>
        <p:spPr>
          <a:xfrm flipV="1">
            <a:off x="1904960" y="2940667"/>
            <a:ext cx="1019444" cy="516803"/>
          </a:xfrm>
          <a:prstGeom prst="straightConnector1">
            <a:avLst/>
          </a:prstGeom>
          <a:ln w="254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37" name="Textfeld 36">
            <a:extLst>
              <a:ext uri="{FF2B5EF4-FFF2-40B4-BE49-F238E27FC236}">
                <a16:creationId xmlns:a16="http://schemas.microsoft.com/office/drawing/2014/main" id="{E16AD920-577F-45D4-984C-D7D50406B717}"/>
              </a:ext>
            </a:extLst>
          </p:cNvPr>
          <p:cNvSpPr txBox="1"/>
          <p:nvPr/>
        </p:nvSpPr>
        <p:spPr>
          <a:xfrm>
            <a:off x="2794920" y="1923678"/>
            <a:ext cx="1503045" cy="369332"/>
          </a:xfrm>
          <a:prstGeom prst="rect">
            <a:avLst/>
          </a:prstGeom>
          <a:noFill/>
        </p:spPr>
        <p:txBody>
          <a:bodyPr wrap="square" rtlCol="0">
            <a:spAutoFit/>
          </a:bodyPr>
          <a:lstStyle/>
          <a:p>
            <a:pPr algn="ctr"/>
            <a:r>
              <a:rPr lang="en-US" b="1" dirty="0"/>
              <a:t>tree structure</a:t>
            </a:r>
          </a:p>
        </p:txBody>
      </p:sp>
      <p:grpSp>
        <p:nvGrpSpPr>
          <p:cNvPr id="46" name="Gruppieren 45">
            <a:extLst>
              <a:ext uri="{FF2B5EF4-FFF2-40B4-BE49-F238E27FC236}">
                <a16:creationId xmlns:a16="http://schemas.microsoft.com/office/drawing/2014/main" id="{52796B7E-38C6-4FAE-A72F-E1E9F313E999}"/>
              </a:ext>
            </a:extLst>
          </p:cNvPr>
          <p:cNvGrpSpPr/>
          <p:nvPr/>
        </p:nvGrpSpPr>
        <p:grpSpPr>
          <a:xfrm>
            <a:off x="2222451" y="1248479"/>
            <a:ext cx="4752878" cy="3658124"/>
            <a:chOff x="2222451" y="1248479"/>
            <a:chExt cx="4752878" cy="3658124"/>
          </a:xfrm>
        </p:grpSpPr>
        <p:sp>
          <p:nvSpPr>
            <p:cNvPr id="20" name="Form 19">
              <a:extLst>
                <a:ext uri="{FF2B5EF4-FFF2-40B4-BE49-F238E27FC236}">
                  <a16:creationId xmlns:a16="http://schemas.microsoft.com/office/drawing/2014/main" id="{099DE4A3-442C-44FC-8399-00032196E749}"/>
                </a:ext>
              </a:extLst>
            </p:cNvPr>
            <p:cNvSpPr/>
            <p:nvPr/>
          </p:nvSpPr>
          <p:spPr>
            <a:xfrm rot="19628861">
              <a:off x="2222451" y="1248479"/>
              <a:ext cx="3997983" cy="3155489"/>
            </a:xfrm>
            <a:prstGeom prst="funnel">
              <a:avLst/>
            </a:prstGeom>
            <a:solidFill>
              <a:schemeClr val="lt1">
                <a:hueOff val="0"/>
                <a:satOff val="0"/>
                <a:lumOff val="0"/>
                <a:alpha val="12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45" name="Pfeil: gebogen 44">
              <a:extLst>
                <a:ext uri="{FF2B5EF4-FFF2-40B4-BE49-F238E27FC236}">
                  <a16:creationId xmlns:a16="http://schemas.microsoft.com/office/drawing/2014/main" id="{15A06C73-74F5-4829-B4D2-7C6DF17500CE}"/>
                </a:ext>
              </a:extLst>
            </p:cNvPr>
            <p:cNvSpPr/>
            <p:nvPr/>
          </p:nvSpPr>
          <p:spPr>
            <a:xfrm rot="8795587" flipH="1">
              <a:off x="5186886" y="3962377"/>
              <a:ext cx="577158" cy="681062"/>
            </a:xfrm>
            <a:prstGeom prst="bentArrow">
              <a:avLst>
                <a:gd name="adj1" fmla="val 33064"/>
                <a:gd name="adj2" fmla="val 36488"/>
                <a:gd name="adj3" fmla="val 33587"/>
                <a:gd name="adj4" fmla="val 58661"/>
              </a:avLst>
            </a:prstGeom>
            <a:solidFill>
              <a:schemeClr val="bg1">
                <a:lumMod val="85000"/>
              </a:schemeClr>
            </a:solidFill>
            <a:scene3d>
              <a:camera prst="orthographicFront"/>
              <a:lightRig rig="chilly" dir="t"/>
            </a:scene3d>
            <a:sp3d extrusionH="76200" contourW="12700" prstMaterial="softEdge">
              <a:bevelT/>
              <a:extrusionClr>
                <a:schemeClr val="bg1"/>
              </a:extrusionClr>
              <a:contourClr>
                <a:schemeClr val="tx1"/>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pic>
          <p:nvPicPr>
            <p:cNvPr id="21" name="Grafik 20">
              <a:extLst>
                <a:ext uri="{FF2B5EF4-FFF2-40B4-BE49-F238E27FC236}">
                  <a16:creationId xmlns:a16="http://schemas.microsoft.com/office/drawing/2014/main" id="{C737B2F4-9848-4C2C-9270-B06FBFE685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1822" y="3291830"/>
              <a:ext cx="1083507" cy="1614773"/>
            </a:xfrm>
            <a:prstGeom prst="rect">
              <a:avLst/>
            </a:prstGeom>
          </p:spPr>
        </p:pic>
      </p:grpSp>
      <p:sp>
        <p:nvSpPr>
          <p:cNvPr id="3" name="Titel 2">
            <a:extLst>
              <a:ext uri="{FF2B5EF4-FFF2-40B4-BE49-F238E27FC236}">
                <a16:creationId xmlns:a16="http://schemas.microsoft.com/office/drawing/2014/main" id="{6F97FB48-0DBD-4041-872A-ADAF5D5F1AC3}"/>
              </a:ext>
            </a:extLst>
          </p:cNvPr>
          <p:cNvSpPr>
            <a:spLocks noGrp="1"/>
          </p:cNvSpPr>
          <p:nvPr>
            <p:ph type="title"/>
          </p:nvPr>
        </p:nvSpPr>
        <p:spPr/>
        <p:txBody>
          <a:bodyPr/>
          <a:lstStyle/>
          <a:p>
            <a:r>
              <a:rPr lang="en-US" dirty="0"/>
              <a:t>Digital Calibration Certificate (</a:t>
            </a:r>
            <a:r>
              <a:rPr lang="en-US" dirty="0">
                <a:solidFill>
                  <a:srgbClr val="C00000"/>
                </a:solidFill>
              </a:rPr>
              <a:t>D</a:t>
            </a:r>
            <a:r>
              <a:rPr lang="en-US" dirty="0"/>
              <a:t>CC)</a:t>
            </a:r>
            <a:endParaRPr lang="de-DE" dirty="0"/>
          </a:p>
        </p:txBody>
      </p:sp>
    </p:spTree>
    <p:extLst>
      <p:ext uri="{BB962C8B-B14F-4D97-AF65-F5344CB8AC3E}">
        <p14:creationId xmlns:p14="http://schemas.microsoft.com/office/powerpoint/2010/main" val="19915029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3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 7">
            <a:extLst>
              <a:ext uri="{FF2B5EF4-FFF2-40B4-BE49-F238E27FC236}">
                <a16:creationId xmlns:a16="http://schemas.microsoft.com/office/drawing/2014/main" id="{BA812B1A-E61F-42A1-B7F0-A4813B342B2B}"/>
              </a:ext>
            </a:extLst>
          </p:cNvPr>
          <p:cNvGraphicFramePr>
            <a:graphicFrameLocks noChangeAspect="1"/>
          </p:cNvGraphicFramePr>
          <p:nvPr>
            <p:extLst>
              <p:ext uri="{D42A27DB-BD31-4B8C-83A1-F6EECF244321}">
                <p14:modId xmlns:p14="http://schemas.microsoft.com/office/powerpoint/2010/main" val="334088053"/>
              </p:ext>
            </p:extLst>
          </p:nvPr>
        </p:nvGraphicFramePr>
        <p:xfrm>
          <a:off x="1259632" y="948954"/>
          <a:ext cx="6711613" cy="3940065"/>
        </p:xfrm>
        <a:graphic>
          <a:graphicData uri="http://schemas.openxmlformats.org/presentationml/2006/ole">
            <mc:AlternateContent xmlns:mc="http://schemas.openxmlformats.org/markup-compatibility/2006">
              <mc:Choice xmlns:v="urn:schemas-microsoft-com:vml" Requires="v">
                <p:oleObj spid="_x0000_s3176" name="Worksheet" r:id="rId4" imgW="10629976" imgH="6238943" progId="Excel.Sheet.12">
                  <p:embed/>
                </p:oleObj>
              </mc:Choice>
              <mc:Fallback>
                <p:oleObj name="Worksheet" r:id="rId4" imgW="10629976" imgH="6238943" progId="Excel.Sheet.12">
                  <p:embed/>
                  <p:pic>
                    <p:nvPicPr>
                      <p:cNvPr id="8" name="Objekt 7">
                        <a:extLst>
                          <a:ext uri="{FF2B5EF4-FFF2-40B4-BE49-F238E27FC236}">
                            <a16:creationId xmlns:a16="http://schemas.microsoft.com/office/drawing/2014/main" id="{BA812B1A-E61F-42A1-B7F0-A4813B342B2B}"/>
                          </a:ext>
                        </a:extLst>
                      </p:cNvPr>
                      <p:cNvPicPr/>
                      <p:nvPr/>
                    </p:nvPicPr>
                    <p:blipFill>
                      <a:blip r:embed="rId5"/>
                      <a:stretch>
                        <a:fillRect/>
                      </a:stretch>
                    </p:blipFill>
                    <p:spPr>
                      <a:xfrm>
                        <a:off x="1259632" y="948954"/>
                        <a:ext cx="6711613" cy="3940065"/>
                      </a:xfrm>
                      <a:prstGeom prst="rect">
                        <a:avLst/>
                      </a:prstGeom>
                    </p:spPr>
                  </p:pic>
                </p:oleObj>
              </mc:Fallback>
            </mc:AlternateContent>
          </a:graphicData>
        </a:graphic>
      </p:graphicFrame>
      <p:sp>
        <p:nvSpPr>
          <p:cNvPr id="11" name="Textfeld 10">
            <a:extLst>
              <a:ext uri="{FF2B5EF4-FFF2-40B4-BE49-F238E27FC236}">
                <a16:creationId xmlns:a16="http://schemas.microsoft.com/office/drawing/2014/main" id="{7E84A88D-A7EC-491C-A8D6-C7B581DD5AF3}"/>
              </a:ext>
            </a:extLst>
          </p:cNvPr>
          <p:cNvSpPr txBox="1"/>
          <p:nvPr/>
        </p:nvSpPr>
        <p:spPr>
          <a:xfrm rot="5400000">
            <a:off x="4454200" y="4388788"/>
            <a:ext cx="476412" cy="600164"/>
          </a:xfrm>
          <a:prstGeom prst="rect">
            <a:avLst/>
          </a:prstGeom>
          <a:noFill/>
        </p:spPr>
        <p:txBody>
          <a:bodyPr wrap="none" rtlCol="0">
            <a:spAutoFit/>
          </a:bodyPr>
          <a:lstStyle/>
          <a:p>
            <a:r>
              <a:rPr lang="de-DE" sz="3300" dirty="0"/>
              <a:t>…</a:t>
            </a:r>
          </a:p>
        </p:txBody>
      </p:sp>
      <p:sp>
        <p:nvSpPr>
          <p:cNvPr id="2" name="Titel 1">
            <a:extLst>
              <a:ext uri="{FF2B5EF4-FFF2-40B4-BE49-F238E27FC236}">
                <a16:creationId xmlns:a16="http://schemas.microsoft.com/office/drawing/2014/main" id="{79BD9AC8-FF1D-4209-98D5-B33FB7AEA0F5}"/>
              </a:ext>
            </a:extLst>
          </p:cNvPr>
          <p:cNvSpPr>
            <a:spLocks noGrp="1"/>
          </p:cNvSpPr>
          <p:nvPr>
            <p:ph type="title"/>
          </p:nvPr>
        </p:nvSpPr>
        <p:spPr/>
        <p:txBody>
          <a:bodyPr/>
          <a:lstStyle/>
          <a:p>
            <a:r>
              <a:rPr lang="de-DE" dirty="0">
                <a:solidFill>
                  <a:srgbClr val="C00000"/>
                </a:solidFill>
              </a:rPr>
              <a:t>D</a:t>
            </a:r>
            <a:r>
              <a:rPr lang="de-DE" dirty="0"/>
              <a:t>CC: universal </a:t>
            </a:r>
            <a:r>
              <a:rPr lang="de-DE" dirty="0" err="1"/>
              <a:t>requirements</a:t>
            </a:r>
            <a:endParaRPr lang="de-DE" dirty="0"/>
          </a:p>
        </p:txBody>
      </p:sp>
    </p:spTree>
    <p:extLst>
      <p:ext uri="{BB962C8B-B14F-4D97-AF65-F5344CB8AC3E}">
        <p14:creationId xmlns:p14="http://schemas.microsoft.com/office/powerpoint/2010/main" val="41773617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able">
            <a:extLst>
              <a:ext uri="{FF2B5EF4-FFF2-40B4-BE49-F238E27FC236}">
                <a16:creationId xmlns:a16="http://schemas.microsoft.com/office/drawing/2014/main" id="{4AFB1575-CC47-49A6-9BE9-C85AE78B4796}"/>
              </a:ext>
            </a:extLst>
          </p:cNvPr>
          <p:cNvPicPr>
            <a:picLocks noChangeAspect="1"/>
          </p:cNvPicPr>
          <p:nvPr/>
        </p:nvPicPr>
        <p:blipFill>
          <a:blip r:embed="rId3"/>
          <a:stretch>
            <a:fillRect/>
          </a:stretch>
        </p:blipFill>
        <p:spPr>
          <a:xfrm>
            <a:off x="1614489" y="1087350"/>
            <a:ext cx="5915024" cy="3700783"/>
          </a:xfrm>
          <a:prstGeom prst="rect">
            <a:avLst/>
          </a:prstGeom>
        </p:spPr>
      </p:pic>
      <p:sp>
        <p:nvSpPr>
          <p:cNvPr id="11" name="Textfeld 10">
            <a:extLst>
              <a:ext uri="{FF2B5EF4-FFF2-40B4-BE49-F238E27FC236}">
                <a16:creationId xmlns:a16="http://schemas.microsoft.com/office/drawing/2014/main" id="{7E84A88D-A7EC-491C-A8D6-C7B581DD5AF3}"/>
              </a:ext>
            </a:extLst>
          </p:cNvPr>
          <p:cNvSpPr txBox="1"/>
          <p:nvPr/>
        </p:nvSpPr>
        <p:spPr>
          <a:xfrm rot="5400000">
            <a:off x="4454200" y="4481734"/>
            <a:ext cx="476412" cy="600164"/>
          </a:xfrm>
          <a:prstGeom prst="rect">
            <a:avLst/>
          </a:prstGeom>
          <a:noFill/>
        </p:spPr>
        <p:txBody>
          <a:bodyPr wrap="none" rtlCol="0">
            <a:spAutoFit/>
          </a:bodyPr>
          <a:lstStyle/>
          <a:p>
            <a:r>
              <a:rPr lang="de-DE" sz="3300" dirty="0"/>
              <a:t>…</a:t>
            </a:r>
          </a:p>
        </p:txBody>
      </p:sp>
      <p:sp>
        <p:nvSpPr>
          <p:cNvPr id="2" name="Rechteck 1">
            <a:extLst>
              <a:ext uri="{FF2B5EF4-FFF2-40B4-BE49-F238E27FC236}">
                <a16:creationId xmlns:a16="http://schemas.microsoft.com/office/drawing/2014/main" id="{E72B473B-8E10-4D39-99E3-123921EBB455}"/>
              </a:ext>
            </a:extLst>
          </p:cNvPr>
          <p:cNvSpPr/>
          <p:nvPr/>
        </p:nvSpPr>
        <p:spPr>
          <a:xfrm>
            <a:off x="6156176" y="1087484"/>
            <a:ext cx="632768" cy="3664931"/>
          </a:xfrm>
          <a:prstGeom prst="rect">
            <a:avLst/>
          </a:prstGeom>
          <a:solidFill>
            <a:srgbClr val="FF9933">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 name="Titel 3">
            <a:extLst>
              <a:ext uri="{FF2B5EF4-FFF2-40B4-BE49-F238E27FC236}">
                <a16:creationId xmlns:a16="http://schemas.microsoft.com/office/drawing/2014/main" id="{44750A17-F7BA-49F7-93AE-35BCA0847EE5}"/>
              </a:ext>
            </a:extLst>
          </p:cNvPr>
          <p:cNvSpPr>
            <a:spLocks noGrp="1"/>
          </p:cNvSpPr>
          <p:nvPr>
            <p:ph type="title"/>
          </p:nvPr>
        </p:nvSpPr>
        <p:spPr/>
        <p:txBody>
          <a:bodyPr/>
          <a:lstStyle/>
          <a:p>
            <a:r>
              <a:rPr lang="de-DE" dirty="0">
                <a:solidFill>
                  <a:srgbClr val="C00000"/>
                </a:solidFill>
              </a:rPr>
              <a:t>D</a:t>
            </a:r>
            <a:r>
              <a:rPr lang="de-DE" dirty="0"/>
              <a:t>CC: </a:t>
            </a:r>
            <a:r>
              <a:rPr lang="de-DE" dirty="0" err="1"/>
              <a:t>summary</a:t>
            </a:r>
            <a:r>
              <a:rPr lang="de-DE" dirty="0"/>
              <a:t> </a:t>
            </a:r>
            <a:r>
              <a:rPr lang="de-DE" dirty="0" err="1"/>
              <a:t>of</a:t>
            </a:r>
            <a:r>
              <a:rPr lang="de-DE" dirty="0"/>
              <a:t> universal </a:t>
            </a:r>
            <a:br>
              <a:rPr lang="de-DE" dirty="0"/>
            </a:br>
            <a:r>
              <a:rPr lang="de-DE" dirty="0"/>
              <a:t>          </a:t>
            </a:r>
            <a:r>
              <a:rPr lang="de-DE" dirty="0" err="1"/>
              <a:t>requirements</a:t>
            </a:r>
            <a:endParaRPr lang="de-DE" dirty="0"/>
          </a:p>
        </p:txBody>
      </p:sp>
      <p:sp>
        <p:nvSpPr>
          <p:cNvPr id="3" name="Rechteck 2">
            <a:extLst>
              <a:ext uri="{FF2B5EF4-FFF2-40B4-BE49-F238E27FC236}">
                <a16:creationId xmlns:a16="http://schemas.microsoft.com/office/drawing/2014/main" id="{650A5112-225E-43FC-902D-9155F5B94E80}"/>
              </a:ext>
            </a:extLst>
          </p:cNvPr>
          <p:cNvSpPr/>
          <p:nvPr/>
        </p:nvSpPr>
        <p:spPr>
          <a:xfrm>
            <a:off x="6818087" y="4428870"/>
            <a:ext cx="697872" cy="165150"/>
          </a:xfrm>
          <a:prstGeom prst="rect">
            <a:avLst/>
          </a:prstGeom>
          <a:solidFill>
            <a:srgbClr val="E9EB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A0E99306-6FC7-4167-8E65-AB42690D8F01}"/>
              </a:ext>
            </a:extLst>
          </p:cNvPr>
          <p:cNvSpPr/>
          <p:nvPr/>
        </p:nvSpPr>
        <p:spPr>
          <a:xfrm>
            <a:off x="6151761" y="1087997"/>
            <a:ext cx="1370622" cy="3664931"/>
          </a:xfrm>
          <a:prstGeom prst="rect">
            <a:avLst/>
          </a:prstGeom>
          <a:solidFill>
            <a:srgbClr val="FF9933">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220246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3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0F32D9F-74FE-429D-A320-221CA620EB1A}"/>
              </a:ext>
            </a:extLst>
          </p:cNvPr>
          <p:cNvSpPr>
            <a:spLocks noGrp="1"/>
          </p:cNvSpPr>
          <p:nvPr>
            <p:ph type="title"/>
          </p:nvPr>
        </p:nvSpPr>
        <p:spPr/>
        <p:txBody>
          <a:bodyPr/>
          <a:lstStyle/>
          <a:p>
            <a:r>
              <a:rPr lang="en-US" dirty="0">
                <a:solidFill>
                  <a:srgbClr val="C00000"/>
                </a:solidFill>
              </a:rPr>
              <a:t>D</a:t>
            </a:r>
            <a:r>
              <a:rPr lang="en-US" dirty="0"/>
              <a:t>CC: Framework conditions</a:t>
            </a:r>
            <a:endParaRPr lang="de-DE" dirty="0"/>
          </a:p>
        </p:txBody>
      </p:sp>
      <p:sp>
        <p:nvSpPr>
          <p:cNvPr id="8" name="Inhaltsplatzhalter 7">
            <a:extLst>
              <a:ext uri="{FF2B5EF4-FFF2-40B4-BE49-F238E27FC236}">
                <a16:creationId xmlns:a16="http://schemas.microsoft.com/office/drawing/2014/main" id="{47B9F8EE-4ED6-4E3D-9F8F-4BF00458AFEE}"/>
              </a:ext>
            </a:extLst>
          </p:cNvPr>
          <p:cNvSpPr>
            <a:spLocks noGrp="1"/>
          </p:cNvSpPr>
          <p:nvPr>
            <p:ph idx="4294967295"/>
          </p:nvPr>
        </p:nvSpPr>
        <p:spPr>
          <a:xfrm>
            <a:off x="467544" y="1151607"/>
            <a:ext cx="8101013" cy="3508375"/>
          </a:xfrm>
        </p:spPr>
        <p:txBody>
          <a:bodyPr>
            <a:noAutofit/>
          </a:bodyPr>
          <a:lstStyle/>
          <a:p>
            <a:pPr marL="0" indent="0">
              <a:buNone/>
            </a:pPr>
            <a:r>
              <a:rPr lang="en-US" sz="1800" b="1" dirty="0"/>
              <a:t>Framework conditions for secure transfer</a:t>
            </a:r>
            <a:endParaRPr lang="en-US" sz="1800" dirty="0"/>
          </a:p>
          <a:p>
            <a:r>
              <a:rPr lang="en-US" sz="1800" dirty="0"/>
              <a:t>(long-term ) preservation of readability, integrity and authenticity</a:t>
            </a:r>
          </a:p>
          <a:p>
            <a:r>
              <a:rPr lang="en-US" sz="1800" dirty="0"/>
              <a:t>stable data format</a:t>
            </a:r>
          </a:p>
          <a:p>
            <a:r>
              <a:rPr lang="en-US" sz="1800" dirty="0"/>
              <a:t>digital signatures</a:t>
            </a:r>
          </a:p>
          <a:p>
            <a:r>
              <a:rPr lang="en-US" sz="1800" dirty="0"/>
              <a:t>Interoperability</a:t>
            </a:r>
          </a:p>
          <a:p>
            <a:r>
              <a:rPr lang="en-US" sz="1800" dirty="0"/>
              <a:t>preservation of controllability of data</a:t>
            </a:r>
          </a:p>
          <a:p>
            <a:r>
              <a:rPr lang="en-US" sz="1800" dirty="0"/>
              <a:t>understanding of risks and liabilities</a:t>
            </a:r>
          </a:p>
          <a:p>
            <a:r>
              <a:rPr lang="en-US" sz="1800" dirty="0"/>
              <a:t>compliance with security and privacy policies – key management</a:t>
            </a:r>
          </a:p>
          <a:p>
            <a:r>
              <a:rPr lang="en-US" sz="1800" dirty="0"/>
              <a:t>verification/ validation of data</a:t>
            </a:r>
          </a:p>
          <a:p>
            <a:r>
              <a:rPr lang="en-US" sz="1800" dirty="0"/>
              <a:t>withdrawal/revocation</a:t>
            </a:r>
          </a:p>
          <a:p>
            <a:r>
              <a:rPr lang="en-US" sz="1800" dirty="0"/>
              <a:t>… and many more …</a:t>
            </a:r>
          </a:p>
          <a:p>
            <a:endParaRPr lang="en-US" sz="1800" dirty="0"/>
          </a:p>
        </p:txBody>
      </p:sp>
      <p:grpSp>
        <p:nvGrpSpPr>
          <p:cNvPr id="4" name="Gruppieren 3">
            <a:extLst>
              <a:ext uri="{FF2B5EF4-FFF2-40B4-BE49-F238E27FC236}">
                <a16:creationId xmlns:a16="http://schemas.microsoft.com/office/drawing/2014/main" id="{05F4E30E-5060-427E-A577-F573DA256B00}"/>
              </a:ext>
            </a:extLst>
          </p:cNvPr>
          <p:cNvGrpSpPr/>
          <p:nvPr/>
        </p:nvGrpSpPr>
        <p:grpSpPr>
          <a:xfrm>
            <a:off x="7596336" y="3207553"/>
            <a:ext cx="1368688" cy="1579274"/>
            <a:chOff x="7092950" y="2715766"/>
            <a:chExt cx="1765570" cy="2037221"/>
          </a:xfrm>
        </p:grpSpPr>
        <p:sp>
          <p:nvSpPr>
            <p:cNvPr id="2" name="Rechteck 1">
              <a:extLst>
                <a:ext uri="{FF2B5EF4-FFF2-40B4-BE49-F238E27FC236}">
                  <a16:creationId xmlns:a16="http://schemas.microsoft.com/office/drawing/2014/main" id="{55E9C9FF-BA68-4776-9570-97FE995E4253}"/>
                </a:ext>
              </a:extLst>
            </p:cNvPr>
            <p:cNvSpPr/>
            <p:nvPr/>
          </p:nvSpPr>
          <p:spPr>
            <a:xfrm>
              <a:off x="7187795" y="2815966"/>
              <a:ext cx="1575881" cy="1849472"/>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Grafik 8">
              <a:extLst>
                <a:ext uri="{FF2B5EF4-FFF2-40B4-BE49-F238E27FC236}">
                  <a16:creationId xmlns:a16="http://schemas.microsoft.com/office/drawing/2014/main" id="{97BB2EB6-9BC3-4F47-AD1A-0FDD3FB57A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1824" y="3147814"/>
              <a:ext cx="920936" cy="1463101"/>
            </a:xfrm>
            <a:prstGeom prst="rect">
              <a:avLst/>
            </a:prstGeom>
          </p:spPr>
        </p:pic>
        <p:pic>
          <p:nvPicPr>
            <p:cNvPr id="10" name="Grafik 9">
              <a:extLst>
                <a:ext uri="{FF2B5EF4-FFF2-40B4-BE49-F238E27FC236}">
                  <a16:creationId xmlns:a16="http://schemas.microsoft.com/office/drawing/2014/main" id="{08DB377F-0197-4EDC-8F76-BF72F2EBFE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93020">
              <a:off x="7945399" y="2902657"/>
              <a:ext cx="704369" cy="704369"/>
            </a:xfrm>
            <a:prstGeom prst="rect">
              <a:avLst/>
            </a:prstGeom>
          </p:spPr>
        </p:pic>
        <p:sp>
          <p:nvSpPr>
            <p:cNvPr id="11" name="Rechteck 10">
              <a:extLst>
                <a:ext uri="{FF2B5EF4-FFF2-40B4-BE49-F238E27FC236}">
                  <a16:creationId xmlns:a16="http://schemas.microsoft.com/office/drawing/2014/main" id="{BD52E98B-A0D1-4FED-A84B-30DAABA131A7}"/>
                </a:ext>
              </a:extLst>
            </p:cNvPr>
            <p:cNvSpPr/>
            <p:nvPr/>
          </p:nvSpPr>
          <p:spPr>
            <a:xfrm>
              <a:off x="7092950" y="2715766"/>
              <a:ext cx="1765570" cy="203722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15165960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1337" y="227794"/>
            <a:ext cx="6045438" cy="523220"/>
          </a:xfrm>
          <a:noFill/>
        </p:spPr>
        <p:txBody>
          <a:bodyPr wrap="none" rtlCol="0">
            <a:spAutoFit/>
          </a:bodyPr>
          <a:lstStyle/>
          <a:p>
            <a:pPr defTabSz="342900"/>
            <a:r>
              <a:rPr lang="de-DE" dirty="0">
                <a:solidFill>
                  <a:srgbClr val="0070C0"/>
                </a:solidFill>
                <a:latin typeface="+mn-lt"/>
                <a:ea typeface="+mn-ea"/>
                <a:cs typeface="+mn-cs"/>
              </a:rPr>
              <a:t>Motivation: </a:t>
            </a:r>
            <a:r>
              <a:rPr lang="de-DE" dirty="0" err="1">
                <a:solidFill>
                  <a:srgbClr val="0070C0"/>
                </a:solidFill>
                <a:latin typeface="+mn-lt"/>
                <a:ea typeface="+mn-ea"/>
                <a:cs typeface="+mn-cs"/>
              </a:rPr>
              <a:t>Some</a:t>
            </a:r>
            <a:r>
              <a:rPr lang="de-DE" dirty="0">
                <a:solidFill>
                  <a:srgbClr val="0070C0"/>
                </a:solidFill>
                <a:latin typeface="+mn-lt"/>
                <a:ea typeface="+mn-ea"/>
                <a:cs typeface="+mn-cs"/>
              </a:rPr>
              <a:t> </a:t>
            </a:r>
            <a:r>
              <a:rPr lang="de-DE" dirty="0" err="1">
                <a:solidFill>
                  <a:srgbClr val="0070C0"/>
                </a:solidFill>
                <a:latin typeface="+mn-lt"/>
                <a:ea typeface="+mn-ea"/>
                <a:cs typeface="+mn-cs"/>
              </a:rPr>
              <a:t>big</a:t>
            </a:r>
            <a:r>
              <a:rPr lang="de-DE" dirty="0">
                <a:solidFill>
                  <a:srgbClr val="0070C0"/>
                </a:solidFill>
                <a:latin typeface="+mn-lt"/>
                <a:ea typeface="+mn-ea"/>
                <a:cs typeface="+mn-cs"/>
              </a:rPr>
              <a:t> </a:t>
            </a:r>
            <a:r>
              <a:rPr lang="de-DE" dirty="0" err="1">
                <a:solidFill>
                  <a:srgbClr val="0070C0"/>
                </a:solidFill>
                <a:latin typeface="+mn-lt"/>
                <a:ea typeface="+mn-ea"/>
                <a:cs typeface="+mn-cs"/>
              </a:rPr>
              <a:t>issues</a:t>
            </a:r>
            <a:r>
              <a:rPr lang="de-DE" dirty="0">
                <a:solidFill>
                  <a:srgbClr val="0070C0"/>
                </a:solidFill>
                <a:latin typeface="+mn-lt"/>
                <a:ea typeface="+mn-ea"/>
                <a:cs typeface="+mn-cs"/>
              </a:rPr>
              <a:t> </a:t>
            </a:r>
            <a:r>
              <a:rPr lang="de-DE" dirty="0" err="1">
                <a:solidFill>
                  <a:srgbClr val="0070C0"/>
                </a:solidFill>
                <a:latin typeface="+mn-lt"/>
                <a:ea typeface="+mn-ea"/>
                <a:cs typeface="+mn-cs"/>
              </a:rPr>
              <a:t>of</a:t>
            </a:r>
            <a:r>
              <a:rPr lang="de-DE" dirty="0">
                <a:solidFill>
                  <a:srgbClr val="0070C0"/>
                </a:solidFill>
                <a:latin typeface="+mn-lt"/>
                <a:ea typeface="+mn-ea"/>
                <a:cs typeface="+mn-cs"/>
              </a:rPr>
              <a:t> </a:t>
            </a:r>
            <a:r>
              <a:rPr lang="de-DE" dirty="0" err="1">
                <a:solidFill>
                  <a:srgbClr val="0070C0"/>
                </a:solidFill>
                <a:latin typeface="+mn-lt"/>
                <a:ea typeface="+mn-ea"/>
                <a:cs typeface="+mn-cs"/>
              </a:rPr>
              <a:t>the</a:t>
            </a:r>
            <a:r>
              <a:rPr lang="de-DE" dirty="0">
                <a:solidFill>
                  <a:srgbClr val="0070C0"/>
                </a:solidFill>
                <a:latin typeface="+mn-lt"/>
                <a:ea typeface="+mn-ea"/>
                <a:cs typeface="+mn-cs"/>
              </a:rPr>
              <a:t> </a:t>
            </a:r>
            <a:r>
              <a:rPr lang="de-DE" dirty="0" err="1">
                <a:solidFill>
                  <a:srgbClr val="0070C0"/>
                </a:solidFill>
                <a:latin typeface="+mn-lt"/>
                <a:ea typeface="+mn-ea"/>
                <a:cs typeface="+mn-cs"/>
              </a:rPr>
              <a:t>past</a:t>
            </a:r>
            <a:endParaRPr lang="de-DE" dirty="0">
              <a:solidFill>
                <a:srgbClr val="0070C0"/>
              </a:solidFill>
              <a:latin typeface="+mn-lt"/>
              <a:ea typeface="+mn-ea"/>
              <a:cs typeface="+mn-cs"/>
            </a:endParaRPr>
          </a:p>
        </p:txBody>
      </p:sp>
      <p:sp>
        <p:nvSpPr>
          <p:cNvPr id="3" name="Textfeld 2"/>
          <p:cNvSpPr txBox="1"/>
          <p:nvPr/>
        </p:nvSpPr>
        <p:spPr>
          <a:xfrm>
            <a:off x="1223317" y="1083389"/>
            <a:ext cx="4709815" cy="1200329"/>
          </a:xfrm>
          <a:prstGeom prst="rect">
            <a:avLst/>
          </a:prstGeom>
          <a:noFill/>
        </p:spPr>
        <p:txBody>
          <a:bodyPr wrap="none" rtlCol="0">
            <a:spAutoFit/>
          </a:bodyPr>
          <a:lstStyle/>
          <a:p>
            <a:pPr marL="257175" indent="-257175">
              <a:buFont typeface="Arial" panose="020B0604020202020204" pitchFamily="34" charset="0"/>
              <a:buChar char="•"/>
            </a:pPr>
            <a:r>
              <a:rPr lang="en-GB" dirty="0"/>
              <a:t>Mars Climate Orbiter</a:t>
            </a:r>
            <a:r>
              <a:rPr lang="en-GB" baseline="30000" dirty="0"/>
              <a:t>1</a:t>
            </a:r>
            <a:r>
              <a:rPr lang="en-GB" dirty="0"/>
              <a:t> 1999</a:t>
            </a:r>
            <a:br>
              <a:rPr lang="en-GB" dirty="0"/>
            </a:br>
            <a:r>
              <a:rPr lang="en-GB" dirty="0"/>
              <a:t>mix up of metric and imperial units</a:t>
            </a:r>
            <a:br>
              <a:rPr lang="en-GB" dirty="0"/>
            </a:br>
            <a:r>
              <a:rPr lang="en-GB" dirty="0"/>
              <a:t>destroyed at landing approach (</a:t>
            </a:r>
            <a:r>
              <a:rPr lang="en-GB" b="1" dirty="0"/>
              <a:t>125 Mio US$)</a:t>
            </a:r>
          </a:p>
          <a:p>
            <a:endParaRPr lang="en-GB" dirty="0"/>
          </a:p>
        </p:txBody>
      </p:sp>
      <p:sp>
        <p:nvSpPr>
          <p:cNvPr id="4" name="Textfeld 3"/>
          <p:cNvSpPr txBox="1"/>
          <p:nvPr/>
        </p:nvSpPr>
        <p:spPr>
          <a:xfrm>
            <a:off x="1249851" y="4437424"/>
            <a:ext cx="6207148" cy="438582"/>
          </a:xfrm>
          <a:prstGeom prst="rect">
            <a:avLst/>
          </a:prstGeom>
          <a:noFill/>
        </p:spPr>
        <p:txBody>
          <a:bodyPr wrap="none" rtlCol="0">
            <a:spAutoFit/>
          </a:bodyPr>
          <a:lstStyle/>
          <a:p>
            <a:r>
              <a:rPr lang="de-DE" sz="750" i="1" baseline="30000" dirty="0"/>
              <a:t>1</a:t>
            </a:r>
            <a:r>
              <a:rPr lang="de-DE" sz="750" i="1" dirty="0"/>
              <a:t>NASA; Mars </a:t>
            </a:r>
            <a:r>
              <a:rPr lang="de-DE" sz="750" i="1" dirty="0" err="1"/>
              <a:t>Climate</a:t>
            </a:r>
            <a:r>
              <a:rPr lang="de-DE" sz="750" i="1" dirty="0"/>
              <a:t> Orbiter </a:t>
            </a:r>
            <a:r>
              <a:rPr lang="de-DE" sz="750" i="1" dirty="0" err="1"/>
              <a:t>Mishap</a:t>
            </a:r>
            <a:r>
              <a:rPr lang="de-DE" sz="750" i="1" dirty="0"/>
              <a:t> Investigation Board Phase I Report.</a:t>
            </a:r>
            <a:r>
              <a:rPr lang="de-DE" sz="750" dirty="0"/>
              <a:t> ftp://ftp.hq.nasa.gov/pub/pao/reports/1999/MCO_report.pdf; Zugriff April 2016</a:t>
            </a:r>
            <a:br>
              <a:rPr lang="de-DE" sz="750" dirty="0"/>
            </a:br>
            <a:r>
              <a:rPr lang="de-DE" sz="750" baseline="30000" dirty="0"/>
              <a:t>2</a:t>
            </a:r>
            <a:r>
              <a:rPr lang="de-DE" sz="750" dirty="0"/>
              <a:t>https://www.newscientist.com/article/dn17350-nasa-criticised-for-sticking-to-imperial-units/; Zugriff April 2016 </a:t>
            </a:r>
          </a:p>
          <a:p>
            <a:r>
              <a:rPr lang="de-DE" sz="750" baseline="30000" dirty="0"/>
              <a:t>3</a:t>
            </a:r>
            <a:r>
              <a:rPr lang="de-DE" sz="750" dirty="0"/>
              <a:t> https://en.wikipedia.org/wiki/Gimli_Glider; Zugriff April 2016 </a:t>
            </a:r>
          </a:p>
        </p:txBody>
      </p:sp>
      <p:grpSp>
        <p:nvGrpSpPr>
          <p:cNvPr id="8" name="Gruppieren 7"/>
          <p:cNvGrpSpPr/>
          <p:nvPr/>
        </p:nvGrpSpPr>
        <p:grpSpPr>
          <a:xfrm>
            <a:off x="6547480" y="1002751"/>
            <a:ext cx="1336885" cy="1112345"/>
            <a:chOff x="6804248" y="1111711"/>
            <a:chExt cx="2049882" cy="1705588"/>
          </a:xfrm>
        </p:grpSpPr>
        <p:pic>
          <p:nvPicPr>
            <p:cNvPr id="1026" name="Picture 2" descr="http://nssdc.gsfc.nasa.gov/image/spacecraft/mars98or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4248" y="1111711"/>
              <a:ext cx="1800200" cy="1636545"/>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7516441" y="2421110"/>
              <a:ext cx="1337689" cy="396189"/>
            </a:xfrm>
            <a:prstGeom prst="rect">
              <a:avLst/>
            </a:prstGeom>
            <a:noFill/>
          </p:spPr>
          <p:txBody>
            <a:bodyPr wrap="none" rtlCol="0">
              <a:spAutoFit/>
            </a:bodyPr>
            <a:lstStyle/>
            <a:p>
              <a:r>
                <a:rPr lang="de-DE" sz="900" dirty="0">
                  <a:solidFill>
                    <a:schemeClr val="bg1"/>
                  </a:solidFill>
                </a:rPr>
                <a:t>Quelle NASA</a:t>
              </a:r>
            </a:p>
          </p:txBody>
        </p:sp>
      </p:grpSp>
      <p:sp>
        <p:nvSpPr>
          <p:cNvPr id="6" name="Textfeld 5"/>
          <p:cNvSpPr txBox="1"/>
          <p:nvPr/>
        </p:nvSpPr>
        <p:spPr>
          <a:xfrm>
            <a:off x="1222625" y="2211710"/>
            <a:ext cx="3894977" cy="1200329"/>
          </a:xfrm>
          <a:prstGeom prst="rect">
            <a:avLst/>
          </a:prstGeom>
          <a:noFill/>
        </p:spPr>
        <p:txBody>
          <a:bodyPr wrap="none" rtlCol="0">
            <a:spAutoFit/>
          </a:bodyPr>
          <a:lstStyle/>
          <a:p>
            <a:pPr marL="257175" indent="-257175">
              <a:buFont typeface="Arial" panose="020B0604020202020204" pitchFamily="34" charset="0"/>
              <a:buChar char="•"/>
            </a:pPr>
            <a:r>
              <a:rPr lang="en-GB" dirty="0"/>
              <a:t>2005 NASA-“Constellation-Program“ </a:t>
            </a:r>
            <a:br>
              <a:rPr lang="en-GB" dirty="0"/>
            </a:br>
            <a:r>
              <a:rPr lang="en-GB" dirty="0"/>
              <a:t>[landing on the moon] rejected!</a:t>
            </a:r>
            <a:br>
              <a:rPr lang="en-GB" dirty="0"/>
            </a:br>
            <a:r>
              <a:rPr lang="en-GB" dirty="0"/>
              <a:t>harmonisation of units would cost </a:t>
            </a:r>
            <a:br>
              <a:rPr lang="en-GB" dirty="0"/>
            </a:br>
            <a:r>
              <a:rPr lang="en-GB" b="1" dirty="0"/>
              <a:t>370 </a:t>
            </a:r>
            <a:r>
              <a:rPr lang="en-GB" b="1" dirty="0" err="1"/>
              <a:t>Millionen</a:t>
            </a:r>
            <a:r>
              <a:rPr lang="en-GB" b="1" dirty="0"/>
              <a:t> US$</a:t>
            </a:r>
            <a:r>
              <a:rPr lang="en-GB" baseline="30000" dirty="0"/>
              <a:t>2</a:t>
            </a:r>
            <a:r>
              <a:rPr lang="en-GB" dirty="0"/>
              <a:t>. </a:t>
            </a:r>
          </a:p>
        </p:txBody>
      </p:sp>
      <p:grpSp>
        <p:nvGrpSpPr>
          <p:cNvPr id="11" name="Gruppieren 10"/>
          <p:cNvGrpSpPr/>
          <p:nvPr/>
        </p:nvGrpSpPr>
        <p:grpSpPr>
          <a:xfrm>
            <a:off x="6300193" y="2211710"/>
            <a:ext cx="1780353" cy="1397557"/>
            <a:chOff x="6908410" y="2804130"/>
            <a:chExt cx="1731347" cy="1359089"/>
          </a:xfrm>
        </p:grpSpPr>
        <p:pic>
          <p:nvPicPr>
            <p:cNvPr id="7" name="Picture 2" descr="NASA's next-generation Ares rockets use technology derived from the space shuttle's solid rocket boosters (Illustration: NASA/MSF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8410" y="2804130"/>
              <a:ext cx="1610596" cy="1233717"/>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7600582" y="3855443"/>
              <a:ext cx="1039175" cy="307776"/>
            </a:xfrm>
            <a:prstGeom prst="rect">
              <a:avLst/>
            </a:prstGeom>
            <a:noFill/>
          </p:spPr>
          <p:txBody>
            <a:bodyPr wrap="none" rtlCol="0">
              <a:spAutoFit/>
            </a:bodyPr>
            <a:lstStyle/>
            <a:p>
              <a:r>
                <a:rPr lang="de-DE" sz="900" dirty="0">
                  <a:solidFill>
                    <a:schemeClr val="bg1"/>
                  </a:solidFill>
                </a:rPr>
                <a:t>Quelle NASA</a:t>
              </a:r>
            </a:p>
          </p:txBody>
        </p:sp>
      </p:grpSp>
      <p:sp>
        <p:nvSpPr>
          <p:cNvPr id="9" name="Textfeld 8"/>
          <p:cNvSpPr txBox="1"/>
          <p:nvPr/>
        </p:nvSpPr>
        <p:spPr>
          <a:xfrm>
            <a:off x="1230238" y="3520628"/>
            <a:ext cx="5285978" cy="923330"/>
          </a:xfrm>
          <a:prstGeom prst="rect">
            <a:avLst/>
          </a:prstGeom>
          <a:noFill/>
        </p:spPr>
        <p:txBody>
          <a:bodyPr wrap="square" rtlCol="0">
            <a:spAutoFit/>
          </a:bodyPr>
          <a:lstStyle/>
          <a:p>
            <a:pPr marL="257175" indent="-257175">
              <a:buFont typeface="Arial" panose="020B0604020202020204" pitchFamily="34" charset="0"/>
              <a:buChar char="•"/>
            </a:pPr>
            <a:r>
              <a:rPr lang="en-GB" dirty="0"/>
              <a:t>1983 Air Canada Flight 143 „Gimli-Glider”:</a:t>
            </a:r>
            <a:r>
              <a:rPr lang="en-GB" baseline="30000" dirty="0"/>
              <a:t>3</a:t>
            </a:r>
            <a:r>
              <a:rPr lang="en-GB" dirty="0"/>
              <a:t> </a:t>
            </a:r>
          </a:p>
          <a:p>
            <a:r>
              <a:rPr lang="en-GB" dirty="0"/>
              <a:t>     Fuelling crew mixed up pound/litre and kg/litre  </a:t>
            </a:r>
          </a:p>
          <a:p>
            <a:r>
              <a:rPr lang="en-GB" dirty="0"/>
              <a:t>     for calculation =&gt; tanks less than half filled.</a:t>
            </a:r>
          </a:p>
        </p:txBody>
      </p:sp>
      <p:grpSp>
        <p:nvGrpSpPr>
          <p:cNvPr id="13" name="Gruppieren 12"/>
          <p:cNvGrpSpPr/>
          <p:nvPr/>
        </p:nvGrpSpPr>
        <p:grpSpPr>
          <a:xfrm>
            <a:off x="6528870" y="3621241"/>
            <a:ext cx="1296038" cy="750706"/>
            <a:chOff x="7205974" y="4438650"/>
            <a:chExt cx="1694296" cy="981390"/>
          </a:xfrm>
        </p:grpSpPr>
        <p:pic>
          <p:nvPicPr>
            <p:cNvPr id="1028" name="Picture 4" descr="Gimli glider.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5974" y="4438650"/>
              <a:ext cx="1547813" cy="914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p:cNvSpPr txBox="1"/>
            <p:nvPr/>
          </p:nvSpPr>
          <p:spPr>
            <a:xfrm>
              <a:off x="7581106" y="5112264"/>
              <a:ext cx="1319164" cy="307776"/>
            </a:xfrm>
            <a:prstGeom prst="rect">
              <a:avLst/>
            </a:prstGeom>
            <a:noFill/>
          </p:spPr>
          <p:txBody>
            <a:bodyPr wrap="none" rtlCol="0">
              <a:spAutoFit/>
            </a:bodyPr>
            <a:lstStyle/>
            <a:p>
              <a:r>
                <a:rPr lang="de-DE" sz="900" dirty="0">
                  <a:solidFill>
                    <a:schemeClr val="bg1"/>
                  </a:solidFill>
                </a:rPr>
                <a:t>Quelle Wikipedia</a:t>
              </a:r>
            </a:p>
          </p:txBody>
        </p:sp>
      </p:grpSp>
    </p:spTree>
    <p:extLst>
      <p:ext uri="{BB962C8B-B14F-4D97-AF65-F5344CB8AC3E}">
        <p14:creationId xmlns:p14="http://schemas.microsoft.com/office/powerpoint/2010/main" val="3579024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Grafik 5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636" y="2039131"/>
            <a:ext cx="2719552" cy="1741155"/>
          </a:xfrm>
          <a:prstGeom prst="rect">
            <a:avLst/>
          </a:prstGeom>
        </p:spPr>
      </p:pic>
      <p:sp>
        <p:nvSpPr>
          <p:cNvPr id="56" name="Pfeil: nach unten gekrümmt 55"/>
          <p:cNvSpPr/>
          <p:nvPr/>
        </p:nvSpPr>
        <p:spPr>
          <a:xfrm>
            <a:off x="2662406" y="1315236"/>
            <a:ext cx="3816816" cy="72389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solidFill>
                <a:schemeClr val="tx1"/>
              </a:solidFill>
            </a:endParaRPr>
          </a:p>
        </p:txBody>
      </p:sp>
      <p:sp>
        <p:nvSpPr>
          <p:cNvPr id="57" name="Textfeld 56"/>
          <p:cNvSpPr txBox="1"/>
          <p:nvPr/>
        </p:nvSpPr>
        <p:spPr>
          <a:xfrm>
            <a:off x="4345122" y="1430077"/>
            <a:ext cx="492444" cy="461665"/>
          </a:xfrm>
          <a:prstGeom prst="rect">
            <a:avLst/>
          </a:prstGeom>
          <a:noFill/>
        </p:spPr>
        <p:txBody>
          <a:bodyPr wrap="none" rtlCol="0">
            <a:spAutoFit/>
          </a:bodyPr>
          <a:lstStyle/>
          <a:p>
            <a:pPr algn="ctr"/>
            <a:r>
              <a:rPr lang="de-DE" sz="2400" b="1" dirty="0">
                <a:effectLst>
                  <a:outerShdw blurRad="38100" dist="38100" dir="2700000" algn="tl">
                    <a:srgbClr val="000000">
                      <a:alpha val="43137"/>
                    </a:srgbClr>
                  </a:outerShdw>
                </a:effectLst>
              </a:rPr>
              <a:t>§§</a:t>
            </a:r>
          </a:p>
        </p:txBody>
      </p:sp>
      <p:pic>
        <p:nvPicPr>
          <p:cNvPr id="4" name="Grafik 3">
            <a:extLst>
              <a:ext uri="{FF2B5EF4-FFF2-40B4-BE49-F238E27FC236}">
                <a16:creationId xmlns:a16="http://schemas.microsoft.com/office/drawing/2014/main" id="{A430DDD7-C329-4259-9334-4C4AF833A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6581" y="2090300"/>
            <a:ext cx="1503563" cy="1636966"/>
          </a:xfrm>
          <a:prstGeom prst="rect">
            <a:avLst/>
          </a:prstGeom>
        </p:spPr>
      </p:pic>
      <p:pic>
        <p:nvPicPr>
          <p:cNvPr id="6" name="Grafik 5">
            <a:extLst>
              <a:ext uri="{FF2B5EF4-FFF2-40B4-BE49-F238E27FC236}">
                <a16:creationId xmlns:a16="http://schemas.microsoft.com/office/drawing/2014/main" id="{48E03ED4-822D-4E98-9B65-80B0ED87D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4966" y="2090301"/>
            <a:ext cx="1024088" cy="1611464"/>
          </a:xfrm>
          <a:prstGeom prst="rect">
            <a:avLst/>
          </a:prstGeom>
        </p:spPr>
      </p:pic>
      <p:sp>
        <p:nvSpPr>
          <p:cNvPr id="19" name="Textfeld 18">
            <a:extLst>
              <a:ext uri="{FF2B5EF4-FFF2-40B4-BE49-F238E27FC236}">
                <a16:creationId xmlns:a16="http://schemas.microsoft.com/office/drawing/2014/main" id="{75E59492-BF7A-4A74-A020-90F4FF65796E}"/>
              </a:ext>
            </a:extLst>
          </p:cNvPr>
          <p:cNvSpPr txBox="1"/>
          <p:nvPr/>
        </p:nvSpPr>
        <p:spPr>
          <a:xfrm>
            <a:off x="4239668" y="2896033"/>
            <a:ext cx="2706767" cy="1477328"/>
          </a:xfrm>
          <a:prstGeom prst="rect">
            <a:avLst/>
          </a:prstGeom>
          <a:noFill/>
        </p:spPr>
        <p:txBody>
          <a:bodyPr wrap="none" rtlCol="0">
            <a:spAutoFit/>
          </a:bodyPr>
          <a:lstStyle/>
          <a:p>
            <a:pPr marL="285750" indent="-285750">
              <a:buFontTx/>
              <a:buChar char="-"/>
            </a:pPr>
            <a:r>
              <a:rPr lang="de-DE" b="1" dirty="0" err="1">
                <a:solidFill>
                  <a:srgbClr val="C00000"/>
                </a:solidFill>
                <a:effectLst>
                  <a:outerShdw blurRad="38100" dist="38100" dir="2700000" algn="tl">
                    <a:srgbClr val="000000">
                      <a:alpha val="43137"/>
                    </a:srgbClr>
                  </a:outerShdw>
                </a:effectLst>
              </a:rPr>
              <a:t>Signature</a:t>
            </a:r>
            <a:r>
              <a:rPr lang="de-DE" b="1" dirty="0">
                <a:solidFill>
                  <a:srgbClr val="C00000"/>
                </a:solidFill>
                <a:effectLst>
                  <a:outerShdw blurRad="38100" dist="38100" dir="2700000" algn="tl">
                    <a:srgbClr val="000000">
                      <a:alpha val="43137"/>
                    </a:srgbClr>
                  </a:outerShdw>
                </a:effectLst>
              </a:rPr>
              <a:t> </a:t>
            </a:r>
            <a:r>
              <a:rPr lang="de-DE" b="1" dirty="0" err="1">
                <a:solidFill>
                  <a:srgbClr val="C00000"/>
                </a:solidFill>
                <a:effectLst>
                  <a:outerShdw blurRad="38100" dist="38100" dir="2700000" algn="tl">
                    <a:srgbClr val="000000">
                      <a:alpha val="43137"/>
                    </a:srgbClr>
                  </a:outerShdw>
                </a:effectLst>
              </a:rPr>
              <a:t>semantics</a:t>
            </a:r>
            <a:endParaRPr lang="de-DE" b="1" dirty="0">
              <a:solidFill>
                <a:srgbClr val="C00000"/>
              </a:solidFill>
              <a:effectLst>
                <a:outerShdw blurRad="38100" dist="38100" dir="2700000" algn="tl">
                  <a:srgbClr val="000000">
                    <a:alpha val="43137"/>
                  </a:srgbClr>
                </a:outerShdw>
              </a:effectLst>
            </a:endParaRPr>
          </a:p>
          <a:p>
            <a:pPr marL="285750" indent="-285750">
              <a:buFontTx/>
              <a:buChar char="-"/>
            </a:pPr>
            <a:r>
              <a:rPr lang="de-DE" b="1" dirty="0">
                <a:solidFill>
                  <a:srgbClr val="C00000"/>
                </a:solidFill>
                <a:effectLst>
                  <a:outerShdw blurRad="38100" dist="38100" dir="2700000" algn="tl">
                    <a:srgbClr val="000000">
                      <a:alpha val="43137"/>
                    </a:srgbClr>
                  </a:outerShdw>
                </a:effectLst>
              </a:rPr>
              <a:t>Registry</a:t>
            </a:r>
          </a:p>
          <a:p>
            <a:pPr marL="285750" indent="-285750">
              <a:buFontTx/>
              <a:buChar char="-"/>
            </a:pPr>
            <a:r>
              <a:rPr lang="de-DE" b="1" dirty="0" err="1">
                <a:solidFill>
                  <a:srgbClr val="C00000"/>
                </a:solidFill>
                <a:effectLst>
                  <a:outerShdw blurRad="38100" dist="38100" dir="2700000" algn="tl">
                    <a:srgbClr val="000000">
                      <a:alpha val="43137"/>
                    </a:srgbClr>
                  </a:outerShdw>
                </a:effectLst>
              </a:rPr>
              <a:t>Withdrawal</a:t>
            </a:r>
            <a:r>
              <a:rPr lang="de-DE" b="1" dirty="0">
                <a:solidFill>
                  <a:srgbClr val="C00000"/>
                </a:solidFill>
                <a:effectLst>
                  <a:outerShdw blurRad="38100" dist="38100" dir="2700000" algn="tl">
                    <a:srgbClr val="000000">
                      <a:alpha val="43137"/>
                    </a:srgbClr>
                  </a:outerShdw>
                </a:effectLst>
              </a:rPr>
              <a:t>/</a:t>
            </a:r>
            <a:r>
              <a:rPr lang="de-DE" b="1" dirty="0" err="1">
                <a:solidFill>
                  <a:srgbClr val="C00000"/>
                </a:solidFill>
                <a:effectLst>
                  <a:outerShdw blurRad="38100" dist="38100" dir="2700000" algn="tl">
                    <a:srgbClr val="000000">
                      <a:alpha val="43137"/>
                    </a:srgbClr>
                  </a:outerShdw>
                </a:effectLst>
              </a:rPr>
              <a:t>revocation</a:t>
            </a:r>
            <a:endParaRPr lang="de-DE" b="1" dirty="0">
              <a:solidFill>
                <a:srgbClr val="C00000"/>
              </a:solidFill>
              <a:effectLst>
                <a:outerShdw blurRad="38100" dist="38100" dir="2700000" algn="tl">
                  <a:srgbClr val="000000">
                    <a:alpha val="43137"/>
                  </a:srgbClr>
                </a:outerShdw>
              </a:effectLst>
            </a:endParaRPr>
          </a:p>
          <a:p>
            <a:pPr marL="285750" indent="-285750">
              <a:buFontTx/>
              <a:buChar char="-"/>
            </a:pPr>
            <a:r>
              <a:rPr lang="de-DE" b="1" dirty="0" err="1">
                <a:solidFill>
                  <a:srgbClr val="C00000"/>
                </a:solidFill>
                <a:effectLst>
                  <a:outerShdw blurRad="38100" dist="38100" dir="2700000" algn="tl">
                    <a:srgbClr val="000000">
                      <a:alpha val="43137"/>
                    </a:srgbClr>
                  </a:outerShdw>
                </a:effectLst>
              </a:rPr>
              <a:t>Validity</a:t>
            </a:r>
            <a:r>
              <a:rPr lang="de-DE" b="1" dirty="0">
                <a:solidFill>
                  <a:srgbClr val="C00000"/>
                </a:solidFill>
                <a:effectLst>
                  <a:outerShdw blurRad="38100" dist="38100" dir="2700000" algn="tl">
                    <a:srgbClr val="000000">
                      <a:alpha val="43137"/>
                    </a:srgbClr>
                  </a:outerShdw>
                </a:effectLst>
              </a:rPr>
              <a:t> </a:t>
            </a:r>
          </a:p>
          <a:p>
            <a:pPr marL="285750" indent="-285750">
              <a:buFontTx/>
              <a:buChar char="-"/>
            </a:pPr>
            <a:r>
              <a:rPr lang="de-DE" b="1" dirty="0" err="1">
                <a:solidFill>
                  <a:srgbClr val="C00000"/>
                </a:solidFill>
                <a:effectLst>
                  <a:outerShdw blurRad="38100" dist="38100" dir="2700000" algn="tl">
                    <a:srgbClr val="000000">
                      <a:alpha val="43137"/>
                    </a:srgbClr>
                  </a:outerShdw>
                </a:effectLst>
              </a:rPr>
              <a:t>Liabilities</a:t>
            </a:r>
            <a:endParaRPr lang="de-DE" b="1" dirty="0">
              <a:solidFill>
                <a:srgbClr val="C00000"/>
              </a:solidFill>
              <a:effectLst>
                <a:outerShdw blurRad="38100" dist="38100" dir="2700000" algn="tl">
                  <a:srgbClr val="000000">
                    <a:alpha val="43137"/>
                  </a:srgbClr>
                </a:outerShdw>
              </a:effectLst>
            </a:endParaRPr>
          </a:p>
        </p:txBody>
      </p:sp>
      <p:sp>
        <p:nvSpPr>
          <p:cNvPr id="2" name="Titel 1">
            <a:extLst>
              <a:ext uri="{FF2B5EF4-FFF2-40B4-BE49-F238E27FC236}">
                <a16:creationId xmlns:a16="http://schemas.microsoft.com/office/drawing/2014/main" id="{381166C0-42CC-484A-BE4E-ABFCC2357300}"/>
              </a:ext>
            </a:extLst>
          </p:cNvPr>
          <p:cNvSpPr>
            <a:spLocks noGrp="1"/>
          </p:cNvSpPr>
          <p:nvPr>
            <p:ph type="title"/>
          </p:nvPr>
        </p:nvSpPr>
        <p:spPr/>
        <p:txBody>
          <a:bodyPr>
            <a:normAutofit/>
          </a:bodyPr>
          <a:lstStyle/>
          <a:p>
            <a:r>
              <a:rPr lang="de-DE" dirty="0" err="1"/>
              <a:t>Validity</a:t>
            </a:r>
            <a:r>
              <a:rPr lang="de-DE" dirty="0"/>
              <a:t> </a:t>
            </a:r>
            <a:r>
              <a:rPr lang="de-DE" dirty="0" err="1"/>
              <a:t>of</a:t>
            </a:r>
            <a:r>
              <a:rPr lang="de-DE" dirty="0"/>
              <a:t> digital </a:t>
            </a:r>
            <a:r>
              <a:rPr lang="de-DE" dirty="0" err="1"/>
              <a:t>certificates</a:t>
            </a:r>
            <a:br>
              <a:rPr lang="de-DE" dirty="0"/>
            </a:br>
            <a:r>
              <a:rPr lang="en-US" dirty="0"/>
              <a:t>in Germany, the EU and the world</a:t>
            </a:r>
            <a:endParaRPr lang="de-DE" dirty="0"/>
          </a:p>
        </p:txBody>
      </p:sp>
    </p:spTree>
    <p:extLst>
      <p:ext uri="{BB962C8B-B14F-4D97-AF65-F5344CB8AC3E}">
        <p14:creationId xmlns:p14="http://schemas.microsoft.com/office/powerpoint/2010/main" val="31194799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1+#ppt_w/2"/>
                                          </p:val>
                                        </p:tav>
                                        <p:tav tm="100000">
                                          <p:val>
                                            <p:strVal val="#ppt_x"/>
                                          </p:val>
                                        </p:tav>
                                      </p:tavLst>
                                    </p:anim>
                                    <p:anim calcmode="lin" valueType="num">
                                      <p:cBhvr additive="base">
                                        <p:cTn id="8" dur="500" fill="hold"/>
                                        <p:tgtEl>
                                          <p:spTgt spid="5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wipe(left)">
                                      <p:cBhvr>
                                        <p:cTn id="12" dur="500"/>
                                        <p:tgtEl>
                                          <p:spTgt spid="5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wipe(left)">
                                      <p:cBhvr>
                                        <p:cTn id="15" dur="500"/>
                                        <p:tgtEl>
                                          <p:spTgt spid="57"/>
                                        </p:tgtEl>
                                      </p:cBhvr>
                                    </p:animEffect>
                                  </p:childTnLst>
                                </p:cTn>
                              </p:par>
                            </p:childTnLst>
                          </p:cTn>
                        </p:par>
                        <p:par>
                          <p:cTn id="16" fill="hold">
                            <p:stCondLst>
                              <p:cond delay="1000"/>
                            </p:stCondLst>
                            <p:childTnLst>
                              <p:par>
                                <p:cTn id="17" presetID="1"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descr="Microsoft Edge">
            <a:extLst>
              <a:ext uri="{FF2B5EF4-FFF2-40B4-BE49-F238E27FC236}">
                <a16:creationId xmlns:a16="http://schemas.microsoft.com/office/drawing/2014/main" id="{FD998302-CAA7-45AB-B67B-5AA02DF1D34D}"/>
              </a:ext>
            </a:extLst>
          </p:cNvPr>
          <p:cNvPicPr>
            <a:picLocks noGrp="1" noChangeAspect="1"/>
          </p:cNvPicPr>
          <p:nvPr>
            <p:ph type="pic" idx="4294967295"/>
          </p:nvPr>
        </p:nvPicPr>
        <p:blipFill>
          <a:blip r:embed="rId2"/>
          <a:srcRect/>
          <a:stretch>
            <a:fillRect/>
          </a:stretch>
        </p:blipFill>
        <p:spPr>
          <a:xfrm>
            <a:off x="191074" y="915566"/>
            <a:ext cx="8784976" cy="3966075"/>
          </a:xfrm>
        </p:spPr>
      </p:pic>
      <p:sp>
        <p:nvSpPr>
          <p:cNvPr id="6" name="Titel 5">
            <a:extLst>
              <a:ext uri="{FF2B5EF4-FFF2-40B4-BE49-F238E27FC236}">
                <a16:creationId xmlns:a16="http://schemas.microsoft.com/office/drawing/2014/main" id="{DBE297AA-4E90-4183-90D1-86C094321C3B}"/>
              </a:ext>
            </a:extLst>
          </p:cNvPr>
          <p:cNvSpPr>
            <a:spLocks noGrp="1"/>
          </p:cNvSpPr>
          <p:nvPr>
            <p:ph type="title"/>
          </p:nvPr>
        </p:nvSpPr>
        <p:spPr/>
        <p:txBody>
          <a:bodyPr/>
          <a:lstStyle/>
          <a:p>
            <a:endParaRPr lang="de-DE"/>
          </a:p>
        </p:txBody>
      </p:sp>
      <p:sp>
        <p:nvSpPr>
          <p:cNvPr id="10" name="Titel 1">
            <a:extLst>
              <a:ext uri="{FF2B5EF4-FFF2-40B4-BE49-F238E27FC236}">
                <a16:creationId xmlns:a16="http://schemas.microsoft.com/office/drawing/2014/main" id="{3B8F2406-5C3F-42E8-9166-87CF4E6BC669}"/>
              </a:ext>
            </a:extLst>
          </p:cNvPr>
          <p:cNvSpPr txBox="1">
            <a:spLocks/>
          </p:cNvSpPr>
          <p:nvPr/>
        </p:nvSpPr>
        <p:spPr>
          <a:xfrm>
            <a:off x="533737" y="-164554"/>
            <a:ext cx="6711613" cy="1325563"/>
          </a:xfrm>
          <a:prstGeom prst="rect">
            <a:avLst/>
          </a:prstGeom>
        </p:spPr>
        <p:txBody>
          <a:bodyPr vert="horz" lIns="91440" tIns="45720" rIns="91440" bIns="45720" rtlCol="0" anchor="ctr">
            <a:normAutofit/>
          </a:bodyPr>
          <a:lstStyle>
            <a:lvl1pPr algn="l" defTabSz="457200" rtl="0" eaLnBrk="1" latinLnBrk="0" hangingPunct="1">
              <a:spcBef>
                <a:spcPct val="0"/>
              </a:spcBef>
              <a:buNone/>
              <a:defRPr lang="en-US" sz="2800" b="1" kern="1200" dirty="0">
                <a:solidFill>
                  <a:srgbClr val="0073AA"/>
                </a:solidFill>
                <a:latin typeface="Arial" pitchFamily="34" charset="0"/>
                <a:ea typeface="+mj-ea"/>
                <a:cs typeface="Arial" pitchFamily="34" charset="0"/>
              </a:defRPr>
            </a:lvl1pPr>
          </a:lstStyle>
          <a:p>
            <a:r>
              <a:rPr lang="de-DE" dirty="0"/>
              <a:t>Stakeholder </a:t>
            </a:r>
            <a:r>
              <a:rPr lang="de-DE" dirty="0" err="1"/>
              <a:t>workshop</a:t>
            </a:r>
            <a:r>
              <a:rPr lang="de-DE" dirty="0"/>
              <a:t>, Nov. 2019</a:t>
            </a:r>
          </a:p>
        </p:txBody>
      </p:sp>
    </p:spTree>
    <p:extLst>
      <p:ext uri="{BB962C8B-B14F-4D97-AF65-F5344CB8AC3E}">
        <p14:creationId xmlns:p14="http://schemas.microsoft.com/office/powerpoint/2010/main" val="20665002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descr="Microsoft Edge">
            <a:extLst>
              <a:ext uri="{FF2B5EF4-FFF2-40B4-BE49-F238E27FC236}">
                <a16:creationId xmlns:a16="http://schemas.microsoft.com/office/drawing/2014/main" id="{D7FDD16D-F427-4ADD-A757-0688133DEE2C}"/>
              </a:ext>
            </a:extLst>
          </p:cNvPr>
          <p:cNvPicPr>
            <a:picLocks noGrp="1" noChangeAspect="1"/>
          </p:cNvPicPr>
          <p:nvPr>
            <p:ph type="pic" idx="4294967295"/>
          </p:nvPr>
        </p:nvPicPr>
        <p:blipFill>
          <a:blip r:embed="rId2"/>
          <a:srcRect/>
          <a:stretch>
            <a:fillRect/>
          </a:stretch>
        </p:blipFill>
        <p:spPr>
          <a:xfrm>
            <a:off x="-1" y="915566"/>
            <a:ext cx="10552835" cy="4046074"/>
          </a:xfrm>
        </p:spPr>
      </p:pic>
      <p:sp>
        <p:nvSpPr>
          <p:cNvPr id="4" name="Titel 3">
            <a:extLst>
              <a:ext uri="{FF2B5EF4-FFF2-40B4-BE49-F238E27FC236}">
                <a16:creationId xmlns:a16="http://schemas.microsoft.com/office/drawing/2014/main" id="{B4E662C3-814F-4CCE-B9E8-13D23EFBA7C3}"/>
              </a:ext>
            </a:extLst>
          </p:cNvPr>
          <p:cNvSpPr>
            <a:spLocks noGrp="1"/>
          </p:cNvSpPr>
          <p:nvPr>
            <p:ph type="title"/>
          </p:nvPr>
        </p:nvSpPr>
        <p:spPr/>
        <p:txBody>
          <a:bodyPr/>
          <a:lstStyle/>
          <a:p>
            <a:endParaRPr lang="de-DE"/>
          </a:p>
        </p:txBody>
      </p:sp>
      <p:sp>
        <p:nvSpPr>
          <p:cNvPr id="10" name="Titel 1">
            <a:extLst>
              <a:ext uri="{FF2B5EF4-FFF2-40B4-BE49-F238E27FC236}">
                <a16:creationId xmlns:a16="http://schemas.microsoft.com/office/drawing/2014/main" id="{E5683555-7178-4793-8C5F-2E46E5B1D650}"/>
              </a:ext>
            </a:extLst>
          </p:cNvPr>
          <p:cNvSpPr txBox="1">
            <a:spLocks/>
          </p:cNvSpPr>
          <p:nvPr/>
        </p:nvSpPr>
        <p:spPr>
          <a:xfrm>
            <a:off x="533737" y="-164554"/>
            <a:ext cx="6711613" cy="1325563"/>
          </a:xfrm>
          <a:prstGeom prst="rect">
            <a:avLst/>
          </a:prstGeom>
        </p:spPr>
        <p:txBody>
          <a:bodyPr vert="horz" lIns="91440" tIns="45720" rIns="91440" bIns="45720" rtlCol="0" anchor="ctr">
            <a:normAutofit/>
          </a:bodyPr>
          <a:lstStyle>
            <a:lvl1pPr algn="l" defTabSz="457200" rtl="0" eaLnBrk="1" latinLnBrk="0" hangingPunct="1">
              <a:spcBef>
                <a:spcPct val="0"/>
              </a:spcBef>
              <a:buNone/>
              <a:defRPr lang="en-US" sz="2800" b="1" kern="1200" dirty="0">
                <a:solidFill>
                  <a:srgbClr val="0073AA"/>
                </a:solidFill>
                <a:latin typeface="Arial" pitchFamily="34" charset="0"/>
                <a:ea typeface="+mj-ea"/>
                <a:cs typeface="Arial" pitchFamily="34" charset="0"/>
              </a:defRPr>
            </a:lvl1pPr>
          </a:lstStyle>
          <a:p>
            <a:r>
              <a:rPr lang="de-DE"/>
              <a:t>Stakeholder workshop, Nov. 2019</a:t>
            </a:r>
          </a:p>
        </p:txBody>
      </p:sp>
    </p:spTree>
    <p:extLst>
      <p:ext uri="{BB962C8B-B14F-4D97-AF65-F5344CB8AC3E}">
        <p14:creationId xmlns:p14="http://schemas.microsoft.com/office/powerpoint/2010/main" val="10587902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3184348-69ED-40AD-B2A4-5E1C4E3AC5CD}"/>
              </a:ext>
            </a:extLst>
          </p:cNvPr>
          <p:cNvSpPr>
            <a:spLocks noGrp="1"/>
          </p:cNvSpPr>
          <p:nvPr>
            <p:ph type="title"/>
          </p:nvPr>
        </p:nvSpPr>
        <p:spPr/>
        <p:txBody>
          <a:bodyPr/>
          <a:lstStyle/>
          <a:p>
            <a:endParaRPr lang="de-DE"/>
          </a:p>
        </p:txBody>
      </p:sp>
      <p:pic>
        <p:nvPicPr>
          <p:cNvPr id="3" name="Bildplatzhalter 5" descr="Microsoft Edge">
            <a:extLst>
              <a:ext uri="{FF2B5EF4-FFF2-40B4-BE49-F238E27FC236}">
                <a16:creationId xmlns:a16="http://schemas.microsoft.com/office/drawing/2014/main" id="{917A67EE-8E2D-4D2D-9C92-7ED8F436AD0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93700" y="843558"/>
            <a:ext cx="8066732" cy="4082383"/>
          </a:xfrm>
          <a:prstGeom prst="rect">
            <a:avLst/>
          </a:prstGeom>
        </p:spPr>
      </p:pic>
      <p:sp>
        <p:nvSpPr>
          <p:cNvPr id="5" name="Titel 1">
            <a:extLst>
              <a:ext uri="{FF2B5EF4-FFF2-40B4-BE49-F238E27FC236}">
                <a16:creationId xmlns:a16="http://schemas.microsoft.com/office/drawing/2014/main" id="{8714B153-FB44-4363-8759-C95B0597248B}"/>
              </a:ext>
            </a:extLst>
          </p:cNvPr>
          <p:cNvSpPr txBox="1">
            <a:spLocks/>
          </p:cNvSpPr>
          <p:nvPr/>
        </p:nvSpPr>
        <p:spPr>
          <a:xfrm>
            <a:off x="533737" y="-164554"/>
            <a:ext cx="6711613" cy="1325563"/>
          </a:xfrm>
          <a:prstGeom prst="rect">
            <a:avLst/>
          </a:prstGeom>
        </p:spPr>
        <p:txBody>
          <a:bodyPr vert="horz" lIns="91440" tIns="45720" rIns="91440" bIns="45720" rtlCol="0" anchor="ctr">
            <a:normAutofit/>
          </a:bodyPr>
          <a:lstStyle>
            <a:lvl1pPr algn="l" defTabSz="457200" rtl="0" eaLnBrk="1" latinLnBrk="0" hangingPunct="1">
              <a:spcBef>
                <a:spcPct val="0"/>
              </a:spcBef>
              <a:buNone/>
              <a:defRPr lang="en-US" sz="2800" b="1" kern="1200" dirty="0">
                <a:solidFill>
                  <a:srgbClr val="0073AA"/>
                </a:solidFill>
                <a:latin typeface="Arial" pitchFamily="34" charset="0"/>
                <a:ea typeface="+mj-ea"/>
                <a:cs typeface="Arial" pitchFamily="34" charset="0"/>
              </a:defRPr>
            </a:lvl1pPr>
          </a:lstStyle>
          <a:p>
            <a:r>
              <a:rPr lang="de-DE"/>
              <a:t>Stakeholder workshop, Nov. 2019</a:t>
            </a:r>
          </a:p>
        </p:txBody>
      </p:sp>
    </p:spTree>
    <p:extLst>
      <p:ext uri="{BB962C8B-B14F-4D97-AF65-F5344CB8AC3E}">
        <p14:creationId xmlns:p14="http://schemas.microsoft.com/office/powerpoint/2010/main" val="24267953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descr="Microsoft Edge">
            <a:extLst>
              <a:ext uri="{FF2B5EF4-FFF2-40B4-BE49-F238E27FC236}">
                <a16:creationId xmlns:a16="http://schemas.microsoft.com/office/drawing/2014/main" id="{0E21AF5D-C458-4859-B90E-999D4CC53EED}"/>
              </a:ext>
            </a:extLst>
          </p:cNvPr>
          <p:cNvPicPr>
            <a:picLocks noGrp="1" noChangeAspect="1"/>
          </p:cNvPicPr>
          <p:nvPr>
            <p:ph type="pic" idx="4294967295"/>
          </p:nvPr>
        </p:nvPicPr>
        <p:blipFill>
          <a:blip r:embed="rId2"/>
          <a:srcRect/>
          <a:stretch>
            <a:fillRect/>
          </a:stretch>
        </p:blipFill>
        <p:spPr>
          <a:xfrm>
            <a:off x="395537" y="902538"/>
            <a:ext cx="7848872" cy="3984146"/>
          </a:xfrm>
        </p:spPr>
      </p:pic>
      <p:sp>
        <p:nvSpPr>
          <p:cNvPr id="4" name="Titel 3">
            <a:extLst>
              <a:ext uri="{FF2B5EF4-FFF2-40B4-BE49-F238E27FC236}">
                <a16:creationId xmlns:a16="http://schemas.microsoft.com/office/drawing/2014/main" id="{1A5A4F33-E4D2-4CCB-81A6-CCC87E1DA10B}"/>
              </a:ext>
            </a:extLst>
          </p:cNvPr>
          <p:cNvSpPr>
            <a:spLocks noGrp="1"/>
          </p:cNvSpPr>
          <p:nvPr>
            <p:ph type="title"/>
          </p:nvPr>
        </p:nvSpPr>
        <p:spPr/>
        <p:txBody>
          <a:bodyPr/>
          <a:lstStyle/>
          <a:p>
            <a:endParaRPr lang="de-DE"/>
          </a:p>
        </p:txBody>
      </p:sp>
      <p:sp>
        <p:nvSpPr>
          <p:cNvPr id="10" name="Titel 1">
            <a:extLst>
              <a:ext uri="{FF2B5EF4-FFF2-40B4-BE49-F238E27FC236}">
                <a16:creationId xmlns:a16="http://schemas.microsoft.com/office/drawing/2014/main" id="{D8EB8167-B160-45F8-AABA-292A5A4CE69C}"/>
              </a:ext>
            </a:extLst>
          </p:cNvPr>
          <p:cNvSpPr txBox="1">
            <a:spLocks/>
          </p:cNvSpPr>
          <p:nvPr/>
        </p:nvSpPr>
        <p:spPr>
          <a:xfrm>
            <a:off x="533737" y="-164554"/>
            <a:ext cx="6711613" cy="1325563"/>
          </a:xfrm>
          <a:prstGeom prst="rect">
            <a:avLst/>
          </a:prstGeom>
        </p:spPr>
        <p:txBody>
          <a:bodyPr vert="horz" lIns="91440" tIns="45720" rIns="91440" bIns="45720" rtlCol="0" anchor="ctr">
            <a:normAutofit/>
          </a:bodyPr>
          <a:lstStyle>
            <a:lvl1pPr algn="l" defTabSz="457200" rtl="0" eaLnBrk="1" latinLnBrk="0" hangingPunct="1">
              <a:spcBef>
                <a:spcPct val="0"/>
              </a:spcBef>
              <a:buNone/>
              <a:defRPr lang="en-US" sz="2800" b="1" kern="1200" dirty="0">
                <a:solidFill>
                  <a:srgbClr val="0073AA"/>
                </a:solidFill>
                <a:latin typeface="Arial" pitchFamily="34" charset="0"/>
                <a:ea typeface="+mj-ea"/>
                <a:cs typeface="Arial" pitchFamily="34" charset="0"/>
              </a:defRPr>
            </a:lvl1pPr>
          </a:lstStyle>
          <a:p>
            <a:r>
              <a:rPr lang="de-DE"/>
              <a:t>Stakeholder workshop, Nov. 2019</a:t>
            </a:r>
          </a:p>
        </p:txBody>
      </p:sp>
    </p:spTree>
    <p:extLst>
      <p:ext uri="{BB962C8B-B14F-4D97-AF65-F5344CB8AC3E}">
        <p14:creationId xmlns:p14="http://schemas.microsoft.com/office/powerpoint/2010/main" val="41616736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EAFB8D-55D7-467E-9EDC-D066F10FD3FD}"/>
              </a:ext>
            </a:extLst>
          </p:cNvPr>
          <p:cNvSpPr>
            <a:spLocks noGrp="1"/>
          </p:cNvSpPr>
          <p:nvPr>
            <p:ph type="title"/>
          </p:nvPr>
        </p:nvSpPr>
        <p:spPr/>
        <p:txBody>
          <a:bodyPr/>
          <a:lstStyle/>
          <a:p>
            <a:r>
              <a:rPr lang="de-DE" dirty="0"/>
              <a:t>Stakeholder </a:t>
            </a:r>
            <a:r>
              <a:rPr lang="de-DE" dirty="0" err="1"/>
              <a:t>workshop</a:t>
            </a:r>
            <a:r>
              <a:rPr lang="de-DE" dirty="0"/>
              <a:t>, Nov. 2019</a:t>
            </a:r>
          </a:p>
        </p:txBody>
      </p:sp>
      <p:pic>
        <p:nvPicPr>
          <p:cNvPr id="9" name="Bildplatzhalter 8" descr="Microsoft Edge">
            <a:extLst>
              <a:ext uri="{FF2B5EF4-FFF2-40B4-BE49-F238E27FC236}">
                <a16:creationId xmlns:a16="http://schemas.microsoft.com/office/drawing/2014/main" id="{12517D10-BF6B-47C5-8C03-5DEF6EBB1227}"/>
              </a:ext>
            </a:extLst>
          </p:cNvPr>
          <p:cNvPicPr>
            <a:picLocks noGrp="1" noChangeAspect="1"/>
          </p:cNvPicPr>
          <p:nvPr>
            <p:ph type="pic" idx="4294967295"/>
          </p:nvPr>
        </p:nvPicPr>
        <p:blipFill>
          <a:blip r:embed="rId2"/>
          <a:srcRect/>
          <a:stretch>
            <a:fillRect/>
          </a:stretch>
        </p:blipFill>
        <p:spPr>
          <a:xfrm>
            <a:off x="2321" y="1059582"/>
            <a:ext cx="9458605" cy="3528392"/>
          </a:xfrm>
        </p:spPr>
      </p:pic>
    </p:spTree>
    <p:extLst>
      <p:ext uri="{BB962C8B-B14F-4D97-AF65-F5344CB8AC3E}">
        <p14:creationId xmlns:p14="http://schemas.microsoft.com/office/powerpoint/2010/main" val="9941268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E83D0AC-40CF-4FBC-90B9-FF39DC93D906}"/>
              </a:ext>
            </a:extLst>
          </p:cNvPr>
          <p:cNvSpPr>
            <a:spLocks noGrp="1"/>
          </p:cNvSpPr>
          <p:nvPr>
            <p:ph type="title"/>
          </p:nvPr>
        </p:nvSpPr>
        <p:spPr/>
        <p:txBody>
          <a:bodyPr/>
          <a:lstStyle/>
          <a:p>
            <a:endParaRPr lang="de-DE"/>
          </a:p>
        </p:txBody>
      </p:sp>
      <p:sp>
        <p:nvSpPr>
          <p:cNvPr id="10" name="Titel 1">
            <a:extLst>
              <a:ext uri="{FF2B5EF4-FFF2-40B4-BE49-F238E27FC236}">
                <a16:creationId xmlns:a16="http://schemas.microsoft.com/office/drawing/2014/main" id="{70A92204-28D2-4F1C-B7DD-83E0F7CD81B3}"/>
              </a:ext>
            </a:extLst>
          </p:cNvPr>
          <p:cNvSpPr txBox="1">
            <a:spLocks/>
          </p:cNvSpPr>
          <p:nvPr/>
        </p:nvSpPr>
        <p:spPr>
          <a:xfrm>
            <a:off x="533737" y="-164554"/>
            <a:ext cx="6711613" cy="1325563"/>
          </a:xfrm>
          <a:prstGeom prst="rect">
            <a:avLst/>
          </a:prstGeom>
        </p:spPr>
        <p:txBody>
          <a:bodyPr vert="horz" lIns="91440" tIns="45720" rIns="91440" bIns="45720" rtlCol="0" anchor="ctr">
            <a:normAutofit/>
          </a:bodyPr>
          <a:lstStyle>
            <a:lvl1pPr algn="l" defTabSz="457200" rtl="0" eaLnBrk="1" latinLnBrk="0" hangingPunct="1">
              <a:spcBef>
                <a:spcPct val="0"/>
              </a:spcBef>
              <a:buNone/>
              <a:defRPr lang="en-US" sz="2800" b="1" kern="1200" dirty="0">
                <a:solidFill>
                  <a:srgbClr val="0073AA"/>
                </a:solidFill>
                <a:latin typeface="Arial" pitchFamily="34" charset="0"/>
                <a:ea typeface="+mj-ea"/>
                <a:cs typeface="Arial" pitchFamily="34" charset="0"/>
              </a:defRPr>
            </a:lvl1pPr>
          </a:lstStyle>
          <a:p>
            <a:r>
              <a:rPr lang="de-DE"/>
              <a:t>Stakeholder workshop, Nov. 2019</a:t>
            </a:r>
          </a:p>
        </p:txBody>
      </p:sp>
      <p:pic>
        <p:nvPicPr>
          <p:cNvPr id="3" name="Grafik 2">
            <a:extLst>
              <a:ext uri="{FF2B5EF4-FFF2-40B4-BE49-F238E27FC236}">
                <a16:creationId xmlns:a16="http://schemas.microsoft.com/office/drawing/2014/main" id="{05A9AA90-C514-490F-BFC3-21F7343E064B}"/>
              </a:ext>
            </a:extLst>
          </p:cNvPr>
          <p:cNvPicPr>
            <a:picLocks noChangeAspect="1"/>
          </p:cNvPicPr>
          <p:nvPr/>
        </p:nvPicPr>
        <p:blipFill>
          <a:blip r:embed="rId2"/>
          <a:stretch>
            <a:fillRect/>
          </a:stretch>
        </p:blipFill>
        <p:spPr>
          <a:xfrm>
            <a:off x="393700" y="890337"/>
            <a:ext cx="8268761" cy="3996744"/>
          </a:xfrm>
          <a:prstGeom prst="rect">
            <a:avLst/>
          </a:prstGeom>
        </p:spPr>
      </p:pic>
      <p:pic>
        <p:nvPicPr>
          <p:cNvPr id="5" name="Grafik 4">
            <a:extLst>
              <a:ext uri="{FF2B5EF4-FFF2-40B4-BE49-F238E27FC236}">
                <a16:creationId xmlns:a16="http://schemas.microsoft.com/office/drawing/2014/main" id="{30F48725-C19A-41CA-9164-2F4E5207A472}"/>
              </a:ext>
            </a:extLst>
          </p:cNvPr>
          <p:cNvPicPr>
            <a:picLocks noChangeAspect="1"/>
          </p:cNvPicPr>
          <p:nvPr/>
        </p:nvPicPr>
        <p:blipFill>
          <a:blip r:embed="rId3"/>
          <a:stretch>
            <a:fillRect/>
          </a:stretch>
        </p:blipFill>
        <p:spPr>
          <a:xfrm>
            <a:off x="2119924" y="1275606"/>
            <a:ext cx="4998103" cy="3611475"/>
          </a:xfrm>
          <a:prstGeom prst="rect">
            <a:avLst/>
          </a:prstGeom>
        </p:spPr>
      </p:pic>
      <p:sp>
        <p:nvSpPr>
          <p:cNvPr id="6" name="Rechteck 5">
            <a:extLst>
              <a:ext uri="{FF2B5EF4-FFF2-40B4-BE49-F238E27FC236}">
                <a16:creationId xmlns:a16="http://schemas.microsoft.com/office/drawing/2014/main" id="{814ABCB4-C693-4B15-A894-B69648C96C5B}"/>
              </a:ext>
            </a:extLst>
          </p:cNvPr>
          <p:cNvSpPr/>
          <p:nvPr/>
        </p:nvSpPr>
        <p:spPr>
          <a:xfrm>
            <a:off x="7024076" y="1275606"/>
            <a:ext cx="1746186" cy="36114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430755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descr="Microsoft Edge">
            <a:extLst>
              <a:ext uri="{FF2B5EF4-FFF2-40B4-BE49-F238E27FC236}">
                <a16:creationId xmlns:a16="http://schemas.microsoft.com/office/drawing/2014/main" id="{3B706C07-91F3-434A-AB40-2830F5154104}"/>
              </a:ext>
            </a:extLst>
          </p:cNvPr>
          <p:cNvPicPr>
            <a:picLocks noGrp="1" noChangeAspect="1"/>
          </p:cNvPicPr>
          <p:nvPr>
            <p:ph type="pic" idx="4294967295"/>
          </p:nvPr>
        </p:nvPicPr>
        <p:blipFill>
          <a:blip r:embed="rId2"/>
          <a:srcRect/>
          <a:stretch>
            <a:fillRect/>
          </a:stretch>
        </p:blipFill>
        <p:spPr>
          <a:xfrm>
            <a:off x="-1" y="915566"/>
            <a:ext cx="10108461" cy="3924722"/>
          </a:xfrm>
        </p:spPr>
      </p:pic>
      <p:sp>
        <p:nvSpPr>
          <p:cNvPr id="4" name="Titel 3">
            <a:extLst>
              <a:ext uri="{FF2B5EF4-FFF2-40B4-BE49-F238E27FC236}">
                <a16:creationId xmlns:a16="http://schemas.microsoft.com/office/drawing/2014/main" id="{2D363A22-9FEC-4DE8-8208-0FD92CB05A4F}"/>
              </a:ext>
            </a:extLst>
          </p:cNvPr>
          <p:cNvSpPr>
            <a:spLocks noGrp="1"/>
          </p:cNvSpPr>
          <p:nvPr>
            <p:ph type="title"/>
          </p:nvPr>
        </p:nvSpPr>
        <p:spPr/>
        <p:txBody>
          <a:bodyPr/>
          <a:lstStyle/>
          <a:p>
            <a:endParaRPr lang="de-DE"/>
          </a:p>
        </p:txBody>
      </p:sp>
      <p:sp>
        <p:nvSpPr>
          <p:cNvPr id="10" name="Titel 1">
            <a:extLst>
              <a:ext uri="{FF2B5EF4-FFF2-40B4-BE49-F238E27FC236}">
                <a16:creationId xmlns:a16="http://schemas.microsoft.com/office/drawing/2014/main" id="{C7CCFF82-E3F0-4FC0-8FF8-83EE5D05A2DE}"/>
              </a:ext>
            </a:extLst>
          </p:cNvPr>
          <p:cNvSpPr txBox="1">
            <a:spLocks/>
          </p:cNvSpPr>
          <p:nvPr/>
        </p:nvSpPr>
        <p:spPr>
          <a:xfrm>
            <a:off x="533737" y="-164554"/>
            <a:ext cx="6711613" cy="1325563"/>
          </a:xfrm>
          <a:prstGeom prst="rect">
            <a:avLst/>
          </a:prstGeom>
        </p:spPr>
        <p:txBody>
          <a:bodyPr vert="horz" lIns="91440" tIns="45720" rIns="91440" bIns="45720" rtlCol="0" anchor="ctr">
            <a:normAutofit/>
          </a:bodyPr>
          <a:lstStyle>
            <a:lvl1pPr algn="l" defTabSz="457200" rtl="0" eaLnBrk="1" latinLnBrk="0" hangingPunct="1">
              <a:spcBef>
                <a:spcPct val="0"/>
              </a:spcBef>
              <a:buNone/>
              <a:defRPr lang="en-US" sz="2800" b="1" kern="1200" dirty="0">
                <a:solidFill>
                  <a:srgbClr val="0073AA"/>
                </a:solidFill>
                <a:latin typeface="Arial" pitchFamily="34" charset="0"/>
                <a:ea typeface="+mj-ea"/>
                <a:cs typeface="Arial" pitchFamily="34" charset="0"/>
              </a:defRPr>
            </a:lvl1pPr>
          </a:lstStyle>
          <a:p>
            <a:r>
              <a:rPr lang="de-DE"/>
              <a:t>Stakeholder workshop, Nov. 2019</a:t>
            </a:r>
          </a:p>
        </p:txBody>
      </p:sp>
    </p:spTree>
    <p:extLst>
      <p:ext uri="{BB962C8B-B14F-4D97-AF65-F5344CB8AC3E}">
        <p14:creationId xmlns:p14="http://schemas.microsoft.com/office/powerpoint/2010/main" val="23958191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C2B9EE1-C951-46A0-A915-B7CEE9E0932F}"/>
              </a:ext>
            </a:extLst>
          </p:cNvPr>
          <p:cNvSpPr>
            <a:spLocks noGrp="1"/>
          </p:cNvSpPr>
          <p:nvPr>
            <p:ph type="title"/>
          </p:nvPr>
        </p:nvSpPr>
        <p:spPr/>
        <p:txBody>
          <a:bodyPr/>
          <a:lstStyle/>
          <a:p>
            <a:endParaRPr lang="de-DE"/>
          </a:p>
        </p:txBody>
      </p:sp>
      <p:sp>
        <p:nvSpPr>
          <p:cNvPr id="10" name="Titel 1">
            <a:extLst>
              <a:ext uri="{FF2B5EF4-FFF2-40B4-BE49-F238E27FC236}">
                <a16:creationId xmlns:a16="http://schemas.microsoft.com/office/drawing/2014/main" id="{31A2B6DC-D6F6-43F0-9486-B4CD3133F023}"/>
              </a:ext>
            </a:extLst>
          </p:cNvPr>
          <p:cNvSpPr txBox="1">
            <a:spLocks/>
          </p:cNvSpPr>
          <p:nvPr/>
        </p:nvSpPr>
        <p:spPr>
          <a:xfrm>
            <a:off x="533737" y="-164554"/>
            <a:ext cx="6711613" cy="1325563"/>
          </a:xfrm>
          <a:prstGeom prst="rect">
            <a:avLst/>
          </a:prstGeom>
        </p:spPr>
        <p:txBody>
          <a:bodyPr vert="horz" lIns="91440" tIns="45720" rIns="91440" bIns="45720" rtlCol="0" anchor="ctr">
            <a:normAutofit/>
          </a:bodyPr>
          <a:lstStyle>
            <a:lvl1pPr algn="l" defTabSz="457200" rtl="0" eaLnBrk="1" latinLnBrk="0" hangingPunct="1">
              <a:spcBef>
                <a:spcPct val="0"/>
              </a:spcBef>
              <a:buNone/>
              <a:defRPr lang="en-US" sz="2800" b="1" kern="1200" dirty="0">
                <a:solidFill>
                  <a:srgbClr val="0073AA"/>
                </a:solidFill>
                <a:latin typeface="Arial" pitchFamily="34" charset="0"/>
                <a:ea typeface="+mj-ea"/>
                <a:cs typeface="Arial" pitchFamily="34" charset="0"/>
              </a:defRPr>
            </a:lvl1pPr>
          </a:lstStyle>
          <a:p>
            <a:r>
              <a:rPr lang="de-DE"/>
              <a:t>Stakeholder workshop, Nov. 2019</a:t>
            </a:r>
          </a:p>
        </p:txBody>
      </p:sp>
      <p:pic>
        <p:nvPicPr>
          <p:cNvPr id="2" name="Grafik 1">
            <a:extLst>
              <a:ext uri="{FF2B5EF4-FFF2-40B4-BE49-F238E27FC236}">
                <a16:creationId xmlns:a16="http://schemas.microsoft.com/office/drawing/2014/main" id="{8F696874-7FF6-4EAB-ABE3-E05EBBEE0A1F}"/>
              </a:ext>
            </a:extLst>
          </p:cNvPr>
          <p:cNvPicPr>
            <a:picLocks noChangeAspect="1"/>
          </p:cNvPicPr>
          <p:nvPr/>
        </p:nvPicPr>
        <p:blipFill>
          <a:blip r:embed="rId2"/>
          <a:stretch>
            <a:fillRect/>
          </a:stretch>
        </p:blipFill>
        <p:spPr>
          <a:xfrm>
            <a:off x="393700" y="995005"/>
            <a:ext cx="8395679" cy="3808993"/>
          </a:xfrm>
          <a:prstGeom prst="rect">
            <a:avLst/>
          </a:prstGeom>
        </p:spPr>
      </p:pic>
      <p:pic>
        <p:nvPicPr>
          <p:cNvPr id="3" name="Grafik 2">
            <a:extLst>
              <a:ext uri="{FF2B5EF4-FFF2-40B4-BE49-F238E27FC236}">
                <a16:creationId xmlns:a16="http://schemas.microsoft.com/office/drawing/2014/main" id="{C0C3A5EB-C12B-458E-A1BB-83FC64E98A8C}"/>
              </a:ext>
            </a:extLst>
          </p:cNvPr>
          <p:cNvPicPr>
            <a:picLocks noChangeAspect="1"/>
          </p:cNvPicPr>
          <p:nvPr/>
        </p:nvPicPr>
        <p:blipFill>
          <a:blip r:embed="rId3"/>
          <a:stretch>
            <a:fillRect/>
          </a:stretch>
        </p:blipFill>
        <p:spPr>
          <a:xfrm>
            <a:off x="899592" y="1419622"/>
            <a:ext cx="6986612" cy="3307634"/>
          </a:xfrm>
          <a:prstGeom prst="rect">
            <a:avLst/>
          </a:prstGeom>
        </p:spPr>
      </p:pic>
      <p:sp>
        <p:nvSpPr>
          <p:cNvPr id="8" name="Rechteck 7">
            <a:extLst>
              <a:ext uri="{FF2B5EF4-FFF2-40B4-BE49-F238E27FC236}">
                <a16:creationId xmlns:a16="http://schemas.microsoft.com/office/drawing/2014/main" id="{25F88C4C-4CDA-4C05-B298-6E8FD98EE39C}"/>
              </a:ext>
            </a:extLst>
          </p:cNvPr>
          <p:cNvSpPr/>
          <p:nvPr/>
        </p:nvSpPr>
        <p:spPr>
          <a:xfrm>
            <a:off x="7884368" y="1347614"/>
            <a:ext cx="2016224" cy="35394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8371956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415F128-7440-435B-8FA5-BA4B15B35153}"/>
              </a:ext>
            </a:extLst>
          </p:cNvPr>
          <p:cNvSpPr>
            <a:spLocks noGrp="1"/>
          </p:cNvSpPr>
          <p:nvPr>
            <p:ph type="title"/>
          </p:nvPr>
        </p:nvSpPr>
        <p:spPr/>
        <p:txBody>
          <a:bodyPr/>
          <a:lstStyle/>
          <a:p>
            <a:endParaRPr lang="de-DE"/>
          </a:p>
        </p:txBody>
      </p:sp>
      <p:sp>
        <p:nvSpPr>
          <p:cNvPr id="10" name="Titel 1">
            <a:extLst>
              <a:ext uri="{FF2B5EF4-FFF2-40B4-BE49-F238E27FC236}">
                <a16:creationId xmlns:a16="http://schemas.microsoft.com/office/drawing/2014/main" id="{72E26B7D-75BD-4554-8F9A-7B199D1E14E4}"/>
              </a:ext>
            </a:extLst>
          </p:cNvPr>
          <p:cNvSpPr txBox="1">
            <a:spLocks/>
          </p:cNvSpPr>
          <p:nvPr/>
        </p:nvSpPr>
        <p:spPr>
          <a:xfrm>
            <a:off x="533737" y="-164554"/>
            <a:ext cx="6711613" cy="1325563"/>
          </a:xfrm>
          <a:prstGeom prst="rect">
            <a:avLst/>
          </a:prstGeom>
        </p:spPr>
        <p:txBody>
          <a:bodyPr vert="horz" lIns="91440" tIns="45720" rIns="91440" bIns="45720" rtlCol="0" anchor="ctr">
            <a:normAutofit/>
          </a:bodyPr>
          <a:lstStyle>
            <a:lvl1pPr algn="l" defTabSz="457200" rtl="0" eaLnBrk="1" latinLnBrk="0" hangingPunct="1">
              <a:spcBef>
                <a:spcPct val="0"/>
              </a:spcBef>
              <a:buNone/>
              <a:defRPr lang="en-US" sz="2800" b="1" kern="1200" dirty="0">
                <a:solidFill>
                  <a:srgbClr val="0073AA"/>
                </a:solidFill>
                <a:latin typeface="Arial" pitchFamily="34" charset="0"/>
                <a:ea typeface="+mj-ea"/>
                <a:cs typeface="Arial" pitchFamily="34" charset="0"/>
              </a:defRPr>
            </a:lvl1pPr>
          </a:lstStyle>
          <a:p>
            <a:r>
              <a:rPr lang="de-DE" dirty="0"/>
              <a:t>Stakeholder </a:t>
            </a:r>
            <a:r>
              <a:rPr lang="de-DE" dirty="0" err="1"/>
              <a:t>workshop</a:t>
            </a:r>
            <a:r>
              <a:rPr lang="de-DE" dirty="0"/>
              <a:t>, Nov. 2019</a:t>
            </a:r>
          </a:p>
        </p:txBody>
      </p:sp>
      <p:pic>
        <p:nvPicPr>
          <p:cNvPr id="2" name="Grafik 1">
            <a:extLst>
              <a:ext uri="{FF2B5EF4-FFF2-40B4-BE49-F238E27FC236}">
                <a16:creationId xmlns:a16="http://schemas.microsoft.com/office/drawing/2014/main" id="{3C5E9DB8-28C3-444B-B309-49598DE24CF1}"/>
              </a:ext>
            </a:extLst>
          </p:cNvPr>
          <p:cNvPicPr>
            <a:picLocks noChangeAspect="1"/>
          </p:cNvPicPr>
          <p:nvPr/>
        </p:nvPicPr>
        <p:blipFill>
          <a:blip r:embed="rId2"/>
          <a:stretch>
            <a:fillRect/>
          </a:stretch>
        </p:blipFill>
        <p:spPr>
          <a:xfrm>
            <a:off x="551031" y="915567"/>
            <a:ext cx="7346652" cy="3607212"/>
          </a:xfrm>
          <a:prstGeom prst="rect">
            <a:avLst/>
          </a:prstGeom>
        </p:spPr>
      </p:pic>
      <p:pic>
        <p:nvPicPr>
          <p:cNvPr id="3" name="Grafik 2">
            <a:extLst>
              <a:ext uri="{FF2B5EF4-FFF2-40B4-BE49-F238E27FC236}">
                <a16:creationId xmlns:a16="http://schemas.microsoft.com/office/drawing/2014/main" id="{E7BC67E9-DCA2-46C0-9DC4-C98F330742DA}"/>
              </a:ext>
            </a:extLst>
          </p:cNvPr>
          <p:cNvPicPr>
            <a:picLocks noChangeAspect="1"/>
          </p:cNvPicPr>
          <p:nvPr/>
        </p:nvPicPr>
        <p:blipFill>
          <a:blip r:embed="rId3"/>
          <a:stretch>
            <a:fillRect/>
          </a:stretch>
        </p:blipFill>
        <p:spPr>
          <a:xfrm>
            <a:off x="1271111" y="1275606"/>
            <a:ext cx="5893177" cy="3612313"/>
          </a:xfrm>
          <a:prstGeom prst="rect">
            <a:avLst/>
          </a:prstGeom>
        </p:spPr>
      </p:pic>
      <p:sp>
        <p:nvSpPr>
          <p:cNvPr id="8" name="Rechteck 7">
            <a:extLst>
              <a:ext uri="{FF2B5EF4-FFF2-40B4-BE49-F238E27FC236}">
                <a16:creationId xmlns:a16="http://schemas.microsoft.com/office/drawing/2014/main" id="{355133CF-69AE-4BF6-B8EE-9B42BB865B91}"/>
              </a:ext>
            </a:extLst>
          </p:cNvPr>
          <p:cNvSpPr/>
          <p:nvPr/>
        </p:nvSpPr>
        <p:spPr>
          <a:xfrm>
            <a:off x="7164288" y="1275606"/>
            <a:ext cx="2016224" cy="36114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635143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1BDFD1-476A-4542-9520-160EC714D6FB}"/>
              </a:ext>
            </a:extLst>
          </p:cNvPr>
          <p:cNvSpPr>
            <a:spLocks noGrp="1"/>
          </p:cNvSpPr>
          <p:nvPr>
            <p:ph type="title"/>
          </p:nvPr>
        </p:nvSpPr>
        <p:spPr>
          <a:xfrm>
            <a:off x="323528" y="22051"/>
            <a:ext cx="6711613" cy="1325563"/>
          </a:xfrm>
        </p:spPr>
        <p:txBody>
          <a:bodyPr/>
          <a:lstStyle/>
          <a:p>
            <a:r>
              <a:rPr lang="de-DE" dirty="0"/>
              <a:t>on </a:t>
            </a:r>
            <a:r>
              <a:rPr lang="de-DE" dirty="0" err="1"/>
              <a:t>my</a:t>
            </a:r>
            <a:r>
              <a:rPr lang="de-DE" dirty="0"/>
              <a:t> </a:t>
            </a:r>
            <a:r>
              <a:rPr lang="de-DE" dirty="0" err="1"/>
              <a:t>flight</a:t>
            </a:r>
            <a:r>
              <a:rPr lang="de-DE" dirty="0"/>
              <a:t> </a:t>
            </a:r>
            <a:r>
              <a:rPr lang="de-DE" dirty="0" err="1"/>
              <a:t>to</a:t>
            </a:r>
            <a:r>
              <a:rPr lang="de-DE" dirty="0"/>
              <a:t> </a:t>
            </a:r>
            <a:r>
              <a:rPr lang="de-DE" dirty="0" err="1"/>
              <a:t>Florianopolis</a:t>
            </a:r>
            <a:endParaRPr lang="de-DE" dirty="0"/>
          </a:p>
        </p:txBody>
      </p:sp>
      <p:pic>
        <p:nvPicPr>
          <p:cNvPr id="11" name="Grafik 10">
            <a:extLst>
              <a:ext uri="{FF2B5EF4-FFF2-40B4-BE49-F238E27FC236}">
                <a16:creationId xmlns:a16="http://schemas.microsoft.com/office/drawing/2014/main" id="{82260DA4-EB1D-462A-8DB9-0752265940E6}"/>
              </a:ext>
            </a:extLst>
          </p:cNvPr>
          <p:cNvPicPr>
            <a:picLocks noChangeAspect="1"/>
          </p:cNvPicPr>
          <p:nvPr/>
        </p:nvPicPr>
        <p:blipFill>
          <a:blip r:embed="rId2"/>
          <a:stretch>
            <a:fillRect/>
          </a:stretch>
        </p:blipFill>
        <p:spPr>
          <a:xfrm>
            <a:off x="657425" y="930255"/>
            <a:ext cx="4643295" cy="1872208"/>
          </a:xfrm>
          <a:prstGeom prst="rect">
            <a:avLst/>
          </a:prstGeom>
        </p:spPr>
      </p:pic>
      <p:sp>
        <p:nvSpPr>
          <p:cNvPr id="13" name="Rechteck 12">
            <a:extLst>
              <a:ext uri="{FF2B5EF4-FFF2-40B4-BE49-F238E27FC236}">
                <a16:creationId xmlns:a16="http://schemas.microsoft.com/office/drawing/2014/main" id="{6E8C5631-7686-4D3F-B24E-8E197F4E88F9}"/>
              </a:ext>
            </a:extLst>
          </p:cNvPr>
          <p:cNvSpPr/>
          <p:nvPr/>
        </p:nvSpPr>
        <p:spPr>
          <a:xfrm rot="16200000">
            <a:off x="-320223" y="1654655"/>
            <a:ext cx="1872209" cy="42340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solidFill>
                  <a:schemeClr val="tx1"/>
                </a:solidFill>
              </a:rPr>
              <a:t>Imperial</a:t>
            </a:r>
          </a:p>
        </p:txBody>
      </p:sp>
      <p:sp>
        <p:nvSpPr>
          <p:cNvPr id="14" name="Rechteck 13">
            <a:extLst>
              <a:ext uri="{FF2B5EF4-FFF2-40B4-BE49-F238E27FC236}">
                <a16:creationId xmlns:a16="http://schemas.microsoft.com/office/drawing/2014/main" id="{CD73FDE7-9DF6-4882-A2A9-C8C1C81B5603}"/>
              </a:ext>
            </a:extLst>
          </p:cNvPr>
          <p:cNvSpPr/>
          <p:nvPr/>
        </p:nvSpPr>
        <p:spPr>
          <a:xfrm rot="16200000">
            <a:off x="-369836" y="3620949"/>
            <a:ext cx="1971437" cy="42340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err="1">
                <a:solidFill>
                  <a:schemeClr val="tx1"/>
                </a:solidFill>
              </a:rPr>
              <a:t>metric</a:t>
            </a:r>
            <a:endParaRPr lang="de-DE" dirty="0">
              <a:solidFill>
                <a:schemeClr val="tx1"/>
              </a:solidFill>
            </a:endParaRPr>
          </a:p>
        </p:txBody>
      </p:sp>
      <p:pic>
        <p:nvPicPr>
          <p:cNvPr id="15" name="Grafik 14">
            <a:extLst>
              <a:ext uri="{FF2B5EF4-FFF2-40B4-BE49-F238E27FC236}">
                <a16:creationId xmlns:a16="http://schemas.microsoft.com/office/drawing/2014/main" id="{98E6DB94-E42C-43F8-93EA-9B73BE3E8C06}"/>
              </a:ext>
            </a:extLst>
          </p:cNvPr>
          <p:cNvPicPr>
            <a:picLocks noChangeAspect="1"/>
          </p:cNvPicPr>
          <p:nvPr/>
        </p:nvPicPr>
        <p:blipFill>
          <a:blip r:embed="rId3"/>
          <a:stretch>
            <a:fillRect/>
          </a:stretch>
        </p:blipFill>
        <p:spPr>
          <a:xfrm>
            <a:off x="817265" y="2846933"/>
            <a:ext cx="4483455" cy="1971438"/>
          </a:xfrm>
          <a:prstGeom prst="rect">
            <a:avLst/>
          </a:prstGeom>
        </p:spPr>
      </p:pic>
      <p:grpSp>
        <p:nvGrpSpPr>
          <p:cNvPr id="20" name="Gruppieren 19">
            <a:extLst>
              <a:ext uri="{FF2B5EF4-FFF2-40B4-BE49-F238E27FC236}">
                <a16:creationId xmlns:a16="http://schemas.microsoft.com/office/drawing/2014/main" id="{D46FBEFF-2383-415F-845F-36F9A79319B1}"/>
              </a:ext>
            </a:extLst>
          </p:cNvPr>
          <p:cNvGrpSpPr/>
          <p:nvPr/>
        </p:nvGrpSpPr>
        <p:grpSpPr>
          <a:xfrm>
            <a:off x="1484296" y="1353586"/>
            <a:ext cx="432048" cy="2839105"/>
            <a:chOff x="5220072" y="1425352"/>
            <a:chExt cx="432048" cy="2839105"/>
          </a:xfrm>
        </p:grpSpPr>
        <p:sp>
          <p:nvSpPr>
            <p:cNvPr id="16" name="Ellipse 15">
              <a:extLst>
                <a:ext uri="{FF2B5EF4-FFF2-40B4-BE49-F238E27FC236}">
                  <a16:creationId xmlns:a16="http://schemas.microsoft.com/office/drawing/2014/main" id="{265E1F99-0F2C-4F74-9C85-008236A0D38E}"/>
                </a:ext>
              </a:extLst>
            </p:cNvPr>
            <p:cNvSpPr/>
            <p:nvPr/>
          </p:nvSpPr>
          <p:spPr>
            <a:xfrm>
              <a:off x="5300723" y="1425352"/>
              <a:ext cx="351397" cy="36004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B7280D43-2843-4823-99AC-C2ABAED2CE29}"/>
                </a:ext>
              </a:extLst>
            </p:cNvPr>
            <p:cNvSpPr/>
            <p:nvPr/>
          </p:nvSpPr>
          <p:spPr>
            <a:xfrm>
              <a:off x="5220072" y="3414687"/>
              <a:ext cx="351397" cy="36004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D760F9A0-0773-4AD0-8F2D-E4BBFF5C89F3}"/>
                </a:ext>
              </a:extLst>
            </p:cNvPr>
            <p:cNvSpPr/>
            <p:nvPr/>
          </p:nvSpPr>
          <p:spPr>
            <a:xfrm>
              <a:off x="5300722" y="1938123"/>
              <a:ext cx="351397" cy="36004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41E4B60A-1468-4E22-AD52-AD5050F87C61}"/>
                </a:ext>
              </a:extLst>
            </p:cNvPr>
            <p:cNvSpPr/>
            <p:nvPr/>
          </p:nvSpPr>
          <p:spPr>
            <a:xfrm>
              <a:off x="5220072" y="3904417"/>
              <a:ext cx="351397" cy="36004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grpSp>
        <p:nvGrpSpPr>
          <p:cNvPr id="23" name="Gruppieren 22">
            <a:extLst>
              <a:ext uri="{FF2B5EF4-FFF2-40B4-BE49-F238E27FC236}">
                <a16:creationId xmlns:a16="http://schemas.microsoft.com/office/drawing/2014/main" id="{204B001E-44C1-4F80-9083-36370B08F72E}"/>
              </a:ext>
            </a:extLst>
          </p:cNvPr>
          <p:cNvGrpSpPr/>
          <p:nvPr/>
        </p:nvGrpSpPr>
        <p:grpSpPr>
          <a:xfrm>
            <a:off x="3117714" y="1353586"/>
            <a:ext cx="374163" cy="2323479"/>
            <a:chOff x="6853490" y="1425352"/>
            <a:chExt cx="374163" cy="2323479"/>
          </a:xfrm>
        </p:grpSpPr>
        <p:sp>
          <p:nvSpPr>
            <p:cNvPr id="21" name="Ellipse 20">
              <a:extLst>
                <a:ext uri="{FF2B5EF4-FFF2-40B4-BE49-F238E27FC236}">
                  <a16:creationId xmlns:a16="http://schemas.microsoft.com/office/drawing/2014/main" id="{327229D9-C7B2-4AA1-85CF-CE1A40DC24D7}"/>
                </a:ext>
              </a:extLst>
            </p:cNvPr>
            <p:cNvSpPr/>
            <p:nvPr/>
          </p:nvSpPr>
          <p:spPr>
            <a:xfrm>
              <a:off x="6876256" y="1425352"/>
              <a:ext cx="351397" cy="36004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2" name="Ellipse 21">
              <a:extLst>
                <a:ext uri="{FF2B5EF4-FFF2-40B4-BE49-F238E27FC236}">
                  <a16:creationId xmlns:a16="http://schemas.microsoft.com/office/drawing/2014/main" id="{E055FA06-E277-4FBA-A7B0-3397B3B5B3EF}"/>
                </a:ext>
              </a:extLst>
            </p:cNvPr>
            <p:cNvSpPr/>
            <p:nvPr/>
          </p:nvSpPr>
          <p:spPr>
            <a:xfrm>
              <a:off x="6853490" y="3388791"/>
              <a:ext cx="351397" cy="36004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grpSp>
        <p:nvGrpSpPr>
          <p:cNvPr id="26" name="Gruppieren 25">
            <a:extLst>
              <a:ext uri="{FF2B5EF4-FFF2-40B4-BE49-F238E27FC236}">
                <a16:creationId xmlns:a16="http://schemas.microsoft.com/office/drawing/2014/main" id="{2F50110A-5990-4FC7-8EB7-7398B584D3AC}"/>
              </a:ext>
            </a:extLst>
          </p:cNvPr>
          <p:cNvGrpSpPr/>
          <p:nvPr/>
        </p:nvGrpSpPr>
        <p:grpSpPr>
          <a:xfrm>
            <a:off x="3033503" y="2319964"/>
            <a:ext cx="539025" cy="2340260"/>
            <a:chOff x="6769279" y="2391730"/>
            <a:chExt cx="539025" cy="2340260"/>
          </a:xfrm>
        </p:grpSpPr>
        <p:sp>
          <p:nvSpPr>
            <p:cNvPr id="24" name="Ellipse 23">
              <a:extLst>
                <a:ext uri="{FF2B5EF4-FFF2-40B4-BE49-F238E27FC236}">
                  <a16:creationId xmlns:a16="http://schemas.microsoft.com/office/drawing/2014/main" id="{B0F74374-94EA-4EA8-B7A7-A6AE6868BA24}"/>
                </a:ext>
              </a:extLst>
            </p:cNvPr>
            <p:cNvSpPr/>
            <p:nvPr/>
          </p:nvSpPr>
          <p:spPr>
            <a:xfrm>
              <a:off x="6810850" y="2391730"/>
              <a:ext cx="497454" cy="36004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5" name="Ellipse 24">
              <a:extLst>
                <a:ext uri="{FF2B5EF4-FFF2-40B4-BE49-F238E27FC236}">
                  <a16:creationId xmlns:a16="http://schemas.microsoft.com/office/drawing/2014/main" id="{B19DF1A1-0BCB-4C1A-8B92-982B8040B2E7}"/>
                </a:ext>
              </a:extLst>
            </p:cNvPr>
            <p:cNvSpPr/>
            <p:nvPr/>
          </p:nvSpPr>
          <p:spPr>
            <a:xfrm>
              <a:off x="6769279" y="4371950"/>
              <a:ext cx="497454" cy="36004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grpSp>
        <p:nvGrpSpPr>
          <p:cNvPr id="29" name="Gruppieren 28">
            <a:extLst>
              <a:ext uri="{FF2B5EF4-FFF2-40B4-BE49-F238E27FC236}">
                <a16:creationId xmlns:a16="http://schemas.microsoft.com/office/drawing/2014/main" id="{A1234748-62C6-4F23-820F-F1FCFECC5AA8}"/>
              </a:ext>
            </a:extLst>
          </p:cNvPr>
          <p:cNvGrpSpPr/>
          <p:nvPr/>
        </p:nvGrpSpPr>
        <p:grpSpPr>
          <a:xfrm>
            <a:off x="3253923" y="1837465"/>
            <a:ext cx="354608" cy="2304572"/>
            <a:chOff x="6989699" y="1909231"/>
            <a:chExt cx="354608" cy="2304572"/>
          </a:xfrm>
        </p:grpSpPr>
        <p:sp>
          <p:nvSpPr>
            <p:cNvPr id="27" name="Ellipse 26">
              <a:extLst>
                <a:ext uri="{FF2B5EF4-FFF2-40B4-BE49-F238E27FC236}">
                  <a16:creationId xmlns:a16="http://schemas.microsoft.com/office/drawing/2014/main" id="{44B7098B-24C1-42B2-9D4E-0761E8EAAA3A}"/>
                </a:ext>
              </a:extLst>
            </p:cNvPr>
            <p:cNvSpPr/>
            <p:nvPr/>
          </p:nvSpPr>
          <p:spPr>
            <a:xfrm>
              <a:off x="6992910" y="1909231"/>
              <a:ext cx="351397" cy="36004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8" name="Ellipse 27">
              <a:extLst>
                <a:ext uri="{FF2B5EF4-FFF2-40B4-BE49-F238E27FC236}">
                  <a16:creationId xmlns:a16="http://schemas.microsoft.com/office/drawing/2014/main" id="{A6550CED-0FC6-488F-ABD7-7C4FAB87B4F7}"/>
                </a:ext>
              </a:extLst>
            </p:cNvPr>
            <p:cNvSpPr/>
            <p:nvPr/>
          </p:nvSpPr>
          <p:spPr>
            <a:xfrm>
              <a:off x="6989699" y="3853763"/>
              <a:ext cx="351397" cy="36004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grpSp>
        <p:nvGrpSpPr>
          <p:cNvPr id="60" name="Gruppieren 59">
            <a:extLst>
              <a:ext uri="{FF2B5EF4-FFF2-40B4-BE49-F238E27FC236}">
                <a16:creationId xmlns:a16="http://schemas.microsoft.com/office/drawing/2014/main" id="{DB613915-1FA5-4D74-ABBA-06B5C88433F6}"/>
              </a:ext>
            </a:extLst>
          </p:cNvPr>
          <p:cNvGrpSpPr/>
          <p:nvPr/>
        </p:nvGrpSpPr>
        <p:grpSpPr>
          <a:xfrm>
            <a:off x="1131077" y="1826403"/>
            <a:ext cx="4025626" cy="2838267"/>
            <a:chOff x="4866853" y="1898169"/>
            <a:chExt cx="4025626" cy="2838267"/>
          </a:xfrm>
        </p:grpSpPr>
        <p:sp>
          <p:nvSpPr>
            <p:cNvPr id="31" name="Ellipse 30">
              <a:extLst>
                <a:ext uri="{FF2B5EF4-FFF2-40B4-BE49-F238E27FC236}">
                  <a16:creationId xmlns:a16="http://schemas.microsoft.com/office/drawing/2014/main" id="{55295CD8-AD74-487C-9E12-314CC06A688C}"/>
                </a:ext>
              </a:extLst>
            </p:cNvPr>
            <p:cNvSpPr/>
            <p:nvPr/>
          </p:nvSpPr>
          <p:spPr>
            <a:xfrm>
              <a:off x="8172400" y="3869607"/>
              <a:ext cx="586926" cy="36004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D67F3163-8DFE-4188-93F1-6BDD6C081025}"/>
                </a:ext>
              </a:extLst>
            </p:cNvPr>
            <p:cNvSpPr/>
            <p:nvPr/>
          </p:nvSpPr>
          <p:spPr>
            <a:xfrm>
              <a:off x="8081668" y="1898169"/>
              <a:ext cx="810811" cy="36004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4" name="Ellipse 33">
              <a:extLst>
                <a:ext uri="{FF2B5EF4-FFF2-40B4-BE49-F238E27FC236}">
                  <a16:creationId xmlns:a16="http://schemas.microsoft.com/office/drawing/2014/main" id="{1934E86A-C63E-4665-88A7-C059D7364825}"/>
                </a:ext>
              </a:extLst>
            </p:cNvPr>
            <p:cNvSpPr/>
            <p:nvPr/>
          </p:nvSpPr>
          <p:spPr>
            <a:xfrm>
              <a:off x="4876293" y="2422559"/>
              <a:ext cx="810811" cy="36004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5" name="Ellipse 34">
              <a:extLst>
                <a:ext uri="{FF2B5EF4-FFF2-40B4-BE49-F238E27FC236}">
                  <a16:creationId xmlns:a16="http://schemas.microsoft.com/office/drawing/2014/main" id="{D68744FA-FD42-494F-AAA9-A748E21FB56E}"/>
                </a:ext>
              </a:extLst>
            </p:cNvPr>
            <p:cNvSpPr/>
            <p:nvPr/>
          </p:nvSpPr>
          <p:spPr>
            <a:xfrm>
              <a:off x="8081668" y="2356404"/>
              <a:ext cx="810811" cy="36004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6" name="Ellipse 35">
              <a:extLst>
                <a:ext uri="{FF2B5EF4-FFF2-40B4-BE49-F238E27FC236}">
                  <a16:creationId xmlns:a16="http://schemas.microsoft.com/office/drawing/2014/main" id="{1211B879-63DE-4BAF-8E9E-BE0196318C76}"/>
                </a:ext>
              </a:extLst>
            </p:cNvPr>
            <p:cNvSpPr/>
            <p:nvPr/>
          </p:nvSpPr>
          <p:spPr>
            <a:xfrm>
              <a:off x="8060457" y="4370916"/>
              <a:ext cx="810811" cy="36004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8" name="Ellipse 37">
              <a:extLst>
                <a:ext uri="{FF2B5EF4-FFF2-40B4-BE49-F238E27FC236}">
                  <a16:creationId xmlns:a16="http://schemas.microsoft.com/office/drawing/2014/main" id="{D7F77790-7D5D-4B57-BAFB-C3C738E3D265}"/>
                </a:ext>
              </a:extLst>
            </p:cNvPr>
            <p:cNvSpPr/>
            <p:nvPr/>
          </p:nvSpPr>
          <p:spPr>
            <a:xfrm>
              <a:off x="4866853" y="4376396"/>
              <a:ext cx="810811" cy="36004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grpSp>
        <p:nvGrpSpPr>
          <p:cNvPr id="59" name="Gruppieren 58">
            <a:extLst>
              <a:ext uri="{FF2B5EF4-FFF2-40B4-BE49-F238E27FC236}">
                <a16:creationId xmlns:a16="http://schemas.microsoft.com/office/drawing/2014/main" id="{34AF3D7A-3DAA-410A-849E-4C6688A919CE}"/>
              </a:ext>
            </a:extLst>
          </p:cNvPr>
          <p:cNvGrpSpPr/>
          <p:nvPr/>
        </p:nvGrpSpPr>
        <p:grpSpPr>
          <a:xfrm>
            <a:off x="1131077" y="1363188"/>
            <a:ext cx="4025626" cy="3311084"/>
            <a:chOff x="5019253" y="1577752"/>
            <a:chExt cx="4025626" cy="3311084"/>
          </a:xfrm>
        </p:grpSpPr>
        <p:grpSp>
          <p:nvGrpSpPr>
            <p:cNvPr id="39" name="Gruppieren 38">
              <a:extLst>
                <a:ext uri="{FF2B5EF4-FFF2-40B4-BE49-F238E27FC236}">
                  <a16:creationId xmlns:a16="http://schemas.microsoft.com/office/drawing/2014/main" id="{A3540AE8-DE1F-4E68-9998-1338B768DAFF}"/>
                </a:ext>
              </a:extLst>
            </p:cNvPr>
            <p:cNvGrpSpPr/>
            <p:nvPr/>
          </p:nvGrpSpPr>
          <p:grpSpPr>
            <a:xfrm>
              <a:off x="5372472" y="1577752"/>
              <a:ext cx="432048" cy="2839105"/>
              <a:chOff x="5220072" y="1425352"/>
              <a:chExt cx="432048" cy="2839105"/>
            </a:xfrm>
          </p:grpSpPr>
          <p:sp>
            <p:nvSpPr>
              <p:cNvPr id="40" name="Ellipse 39">
                <a:extLst>
                  <a:ext uri="{FF2B5EF4-FFF2-40B4-BE49-F238E27FC236}">
                    <a16:creationId xmlns:a16="http://schemas.microsoft.com/office/drawing/2014/main" id="{6B37DA77-E3CE-42CF-8C9C-3CC00120CB66}"/>
                  </a:ext>
                </a:extLst>
              </p:cNvPr>
              <p:cNvSpPr/>
              <p:nvPr/>
            </p:nvSpPr>
            <p:spPr>
              <a:xfrm>
                <a:off x="5300723" y="1425352"/>
                <a:ext cx="351397" cy="36004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1" name="Ellipse 40">
                <a:extLst>
                  <a:ext uri="{FF2B5EF4-FFF2-40B4-BE49-F238E27FC236}">
                    <a16:creationId xmlns:a16="http://schemas.microsoft.com/office/drawing/2014/main" id="{19472D77-1AB3-4259-847C-B9CF1806F1E1}"/>
                  </a:ext>
                </a:extLst>
              </p:cNvPr>
              <p:cNvSpPr/>
              <p:nvPr/>
            </p:nvSpPr>
            <p:spPr>
              <a:xfrm>
                <a:off x="5220072" y="3414687"/>
                <a:ext cx="351397" cy="36004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8EE06382-131E-4BB0-A7ED-285EFB6DA541}"/>
                  </a:ext>
                </a:extLst>
              </p:cNvPr>
              <p:cNvSpPr/>
              <p:nvPr/>
            </p:nvSpPr>
            <p:spPr>
              <a:xfrm>
                <a:off x="5300722" y="1938123"/>
                <a:ext cx="351397" cy="36004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3" name="Ellipse 42">
                <a:extLst>
                  <a:ext uri="{FF2B5EF4-FFF2-40B4-BE49-F238E27FC236}">
                    <a16:creationId xmlns:a16="http://schemas.microsoft.com/office/drawing/2014/main" id="{77375025-EF39-4E77-97DF-DEF8A17BFA3A}"/>
                  </a:ext>
                </a:extLst>
              </p:cNvPr>
              <p:cNvSpPr/>
              <p:nvPr/>
            </p:nvSpPr>
            <p:spPr>
              <a:xfrm>
                <a:off x="5220072" y="3904417"/>
                <a:ext cx="351397" cy="36004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grpSp>
          <p:nvGrpSpPr>
            <p:cNvPr id="44" name="Gruppieren 43">
              <a:extLst>
                <a:ext uri="{FF2B5EF4-FFF2-40B4-BE49-F238E27FC236}">
                  <a16:creationId xmlns:a16="http://schemas.microsoft.com/office/drawing/2014/main" id="{CE9BA410-3AD5-4A43-B8BF-411A2292C490}"/>
                </a:ext>
              </a:extLst>
            </p:cNvPr>
            <p:cNvGrpSpPr/>
            <p:nvPr/>
          </p:nvGrpSpPr>
          <p:grpSpPr>
            <a:xfrm>
              <a:off x="7005890" y="1577752"/>
              <a:ext cx="374163" cy="2323479"/>
              <a:chOff x="6853490" y="1425352"/>
              <a:chExt cx="374163" cy="2323479"/>
            </a:xfrm>
          </p:grpSpPr>
          <p:sp>
            <p:nvSpPr>
              <p:cNvPr id="45" name="Ellipse 44">
                <a:extLst>
                  <a:ext uri="{FF2B5EF4-FFF2-40B4-BE49-F238E27FC236}">
                    <a16:creationId xmlns:a16="http://schemas.microsoft.com/office/drawing/2014/main" id="{EFBE1B0A-CC06-4D14-835C-62B047C28BFD}"/>
                  </a:ext>
                </a:extLst>
              </p:cNvPr>
              <p:cNvSpPr/>
              <p:nvPr/>
            </p:nvSpPr>
            <p:spPr>
              <a:xfrm>
                <a:off x="6876256" y="1425352"/>
                <a:ext cx="351397" cy="36004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6" name="Ellipse 45">
                <a:extLst>
                  <a:ext uri="{FF2B5EF4-FFF2-40B4-BE49-F238E27FC236}">
                    <a16:creationId xmlns:a16="http://schemas.microsoft.com/office/drawing/2014/main" id="{85A35F0F-BA19-4B1F-BF29-34E33542C09C}"/>
                  </a:ext>
                </a:extLst>
              </p:cNvPr>
              <p:cNvSpPr/>
              <p:nvPr/>
            </p:nvSpPr>
            <p:spPr>
              <a:xfrm>
                <a:off x="6853490" y="3388791"/>
                <a:ext cx="351397" cy="36004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grpSp>
          <p:nvGrpSpPr>
            <p:cNvPr id="47" name="Gruppieren 46">
              <a:extLst>
                <a:ext uri="{FF2B5EF4-FFF2-40B4-BE49-F238E27FC236}">
                  <a16:creationId xmlns:a16="http://schemas.microsoft.com/office/drawing/2014/main" id="{C4287457-9D87-44D2-948E-BE4AA2DD7859}"/>
                </a:ext>
              </a:extLst>
            </p:cNvPr>
            <p:cNvGrpSpPr/>
            <p:nvPr/>
          </p:nvGrpSpPr>
          <p:grpSpPr>
            <a:xfrm>
              <a:off x="6921679" y="2544130"/>
              <a:ext cx="539025" cy="2340260"/>
              <a:chOff x="6769279" y="2391730"/>
              <a:chExt cx="539025" cy="2340260"/>
            </a:xfrm>
          </p:grpSpPr>
          <p:sp>
            <p:nvSpPr>
              <p:cNvPr id="48" name="Ellipse 47">
                <a:extLst>
                  <a:ext uri="{FF2B5EF4-FFF2-40B4-BE49-F238E27FC236}">
                    <a16:creationId xmlns:a16="http://schemas.microsoft.com/office/drawing/2014/main" id="{EE442CE3-7962-440D-93D7-4E328C6116E1}"/>
                  </a:ext>
                </a:extLst>
              </p:cNvPr>
              <p:cNvSpPr/>
              <p:nvPr/>
            </p:nvSpPr>
            <p:spPr>
              <a:xfrm>
                <a:off x="6810850" y="2391730"/>
                <a:ext cx="497454" cy="36004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9" name="Ellipse 48">
                <a:extLst>
                  <a:ext uri="{FF2B5EF4-FFF2-40B4-BE49-F238E27FC236}">
                    <a16:creationId xmlns:a16="http://schemas.microsoft.com/office/drawing/2014/main" id="{16369486-0783-4342-A7CC-F9425770BA25}"/>
                  </a:ext>
                </a:extLst>
              </p:cNvPr>
              <p:cNvSpPr/>
              <p:nvPr/>
            </p:nvSpPr>
            <p:spPr>
              <a:xfrm>
                <a:off x="6769279" y="4371950"/>
                <a:ext cx="497454" cy="36004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grpSp>
          <p:nvGrpSpPr>
            <p:cNvPr id="50" name="Gruppieren 49">
              <a:extLst>
                <a:ext uri="{FF2B5EF4-FFF2-40B4-BE49-F238E27FC236}">
                  <a16:creationId xmlns:a16="http://schemas.microsoft.com/office/drawing/2014/main" id="{1F61CAED-A775-4C7C-A245-ADC402C9B06A}"/>
                </a:ext>
              </a:extLst>
            </p:cNvPr>
            <p:cNvGrpSpPr/>
            <p:nvPr/>
          </p:nvGrpSpPr>
          <p:grpSpPr>
            <a:xfrm>
              <a:off x="7142099" y="2061631"/>
              <a:ext cx="354608" cy="2304572"/>
              <a:chOff x="6989699" y="1909231"/>
              <a:chExt cx="354608" cy="2304572"/>
            </a:xfrm>
          </p:grpSpPr>
          <p:sp>
            <p:nvSpPr>
              <p:cNvPr id="51" name="Ellipse 50">
                <a:extLst>
                  <a:ext uri="{FF2B5EF4-FFF2-40B4-BE49-F238E27FC236}">
                    <a16:creationId xmlns:a16="http://schemas.microsoft.com/office/drawing/2014/main" id="{81EA9EC7-C796-4049-9415-3DDBE7885FD5}"/>
                  </a:ext>
                </a:extLst>
              </p:cNvPr>
              <p:cNvSpPr/>
              <p:nvPr/>
            </p:nvSpPr>
            <p:spPr>
              <a:xfrm>
                <a:off x="6992910" y="1909231"/>
                <a:ext cx="351397" cy="36004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2" name="Ellipse 51">
                <a:extLst>
                  <a:ext uri="{FF2B5EF4-FFF2-40B4-BE49-F238E27FC236}">
                    <a16:creationId xmlns:a16="http://schemas.microsoft.com/office/drawing/2014/main" id="{89DDE6A7-0A81-47A8-9D62-3AFA2B368BA6}"/>
                  </a:ext>
                </a:extLst>
              </p:cNvPr>
              <p:cNvSpPr/>
              <p:nvPr/>
            </p:nvSpPr>
            <p:spPr>
              <a:xfrm>
                <a:off x="6989699" y="3853763"/>
                <a:ext cx="351397" cy="36004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
          <p:nvSpPr>
            <p:cNvPr id="53" name="Ellipse 52">
              <a:extLst>
                <a:ext uri="{FF2B5EF4-FFF2-40B4-BE49-F238E27FC236}">
                  <a16:creationId xmlns:a16="http://schemas.microsoft.com/office/drawing/2014/main" id="{9EEC1CB3-D42E-4B54-9272-72696268E7C8}"/>
                </a:ext>
              </a:extLst>
            </p:cNvPr>
            <p:cNvSpPr/>
            <p:nvPr/>
          </p:nvSpPr>
          <p:spPr>
            <a:xfrm>
              <a:off x="8324800" y="4022007"/>
              <a:ext cx="586926" cy="36004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4" name="Ellipse 53">
              <a:extLst>
                <a:ext uri="{FF2B5EF4-FFF2-40B4-BE49-F238E27FC236}">
                  <a16:creationId xmlns:a16="http://schemas.microsoft.com/office/drawing/2014/main" id="{F21D00B8-36E6-4A58-9EC1-83A93C31793A}"/>
                </a:ext>
              </a:extLst>
            </p:cNvPr>
            <p:cNvSpPr/>
            <p:nvPr/>
          </p:nvSpPr>
          <p:spPr>
            <a:xfrm>
              <a:off x="8234068" y="2050569"/>
              <a:ext cx="810811" cy="36004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5" name="Ellipse 54">
              <a:extLst>
                <a:ext uri="{FF2B5EF4-FFF2-40B4-BE49-F238E27FC236}">
                  <a16:creationId xmlns:a16="http://schemas.microsoft.com/office/drawing/2014/main" id="{3A53ED4F-DD4B-433F-956D-B8BC413FBB64}"/>
                </a:ext>
              </a:extLst>
            </p:cNvPr>
            <p:cNvSpPr/>
            <p:nvPr/>
          </p:nvSpPr>
          <p:spPr>
            <a:xfrm>
              <a:off x="5028693" y="2574959"/>
              <a:ext cx="810811" cy="36004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6" name="Ellipse 55">
              <a:extLst>
                <a:ext uri="{FF2B5EF4-FFF2-40B4-BE49-F238E27FC236}">
                  <a16:creationId xmlns:a16="http://schemas.microsoft.com/office/drawing/2014/main" id="{388476C8-92D7-40F5-A664-7EC33CF07AD3}"/>
                </a:ext>
              </a:extLst>
            </p:cNvPr>
            <p:cNvSpPr/>
            <p:nvPr/>
          </p:nvSpPr>
          <p:spPr>
            <a:xfrm>
              <a:off x="8234068" y="2508804"/>
              <a:ext cx="810811" cy="36004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7" name="Ellipse 56">
              <a:extLst>
                <a:ext uri="{FF2B5EF4-FFF2-40B4-BE49-F238E27FC236}">
                  <a16:creationId xmlns:a16="http://schemas.microsoft.com/office/drawing/2014/main" id="{93804CCA-AF10-47C6-B2DF-3D3259FB1C68}"/>
                </a:ext>
              </a:extLst>
            </p:cNvPr>
            <p:cNvSpPr/>
            <p:nvPr/>
          </p:nvSpPr>
          <p:spPr>
            <a:xfrm>
              <a:off x="8212857" y="4523316"/>
              <a:ext cx="810811" cy="36004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8" name="Ellipse 57">
              <a:extLst>
                <a:ext uri="{FF2B5EF4-FFF2-40B4-BE49-F238E27FC236}">
                  <a16:creationId xmlns:a16="http://schemas.microsoft.com/office/drawing/2014/main" id="{1C54C19C-2631-4383-AE6E-8099A7118F3F}"/>
                </a:ext>
              </a:extLst>
            </p:cNvPr>
            <p:cNvSpPr/>
            <p:nvPr/>
          </p:nvSpPr>
          <p:spPr>
            <a:xfrm>
              <a:off x="5019253" y="4528796"/>
              <a:ext cx="810811" cy="36004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pic>
        <p:nvPicPr>
          <p:cNvPr id="62" name="Grafik 61">
            <a:extLst>
              <a:ext uri="{FF2B5EF4-FFF2-40B4-BE49-F238E27FC236}">
                <a16:creationId xmlns:a16="http://schemas.microsoft.com/office/drawing/2014/main" id="{9A7BF0FF-3C79-4A3A-AA89-B4EA570CB4BB}"/>
              </a:ext>
            </a:extLst>
          </p:cNvPr>
          <p:cNvPicPr>
            <a:picLocks noChangeAspect="1"/>
          </p:cNvPicPr>
          <p:nvPr/>
        </p:nvPicPr>
        <p:blipFill>
          <a:blip r:embed="rId4"/>
          <a:stretch>
            <a:fillRect/>
          </a:stretch>
        </p:blipFill>
        <p:spPr>
          <a:xfrm>
            <a:off x="5495878" y="1429710"/>
            <a:ext cx="1991051" cy="2102544"/>
          </a:xfrm>
          <a:prstGeom prst="rect">
            <a:avLst/>
          </a:prstGeom>
        </p:spPr>
      </p:pic>
      <p:pic>
        <p:nvPicPr>
          <p:cNvPr id="61" name="Grafik 60">
            <a:extLst>
              <a:ext uri="{FF2B5EF4-FFF2-40B4-BE49-F238E27FC236}">
                <a16:creationId xmlns:a16="http://schemas.microsoft.com/office/drawing/2014/main" id="{19E94C56-D199-4CEB-83BC-88D8C878648E}"/>
              </a:ext>
            </a:extLst>
          </p:cNvPr>
          <p:cNvPicPr>
            <a:picLocks noChangeAspect="1"/>
          </p:cNvPicPr>
          <p:nvPr/>
        </p:nvPicPr>
        <p:blipFill>
          <a:blip r:embed="rId5"/>
          <a:stretch>
            <a:fillRect/>
          </a:stretch>
        </p:blipFill>
        <p:spPr>
          <a:xfrm>
            <a:off x="6947708" y="2625793"/>
            <a:ext cx="2063915" cy="2102544"/>
          </a:xfrm>
          <a:prstGeom prst="rect">
            <a:avLst/>
          </a:prstGeom>
        </p:spPr>
      </p:pic>
      <p:sp>
        <p:nvSpPr>
          <p:cNvPr id="63" name="Titel 1">
            <a:extLst>
              <a:ext uri="{FF2B5EF4-FFF2-40B4-BE49-F238E27FC236}">
                <a16:creationId xmlns:a16="http://schemas.microsoft.com/office/drawing/2014/main" id="{9C9C1E37-BDBC-4565-82FE-04618CD51982}"/>
              </a:ext>
            </a:extLst>
          </p:cNvPr>
          <p:cNvSpPr txBox="1">
            <a:spLocks/>
          </p:cNvSpPr>
          <p:nvPr/>
        </p:nvSpPr>
        <p:spPr>
          <a:xfrm>
            <a:off x="5413715" y="590105"/>
            <a:ext cx="4095816" cy="1325563"/>
          </a:xfrm>
          <a:prstGeom prst="rect">
            <a:avLst/>
          </a:prstGeom>
        </p:spPr>
        <p:txBody>
          <a:bodyPr vert="horz" lIns="91440" tIns="45720" rIns="91440" bIns="45720" rtlCol="0" anchor="ctr">
            <a:normAutofit/>
          </a:bodyPr>
          <a:lstStyle>
            <a:lvl1pPr algn="l" defTabSz="457200" rtl="0" eaLnBrk="1" latinLnBrk="0" hangingPunct="1">
              <a:spcBef>
                <a:spcPct val="0"/>
              </a:spcBef>
              <a:buNone/>
              <a:defRPr lang="en-US" sz="2800" b="1" kern="1200" dirty="0">
                <a:solidFill>
                  <a:srgbClr val="0073AA"/>
                </a:solidFill>
                <a:latin typeface="Arial" pitchFamily="34" charset="0"/>
                <a:ea typeface="+mj-ea"/>
                <a:cs typeface="Arial" pitchFamily="34" charset="0"/>
              </a:defRPr>
            </a:lvl1pPr>
          </a:lstStyle>
          <a:p>
            <a:r>
              <a:rPr lang="de-DE" dirty="0" err="1"/>
              <a:t>How</a:t>
            </a:r>
            <a:r>
              <a:rPr lang="de-DE" dirty="0"/>
              <a:t> </a:t>
            </a:r>
            <a:r>
              <a:rPr lang="de-DE" dirty="0" err="1"/>
              <a:t>many</a:t>
            </a:r>
            <a:r>
              <a:rPr lang="de-DE" dirty="0"/>
              <a:t> </a:t>
            </a:r>
            <a:r>
              <a:rPr lang="de-DE" dirty="0" err="1"/>
              <a:t>children</a:t>
            </a:r>
            <a:r>
              <a:rPr lang="de-DE" dirty="0"/>
              <a:t>?</a:t>
            </a:r>
          </a:p>
        </p:txBody>
      </p:sp>
      <p:sp>
        <p:nvSpPr>
          <p:cNvPr id="3" name="Textfeld 2">
            <a:extLst>
              <a:ext uri="{FF2B5EF4-FFF2-40B4-BE49-F238E27FC236}">
                <a16:creationId xmlns:a16="http://schemas.microsoft.com/office/drawing/2014/main" id="{3C376590-41B3-4619-8610-7AF5F6F60EC0}"/>
              </a:ext>
            </a:extLst>
          </p:cNvPr>
          <p:cNvSpPr txBox="1"/>
          <p:nvPr/>
        </p:nvSpPr>
        <p:spPr>
          <a:xfrm flipH="1">
            <a:off x="5929216" y="3722398"/>
            <a:ext cx="504514" cy="830997"/>
          </a:xfrm>
          <a:prstGeom prst="rect">
            <a:avLst/>
          </a:prstGeom>
          <a:noFill/>
        </p:spPr>
        <p:txBody>
          <a:bodyPr wrap="square" rtlCol="0">
            <a:spAutoFit/>
          </a:bodyPr>
          <a:lstStyle/>
          <a:p>
            <a:r>
              <a:rPr lang="de-DE" sz="4800" dirty="0">
                <a:latin typeface="Arial" panose="020B0604020202020204" pitchFamily="34" charset="0"/>
                <a:cs typeface="Arial" panose="020B0604020202020204" pitchFamily="34" charset="0"/>
              </a:rPr>
              <a:t>8</a:t>
            </a:r>
          </a:p>
        </p:txBody>
      </p:sp>
      <p:sp>
        <p:nvSpPr>
          <p:cNvPr id="64" name="Textfeld 63">
            <a:extLst>
              <a:ext uri="{FF2B5EF4-FFF2-40B4-BE49-F238E27FC236}">
                <a16:creationId xmlns:a16="http://schemas.microsoft.com/office/drawing/2014/main" id="{F9DD8D9D-03AF-49CC-8821-B2497F1BB1F3}"/>
              </a:ext>
            </a:extLst>
          </p:cNvPr>
          <p:cNvSpPr txBox="1"/>
          <p:nvPr/>
        </p:nvSpPr>
        <p:spPr>
          <a:xfrm flipH="1">
            <a:off x="7940479" y="1533258"/>
            <a:ext cx="504514" cy="830997"/>
          </a:xfrm>
          <a:prstGeom prst="rect">
            <a:avLst/>
          </a:prstGeom>
          <a:noFill/>
        </p:spPr>
        <p:txBody>
          <a:bodyPr wrap="square" rtlCol="0">
            <a:spAutoFit/>
          </a:bodyPr>
          <a:lstStyle/>
          <a:p>
            <a:r>
              <a:rPr lang="de-DE" sz="4800" dirty="0">
                <a:latin typeface="Arial" panose="020B0604020202020204" pitchFamily="34" charset="0"/>
                <a:cs typeface="Arial" panose="020B0604020202020204" pitchFamily="34" charset="0"/>
              </a:rPr>
              <a:t>2</a:t>
            </a:r>
          </a:p>
        </p:txBody>
      </p:sp>
      <p:sp>
        <p:nvSpPr>
          <p:cNvPr id="6" name="Rechteck 5">
            <a:extLst>
              <a:ext uri="{FF2B5EF4-FFF2-40B4-BE49-F238E27FC236}">
                <a16:creationId xmlns:a16="http://schemas.microsoft.com/office/drawing/2014/main" id="{C3F89B2C-249A-42B9-BCB4-A52228FA795F}"/>
              </a:ext>
            </a:extLst>
          </p:cNvPr>
          <p:cNvSpPr/>
          <p:nvPr/>
        </p:nvSpPr>
        <p:spPr>
          <a:xfrm>
            <a:off x="5469636" y="1413724"/>
            <a:ext cx="3566860" cy="3314613"/>
          </a:xfrm>
          <a:prstGeom prst="rect">
            <a:avLst/>
          </a:prstGeom>
          <a:solidFill>
            <a:srgbClr val="FFFFFF">
              <a:alpha val="5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pic>
        <p:nvPicPr>
          <p:cNvPr id="5" name="Grafik 4">
            <a:extLst>
              <a:ext uri="{FF2B5EF4-FFF2-40B4-BE49-F238E27FC236}">
                <a16:creationId xmlns:a16="http://schemas.microsoft.com/office/drawing/2014/main" id="{8B111EDD-81C5-4D62-B55C-C5201E31D0EF}"/>
              </a:ext>
            </a:extLst>
          </p:cNvPr>
          <p:cNvPicPr>
            <a:picLocks noChangeAspect="1"/>
          </p:cNvPicPr>
          <p:nvPr/>
        </p:nvPicPr>
        <p:blipFill>
          <a:blip r:embed="rId6"/>
          <a:stretch>
            <a:fillRect/>
          </a:stretch>
        </p:blipFill>
        <p:spPr>
          <a:xfrm>
            <a:off x="5705186" y="1881515"/>
            <a:ext cx="2405976" cy="2405976"/>
          </a:xfrm>
          <a:prstGeom prst="rect">
            <a:avLst/>
          </a:prstGeom>
          <a:ln>
            <a:noFill/>
          </a:ln>
        </p:spPr>
      </p:pic>
      <p:sp>
        <p:nvSpPr>
          <p:cNvPr id="8" name="Textfeld 7">
            <a:extLst>
              <a:ext uri="{FF2B5EF4-FFF2-40B4-BE49-F238E27FC236}">
                <a16:creationId xmlns:a16="http://schemas.microsoft.com/office/drawing/2014/main" id="{FF2B3727-0D0F-410B-A5C9-2F1795F0BB66}"/>
              </a:ext>
            </a:extLst>
          </p:cNvPr>
          <p:cNvSpPr txBox="1"/>
          <p:nvPr/>
        </p:nvSpPr>
        <p:spPr>
          <a:xfrm rot="16200000">
            <a:off x="-915642" y="2537028"/>
            <a:ext cx="2200064" cy="461665"/>
          </a:xfrm>
          <a:prstGeom prst="rect">
            <a:avLst/>
          </a:prstGeom>
          <a:noFill/>
        </p:spPr>
        <p:txBody>
          <a:bodyPr wrap="square" rtlCol="0">
            <a:spAutoFit/>
          </a:bodyPr>
          <a:lstStyle/>
          <a:p>
            <a:r>
              <a:rPr lang="de-DE" sz="2400" b="1" dirty="0" err="1">
                <a:solidFill>
                  <a:srgbClr val="FF0000"/>
                </a:solidFill>
                <a:latin typeface="Arial" panose="020B0604020202020204" pitchFamily="34" charset="0"/>
                <a:cs typeface="Arial" panose="020B0604020202020204" pitchFamily="34" charset="0"/>
              </a:rPr>
              <a:t>uncertainty</a:t>
            </a:r>
            <a:r>
              <a:rPr lang="de-DE" sz="2400" b="1" dirty="0">
                <a:solidFill>
                  <a:srgbClr val="FF0000"/>
                </a:solidFill>
                <a:latin typeface="Arial" panose="020B0604020202020204" pitchFamily="34" charset="0"/>
                <a:cs typeface="Arial" panose="020B0604020202020204" pitchFamily="34" charset="0"/>
              </a:rPr>
              <a:t>?</a:t>
            </a:r>
          </a:p>
        </p:txBody>
      </p:sp>
      <p:sp>
        <p:nvSpPr>
          <p:cNvPr id="9" name="Pfeil: nach oben und unten 8">
            <a:extLst>
              <a:ext uri="{FF2B5EF4-FFF2-40B4-BE49-F238E27FC236}">
                <a16:creationId xmlns:a16="http://schemas.microsoft.com/office/drawing/2014/main" id="{A52B70B9-30F6-434F-9FDA-04A9256DDF6A}"/>
              </a:ext>
            </a:extLst>
          </p:cNvPr>
          <p:cNvSpPr/>
          <p:nvPr/>
        </p:nvSpPr>
        <p:spPr>
          <a:xfrm>
            <a:off x="445638" y="2370414"/>
            <a:ext cx="334571" cy="864096"/>
          </a:xfrm>
          <a:prstGeom prst="up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C4BA70C0-F5B6-4BCB-A772-4CC43C0C814C}"/>
              </a:ext>
            </a:extLst>
          </p:cNvPr>
          <p:cNvPicPr>
            <a:picLocks noChangeAspect="1"/>
          </p:cNvPicPr>
          <p:nvPr/>
        </p:nvPicPr>
        <p:blipFill>
          <a:blip r:embed="rId7"/>
          <a:stretch>
            <a:fillRect/>
          </a:stretch>
        </p:blipFill>
        <p:spPr>
          <a:xfrm>
            <a:off x="5752448" y="1743815"/>
            <a:ext cx="2653854" cy="2074740"/>
          </a:xfrm>
          <a:prstGeom prst="rect">
            <a:avLst/>
          </a:prstGeom>
        </p:spPr>
      </p:pic>
    </p:spTree>
    <p:extLst>
      <p:ext uri="{BB962C8B-B14F-4D97-AF65-F5344CB8AC3E}">
        <p14:creationId xmlns:p14="http://schemas.microsoft.com/office/powerpoint/2010/main" val="1747377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6"/>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29"/>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2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500"/>
                                        <p:tgtEl>
                                          <p:spTgt spid="60"/>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60"/>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500"/>
                                        <p:tgtEl>
                                          <p:spTgt spid="5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fade">
                                      <p:cBhvr>
                                        <p:cTn id="53" dur="500"/>
                                        <p:tgtEl>
                                          <p:spTgt spid="6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fade">
                                      <p:cBhvr>
                                        <p:cTn id="56" dur="500"/>
                                        <p:tgtEl>
                                          <p:spTgt spid="6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4"/>
                                        </p:tgtEl>
                                        <p:attrNameLst>
                                          <p:attrName>style.visibility</p:attrName>
                                        </p:attrNameLst>
                                      </p:cBhvr>
                                      <p:to>
                                        <p:strVal val="visible"/>
                                      </p:to>
                                    </p:set>
                                    <p:animEffect transition="in" filter="fade">
                                      <p:cBhvr>
                                        <p:cTn id="61" dur="500"/>
                                        <p:tgtEl>
                                          <p:spTgt spid="6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61"/>
                                        </p:tgtEl>
                                        <p:attrNameLst>
                                          <p:attrName>style.visibility</p:attrName>
                                        </p:attrNameLst>
                                      </p:cBhvr>
                                      <p:to>
                                        <p:strVal val="visible"/>
                                      </p:to>
                                    </p:set>
                                    <p:animEffect transition="in" filter="fade">
                                      <p:cBhvr>
                                        <p:cTn id="66" dur="500"/>
                                        <p:tgtEl>
                                          <p:spTgt spid="6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fade">
                                      <p:cBhvr>
                                        <p:cTn id="71" dur="500"/>
                                        <p:tgtEl>
                                          <p:spTgt spid="3"/>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6"/>
                                        </p:tgtEl>
                                        <p:attrNameLst>
                                          <p:attrName>style.visibility</p:attrName>
                                        </p:attrNameLst>
                                      </p:cBhvr>
                                      <p:to>
                                        <p:strVal val="visible"/>
                                      </p:to>
                                    </p:set>
                                  </p:childTnLst>
                                </p:cTn>
                              </p:par>
                            </p:childTnLst>
                          </p:cTn>
                        </p:par>
                        <p:par>
                          <p:cTn id="76" fill="hold">
                            <p:stCondLst>
                              <p:cond delay="0"/>
                            </p:stCondLst>
                            <p:childTnLst>
                              <p:par>
                                <p:cTn id="77" presetID="10" presetClass="entr" presetSubtype="0" fill="hold" nodeType="afterEffect">
                                  <p:stCondLst>
                                    <p:cond delay="50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1250"/>
                                        <p:tgtEl>
                                          <p:spTgt spid="5"/>
                                        </p:tgtEl>
                                      </p:cBhvr>
                                    </p:animEffect>
                                  </p:childTnLst>
                                </p:cTn>
                              </p:par>
                              <p:par>
                                <p:cTn id="80" presetID="10" presetClass="entr" presetSubtype="0" fill="hold" nodeType="withEffect">
                                  <p:stCondLst>
                                    <p:cond delay="500"/>
                                  </p:stCondLst>
                                  <p:childTnLst>
                                    <p:set>
                                      <p:cBhvr>
                                        <p:cTn id="81" dur="1" fill="hold">
                                          <p:stCondLst>
                                            <p:cond delay="0"/>
                                          </p:stCondLst>
                                        </p:cTn>
                                        <p:tgtEl>
                                          <p:spTgt spid="7"/>
                                        </p:tgtEl>
                                        <p:attrNameLst>
                                          <p:attrName>style.visibility</p:attrName>
                                        </p:attrNameLst>
                                      </p:cBhvr>
                                      <p:to>
                                        <p:strVal val="visible"/>
                                      </p:to>
                                    </p:set>
                                    <p:animEffect transition="in" filter="fade">
                                      <p:cBhvr>
                                        <p:cTn id="8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3" grpId="0"/>
      <p:bldP spid="64" grpId="0"/>
      <p:bldP spid="6" grpId="0" animBg="1"/>
      <p:bldP spid="8" grpId="0"/>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66508397-B279-4F7E-B335-9D8A39C404DB}"/>
              </a:ext>
            </a:extLst>
          </p:cNvPr>
          <p:cNvSpPr/>
          <p:nvPr/>
        </p:nvSpPr>
        <p:spPr>
          <a:xfrm>
            <a:off x="0" y="-20538"/>
            <a:ext cx="9180512" cy="493770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                    </a:t>
            </a:r>
          </a:p>
        </p:txBody>
      </p:sp>
      <p:sp>
        <p:nvSpPr>
          <p:cNvPr id="4" name="Textfeld 3">
            <a:extLst>
              <a:ext uri="{FF2B5EF4-FFF2-40B4-BE49-F238E27FC236}">
                <a16:creationId xmlns:a16="http://schemas.microsoft.com/office/drawing/2014/main" id="{6CC642CD-2DA8-4E66-9578-44EA35AE7BD7}"/>
              </a:ext>
            </a:extLst>
          </p:cNvPr>
          <p:cNvSpPr txBox="1"/>
          <p:nvPr/>
        </p:nvSpPr>
        <p:spPr>
          <a:xfrm>
            <a:off x="2687425" y="-37189"/>
            <a:ext cx="3700758" cy="507831"/>
          </a:xfrm>
          <a:prstGeom prst="rect">
            <a:avLst/>
          </a:prstGeom>
          <a:noFill/>
        </p:spPr>
        <p:txBody>
          <a:bodyPr wrap="none" rtlCol="0">
            <a:spAutoFit/>
          </a:bodyPr>
          <a:lstStyle/>
          <a:p>
            <a:pPr algn="ctr"/>
            <a:r>
              <a:rPr lang="en-GB" sz="2700" b="1" dirty="0">
                <a:solidFill>
                  <a:srgbClr val="C00000"/>
                </a:solidFill>
                <a:effectLst>
                  <a:outerShdw blurRad="38100" dist="38100" dir="2700000" algn="tl">
                    <a:srgbClr val="000000">
                      <a:alpha val="43137"/>
                    </a:srgbClr>
                  </a:outerShdw>
                </a:effectLst>
              </a:rPr>
              <a:t>Industrial needs - survey</a:t>
            </a:r>
          </a:p>
        </p:txBody>
      </p:sp>
      <p:pic>
        <p:nvPicPr>
          <p:cNvPr id="7" name="Grafik 6">
            <a:extLst>
              <a:ext uri="{FF2B5EF4-FFF2-40B4-BE49-F238E27FC236}">
                <a16:creationId xmlns:a16="http://schemas.microsoft.com/office/drawing/2014/main" id="{E7BB8F59-B14D-427C-815C-BF1BAC14DEEC}"/>
              </a:ext>
            </a:extLst>
          </p:cNvPr>
          <p:cNvPicPr>
            <a:picLocks noChangeAspect="1"/>
          </p:cNvPicPr>
          <p:nvPr/>
        </p:nvPicPr>
        <p:blipFill>
          <a:blip r:embed="rId2"/>
          <a:stretch>
            <a:fillRect/>
          </a:stretch>
        </p:blipFill>
        <p:spPr>
          <a:xfrm>
            <a:off x="1085191" y="-19419"/>
            <a:ext cx="6858000" cy="4911952"/>
          </a:xfrm>
          <a:prstGeom prst="rect">
            <a:avLst/>
          </a:prstGeom>
        </p:spPr>
      </p:pic>
      <p:sp>
        <p:nvSpPr>
          <p:cNvPr id="10" name="Rechteck 9">
            <a:extLst>
              <a:ext uri="{FF2B5EF4-FFF2-40B4-BE49-F238E27FC236}">
                <a16:creationId xmlns:a16="http://schemas.microsoft.com/office/drawing/2014/main" id="{6791C89C-091A-4D73-875E-DBCE5783644D}"/>
              </a:ext>
            </a:extLst>
          </p:cNvPr>
          <p:cNvSpPr/>
          <p:nvPr/>
        </p:nvSpPr>
        <p:spPr>
          <a:xfrm>
            <a:off x="2616326" y="3500886"/>
            <a:ext cx="4259930" cy="931552"/>
          </a:xfrm>
          <a:prstGeom prst="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1" name="Ellipse 10">
            <a:extLst>
              <a:ext uri="{FF2B5EF4-FFF2-40B4-BE49-F238E27FC236}">
                <a16:creationId xmlns:a16="http://schemas.microsoft.com/office/drawing/2014/main" id="{39539FF5-9A6A-42D8-A983-C804C5AC9CC0}"/>
              </a:ext>
            </a:extLst>
          </p:cNvPr>
          <p:cNvSpPr/>
          <p:nvPr/>
        </p:nvSpPr>
        <p:spPr>
          <a:xfrm>
            <a:off x="2710910" y="3701828"/>
            <a:ext cx="268046" cy="2680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sp>
        <p:nvSpPr>
          <p:cNvPr id="12" name="Ellipse 11">
            <a:extLst>
              <a:ext uri="{FF2B5EF4-FFF2-40B4-BE49-F238E27FC236}">
                <a16:creationId xmlns:a16="http://schemas.microsoft.com/office/drawing/2014/main" id="{AA7D7286-23AC-455F-936B-08EB10E12C22}"/>
              </a:ext>
            </a:extLst>
          </p:cNvPr>
          <p:cNvSpPr/>
          <p:nvPr/>
        </p:nvSpPr>
        <p:spPr>
          <a:xfrm>
            <a:off x="2710909" y="4034063"/>
            <a:ext cx="268046" cy="2680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solidFill>
                <a:srgbClr val="FFFF00"/>
              </a:solidFill>
            </a:endParaRPr>
          </a:p>
        </p:txBody>
      </p:sp>
      <p:sp>
        <p:nvSpPr>
          <p:cNvPr id="14" name="Textfeld 13">
            <a:extLst>
              <a:ext uri="{FF2B5EF4-FFF2-40B4-BE49-F238E27FC236}">
                <a16:creationId xmlns:a16="http://schemas.microsoft.com/office/drawing/2014/main" id="{FAD7CC6F-3C10-4457-9373-5B21E002B325}"/>
              </a:ext>
            </a:extLst>
          </p:cNvPr>
          <p:cNvSpPr txBox="1"/>
          <p:nvPr/>
        </p:nvSpPr>
        <p:spPr>
          <a:xfrm>
            <a:off x="2997090" y="3660693"/>
            <a:ext cx="2051074" cy="369332"/>
          </a:xfrm>
          <a:prstGeom prst="rect">
            <a:avLst/>
          </a:prstGeom>
          <a:noFill/>
        </p:spPr>
        <p:txBody>
          <a:bodyPr wrap="none" rtlCol="0">
            <a:spAutoFit/>
          </a:bodyPr>
          <a:lstStyle/>
          <a:p>
            <a:r>
              <a:rPr lang="en-US" dirty="0"/>
              <a:t>your field of activity</a:t>
            </a:r>
            <a:endParaRPr lang="de-DE" dirty="0"/>
          </a:p>
        </p:txBody>
      </p:sp>
      <p:sp>
        <p:nvSpPr>
          <p:cNvPr id="15" name="Textfeld 14">
            <a:extLst>
              <a:ext uri="{FF2B5EF4-FFF2-40B4-BE49-F238E27FC236}">
                <a16:creationId xmlns:a16="http://schemas.microsoft.com/office/drawing/2014/main" id="{7323CF92-7008-465F-881D-3A28C2B26ACB}"/>
              </a:ext>
            </a:extLst>
          </p:cNvPr>
          <p:cNvSpPr txBox="1"/>
          <p:nvPr/>
        </p:nvSpPr>
        <p:spPr>
          <a:xfrm>
            <a:off x="2978955" y="3964602"/>
            <a:ext cx="3915495" cy="369332"/>
          </a:xfrm>
          <a:prstGeom prst="rect">
            <a:avLst/>
          </a:prstGeom>
          <a:noFill/>
        </p:spPr>
        <p:txBody>
          <a:bodyPr wrap="none" rtlCol="0">
            <a:spAutoFit/>
          </a:bodyPr>
          <a:lstStyle/>
          <a:p>
            <a:r>
              <a:rPr lang="en-US" dirty="0"/>
              <a:t>greatest need for development/support</a:t>
            </a:r>
            <a:endParaRPr lang="de-DE" dirty="0"/>
          </a:p>
        </p:txBody>
      </p:sp>
      <p:sp>
        <p:nvSpPr>
          <p:cNvPr id="16" name="Titel 1">
            <a:extLst>
              <a:ext uri="{FF2B5EF4-FFF2-40B4-BE49-F238E27FC236}">
                <a16:creationId xmlns:a16="http://schemas.microsoft.com/office/drawing/2014/main" id="{4A3C894F-91E0-46D9-A035-F74C68F23998}"/>
              </a:ext>
            </a:extLst>
          </p:cNvPr>
          <p:cNvSpPr txBox="1">
            <a:spLocks/>
          </p:cNvSpPr>
          <p:nvPr/>
        </p:nvSpPr>
        <p:spPr>
          <a:xfrm>
            <a:off x="2411760" y="48280"/>
            <a:ext cx="6711613" cy="1325563"/>
          </a:xfrm>
          <a:prstGeom prst="rect">
            <a:avLst/>
          </a:prstGeom>
        </p:spPr>
        <p:txBody>
          <a:bodyPr vert="horz" lIns="91440" tIns="45720" rIns="91440" bIns="45720" rtlCol="0" anchor="ctr">
            <a:normAutofit/>
          </a:bodyPr>
          <a:lstStyle>
            <a:lvl1pPr algn="l" defTabSz="457200" rtl="0" eaLnBrk="1" latinLnBrk="0" hangingPunct="1">
              <a:spcBef>
                <a:spcPct val="0"/>
              </a:spcBef>
              <a:buNone/>
              <a:defRPr lang="en-US" sz="2800" b="1" kern="1200" dirty="0">
                <a:solidFill>
                  <a:srgbClr val="0073AA"/>
                </a:solidFill>
                <a:latin typeface="Arial" pitchFamily="34" charset="0"/>
                <a:ea typeface="+mj-ea"/>
                <a:cs typeface="Arial" pitchFamily="34" charset="0"/>
              </a:defRPr>
            </a:lvl1pPr>
          </a:lstStyle>
          <a:p>
            <a:r>
              <a:rPr lang="de-DE" sz="2400" dirty="0"/>
              <a:t>(Stakeholder </a:t>
            </a:r>
            <a:r>
              <a:rPr lang="de-DE" sz="2400" dirty="0" err="1"/>
              <a:t>workshop</a:t>
            </a:r>
            <a:r>
              <a:rPr lang="de-DE" sz="2400" dirty="0"/>
              <a:t>, Nov. 2019)</a:t>
            </a:r>
          </a:p>
        </p:txBody>
      </p:sp>
    </p:spTree>
    <p:extLst>
      <p:ext uri="{BB962C8B-B14F-4D97-AF65-F5344CB8AC3E}">
        <p14:creationId xmlns:p14="http://schemas.microsoft.com/office/powerpoint/2010/main" val="18327875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Diagramm 43">
            <a:extLst>
              <a:ext uri="{FF2B5EF4-FFF2-40B4-BE49-F238E27FC236}">
                <a16:creationId xmlns:a16="http://schemas.microsoft.com/office/drawing/2014/main" id="{A12724F3-63B3-40ED-84A5-519CE0530DCB}"/>
              </a:ext>
            </a:extLst>
          </p:cNvPr>
          <p:cNvGraphicFramePr/>
          <p:nvPr>
            <p:extLst>
              <p:ext uri="{D42A27DB-BD31-4B8C-83A1-F6EECF244321}">
                <p14:modId xmlns:p14="http://schemas.microsoft.com/office/powerpoint/2010/main" val="2689292061"/>
              </p:ext>
            </p:extLst>
          </p:nvPr>
        </p:nvGraphicFramePr>
        <p:xfrm>
          <a:off x="-734225" y="73999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5" name="Gruppieren 44">
            <a:extLst>
              <a:ext uri="{FF2B5EF4-FFF2-40B4-BE49-F238E27FC236}">
                <a16:creationId xmlns:a16="http://schemas.microsoft.com/office/drawing/2014/main" id="{A1D9CDD4-54E5-469E-BCBE-9350F9390A6D}"/>
              </a:ext>
            </a:extLst>
          </p:cNvPr>
          <p:cNvGrpSpPr/>
          <p:nvPr/>
        </p:nvGrpSpPr>
        <p:grpSpPr>
          <a:xfrm>
            <a:off x="5246191" y="1203598"/>
            <a:ext cx="3384376" cy="3633475"/>
            <a:chOff x="256959" y="1343322"/>
            <a:chExt cx="2969156" cy="3076411"/>
          </a:xfrm>
        </p:grpSpPr>
        <p:pic>
          <p:nvPicPr>
            <p:cNvPr id="46" name="Grafik 45">
              <a:extLst>
                <a:ext uri="{FF2B5EF4-FFF2-40B4-BE49-F238E27FC236}">
                  <a16:creationId xmlns:a16="http://schemas.microsoft.com/office/drawing/2014/main" id="{B7AB77F9-EA56-4266-ACBC-E5E61F4EDC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183" y="1343322"/>
              <a:ext cx="2933970" cy="3076411"/>
            </a:xfrm>
            <a:prstGeom prst="rect">
              <a:avLst/>
            </a:prstGeom>
          </p:spPr>
        </p:pic>
        <p:pic>
          <p:nvPicPr>
            <p:cNvPr id="47" name="Grafik 46">
              <a:extLst>
                <a:ext uri="{FF2B5EF4-FFF2-40B4-BE49-F238E27FC236}">
                  <a16:creationId xmlns:a16="http://schemas.microsoft.com/office/drawing/2014/main" id="{95D87D29-AEAA-467D-BA4C-A57202E41F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959" y="2131478"/>
              <a:ext cx="530079" cy="51829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48" name="Gruppieren 47">
              <a:extLst>
                <a:ext uri="{FF2B5EF4-FFF2-40B4-BE49-F238E27FC236}">
                  <a16:creationId xmlns:a16="http://schemas.microsoft.com/office/drawing/2014/main" id="{A20E71CA-39A0-4C61-B740-A2ECB5F1D8CA}"/>
                </a:ext>
              </a:extLst>
            </p:cNvPr>
            <p:cNvGrpSpPr/>
            <p:nvPr/>
          </p:nvGrpSpPr>
          <p:grpSpPr>
            <a:xfrm>
              <a:off x="842126" y="2216168"/>
              <a:ext cx="717143" cy="525801"/>
              <a:chOff x="3984669" y="3292039"/>
              <a:chExt cx="916451" cy="720812"/>
            </a:xfrm>
          </p:grpSpPr>
          <p:pic>
            <p:nvPicPr>
              <p:cNvPr id="56" name="Grafik 55">
                <a:extLst>
                  <a:ext uri="{FF2B5EF4-FFF2-40B4-BE49-F238E27FC236}">
                    <a16:creationId xmlns:a16="http://schemas.microsoft.com/office/drawing/2014/main" id="{32A614BE-6978-4B46-9FC7-00D53E563D0A}"/>
                  </a:ext>
                </a:extLst>
              </p:cNvPr>
              <p:cNvPicPr>
                <a:picLocks noChangeAspect="1"/>
              </p:cNvPicPr>
              <p:nvPr/>
            </p:nvPicPr>
            <p:blipFill rotWithShape="1">
              <a:blip r:embed="rId9"/>
              <a:srcRect l="6631" t="8056" r="10420" b="9683"/>
              <a:stretch/>
            </p:blipFill>
            <p:spPr>
              <a:xfrm>
                <a:off x="3984669" y="3292039"/>
                <a:ext cx="702368" cy="72081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7" name="Textfeld 56">
                <a:extLst>
                  <a:ext uri="{FF2B5EF4-FFF2-40B4-BE49-F238E27FC236}">
                    <a16:creationId xmlns:a16="http://schemas.microsoft.com/office/drawing/2014/main" id="{5FCC3C71-9C26-4F88-A833-2343EE42B88C}"/>
                  </a:ext>
                </a:extLst>
              </p:cNvPr>
              <p:cNvSpPr txBox="1"/>
              <p:nvPr/>
            </p:nvSpPr>
            <p:spPr>
              <a:xfrm>
                <a:off x="4002235" y="3332019"/>
                <a:ext cx="898885" cy="492032"/>
              </a:xfrm>
              <a:prstGeom prst="rect">
                <a:avLst/>
              </a:prstGeom>
              <a:noFill/>
              <a:ln>
                <a:noFill/>
              </a:ln>
            </p:spPr>
            <p:txBody>
              <a:bodyPr wrap="none" rtlCol="0">
                <a:spAutoFit/>
              </a:bodyPr>
              <a:lstStyle/>
              <a:p>
                <a:r>
                  <a:rPr lang="en-US" sz="800" b="1"/>
                  <a:t>GUM</a:t>
                </a:r>
              </a:p>
            </p:txBody>
          </p:sp>
        </p:grpSp>
        <p:grpSp>
          <p:nvGrpSpPr>
            <p:cNvPr id="49" name="Gruppieren 48">
              <a:extLst>
                <a:ext uri="{FF2B5EF4-FFF2-40B4-BE49-F238E27FC236}">
                  <a16:creationId xmlns:a16="http://schemas.microsoft.com/office/drawing/2014/main" id="{8B2F49DC-6BF7-4BD0-A523-88965A588D0F}"/>
                </a:ext>
              </a:extLst>
            </p:cNvPr>
            <p:cNvGrpSpPr/>
            <p:nvPr/>
          </p:nvGrpSpPr>
          <p:grpSpPr>
            <a:xfrm>
              <a:off x="1456946" y="2234442"/>
              <a:ext cx="676101" cy="502437"/>
              <a:chOff x="5807703" y="2410546"/>
              <a:chExt cx="1051181" cy="734895"/>
            </a:xfrm>
          </p:grpSpPr>
          <p:pic>
            <p:nvPicPr>
              <p:cNvPr id="54" name="Grafik 53">
                <a:extLst>
                  <a:ext uri="{FF2B5EF4-FFF2-40B4-BE49-F238E27FC236}">
                    <a16:creationId xmlns:a16="http://schemas.microsoft.com/office/drawing/2014/main" id="{906969E6-7A7A-4C3B-A814-938DDB944EC3}"/>
                  </a:ext>
                </a:extLst>
              </p:cNvPr>
              <p:cNvPicPr>
                <a:picLocks noChangeAspect="1"/>
              </p:cNvPicPr>
              <p:nvPr/>
            </p:nvPicPr>
            <p:blipFill>
              <a:blip r:embed="rId10"/>
              <a:stretch>
                <a:fillRect/>
              </a:stretch>
            </p:blipFill>
            <p:spPr>
              <a:xfrm>
                <a:off x="5807703" y="2410546"/>
                <a:ext cx="860214" cy="73489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5" name="Textfeld 54">
                <a:extLst>
                  <a:ext uri="{FF2B5EF4-FFF2-40B4-BE49-F238E27FC236}">
                    <a16:creationId xmlns:a16="http://schemas.microsoft.com/office/drawing/2014/main" id="{FDEC421E-37AD-4E2D-BEC9-BA120B6CB654}"/>
                  </a:ext>
                </a:extLst>
              </p:cNvPr>
              <p:cNvSpPr txBox="1"/>
              <p:nvPr/>
            </p:nvSpPr>
            <p:spPr>
              <a:xfrm>
                <a:off x="5885727" y="2455476"/>
                <a:ext cx="973157" cy="524971"/>
              </a:xfrm>
              <a:prstGeom prst="rect">
                <a:avLst/>
              </a:prstGeom>
              <a:noFill/>
              <a:ln>
                <a:noFill/>
              </a:ln>
            </p:spPr>
            <p:txBody>
              <a:bodyPr wrap="none" rtlCol="0">
                <a:spAutoFit/>
              </a:bodyPr>
              <a:lstStyle/>
              <a:p>
                <a:r>
                  <a:rPr lang="en-US" sz="800" b="1"/>
                  <a:t>VIM</a:t>
                </a:r>
              </a:p>
            </p:txBody>
          </p:sp>
        </p:grpSp>
        <p:grpSp>
          <p:nvGrpSpPr>
            <p:cNvPr id="50" name="Gruppieren 49">
              <a:extLst>
                <a:ext uri="{FF2B5EF4-FFF2-40B4-BE49-F238E27FC236}">
                  <a16:creationId xmlns:a16="http://schemas.microsoft.com/office/drawing/2014/main" id="{9D780F5F-7A75-4561-9B51-88E5B7CF191C}"/>
                </a:ext>
              </a:extLst>
            </p:cNvPr>
            <p:cNvGrpSpPr/>
            <p:nvPr/>
          </p:nvGrpSpPr>
          <p:grpSpPr>
            <a:xfrm>
              <a:off x="2116123" y="2092825"/>
              <a:ext cx="564025" cy="525802"/>
              <a:chOff x="5943813" y="2326987"/>
              <a:chExt cx="867618" cy="685350"/>
            </a:xfrm>
          </p:grpSpPr>
          <p:sp>
            <p:nvSpPr>
              <p:cNvPr id="52" name="Ellipse 51">
                <a:extLst>
                  <a:ext uri="{FF2B5EF4-FFF2-40B4-BE49-F238E27FC236}">
                    <a16:creationId xmlns:a16="http://schemas.microsoft.com/office/drawing/2014/main" id="{BDB11C5B-D2B1-4B58-8A79-58C5FF0773A1}"/>
                  </a:ext>
                </a:extLst>
              </p:cNvPr>
              <p:cNvSpPr/>
              <p:nvPr/>
            </p:nvSpPr>
            <p:spPr>
              <a:xfrm>
                <a:off x="5963577" y="2326987"/>
                <a:ext cx="847854" cy="673725"/>
              </a:xfrm>
              <a:prstGeom prst="ellipse">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Grafik 52">
                <a:extLst>
                  <a:ext uri="{FF2B5EF4-FFF2-40B4-BE49-F238E27FC236}">
                    <a16:creationId xmlns:a16="http://schemas.microsoft.com/office/drawing/2014/main" id="{09DAE969-C501-4A10-A3AA-7C4A417B676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43813" y="2326987"/>
                <a:ext cx="847855" cy="6853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51" name="Ellipse 50">
              <a:extLst>
                <a:ext uri="{FF2B5EF4-FFF2-40B4-BE49-F238E27FC236}">
                  <a16:creationId xmlns:a16="http://schemas.microsoft.com/office/drawing/2014/main" id="{B269DEFA-EAAB-4C9E-A3B3-0DA692E18388}"/>
                </a:ext>
              </a:extLst>
            </p:cNvPr>
            <p:cNvSpPr/>
            <p:nvPr/>
          </p:nvSpPr>
          <p:spPr>
            <a:xfrm>
              <a:off x="2724653" y="1874250"/>
              <a:ext cx="501462" cy="516882"/>
            </a:xfrm>
            <a:prstGeom prst="ellipse">
              <a:avLst/>
            </a:prstGeom>
            <a:solidFill>
              <a:schemeClr val="bg1"/>
            </a:solid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a:t>
              </a:r>
            </a:p>
          </p:txBody>
        </p:sp>
      </p:grpSp>
      <p:sp>
        <p:nvSpPr>
          <p:cNvPr id="20" name="Titel 1">
            <a:extLst>
              <a:ext uri="{FF2B5EF4-FFF2-40B4-BE49-F238E27FC236}">
                <a16:creationId xmlns:a16="http://schemas.microsoft.com/office/drawing/2014/main" id="{736F92F3-01DE-478D-910B-EF35415C86AA}"/>
              </a:ext>
            </a:extLst>
          </p:cNvPr>
          <p:cNvSpPr>
            <a:spLocks noGrp="1"/>
          </p:cNvSpPr>
          <p:nvPr>
            <p:ph type="title"/>
          </p:nvPr>
        </p:nvSpPr>
        <p:spPr/>
        <p:txBody>
          <a:bodyPr/>
          <a:lstStyle/>
          <a:p>
            <a:r>
              <a:rPr lang="de-DE" dirty="0"/>
              <a:t>SmartCom: Validation</a:t>
            </a:r>
          </a:p>
        </p:txBody>
      </p:sp>
    </p:spTree>
    <p:extLst>
      <p:ext uri="{BB962C8B-B14F-4D97-AF65-F5344CB8AC3E}">
        <p14:creationId xmlns:p14="http://schemas.microsoft.com/office/powerpoint/2010/main" val="29369466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feld 16">
            <a:extLst>
              <a:ext uri="{FF2B5EF4-FFF2-40B4-BE49-F238E27FC236}">
                <a16:creationId xmlns:a16="http://schemas.microsoft.com/office/drawing/2014/main" id="{7A6F3DA2-6C7D-49FE-AE5B-44BFE6C3E3B6}"/>
              </a:ext>
            </a:extLst>
          </p:cNvPr>
          <p:cNvSpPr txBox="1"/>
          <p:nvPr/>
        </p:nvSpPr>
        <p:spPr>
          <a:xfrm>
            <a:off x="6732240" y="1707654"/>
            <a:ext cx="2344616" cy="400110"/>
          </a:xfrm>
          <a:prstGeom prst="rect">
            <a:avLst/>
          </a:prstGeom>
          <a:noFill/>
        </p:spPr>
        <p:txBody>
          <a:bodyPr wrap="none" rtlCol="0">
            <a:spAutoFit/>
          </a:bodyPr>
          <a:lstStyle/>
          <a:p>
            <a:r>
              <a:rPr lang="en-GB" sz="2000" b="1" dirty="0">
                <a:solidFill>
                  <a:srgbClr val="0073AA"/>
                </a:solidFill>
              </a:rPr>
              <a:t>machine to machine</a:t>
            </a:r>
          </a:p>
        </p:txBody>
      </p:sp>
      <p:cxnSp>
        <p:nvCxnSpPr>
          <p:cNvPr id="4" name="Gerade Verbindung 3"/>
          <p:cNvCxnSpPr/>
          <p:nvPr/>
        </p:nvCxnSpPr>
        <p:spPr>
          <a:xfrm>
            <a:off x="2332649" y="2418287"/>
            <a:ext cx="2516098" cy="7004"/>
          </a:xfrm>
          <a:prstGeom prst="line">
            <a:avLst/>
          </a:prstGeom>
          <a:ln w="76200">
            <a:solidFill>
              <a:srgbClr val="009BCE"/>
            </a:solidFill>
          </a:ln>
          <a:effectLst>
            <a:outerShdw blurRad="50800" dist="38100" dir="13500000" algn="br" rotWithShape="0">
              <a:prstClr val="black">
                <a:alpha val="40000"/>
              </a:prstClr>
            </a:outerShdw>
          </a:effectLst>
        </p:spPr>
        <p:style>
          <a:lnRef idx="2">
            <a:schemeClr val="dk1"/>
          </a:lnRef>
          <a:fillRef idx="0">
            <a:schemeClr val="dk1"/>
          </a:fillRef>
          <a:effectRef idx="1">
            <a:schemeClr val="dk1"/>
          </a:effectRef>
          <a:fontRef idx="minor">
            <a:schemeClr val="tx1"/>
          </a:fontRef>
        </p:style>
      </p:cxnSp>
      <p:grpSp>
        <p:nvGrpSpPr>
          <p:cNvPr id="5" name="Gruppieren 64"/>
          <p:cNvGrpSpPr/>
          <p:nvPr/>
        </p:nvGrpSpPr>
        <p:grpSpPr>
          <a:xfrm>
            <a:off x="5377182" y="1190882"/>
            <a:ext cx="2758939" cy="2920390"/>
            <a:chOff x="5286378" y="1478898"/>
            <a:chExt cx="4122730" cy="4525201"/>
          </a:xfrm>
        </p:grpSpPr>
        <p:grpSp>
          <p:nvGrpSpPr>
            <p:cNvPr id="14" name="Gruppieren 13"/>
            <p:cNvGrpSpPr/>
            <p:nvPr/>
          </p:nvGrpSpPr>
          <p:grpSpPr>
            <a:xfrm>
              <a:off x="5286378" y="1478898"/>
              <a:ext cx="3563214" cy="1442101"/>
              <a:chOff x="5286378" y="731284"/>
              <a:chExt cx="3563214" cy="1442101"/>
            </a:xfrm>
          </p:grpSpPr>
          <p:grpSp>
            <p:nvGrpSpPr>
              <p:cNvPr id="45" name="Gruppieren 33"/>
              <p:cNvGrpSpPr/>
              <p:nvPr/>
            </p:nvGrpSpPr>
            <p:grpSpPr>
              <a:xfrm>
                <a:off x="5286378" y="857232"/>
                <a:ext cx="1850245" cy="1316153"/>
                <a:chOff x="5286378" y="857232"/>
                <a:chExt cx="2643208" cy="1880219"/>
              </a:xfrm>
            </p:grpSpPr>
            <p:pic>
              <p:nvPicPr>
                <p:cNvPr id="51" name="Inhaltsplatzhalter 19" descr="Forschung.png"/>
                <p:cNvPicPr>
                  <a:picLocks noChangeAspect="1"/>
                </p:cNvPicPr>
                <p:nvPr/>
              </p:nvPicPr>
              <p:blipFill>
                <a:blip r:embed="rId2" cstate="print"/>
                <a:stretch>
                  <a:fillRect/>
                </a:stretch>
              </p:blipFill>
              <p:spPr>
                <a:xfrm>
                  <a:off x="6489427" y="857232"/>
                  <a:ext cx="1440159" cy="1380153"/>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100000" b="100000"/>
                  </a:path>
                  <a:tileRect t="-100000" r="-100000"/>
                </a:gradFill>
                <a:ln w="25400" cap="flat" cmpd="sng" algn="ctr">
                  <a:solidFill>
                    <a:srgbClr val="009BCE"/>
                  </a:solidFill>
                  <a:prstDash val="solid"/>
                </a:ln>
              </p:spPr>
              <p:style>
                <a:lnRef idx="2">
                  <a:schemeClr val="accent1">
                    <a:shade val="50000"/>
                  </a:schemeClr>
                </a:lnRef>
                <a:fillRef idx="1">
                  <a:schemeClr val="accent1"/>
                </a:fillRef>
                <a:effectRef idx="0">
                  <a:schemeClr val="accent1"/>
                </a:effectRef>
                <a:fontRef idx="minor">
                  <a:schemeClr val="lt1"/>
                </a:fontRef>
              </p:style>
            </p:pic>
            <p:pic>
              <p:nvPicPr>
                <p:cNvPr id="52" name="Inhaltsplatzhalter 19" descr="Forschung.png"/>
                <p:cNvPicPr>
                  <a:picLocks noChangeAspect="1"/>
                </p:cNvPicPr>
                <p:nvPr/>
              </p:nvPicPr>
              <p:blipFill>
                <a:blip r:embed="rId2" cstate="print"/>
                <a:stretch>
                  <a:fillRect/>
                </a:stretch>
              </p:blipFill>
              <p:spPr>
                <a:xfrm>
                  <a:off x="5852905" y="1032538"/>
                  <a:ext cx="1440159" cy="1380153"/>
                </a:xfrm>
                <a:prstGeom prst="ellipse">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100000" b="100000"/>
                  </a:path>
                  <a:tileRect t="-100000" r="-100000"/>
                </a:gradFill>
                <a:ln w="25400" cap="flat" cmpd="sng" algn="ctr">
                  <a:solidFill>
                    <a:srgbClr val="009BCE"/>
                  </a:solidFill>
                  <a:prstDash val="solid"/>
                </a:ln>
              </p:spPr>
              <p:style>
                <a:lnRef idx="2">
                  <a:schemeClr val="accent1">
                    <a:shade val="50000"/>
                  </a:schemeClr>
                </a:lnRef>
                <a:fillRef idx="1">
                  <a:schemeClr val="accent1"/>
                </a:fillRef>
                <a:effectRef idx="0">
                  <a:schemeClr val="accent1"/>
                </a:effectRef>
                <a:fontRef idx="minor">
                  <a:schemeClr val="lt1"/>
                </a:fontRef>
              </p:style>
            </p:pic>
            <p:pic>
              <p:nvPicPr>
                <p:cNvPr id="53" name="Inhaltsplatzhalter 19" descr="Forschung.png"/>
                <p:cNvPicPr>
                  <a:picLocks noChangeAspect="1"/>
                </p:cNvPicPr>
                <p:nvPr/>
              </p:nvPicPr>
              <p:blipFill>
                <a:blip r:embed="rId2" cstate="print">
                  <a:grayscl/>
                </a:blip>
                <a:stretch>
                  <a:fillRect/>
                </a:stretch>
              </p:blipFill>
              <p:spPr>
                <a:xfrm>
                  <a:off x="5286378" y="1357298"/>
                  <a:ext cx="1440161" cy="1380153"/>
                </a:xfrm>
                <a:prstGeom prst="ellipse">
                  <a:avLst/>
                </a:prstGeom>
                <a:solidFill>
                  <a:schemeClr val="bg1"/>
                </a:solidFill>
                <a:ln w="25400" cap="flat" cmpd="sng" algn="ctr">
                  <a:solidFill>
                    <a:srgbClr val="009BCE"/>
                  </a:solidFill>
                  <a:prstDash val="solid"/>
                </a:ln>
              </p:spPr>
              <p:style>
                <a:lnRef idx="2">
                  <a:schemeClr val="accent1">
                    <a:shade val="50000"/>
                  </a:schemeClr>
                </a:lnRef>
                <a:fillRef idx="1">
                  <a:schemeClr val="accent1"/>
                </a:fillRef>
                <a:effectRef idx="0">
                  <a:schemeClr val="accent1"/>
                </a:effectRef>
                <a:fontRef idx="minor">
                  <a:schemeClr val="lt1"/>
                </a:fontRef>
              </p:style>
            </p:pic>
          </p:grpSp>
          <p:grpSp>
            <p:nvGrpSpPr>
              <p:cNvPr id="46" name="Gruppieren 74"/>
              <p:cNvGrpSpPr/>
              <p:nvPr/>
            </p:nvGrpSpPr>
            <p:grpSpPr>
              <a:xfrm rot="6670127">
                <a:off x="6419556" y="1850341"/>
                <a:ext cx="304800" cy="304800"/>
                <a:chOff x="2643174" y="5143512"/>
                <a:chExt cx="447676" cy="447676"/>
              </a:xfrm>
            </p:grpSpPr>
            <p:sp>
              <p:nvSpPr>
                <p:cNvPr id="48" name="Ellipse 47"/>
                <p:cNvSpPr/>
                <p:nvPr/>
              </p:nvSpPr>
              <p:spPr>
                <a:xfrm>
                  <a:off x="2643174" y="5143512"/>
                  <a:ext cx="142876" cy="142876"/>
                </a:xfrm>
                <a:prstGeom prst="ellipse">
                  <a:avLst/>
                </a:prstGeom>
                <a:solidFill>
                  <a:srgbClr val="009BCE"/>
                </a:solidFill>
                <a:ln>
                  <a:solidFill>
                    <a:srgbClr val="009B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Ellipse 48"/>
                <p:cNvSpPr/>
                <p:nvPr/>
              </p:nvSpPr>
              <p:spPr>
                <a:xfrm>
                  <a:off x="2795575" y="5295917"/>
                  <a:ext cx="142876" cy="142876"/>
                </a:xfrm>
                <a:prstGeom prst="ellipse">
                  <a:avLst/>
                </a:prstGeom>
                <a:solidFill>
                  <a:srgbClr val="009BCE"/>
                </a:solidFill>
                <a:ln>
                  <a:solidFill>
                    <a:srgbClr val="009B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Ellipse 49"/>
                <p:cNvSpPr/>
                <p:nvPr/>
              </p:nvSpPr>
              <p:spPr>
                <a:xfrm>
                  <a:off x="2947974" y="5448312"/>
                  <a:ext cx="142876" cy="142876"/>
                </a:xfrm>
                <a:prstGeom prst="ellipse">
                  <a:avLst/>
                </a:prstGeom>
                <a:solidFill>
                  <a:srgbClr val="009BCE"/>
                </a:solidFill>
                <a:ln>
                  <a:solidFill>
                    <a:srgbClr val="009B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7" name="Textfeld 16"/>
              <p:cNvSpPr txBox="1"/>
              <p:nvPr/>
            </p:nvSpPr>
            <p:spPr>
              <a:xfrm>
                <a:off x="7261158" y="731284"/>
                <a:ext cx="1588434" cy="619979"/>
              </a:xfrm>
              <a:prstGeom prst="rect">
                <a:avLst/>
              </a:prstGeom>
              <a:noFill/>
            </p:spPr>
            <p:txBody>
              <a:bodyPr wrap="none" rtlCol="0">
                <a:spAutoFit/>
              </a:bodyPr>
              <a:lstStyle/>
              <a:p>
                <a:r>
                  <a:rPr lang="en-GB" sz="2000" b="1" dirty="0">
                    <a:solidFill>
                      <a:srgbClr val="0073AA"/>
                    </a:solidFill>
                  </a:rPr>
                  <a:t>industry</a:t>
                </a:r>
              </a:p>
            </p:txBody>
          </p:sp>
        </p:grpSp>
        <p:grpSp>
          <p:nvGrpSpPr>
            <p:cNvPr id="15" name="Gruppieren 23"/>
            <p:cNvGrpSpPr/>
            <p:nvPr/>
          </p:nvGrpSpPr>
          <p:grpSpPr>
            <a:xfrm>
              <a:off x="5329457" y="4500570"/>
              <a:ext cx="3913218" cy="1503529"/>
              <a:chOff x="5278270" y="2500306"/>
              <a:chExt cx="3913218" cy="1503529"/>
            </a:xfrm>
          </p:grpSpPr>
          <p:grpSp>
            <p:nvGrpSpPr>
              <p:cNvPr id="31" name="Gruppieren 34"/>
              <p:cNvGrpSpPr/>
              <p:nvPr/>
            </p:nvGrpSpPr>
            <p:grpSpPr>
              <a:xfrm>
                <a:off x="5278270" y="2500306"/>
                <a:ext cx="1860259" cy="1503529"/>
                <a:chOff x="5272074" y="2500306"/>
                <a:chExt cx="2657512" cy="2147899"/>
              </a:xfrm>
            </p:grpSpPr>
            <p:grpSp>
              <p:nvGrpSpPr>
                <p:cNvPr id="37" name="Gruppieren 30"/>
                <p:cNvGrpSpPr/>
                <p:nvPr/>
              </p:nvGrpSpPr>
              <p:grpSpPr>
                <a:xfrm>
                  <a:off x="6500826" y="2500306"/>
                  <a:ext cx="1428760" cy="1428760"/>
                  <a:chOff x="3286116" y="4643446"/>
                  <a:chExt cx="1428760" cy="1428760"/>
                </a:xfrm>
                <a:solidFill>
                  <a:schemeClr val="bg1">
                    <a:lumMod val="75000"/>
                  </a:schemeClr>
                </a:solidFill>
              </p:grpSpPr>
              <p:sp>
                <p:nvSpPr>
                  <p:cNvPr id="43" name="Ellipse 42"/>
                  <p:cNvSpPr/>
                  <p:nvPr/>
                </p:nvSpPr>
                <p:spPr>
                  <a:xfrm>
                    <a:off x="3286116" y="4643446"/>
                    <a:ext cx="1428760" cy="1428760"/>
                  </a:xfrm>
                  <a:prstGeom prst="ellipse">
                    <a:avLst/>
                  </a:prstGeom>
                  <a:solidFill>
                    <a:schemeClr val="bg1">
                      <a:lumMod val="95000"/>
                    </a:schemeClr>
                  </a:solidFill>
                  <a:ln>
                    <a:solidFill>
                      <a:srgbClr val="009B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Textfeld 43"/>
                  <p:cNvSpPr txBox="1"/>
                  <p:nvPr/>
                </p:nvSpPr>
                <p:spPr>
                  <a:xfrm>
                    <a:off x="3287109" y="4870107"/>
                    <a:ext cx="1293711" cy="780147"/>
                  </a:xfrm>
                  <a:prstGeom prst="rect">
                    <a:avLst/>
                  </a:prstGeom>
                  <a:noFill/>
                </p:spPr>
                <p:txBody>
                  <a:bodyPr wrap="none" rtlCol="0">
                    <a:spAutoFit/>
                  </a:bodyPr>
                  <a:lstStyle/>
                  <a:p>
                    <a:r>
                      <a:rPr lang="en-GB" sz="2000" b="1" dirty="0">
                        <a:solidFill>
                          <a:srgbClr val="009BCE"/>
                        </a:solidFill>
                      </a:rPr>
                      <a:t>NMI</a:t>
                    </a:r>
                    <a:r>
                      <a:rPr lang="en-GB" sz="2000" b="1" baseline="-25000" dirty="0">
                        <a:solidFill>
                          <a:srgbClr val="009BCE"/>
                        </a:solidFill>
                      </a:rPr>
                      <a:t>i</a:t>
                    </a:r>
                  </a:p>
                </p:txBody>
              </p:sp>
            </p:grpSp>
            <p:sp>
              <p:nvSpPr>
                <p:cNvPr id="38" name="Ellipse 37"/>
                <p:cNvSpPr/>
                <p:nvPr/>
              </p:nvSpPr>
              <p:spPr>
                <a:xfrm>
                  <a:off x="5729751" y="2955817"/>
                  <a:ext cx="1428759" cy="1428761"/>
                </a:xfrm>
                <a:prstGeom prst="ellipse">
                  <a:avLst/>
                </a:prstGeom>
                <a:solidFill>
                  <a:schemeClr val="bg1">
                    <a:lumMod val="95000"/>
                  </a:schemeClr>
                </a:solidFill>
                <a:ln>
                  <a:solidFill>
                    <a:srgbClr val="009B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9" name="Gruppieren 32"/>
                <p:cNvGrpSpPr/>
                <p:nvPr/>
              </p:nvGrpSpPr>
              <p:grpSpPr>
                <a:xfrm>
                  <a:off x="5272074" y="3219445"/>
                  <a:ext cx="1449411" cy="1428760"/>
                  <a:chOff x="3265465" y="4643446"/>
                  <a:chExt cx="1449411" cy="1428760"/>
                </a:xfrm>
                <a:solidFill>
                  <a:schemeClr val="bg1"/>
                </a:solidFill>
              </p:grpSpPr>
              <p:sp>
                <p:nvSpPr>
                  <p:cNvPr id="41" name="Ellipse 20"/>
                  <p:cNvSpPr/>
                  <p:nvPr/>
                </p:nvSpPr>
                <p:spPr>
                  <a:xfrm>
                    <a:off x="3286116" y="4643446"/>
                    <a:ext cx="1428760" cy="1428760"/>
                  </a:xfrm>
                  <a:prstGeom prst="ellipse">
                    <a:avLst/>
                  </a:prstGeom>
                  <a:grpFill/>
                  <a:ln>
                    <a:solidFill>
                      <a:srgbClr val="009B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Textfeld 21"/>
                  <p:cNvSpPr txBox="1"/>
                  <p:nvPr/>
                </p:nvSpPr>
                <p:spPr>
                  <a:xfrm>
                    <a:off x="3265465" y="4964790"/>
                    <a:ext cx="1378109" cy="780147"/>
                  </a:xfrm>
                  <a:prstGeom prst="rect">
                    <a:avLst/>
                  </a:prstGeom>
                  <a:noFill/>
                </p:spPr>
                <p:txBody>
                  <a:bodyPr wrap="none" rtlCol="0">
                    <a:spAutoFit/>
                  </a:bodyPr>
                  <a:lstStyle/>
                  <a:p>
                    <a:r>
                      <a:rPr lang="en-GB" sz="2000" b="1" dirty="0">
                        <a:solidFill>
                          <a:srgbClr val="009BCE"/>
                        </a:solidFill>
                      </a:rPr>
                      <a:t>NMI</a:t>
                    </a:r>
                    <a:r>
                      <a:rPr lang="en-GB" sz="2000" b="1" baseline="-25000" dirty="0">
                        <a:solidFill>
                          <a:srgbClr val="009BCE"/>
                        </a:solidFill>
                      </a:rPr>
                      <a:t>1</a:t>
                    </a:r>
                  </a:p>
                </p:txBody>
              </p:sp>
            </p:grpSp>
            <p:pic>
              <p:nvPicPr>
                <p:cNvPr id="40" name="Picture 2" descr="See full size image">
                  <a:hlinkClick r:id="rId3"/>
                </p:cNvPr>
                <p:cNvPicPr>
                  <a:picLocks noChangeAspect="1" noChangeArrowheads="1"/>
                </p:cNvPicPr>
                <p:nvPr/>
              </p:nvPicPr>
              <p:blipFill>
                <a:blip r:embed="rId4" cstate="print"/>
                <a:srcRect/>
                <a:stretch>
                  <a:fillRect/>
                </a:stretch>
              </p:blipFill>
              <p:spPr bwMode="auto">
                <a:xfrm>
                  <a:off x="5682898" y="4224650"/>
                  <a:ext cx="580189" cy="317912"/>
                </a:xfrm>
                <a:prstGeom prst="rect">
                  <a:avLst/>
                </a:prstGeom>
                <a:noFill/>
              </p:spPr>
            </p:pic>
          </p:grpSp>
          <p:grpSp>
            <p:nvGrpSpPr>
              <p:cNvPr id="32" name="Gruppieren 75"/>
              <p:cNvGrpSpPr/>
              <p:nvPr/>
            </p:nvGrpSpPr>
            <p:grpSpPr>
              <a:xfrm rot="6670127">
                <a:off x="6525912" y="3515451"/>
                <a:ext cx="304800" cy="304800"/>
                <a:chOff x="2643174" y="5143512"/>
                <a:chExt cx="447676" cy="447676"/>
              </a:xfrm>
            </p:grpSpPr>
            <p:sp>
              <p:nvSpPr>
                <p:cNvPr id="34" name="Ellipse 33"/>
                <p:cNvSpPr/>
                <p:nvPr/>
              </p:nvSpPr>
              <p:spPr>
                <a:xfrm>
                  <a:off x="2643174" y="5143512"/>
                  <a:ext cx="142876" cy="142876"/>
                </a:xfrm>
                <a:prstGeom prst="ellipse">
                  <a:avLst/>
                </a:prstGeom>
                <a:solidFill>
                  <a:srgbClr val="009BCE"/>
                </a:solidFill>
                <a:ln>
                  <a:solidFill>
                    <a:srgbClr val="009B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Ellipse 34"/>
                <p:cNvSpPr/>
                <p:nvPr/>
              </p:nvSpPr>
              <p:spPr>
                <a:xfrm>
                  <a:off x="2795574" y="5295912"/>
                  <a:ext cx="142876" cy="142876"/>
                </a:xfrm>
                <a:prstGeom prst="ellipse">
                  <a:avLst/>
                </a:prstGeom>
                <a:solidFill>
                  <a:srgbClr val="009BCE"/>
                </a:solidFill>
                <a:ln>
                  <a:solidFill>
                    <a:srgbClr val="009B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Ellipse 29"/>
                <p:cNvSpPr/>
                <p:nvPr/>
              </p:nvSpPr>
              <p:spPr>
                <a:xfrm>
                  <a:off x="2947974" y="5448312"/>
                  <a:ext cx="142876" cy="142876"/>
                </a:xfrm>
                <a:prstGeom prst="ellipse">
                  <a:avLst/>
                </a:prstGeom>
                <a:solidFill>
                  <a:srgbClr val="009BCE"/>
                </a:solidFill>
                <a:ln>
                  <a:solidFill>
                    <a:srgbClr val="009B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3" name="Textfeld 32"/>
              <p:cNvSpPr txBox="1"/>
              <p:nvPr/>
            </p:nvSpPr>
            <p:spPr>
              <a:xfrm>
                <a:off x="7162206" y="2565885"/>
                <a:ext cx="2029282" cy="1096883"/>
              </a:xfrm>
              <a:prstGeom prst="rect">
                <a:avLst/>
              </a:prstGeom>
              <a:noFill/>
            </p:spPr>
            <p:txBody>
              <a:bodyPr wrap="none" rtlCol="0">
                <a:spAutoFit/>
              </a:bodyPr>
              <a:lstStyle/>
              <a:p>
                <a:r>
                  <a:rPr lang="en-GB" sz="2000" b="1" dirty="0">
                    <a:solidFill>
                      <a:srgbClr val="0073AA"/>
                    </a:solidFill>
                  </a:rPr>
                  <a:t>metrology-</a:t>
                </a:r>
              </a:p>
              <a:p>
                <a:r>
                  <a:rPr lang="en-GB" sz="2000" b="1" dirty="0">
                    <a:solidFill>
                      <a:srgbClr val="0073AA"/>
                    </a:solidFill>
                  </a:rPr>
                  <a:t>institutes</a:t>
                </a:r>
              </a:p>
            </p:txBody>
          </p:sp>
        </p:grpSp>
        <p:grpSp>
          <p:nvGrpSpPr>
            <p:cNvPr id="16" name="Gruppieren 40"/>
            <p:cNvGrpSpPr/>
            <p:nvPr/>
          </p:nvGrpSpPr>
          <p:grpSpPr>
            <a:xfrm>
              <a:off x="5286380" y="2964573"/>
              <a:ext cx="4122728" cy="1503529"/>
              <a:chOff x="5286380" y="4071942"/>
              <a:chExt cx="4122728" cy="1503529"/>
            </a:xfrm>
          </p:grpSpPr>
          <p:grpSp>
            <p:nvGrpSpPr>
              <p:cNvPr id="17" name="Gruppieren 57"/>
              <p:cNvGrpSpPr/>
              <p:nvPr/>
            </p:nvGrpSpPr>
            <p:grpSpPr>
              <a:xfrm>
                <a:off x="5286380" y="4071942"/>
                <a:ext cx="1845803" cy="1503529"/>
                <a:chOff x="5286380" y="4071942"/>
                <a:chExt cx="1845803" cy="1503529"/>
              </a:xfrm>
            </p:grpSpPr>
            <p:grpSp>
              <p:nvGrpSpPr>
                <p:cNvPr id="23" name="Gruppieren 47"/>
                <p:cNvGrpSpPr/>
                <p:nvPr/>
              </p:nvGrpSpPr>
              <p:grpSpPr>
                <a:xfrm>
                  <a:off x="6132051" y="4071942"/>
                  <a:ext cx="1000132" cy="1000132"/>
                  <a:chOff x="3286116" y="4643446"/>
                  <a:chExt cx="1428760" cy="1428760"/>
                </a:xfrm>
                <a:solidFill>
                  <a:schemeClr val="bg1">
                    <a:lumMod val="75000"/>
                  </a:schemeClr>
                </a:solidFill>
              </p:grpSpPr>
              <p:sp>
                <p:nvSpPr>
                  <p:cNvPr id="29" name="Ellipse 28"/>
                  <p:cNvSpPr/>
                  <p:nvPr/>
                </p:nvSpPr>
                <p:spPr>
                  <a:xfrm>
                    <a:off x="3286116" y="4643446"/>
                    <a:ext cx="1428760" cy="1428760"/>
                  </a:xfrm>
                  <a:prstGeom prst="ellipse">
                    <a:avLst/>
                  </a:prstGeom>
                  <a:solidFill>
                    <a:schemeClr val="bg1">
                      <a:lumMod val="95000"/>
                    </a:schemeClr>
                  </a:solidFill>
                  <a:ln>
                    <a:solidFill>
                      <a:srgbClr val="009B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Textfeld 29"/>
                  <p:cNvSpPr txBox="1"/>
                  <p:nvPr/>
                </p:nvSpPr>
                <p:spPr>
                  <a:xfrm>
                    <a:off x="3369296" y="5009066"/>
                    <a:ext cx="1179170" cy="780147"/>
                  </a:xfrm>
                  <a:prstGeom prst="rect">
                    <a:avLst/>
                  </a:prstGeom>
                  <a:noFill/>
                </p:spPr>
                <p:txBody>
                  <a:bodyPr wrap="none" rtlCol="0">
                    <a:spAutoFit/>
                  </a:bodyPr>
                  <a:lstStyle/>
                  <a:p>
                    <a:r>
                      <a:rPr lang="en-GB" sz="2000" b="1" dirty="0">
                        <a:solidFill>
                          <a:srgbClr val="009BCE"/>
                        </a:solidFill>
                      </a:rPr>
                      <a:t>CAL</a:t>
                    </a:r>
                    <a:r>
                      <a:rPr lang="en-GB" sz="2000" b="1" baseline="-25000" dirty="0">
                        <a:solidFill>
                          <a:srgbClr val="009BCE"/>
                        </a:solidFill>
                      </a:rPr>
                      <a:t>i</a:t>
                    </a:r>
                  </a:p>
                </p:txBody>
              </p:sp>
            </p:grpSp>
            <p:sp>
              <p:nvSpPr>
                <p:cNvPr id="24" name="Ellipse 23"/>
                <p:cNvSpPr/>
                <p:nvPr/>
              </p:nvSpPr>
              <p:spPr>
                <a:xfrm>
                  <a:off x="5504617" y="4428377"/>
                  <a:ext cx="1000132" cy="1000132"/>
                </a:xfrm>
                <a:prstGeom prst="ellipse">
                  <a:avLst/>
                </a:prstGeom>
                <a:solidFill>
                  <a:schemeClr val="bg1">
                    <a:lumMod val="95000"/>
                  </a:schemeClr>
                </a:solidFill>
                <a:ln>
                  <a:solidFill>
                    <a:srgbClr val="009B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5" name="Gruppieren 49"/>
                <p:cNvGrpSpPr/>
                <p:nvPr/>
              </p:nvGrpSpPr>
              <p:grpSpPr>
                <a:xfrm>
                  <a:off x="5286380" y="4575339"/>
                  <a:ext cx="1000132" cy="1000132"/>
                  <a:chOff x="3286116" y="4643446"/>
                  <a:chExt cx="1428760" cy="1428760"/>
                </a:xfrm>
                <a:solidFill>
                  <a:schemeClr val="bg1"/>
                </a:solidFill>
              </p:grpSpPr>
              <p:sp>
                <p:nvSpPr>
                  <p:cNvPr id="27" name="Ellipse 26"/>
                  <p:cNvSpPr/>
                  <p:nvPr/>
                </p:nvSpPr>
                <p:spPr>
                  <a:xfrm>
                    <a:off x="3286116" y="4643446"/>
                    <a:ext cx="1428760" cy="1428760"/>
                  </a:xfrm>
                  <a:prstGeom prst="ellipse">
                    <a:avLst/>
                  </a:prstGeom>
                  <a:grpFill/>
                  <a:ln>
                    <a:solidFill>
                      <a:srgbClr val="009B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feld 27"/>
                  <p:cNvSpPr txBox="1"/>
                  <p:nvPr/>
                </p:nvSpPr>
                <p:spPr>
                  <a:xfrm>
                    <a:off x="3347652" y="4910678"/>
                    <a:ext cx="1263570" cy="780147"/>
                  </a:xfrm>
                  <a:prstGeom prst="rect">
                    <a:avLst/>
                  </a:prstGeom>
                  <a:noFill/>
                </p:spPr>
                <p:txBody>
                  <a:bodyPr wrap="none" rtlCol="0">
                    <a:spAutoFit/>
                  </a:bodyPr>
                  <a:lstStyle/>
                  <a:p>
                    <a:r>
                      <a:rPr lang="en-GB" sz="2000" b="1" dirty="0">
                        <a:solidFill>
                          <a:srgbClr val="009BCE"/>
                        </a:solidFill>
                      </a:rPr>
                      <a:t>CAL</a:t>
                    </a:r>
                    <a:r>
                      <a:rPr lang="en-GB" sz="2000" b="1" baseline="-25000" dirty="0">
                        <a:solidFill>
                          <a:srgbClr val="009BCE"/>
                        </a:solidFill>
                      </a:rPr>
                      <a:t>1</a:t>
                    </a:r>
                  </a:p>
                </p:txBody>
              </p:sp>
            </p:grpSp>
            <p:pic>
              <p:nvPicPr>
                <p:cNvPr id="26" name="Picture 4" descr="http://www.coomet.net/uploads/pics/dakks_logo.jpg"/>
                <p:cNvPicPr>
                  <a:picLocks noChangeAspect="1" noChangeArrowheads="1"/>
                </p:cNvPicPr>
                <p:nvPr/>
              </p:nvPicPr>
              <p:blipFill>
                <a:blip r:embed="rId5" cstate="print"/>
                <a:srcRect/>
                <a:stretch>
                  <a:fillRect/>
                </a:stretch>
              </p:blipFill>
              <p:spPr bwMode="auto">
                <a:xfrm>
                  <a:off x="5549854" y="5264110"/>
                  <a:ext cx="494699" cy="209545"/>
                </a:xfrm>
                <a:prstGeom prst="rect">
                  <a:avLst/>
                </a:prstGeom>
                <a:noFill/>
              </p:spPr>
            </p:pic>
          </p:grpSp>
          <p:grpSp>
            <p:nvGrpSpPr>
              <p:cNvPr id="18" name="Gruppieren 79"/>
              <p:cNvGrpSpPr/>
              <p:nvPr/>
            </p:nvGrpSpPr>
            <p:grpSpPr>
              <a:xfrm rot="6670127">
                <a:off x="6508465" y="5087329"/>
                <a:ext cx="304800" cy="304800"/>
                <a:chOff x="2643174" y="5143512"/>
                <a:chExt cx="447676" cy="447676"/>
              </a:xfrm>
            </p:grpSpPr>
            <p:sp>
              <p:nvSpPr>
                <p:cNvPr id="20" name="Ellipse 19"/>
                <p:cNvSpPr/>
                <p:nvPr/>
              </p:nvSpPr>
              <p:spPr>
                <a:xfrm>
                  <a:off x="2643174" y="5143512"/>
                  <a:ext cx="142876" cy="142876"/>
                </a:xfrm>
                <a:prstGeom prst="ellipse">
                  <a:avLst/>
                </a:prstGeom>
                <a:solidFill>
                  <a:srgbClr val="009BCE"/>
                </a:solidFill>
                <a:ln>
                  <a:solidFill>
                    <a:srgbClr val="009B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Ellipse 20"/>
                <p:cNvSpPr/>
                <p:nvPr/>
              </p:nvSpPr>
              <p:spPr>
                <a:xfrm>
                  <a:off x="2795574" y="5295912"/>
                  <a:ext cx="142876" cy="142876"/>
                </a:xfrm>
                <a:prstGeom prst="ellipse">
                  <a:avLst/>
                </a:prstGeom>
                <a:solidFill>
                  <a:srgbClr val="009BCE"/>
                </a:solidFill>
                <a:ln>
                  <a:solidFill>
                    <a:srgbClr val="009B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Ellipse 21"/>
                <p:cNvSpPr/>
                <p:nvPr/>
              </p:nvSpPr>
              <p:spPr>
                <a:xfrm>
                  <a:off x="2947974" y="5448312"/>
                  <a:ext cx="142876" cy="142876"/>
                </a:xfrm>
                <a:prstGeom prst="ellipse">
                  <a:avLst/>
                </a:prstGeom>
                <a:solidFill>
                  <a:srgbClr val="009BCE"/>
                </a:solidFill>
                <a:ln>
                  <a:solidFill>
                    <a:srgbClr val="009B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9" name="Textfeld 18"/>
              <p:cNvSpPr txBox="1"/>
              <p:nvPr/>
            </p:nvSpPr>
            <p:spPr>
              <a:xfrm>
                <a:off x="7213393" y="4185529"/>
                <a:ext cx="2195715" cy="1096883"/>
              </a:xfrm>
              <a:prstGeom prst="rect">
                <a:avLst/>
              </a:prstGeom>
              <a:noFill/>
            </p:spPr>
            <p:txBody>
              <a:bodyPr wrap="none" rtlCol="0">
                <a:spAutoFit/>
              </a:bodyPr>
              <a:lstStyle/>
              <a:p>
                <a:r>
                  <a:rPr lang="en-GB" sz="2000" b="1" dirty="0">
                    <a:solidFill>
                      <a:srgbClr val="0073AA"/>
                    </a:solidFill>
                  </a:rPr>
                  <a:t>calibration</a:t>
                </a:r>
                <a:br>
                  <a:rPr lang="en-GB" sz="2000" b="1" dirty="0">
                    <a:solidFill>
                      <a:srgbClr val="0073AA"/>
                    </a:solidFill>
                  </a:rPr>
                </a:br>
                <a:r>
                  <a:rPr lang="en-GB" sz="2000" b="1" dirty="0">
                    <a:solidFill>
                      <a:srgbClr val="0073AA"/>
                    </a:solidFill>
                  </a:rPr>
                  <a:t>laboratories</a:t>
                </a:r>
              </a:p>
            </p:txBody>
          </p:sp>
        </p:grpSp>
      </p:grpSp>
      <p:sp>
        <p:nvSpPr>
          <p:cNvPr id="6" name="Textfeld 5"/>
          <p:cNvSpPr txBox="1"/>
          <p:nvPr/>
        </p:nvSpPr>
        <p:spPr>
          <a:xfrm>
            <a:off x="5358986" y="4322720"/>
            <a:ext cx="2813414" cy="369332"/>
          </a:xfrm>
          <a:prstGeom prst="rect">
            <a:avLst/>
          </a:prstGeom>
          <a:solidFill>
            <a:schemeClr val="accent2">
              <a:lumMod val="20000"/>
              <a:lumOff val="80000"/>
            </a:schemeClr>
          </a:solidFill>
        </p:spPr>
        <p:txBody>
          <a:bodyPr wrap="square" rtlCol="0">
            <a:spAutoFit/>
          </a:bodyPr>
          <a:lstStyle/>
          <a:p>
            <a:pPr algn="ctr"/>
            <a:r>
              <a:rPr lang="en-GB" b="1" u="sng" dirty="0">
                <a:solidFill>
                  <a:schemeClr val="accent2">
                    <a:lumMod val="75000"/>
                  </a:schemeClr>
                </a:solidFill>
              </a:rPr>
              <a:t>Service users</a:t>
            </a:r>
          </a:p>
        </p:txBody>
      </p:sp>
      <p:pic>
        <p:nvPicPr>
          <p:cNvPr id="7" name="Picture 5"/>
          <p:cNvPicPr>
            <a:picLocks noChangeAspect="1" noChangeArrowheads="1"/>
          </p:cNvPicPr>
          <p:nvPr/>
        </p:nvPicPr>
        <p:blipFill>
          <a:blip r:embed="rId6" cstate="print"/>
          <a:srcRect l="67188"/>
          <a:stretch>
            <a:fillRect/>
          </a:stretch>
        </p:blipFill>
        <p:spPr bwMode="auto">
          <a:xfrm>
            <a:off x="2946936" y="1962475"/>
            <a:ext cx="1501362" cy="921846"/>
          </a:xfrm>
          <a:prstGeom prst="rect">
            <a:avLst/>
          </a:prstGeom>
          <a:noFill/>
          <a:ln w="9525">
            <a:noFill/>
            <a:miter lim="800000"/>
            <a:headEnd/>
            <a:tailEnd/>
          </a:ln>
        </p:spPr>
      </p:pic>
      <p:sp>
        <p:nvSpPr>
          <p:cNvPr id="8" name="Textfeld 7"/>
          <p:cNvSpPr txBox="1"/>
          <p:nvPr/>
        </p:nvSpPr>
        <p:spPr>
          <a:xfrm>
            <a:off x="2483768" y="4330907"/>
            <a:ext cx="2736304" cy="369332"/>
          </a:xfrm>
          <a:prstGeom prst="rect">
            <a:avLst/>
          </a:prstGeom>
          <a:solidFill>
            <a:schemeClr val="accent2">
              <a:lumMod val="20000"/>
              <a:lumOff val="80000"/>
            </a:schemeClr>
          </a:solidFill>
        </p:spPr>
        <p:txBody>
          <a:bodyPr wrap="square" rtlCol="0">
            <a:spAutoFit/>
          </a:bodyPr>
          <a:lstStyle>
            <a:defPPr>
              <a:defRPr lang="de-DE"/>
            </a:defPPr>
            <a:lvl1pPr>
              <a:defRPr b="1" u="sng">
                <a:solidFill>
                  <a:schemeClr val="accent2">
                    <a:lumMod val="75000"/>
                  </a:schemeClr>
                </a:solidFill>
              </a:defRPr>
            </a:lvl1pPr>
          </a:lstStyle>
          <a:p>
            <a:pPr algn="ctr"/>
            <a:r>
              <a:rPr lang="en-GB" dirty="0"/>
              <a:t>Internet based test service</a:t>
            </a:r>
          </a:p>
        </p:txBody>
      </p:sp>
      <p:sp>
        <p:nvSpPr>
          <p:cNvPr id="10" name="Textfeld 9"/>
          <p:cNvSpPr txBox="1"/>
          <p:nvPr/>
        </p:nvSpPr>
        <p:spPr>
          <a:xfrm>
            <a:off x="581472" y="4327296"/>
            <a:ext cx="1733295" cy="369332"/>
          </a:xfrm>
          <a:prstGeom prst="rect">
            <a:avLst/>
          </a:prstGeom>
          <a:solidFill>
            <a:schemeClr val="accent2">
              <a:lumMod val="20000"/>
              <a:lumOff val="80000"/>
            </a:schemeClr>
          </a:solidFill>
        </p:spPr>
        <p:txBody>
          <a:bodyPr wrap="none" rtlCol="0">
            <a:spAutoFit/>
          </a:bodyPr>
          <a:lstStyle/>
          <a:p>
            <a:r>
              <a:rPr lang="en-GB" b="1" u="sng" dirty="0">
                <a:solidFill>
                  <a:schemeClr val="accent2">
                    <a:lumMod val="75000"/>
                  </a:schemeClr>
                </a:solidFill>
              </a:rPr>
              <a:t>Service provider</a:t>
            </a:r>
          </a:p>
        </p:txBody>
      </p:sp>
      <p:sp>
        <p:nvSpPr>
          <p:cNvPr id="11" name="Ellipse 10"/>
          <p:cNvSpPr/>
          <p:nvPr/>
        </p:nvSpPr>
        <p:spPr>
          <a:xfrm>
            <a:off x="658728" y="1617240"/>
            <a:ext cx="1649121" cy="1649121"/>
          </a:xfrm>
          <a:prstGeom prst="ellipse">
            <a:avLst/>
          </a:prstGeom>
          <a:ln w="76200">
            <a:solidFill>
              <a:srgbClr val="009BCE"/>
            </a:solidFill>
          </a:ln>
          <a:effectLst>
            <a:outerShdw blurRad="50800" dist="38100" dir="13500000" algn="br" rotWithShape="0">
              <a:prstClr val="black">
                <a:alpha val="40000"/>
              </a:prstClr>
            </a:outerShdw>
          </a:effectLst>
        </p:spPr>
        <p:style>
          <a:lnRef idx="2">
            <a:schemeClr val="dk1"/>
          </a:lnRef>
          <a:fillRef idx="0">
            <a:schemeClr val="dk1"/>
          </a:fillRef>
          <a:effectRef idx="1">
            <a:schemeClr val="dk1"/>
          </a:effectRef>
          <a:fontRef idx="minor">
            <a:schemeClr val="tx1"/>
          </a:fontRef>
        </p:style>
        <p:txBody>
          <a:bodyPr rtlCol="0" anchor="ctr"/>
          <a:lstStyle/>
          <a:p>
            <a:pPr algn="ctr"/>
            <a:r>
              <a:rPr lang="de-DE" sz="2400" b="1" dirty="0">
                <a:solidFill>
                  <a:srgbClr val="0073AA"/>
                </a:solidFill>
              </a:rPr>
              <a:t>TraCIM</a:t>
            </a:r>
          </a:p>
          <a:p>
            <a:pPr algn="ctr"/>
            <a:endParaRPr lang="de-DE" dirty="0">
              <a:solidFill>
                <a:schemeClr val="tx1"/>
              </a:solidFill>
            </a:endParaRPr>
          </a:p>
          <a:p>
            <a:pPr algn="ctr"/>
            <a:endParaRPr lang="de-DE" dirty="0">
              <a:solidFill>
                <a:schemeClr val="tx1"/>
              </a:solidFill>
            </a:endParaRPr>
          </a:p>
        </p:txBody>
      </p:sp>
      <p:sp>
        <p:nvSpPr>
          <p:cNvPr id="13" name="Bogen 12"/>
          <p:cNvSpPr/>
          <p:nvPr/>
        </p:nvSpPr>
        <p:spPr>
          <a:xfrm>
            <a:off x="4870079" y="1131590"/>
            <a:ext cx="2473682" cy="3488526"/>
          </a:xfrm>
          <a:prstGeom prst="arc">
            <a:avLst>
              <a:gd name="adj1" fmla="val 7693462"/>
              <a:gd name="adj2" fmla="val 14012234"/>
            </a:avLst>
          </a:prstGeom>
          <a:ln w="76200">
            <a:solidFill>
              <a:srgbClr val="009BCE"/>
            </a:solidFill>
          </a:ln>
          <a:effectLst>
            <a:outerShdw blurRad="50800" dist="38100" dir="13500000" algn="br" rotWithShape="0">
              <a:prstClr val="black">
                <a:alpha val="40000"/>
              </a:prstClr>
            </a:outerShdw>
          </a:effectLst>
        </p:spPr>
        <p:style>
          <a:lnRef idx="2">
            <a:schemeClr val="dk1"/>
          </a:lnRef>
          <a:fillRef idx="0">
            <a:schemeClr val="dk1"/>
          </a:fillRef>
          <a:effectRef idx="1">
            <a:schemeClr val="dk1"/>
          </a:effectRef>
          <a:fontRef idx="minor">
            <a:schemeClr val="tx1"/>
          </a:fontRef>
        </p:style>
        <p:txBody>
          <a:bodyPr rtlCol="0" anchor="ctr"/>
          <a:lstStyle/>
          <a:p>
            <a:pPr algn="ctr"/>
            <a:endParaRPr lang="de-DE"/>
          </a:p>
        </p:txBody>
      </p:sp>
      <p:sp>
        <p:nvSpPr>
          <p:cNvPr id="55" name="Textfeld 54">
            <a:extLst>
              <a:ext uri="{FF2B5EF4-FFF2-40B4-BE49-F238E27FC236}">
                <a16:creationId xmlns:a16="http://schemas.microsoft.com/office/drawing/2014/main" id="{98307429-B8B4-4303-BD37-4DBACA3AB420}"/>
              </a:ext>
            </a:extLst>
          </p:cNvPr>
          <p:cNvSpPr txBox="1"/>
          <p:nvPr/>
        </p:nvSpPr>
        <p:spPr>
          <a:xfrm>
            <a:off x="2381672" y="2877958"/>
            <a:ext cx="2535565" cy="923330"/>
          </a:xfrm>
          <a:prstGeom prst="rect">
            <a:avLst/>
          </a:prstGeom>
          <a:noFill/>
        </p:spPr>
        <p:txBody>
          <a:bodyPr wrap="square" rtlCol="0">
            <a:spAutoFit/>
          </a:bodyPr>
          <a:lstStyle/>
          <a:p>
            <a:pPr algn="ctr"/>
            <a:r>
              <a:rPr lang="en-GB" dirty="0">
                <a:solidFill>
                  <a:srgbClr val="0073AA"/>
                </a:solidFill>
              </a:rPr>
              <a:t> Validation of algorithms, data/metadata, </a:t>
            </a:r>
            <a:r>
              <a:rPr lang="en-GB" b="1" dirty="0">
                <a:solidFill>
                  <a:srgbClr val="FF0000"/>
                </a:solidFill>
              </a:rPr>
              <a:t>D</a:t>
            </a:r>
            <a:r>
              <a:rPr lang="en-GB" dirty="0">
                <a:solidFill>
                  <a:srgbClr val="0073AA"/>
                </a:solidFill>
              </a:rPr>
              <a:t>igital Calibration Certificates</a:t>
            </a:r>
          </a:p>
        </p:txBody>
      </p:sp>
      <p:sp>
        <p:nvSpPr>
          <p:cNvPr id="54" name="Textplatzhalter 2">
            <a:extLst>
              <a:ext uri="{FF2B5EF4-FFF2-40B4-BE49-F238E27FC236}">
                <a16:creationId xmlns:a16="http://schemas.microsoft.com/office/drawing/2014/main" id="{E750B1CD-1E87-47CF-9FD1-1FBB3F32DE09}"/>
              </a:ext>
            </a:extLst>
          </p:cNvPr>
          <p:cNvSpPr txBox="1">
            <a:spLocks/>
          </p:cNvSpPr>
          <p:nvPr/>
        </p:nvSpPr>
        <p:spPr>
          <a:xfrm>
            <a:off x="360511" y="987574"/>
            <a:ext cx="8820001" cy="812378"/>
          </a:xfrm>
          <a:prstGeom prst="rect">
            <a:avLst/>
          </a:prstGeom>
        </p:spPr>
        <p:txBody>
          <a:bodyPr>
            <a:normAutofit/>
          </a:bodyPr>
          <a:lstStyle>
            <a:lvl1pPr marL="266700" indent="-266700" algn="l" defTabSz="457200" rtl="0" eaLnBrk="1" latinLnBrk="0" hangingPunct="1">
              <a:spcBef>
                <a:spcPct val="20000"/>
              </a:spcBef>
              <a:buFont typeface="Wingdings" panose="05000000000000000000" pitchFamily="2" charset="2"/>
              <a:buChar char="§"/>
              <a:defRPr sz="2400" kern="1200">
                <a:solidFill>
                  <a:schemeClr val="tx1"/>
                </a:solidFill>
                <a:latin typeface="Arial" pitchFamily="34" charset="0"/>
                <a:ea typeface="+mn-ea"/>
                <a:cs typeface="Arial" pitchFamily="34" charset="0"/>
              </a:defRPr>
            </a:lvl1pPr>
            <a:lvl2pPr marL="542925" indent="-276225" algn="l" defTabSz="457200" rtl="0" eaLnBrk="1" latinLnBrk="0" hangingPunct="1">
              <a:spcBef>
                <a:spcPts val="1200"/>
              </a:spcBef>
              <a:buFont typeface="Wingdings" panose="05000000000000000000" pitchFamily="2" charset="2"/>
              <a:buChar char="§"/>
              <a:defRPr sz="2400" kern="1200">
                <a:solidFill>
                  <a:schemeClr val="tx1"/>
                </a:solidFill>
                <a:latin typeface="Arial" pitchFamily="34" charset="0"/>
                <a:ea typeface="+mn-ea"/>
                <a:cs typeface="Arial" pitchFamily="34" charset="0"/>
              </a:defRPr>
            </a:lvl2pPr>
            <a:lvl3pPr marL="809625" indent="-266700" algn="l" defTabSz="457200" rtl="0" eaLnBrk="1" latinLnBrk="0" hangingPunct="1">
              <a:spcBef>
                <a:spcPts val="1200"/>
              </a:spcBef>
              <a:buFont typeface="Wingdings" pitchFamily="2" charset="2"/>
              <a:buChar char="§"/>
              <a:defRPr sz="2400" kern="1200">
                <a:solidFill>
                  <a:schemeClr val="tx1"/>
                </a:solidFill>
                <a:latin typeface="Arial" pitchFamily="34" charset="0"/>
                <a:ea typeface="+mn-ea"/>
                <a:cs typeface="Arial" pitchFamily="34" charset="0"/>
              </a:defRPr>
            </a:lvl3pPr>
            <a:lvl4pPr marL="1076325" indent="-266700" algn="l" defTabSz="457200" rtl="0" eaLnBrk="1" latinLnBrk="0" hangingPunct="1">
              <a:spcBef>
                <a:spcPts val="1200"/>
              </a:spcBef>
              <a:buFont typeface="Wingdings" pitchFamily="2" charset="2"/>
              <a:buChar char="§"/>
              <a:defRPr sz="2400" kern="1200">
                <a:solidFill>
                  <a:schemeClr val="tx1"/>
                </a:solidFill>
                <a:latin typeface="Arial" pitchFamily="34" charset="0"/>
                <a:ea typeface="+mn-ea"/>
                <a:cs typeface="Arial" pitchFamily="34" charset="0"/>
              </a:defRPr>
            </a:lvl4pPr>
            <a:lvl5pPr marL="1343025" indent="-266700" algn="l" defTabSz="457200" rtl="0" eaLnBrk="1" latinLnBrk="0" hangingPunct="1">
              <a:spcBef>
                <a:spcPts val="1200"/>
              </a:spcBef>
              <a:buFont typeface="Wingdings" panose="05000000000000000000" pitchFamily="2" charset="2"/>
              <a:buChar char="§"/>
              <a:defRPr sz="24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sz="1800" b="1" i="1" dirty="0">
                <a:solidFill>
                  <a:schemeClr val="accent6">
                    <a:lumMod val="75000"/>
                  </a:schemeClr>
                </a:solidFill>
              </a:rPr>
              <a:t>Tra</a:t>
            </a:r>
            <a:r>
              <a:rPr lang="en-GB" sz="1800" dirty="0">
                <a:solidFill>
                  <a:srgbClr val="0073AA"/>
                </a:solidFill>
              </a:rPr>
              <a:t>ceable </a:t>
            </a:r>
            <a:r>
              <a:rPr lang="en-GB" sz="1800" b="1" i="1" dirty="0">
                <a:solidFill>
                  <a:schemeClr val="accent6">
                    <a:lumMod val="75000"/>
                  </a:schemeClr>
                </a:solidFill>
              </a:rPr>
              <a:t>C</a:t>
            </a:r>
            <a:r>
              <a:rPr lang="en-GB" sz="1800" dirty="0">
                <a:solidFill>
                  <a:srgbClr val="0073AA"/>
                </a:solidFill>
              </a:rPr>
              <a:t>omputational </a:t>
            </a:r>
            <a:r>
              <a:rPr lang="en-GB" sz="1800" b="1" i="1" dirty="0">
                <a:solidFill>
                  <a:schemeClr val="accent6">
                    <a:lumMod val="75000"/>
                  </a:schemeClr>
                </a:solidFill>
              </a:rPr>
              <a:t>I</a:t>
            </a:r>
            <a:r>
              <a:rPr lang="en-GB" sz="1800" dirty="0">
                <a:solidFill>
                  <a:srgbClr val="0073AA"/>
                </a:solidFill>
              </a:rPr>
              <a:t>ntensive </a:t>
            </a:r>
            <a:r>
              <a:rPr lang="en-GB" sz="1800" b="1" i="1" dirty="0">
                <a:solidFill>
                  <a:schemeClr val="accent6">
                    <a:lumMod val="75000"/>
                  </a:schemeClr>
                </a:solidFill>
              </a:rPr>
              <a:t>M</a:t>
            </a:r>
            <a:r>
              <a:rPr lang="en-GB" sz="1800" dirty="0">
                <a:solidFill>
                  <a:srgbClr val="0073AA"/>
                </a:solidFill>
              </a:rPr>
              <a:t>etrology</a:t>
            </a:r>
            <a:endParaRPr lang="de-DE" sz="1800" dirty="0">
              <a:solidFill>
                <a:srgbClr val="0073AA"/>
              </a:solidFill>
            </a:endParaRPr>
          </a:p>
        </p:txBody>
      </p:sp>
      <p:sp>
        <p:nvSpPr>
          <p:cNvPr id="56" name="Textfeld 16">
            <a:extLst>
              <a:ext uri="{FF2B5EF4-FFF2-40B4-BE49-F238E27FC236}">
                <a16:creationId xmlns:a16="http://schemas.microsoft.com/office/drawing/2014/main" id="{92BDFEC2-C100-4480-88F5-8786BC75F96C}"/>
              </a:ext>
            </a:extLst>
          </p:cNvPr>
          <p:cNvSpPr txBox="1"/>
          <p:nvPr/>
        </p:nvSpPr>
        <p:spPr>
          <a:xfrm>
            <a:off x="6732240" y="1707654"/>
            <a:ext cx="2344616" cy="400110"/>
          </a:xfrm>
          <a:prstGeom prst="rect">
            <a:avLst/>
          </a:prstGeom>
          <a:noFill/>
        </p:spPr>
        <p:txBody>
          <a:bodyPr wrap="none" rtlCol="0">
            <a:spAutoFit/>
          </a:bodyPr>
          <a:lstStyle/>
          <a:p>
            <a:r>
              <a:rPr lang="en-GB" sz="2000" b="1" u="sng" dirty="0">
                <a:solidFill>
                  <a:srgbClr val="C00000"/>
                </a:solidFill>
              </a:rPr>
              <a:t>machine to machine</a:t>
            </a:r>
          </a:p>
        </p:txBody>
      </p:sp>
      <p:sp>
        <p:nvSpPr>
          <p:cNvPr id="3" name="Titel 2">
            <a:extLst>
              <a:ext uri="{FF2B5EF4-FFF2-40B4-BE49-F238E27FC236}">
                <a16:creationId xmlns:a16="http://schemas.microsoft.com/office/drawing/2014/main" id="{608FA022-CD8B-4DF2-BA9A-6A936C7C1920}"/>
              </a:ext>
            </a:extLst>
          </p:cNvPr>
          <p:cNvSpPr>
            <a:spLocks noGrp="1"/>
          </p:cNvSpPr>
          <p:nvPr>
            <p:ph type="title"/>
          </p:nvPr>
        </p:nvSpPr>
        <p:spPr/>
        <p:txBody>
          <a:bodyPr/>
          <a:lstStyle/>
          <a:p>
            <a:r>
              <a:rPr lang="en-GB" dirty="0" err="1"/>
              <a:t>TraCIM</a:t>
            </a:r>
            <a:r>
              <a:rPr lang="en-GB" dirty="0"/>
              <a:t> service</a:t>
            </a:r>
            <a:endParaRPr lang="de-DE" dirty="0"/>
          </a:p>
        </p:txBody>
      </p:sp>
      <p:sp>
        <p:nvSpPr>
          <p:cNvPr id="9" name="Rechteck 8">
            <a:extLst>
              <a:ext uri="{FF2B5EF4-FFF2-40B4-BE49-F238E27FC236}">
                <a16:creationId xmlns:a16="http://schemas.microsoft.com/office/drawing/2014/main" id="{A384F062-B734-4EBF-BD4E-5CC634E39736}"/>
              </a:ext>
            </a:extLst>
          </p:cNvPr>
          <p:cNvSpPr/>
          <p:nvPr/>
        </p:nvSpPr>
        <p:spPr>
          <a:xfrm>
            <a:off x="164473" y="3232596"/>
            <a:ext cx="2516098" cy="923330"/>
          </a:xfrm>
          <a:prstGeom prst="rect">
            <a:avLst/>
          </a:prstGeom>
        </p:spPr>
        <p:txBody>
          <a:bodyPr wrap="square">
            <a:spAutoFit/>
          </a:bodyPr>
          <a:lstStyle/>
          <a:p>
            <a:pPr marL="268288" indent="-268288">
              <a:spcAft>
                <a:spcPts val="1800"/>
              </a:spcAft>
              <a:buClr>
                <a:schemeClr val="accent6">
                  <a:lumMod val="75000"/>
                </a:schemeClr>
              </a:buClr>
              <a:buFont typeface="Wingdings" pitchFamily="2" charset="2"/>
              <a:buChar char="§"/>
            </a:pPr>
            <a:r>
              <a:rPr lang="en-GB" b="1" dirty="0">
                <a:solidFill>
                  <a:srgbClr val="0073AA"/>
                </a:solidFill>
              </a:rPr>
              <a:t>Consortium of National Metrology Institutes</a:t>
            </a:r>
          </a:p>
        </p:txBody>
      </p:sp>
      <p:pic>
        <p:nvPicPr>
          <p:cNvPr id="57" name="Grafik 56" descr="TraCIM-Logo2_large_transparent.png">
            <a:extLst>
              <a:ext uri="{FF2B5EF4-FFF2-40B4-BE49-F238E27FC236}">
                <a16:creationId xmlns:a16="http://schemas.microsoft.com/office/drawing/2014/main" id="{4D2013B5-4772-4BBB-A79E-8B8252C28958}"/>
              </a:ext>
            </a:extLst>
          </p:cNvPr>
          <p:cNvPicPr>
            <a:picLocks noChangeAspect="1"/>
          </p:cNvPicPr>
          <p:nvPr/>
        </p:nvPicPr>
        <p:blipFill>
          <a:blip r:embed="rId7"/>
          <a:stretch>
            <a:fillRect/>
          </a:stretch>
        </p:blipFill>
        <p:spPr>
          <a:xfrm>
            <a:off x="847332" y="1779736"/>
            <a:ext cx="1268956" cy="1248933"/>
          </a:xfrm>
          <a:prstGeom prst="rect">
            <a:avLst/>
          </a:prstGeom>
          <a:solidFill>
            <a:srgbClr val="FFFFFF"/>
          </a:solidFill>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2000"/>
                                  </p:stCondLst>
                                  <p:childTnLst>
                                    <p:set>
                                      <p:cBhvr>
                                        <p:cTn id="6" dur="1" fill="hold">
                                          <p:stCondLst>
                                            <p:cond delay="0"/>
                                          </p:stCondLst>
                                        </p:cTn>
                                        <p:tgtEl>
                                          <p:spTgt spid="56"/>
                                        </p:tgtEl>
                                        <p:attrNameLst>
                                          <p:attrName>style.visibility</p:attrName>
                                        </p:attrNameLst>
                                      </p:cBhvr>
                                      <p:to>
                                        <p:strVal val="visible"/>
                                      </p:to>
                                    </p:set>
                                    <p:animEffect transition="in" filter="barn(inVertical)">
                                      <p:cBhvr>
                                        <p:cTn id="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C7364D77-06F6-4DAA-A31F-EC6163B04505}"/>
              </a:ext>
            </a:extLst>
          </p:cNvPr>
          <p:cNvGrpSpPr/>
          <p:nvPr/>
        </p:nvGrpSpPr>
        <p:grpSpPr>
          <a:xfrm>
            <a:off x="773618" y="1505252"/>
            <a:ext cx="2819722" cy="2771775"/>
            <a:chOff x="2474199" y="-1594086"/>
            <a:chExt cx="2819722" cy="2771775"/>
          </a:xfrm>
          <a:solidFill>
            <a:srgbClr val="FFFFFF">
              <a:alpha val="89804"/>
            </a:srgbClr>
          </a:solidFill>
        </p:grpSpPr>
        <p:pic>
          <p:nvPicPr>
            <p:cNvPr id="72" name="Grafik 71" descr="TraCIM-Logo2_large_transparent.png">
              <a:extLst>
                <a:ext uri="{FF2B5EF4-FFF2-40B4-BE49-F238E27FC236}">
                  <a16:creationId xmlns:a16="http://schemas.microsoft.com/office/drawing/2014/main" id="{92BD060C-9445-4583-9BDC-AFF4AF041001}"/>
                </a:ext>
              </a:extLst>
            </p:cNvPr>
            <p:cNvPicPr>
              <a:picLocks noChangeAspect="1"/>
            </p:cNvPicPr>
            <p:nvPr/>
          </p:nvPicPr>
          <p:blipFill>
            <a:blip r:embed="rId2"/>
            <a:stretch>
              <a:fillRect/>
            </a:stretch>
          </p:blipFill>
          <p:spPr>
            <a:xfrm>
              <a:off x="2478783" y="-1593029"/>
              <a:ext cx="2815138" cy="2770718"/>
            </a:xfrm>
            <a:prstGeom prst="rect">
              <a:avLst/>
            </a:prstGeom>
            <a:grpFill/>
          </p:spPr>
        </p:pic>
        <p:sp>
          <p:nvSpPr>
            <p:cNvPr id="3" name="Rechteck 2">
              <a:extLst>
                <a:ext uri="{FF2B5EF4-FFF2-40B4-BE49-F238E27FC236}">
                  <a16:creationId xmlns:a16="http://schemas.microsoft.com/office/drawing/2014/main" id="{E559D6DD-DA27-43EE-BC62-1430DCDC3C5F}"/>
                </a:ext>
              </a:extLst>
            </p:cNvPr>
            <p:cNvSpPr/>
            <p:nvPr/>
          </p:nvSpPr>
          <p:spPr>
            <a:xfrm>
              <a:off x="2474199" y="-1594086"/>
              <a:ext cx="2815138" cy="277071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
        <p:nvSpPr>
          <p:cNvPr id="2" name="Titel 1"/>
          <p:cNvSpPr>
            <a:spLocks noGrp="1"/>
          </p:cNvSpPr>
          <p:nvPr>
            <p:ph type="title"/>
          </p:nvPr>
        </p:nvSpPr>
        <p:spPr/>
        <p:txBody>
          <a:bodyPr/>
          <a:lstStyle/>
          <a:p>
            <a:pPr lvl="0"/>
            <a:r>
              <a:rPr lang="en-GB" dirty="0" err="1"/>
              <a:t>TraCIM</a:t>
            </a:r>
            <a:r>
              <a:rPr lang="en-GB" dirty="0"/>
              <a:t> network</a:t>
            </a:r>
            <a:endParaRPr lang="de-DE" dirty="0"/>
          </a:p>
        </p:txBody>
      </p:sp>
      <p:cxnSp>
        <p:nvCxnSpPr>
          <p:cNvPr id="40" name="Gerade Verbindung mit Pfeil 39"/>
          <p:cNvCxnSpPr>
            <a:cxnSpLocks/>
            <a:stCxn id="42" idx="2"/>
          </p:cNvCxnSpPr>
          <p:nvPr/>
        </p:nvCxnSpPr>
        <p:spPr>
          <a:xfrm flipH="1" flipV="1">
            <a:off x="3851920" y="2962490"/>
            <a:ext cx="3564584" cy="37494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grpSp>
        <p:nvGrpSpPr>
          <p:cNvPr id="70" name="Gruppieren 69"/>
          <p:cNvGrpSpPr/>
          <p:nvPr/>
        </p:nvGrpSpPr>
        <p:grpSpPr>
          <a:xfrm>
            <a:off x="7272440" y="2905430"/>
            <a:ext cx="1260000" cy="1034472"/>
            <a:chOff x="7509088" y="3171425"/>
            <a:chExt cx="1260000" cy="1034472"/>
          </a:xfrm>
        </p:grpSpPr>
        <p:pic>
          <p:nvPicPr>
            <p:cNvPr id="42" name="Inhaltsplatzhalter 19" descr="Forschung.png"/>
            <p:cNvPicPr>
              <a:picLocks/>
            </p:cNvPicPr>
            <p:nvPr/>
          </p:nvPicPr>
          <p:blipFill>
            <a:blip r:embed="rId3" cstate="print"/>
            <a:stretch>
              <a:fillRect/>
            </a:stretch>
          </p:blipFill>
          <p:spPr>
            <a:xfrm>
              <a:off x="7653152" y="3171425"/>
              <a:ext cx="864000" cy="864000"/>
            </a:xfrm>
            <a:prstGeom prst="ellipse">
              <a:avLst/>
            </a:prstGeom>
            <a:solidFill>
              <a:schemeClr val="bg1"/>
            </a:solidFill>
            <a:ln w="25400" cap="flat" cmpd="sng" algn="ctr">
              <a:solidFill>
                <a:srgbClr val="0073AA"/>
              </a:solidFill>
              <a:prstDash val="solid"/>
            </a:ln>
          </p:spPr>
          <p:style>
            <a:lnRef idx="2">
              <a:schemeClr val="accent1">
                <a:shade val="50000"/>
              </a:schemeClr>
            </a:lnRef>
            <a:fillRef idx="1">
              <a:schemeClr val="accent1"/>
            </a:fillRef>
            <a:effectRef idx="0">
              <a:schemeClr val="accent1"/>
            </a:effectRef>
            <a:fontRef idx="minor">
              <a:schemeClr val="lt1"/>
            </a:fontRef>
          </p:style>
        </p:pic>
        <p:sp>
          <p:nvSpPr>
            <p:cNvPr id="44" name="Rechteck 43"/>
            <p:cNvSpPr/>
            <p:nvPr/>
          </p:nvSpPr>
          <p:spPr>
            <a:xfrm>
              <a:off x="7509088" y="3971897"/>
              <a:ext cx="1260000" cy="234000"/>
            </a:xfrm>
            <a:prstGeom prst="rect">
              <a:avLst/>
            </a:prstGeom>
            <a:solidFill>
              <a:schemeClr val="tx2">
                <a:lumMod val="60000"/>
                <a:lumOff val="40000"/>
              </a:schemeClr>
            </a:solidFill>
            <a:ln>
              <a:solidFill>
                <a:srgbClr val="0073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de-DE" sz="1200" dirty="0" err="1">
                  <a:solidFill>
                    <a:srgbClr val="FFFFFF"/>
                  </a:solidFill>
                </a:rPr>
                <a:t>users</a:t>
              </a:r>
              <a:endParaRPr lang="de-DE" sz="1200" dirty="0">
                <a:solidFill>
                  <a:srgbClr val="FFFFFF"/>
                </a:solidFill>
              </a:endParaRPr>
            </a:p>
          </p:txBody>
        </p:sp>
      </p:grpSp>
      <p:cxnSp>
        <p:nvCxnSpPr>
          <p:cNvPr id="45" name="Gerade Verbindung mit Pfeil 44"/>
          <p:cNvCxnSpPr>
            <a:cxnSpLocks/>
          </p:cNvCxnSpPr>
          <p:nvPr/>
        </p:nvCxnSpPr>
        <p:spPr>
          <a:xfrm flipH="1">
            <a:off x="3823555" y="1687925"/>
            <a:ext cx="2081239" cy="715239"/>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46" name="Abgerundetes Rechteck 45"/>
          <p:cNvSpPr>
            <a:spLocks noChangeAspect="1"/>
          </p:cNvSpPr>
          <p:nvPr/>
        </p:nvSpPr>
        <p:spPr>
          <a:xfrm>
            <a:off x="4275346" y="1993056"/>
            <a:ext cx="1139909" cy="370536"/>
          </a:xfrm>
          <a:prstGeom prst="roundRect">
            <a:avLst/>
          </a:prstGeom>
          <a:solidFill>
            <a:srgbClr val="A6C8E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342900" indent="-342900" algn="ctr" defTabSz="914400" fontAlgn="base">
              <a:spcBef>
                <a:spcPct val="0"/>
              </a:spcBef>
              <a:spcAft>
                <a:spcPct val="0"/>
              </a:spcAft>
            </a:pPr>
            <a:endParaRPr lang="de-DE" sz="2400" b="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endParaRPr>
          </a:p>
          <a:p>
            <a:pPr marL="342900" indent="-342900" defTabSz="914400" fontAlgn="base">
              <a:spcBef>
                <a:spcPct val="0"/>
              </a:spcBef>
              <a:spcAft>
                <a:spcPct val="0"/>
              </a:spcAft>
            </a:pPr>
            <a:r>
              <a:rPr lang="de-DE" sz="2400" b="1"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rPr>
              <a:t>  </a:t>
            </a:r>
            <a:r>
              <a:rPr lang="en-GB" sz="2000" b="1" dirty="0">
                <a:solidFill>
                  <a:srgbClr val="174679"/>
                </a:solidFill>
              </a:rPr>
              <a:t>request</a:t>
            </a:r>
            <a:endParaRPr lang="en-GB" sz="2000" b="1" dirty="0">
              <a:ln w="12700">
                <a:solidFill>
                  <a:srgbClr val="000000">
                    <a:satMod val="155000"/>
                  </a:srgbClr>
                </a:solidFill>
                <a:prstDash val="solid"/>
              </a:ln>
              <a:solidFill>
                <a:srgbClr val="174679"/>
              </a:solidFill>
            </a:endParaRPr>
          </a:p>
          <a:p>
            <a:pPr marL="342900" indent="-342900" algn="ctr" defTabSz="914400" fontAlgn="base">
              <a:spcBef>
                <a:spcPct val="0"/>
              </a:spcBef>
              <a:spcAft>
                <a:spcPct val="0"/>
              </a:spcAft>
              <a:buFontTx/>
              <a:buAutoNum type="arabicPeriod"/>
            </a:pPr>
            <a:endParaRPr lang="de-DE" sz="2400" b="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endParaRPr>
          </a:p>
        </p:txBody>
      </p:sp>
      <p:cxnSp>
        <p:nvCxnSpPr>
          <p:cNvPr id="48" name="Gerade Verbindung mit Pfeil 47"/>
          <p:cNvCxnSpPr/>
          <p:nvPr/>
        </p:nvCxnSpPr>
        <p:spPr>
          <a:xfrm flipH="1" flipV="1">
            <a:off x="3823554" y="3254928"/>
            <a:ext cx="3024336" cy="993688"/>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56" name="Gerade Verbindung 55"/>
          <p:cNvCxnSpPr>
            <a:cxnSpLocks/>
            <a:stCxn id="58" idx="6"/>
          </p:cNvCxnSpPr>
          <p:nvPr/>
        </p:nvCxnSpPr>
        <p:spPr>
          <a:xfrm flipV="1">
            <a:off x="1804430" y="2600859"/>
            <a:ext cx="839314" cy="149745"/>
          </a:xfrm>
          <a:prstGeom prst="line">
            <a:avLst/>
          </a:prstGeom>
          <a:ln w="57150">
            <a:solidFill>
              <a:schemeClr val="accent6">
                <a:lumMod val="75000"/>
              </a:schemeClr>
            </a:solidFill>
            <a:prstDash val="solid"/>
          </a:ln>
        </p:spPr>
        <p:style>
          <a:lnRef idx="1">
            <a:schemeClr val="accent4"/>
          </a:lnRef>
          <a:fillRef idx="0">
            <a:schemeClr val="accent4"/>
          </a:fillRef>
          <a:effectRef idx="0">
            <a:schemeClr val="accent4"/>
          </a:effectRef>
          <a:fontRef idx="minor">
            <a:schemeClr val="tx1"/>
          </a:fontRef>
        </p:style>
      </p:cxnSp>
      <p:pic>
        <p:nvPicPr>
          <p:cNvPr id="49" name="Inhaltsplatzhalter 19" descr="Forschung.png"/>
          <p:cNvPicPr>
            <a:picLocks noChangeAspect="1"/>
          </p:cNvPicPr>
          <p:nvPr/>
        </p:nvPicPr>
        <p:blipFill>
          <a:blip r:embed="rId4" cstate="print">
            <a:duotone>
              <a:schemeClr val="bg2">
                <a:shade val="45000"/>
                <a:satMod val="135000"/>
              </a:schemeClr>
              <a:prstClr val="white"/>
            </a:duotone>
          </a:blip>
          <a:stretch>
            <a:fillRect/>
          </a:stretch>
        </p:blipFill>
        <p:spPr bwMode="auto">
          <a:xfrm>
            <a:off x="1598990" y="1635646"/>
            <a:ext cx="645337" cy="580303"/>
          </a:xfrm>
          <a:prstGeom prst="ellipse">
            <a:avLst/>
          </a:prstGeom>
          <a:solidFill>
            <a:schemeClr val="bg1"/>
          </a:solidFill>
          <a:ln w="25400" cap="flat" cmpd="sng" algn="ctr">
            <a:solidFill>
              <a:srgbClr val="0073AA"/>
            </a:solidFill>
            <a:prstDash val="solid"/>
            <a:miter lim="800000"/>
            <a:headEnd/>
            <a:tailEnd/>
          </a:ln>
        </p:spPr>
        <p:style>
          <a:lnRef idx="2">
            <a:schemeClr val="accent1">
              <a:shade val="50000"/>
            </a:schemeClr>
          </a:lnRef>
          <a:fillRef idx="1">
            <a:schemeClr val="accent1"/>
          </a:fillRef>
          <a:effectRef idx="0">
            <a:schemeClr val="accent1"/>
          </a:effectRef>
          <a:fontRef idx="minor">
            <a:schemeClr val="lt1"/>
          </a:fontRef>
        </p:style>
      </p:pic>
      <p:cxnSp>
        <p:nvCxnSpPr>
          <p:cNvPr id="50" name="Gerade Verbindung 49"/>
          <p:cNvCxnSpPr>
            <a:stCxn id="49" idx="5"/>
            <a:endCxn id="60" idx="2"/>
          </p:cNvCxnSpPr>
          <p:nvPr/>
        </p:nvCxnSpPr>
        <p:spPr>
          <a:xfrm>
            <a:off x="2149819" y="2130966"/>
            <a:ext cx="493925" cy="289715"/>
          </a:xfrm>
          <a:prstGeom prst="line">
            <a:avLst/>
          </a:prstGeom>
          <a:ln w="57150">
            <a:solidFill>
              <a:schemeClr val="accent6">
                <a:lumMod val="75000"/>
              </a:schemeClr>
            </a:solidFill>
            <a:prstDash val="solid"/>
          </a:ln>
        </p:spPr>
        <p:style>
          <a:lnRef idx="1">
            <a:schemeClr val="accent4"/>
          </a:lnRef>
          <a:fillRef idx="0">
            <a:schemeClr val="accent4"/>
          </a:fillRef>
          <a:effectRef idx="0">
            <a:schemeClr val="accent4"/>
          </a:effectRef>
          <a:fontRef idx="minor">
            <a:schemeClr val="tx1"/>
          </a:fontRef>
        </p:style>
      </p:cxnSp>
      <p:cxnSp>
        <p:nvCxnSpPr>
          <p:cNvPr id="51" name="Gerade Verbindung 50"/>
          <p:cNvCxnSpPr>
            <a:stCxn id="49" idx="3"/>
            <a:endCxn id="58" idx="0"/>
          </p:cNvCxnSpPr>
          <p:nvPr/>
        </p:nvCxnSpPr>
        <p:spPr>
          <a:xfrm flipH="1">
            <a:off x="1481762" y="2130965"/>
            <a:ext cx="211736" cy="329486"/>
          </a:xfrm>
          <a:prstGeom prst="line">
            <a:avLst/>
          </a:prstGeom>
          <a:ln w="57150">
            <a:solidFill>
              <a:schemeClr val="accent6">
                <a:lumMod val="75000"/>
              </a:schemeClr>
            </a:solidFill>
            <a:prstDash val="solid"/>
          </a:ln>
        </p:spPr>
        <p:style>
          <a:lnRef idx="1">
            <a:schemeClr val="accent4"/>
          </a:lnRef>
          <a:fillRef idx="0">
            <a:schemeClr val="accent4"/>
          </a:fillRef>
          <a:effectRef idx="0">
            <a:schemeClr val="accent4"/>
          </a:effectRef>
          <a:fontRef idx="minor">
            <a:schemeClr val="tx1"/>
          </a:fontRef>
        </p:style>
      </p:cxnSp>
      <p:cxnSp>
        <p:nvCxnSpPr>
          <p:cNvPr id="53" name="Gerade Verbindung 52"/>
          <p:cNvCxnSpPr>
            <a:stCxn id="59" idx="6"/>
            <a:endCxn id="57" idx="2"/>
          </p:cNvCxnSpPr>
          <p:nvPr/>
        </p:nvCxnSpPr>
        <p:spPr>
          <a:xfrm flipV="1">
            <a:off x="2079366" y="3575409"/>
            <a:ext cx="399418" cy="164961"/>
          </a:xfrm>
          <a:prstGeom prst="line">
            <a:avLst/>
          </a:prstGeom>
          <a:ln w="57150">
            <a:solidFill>
              <a:schemeClr val="accent6">
                <a:lumMod val="75000"/>
              </a:schemeClr>
            </a:solidFill>
            <a:prstDash val="sysDot"/>
          </a:ln>
        </p:spPr>
        <p:style>
          <a:lnRef idx="1">
            <a:schemeClr val="accent4"/>
          </a:lnRef>
          <a:fillRef idx="0">
            <a:schemeClr val="accent4"/>
          </a:fillRef>
          <a:effectRef idx="0">
            <a:schemeClr val="accent4"/>
          </a:effectRef>
          <a:fontRef idx="minor">
            <a:schemeClr val="tx1"/>
          </a:fontRef>
        </p:style>
      </p:cxnSp>
      <p:cxnSp>
        <p:nvCxnSpPr>
          <p:cNvPr id="54" name="Gerade Verbindung 53"/>
          <p:cNvCxnSpPr>
            <a:stCxn id="58" idx="5"/>
            <a:endCxn id="57" idx="1"/>
          </p:cNvCxnSpPr>
          <p:nvPr/>
        </p:nvCxnSpPr>
        <p:spPr>
          <a:xfrm>
            <a:off x="1709922" y="2955772"/>
            <a:ext cx="863369" cy="414470"/>
          </a:xfrm>
          <a:prstGeom prst="line">
            <a:avLst/>
          </a:prstGeom>
          <a:ln w="57150">
            <a:solidFill>
              <a:schemeClr val="accent6">
                <a:lumMod val="75000"/>
              </a:schemeClr>
            </a:solidFill>
            <a:prstDash val="sysDot"/>
          </a:ln>
        </p:spPr>
        <p:style>
          <a:lnRef idx="1">
            <a:schemeClr val="accent4"/>
          </a:lnRef>
          <a:fillRef idx="0">
            <a:schemeClr val="accent4"/>
          </a:fillRef>
          <a:effectRef idx="0">
            <a:schemeClr val="accent4"/>
          </a:effectRef>
          <a:fontRef idx="minor">
            <a:schemeClr val="tx1"/>
          </a:fontRef>
        </p:style>
      </p:cxnSp>
      <p:cxnSp>
        <p:nvCxnSpPr>
          <p:cNvPr id="55" name="Gerade Verbindung 54"/>
          <p:cNvCxnSpPr>
            <a:stCxn id="59" idx="1"/>
          </p:cNvCxnSpPr>
          <p:nvPr/>
        </p:nvCxnSpPr>
        <p:spPr>
          <a:xfrm flipH="1" flipV="1">
            <a:off x="1434027" y="3065310"/>
            <a:ext cx="94508" cy="469893"/>
          </a:xfrm>
          <a:prstGeom prst="line">
            <a:avLst/>
          </a:prstGeom>
          <a:ln w="57150">
            <a:solidFill>
              <a:schemeClr val="accent6">
                <a:lumMod val="75000"/>
              </a:schemeClr>
            </a:solidFill>
            <a:prstDash val="sysDot"/>
          </a:ln>
        </p:spPr>
        <p:style>
          <a:lnRef idx="1">
            <a:schemeClr val="accent4"/>
          </a:lnRef>
          <a:fillRef idx="0">
            <a:schemeClr val="accent4"/>
          </a:fillRef>
          <a:effectRef idx="0">
            <a:schemeClr val="accent4"/>
          </a:effectRef>
          <a:fontRef idx="minor">
            <a:schemeClr val="tx1"/>
          </a:fontRef>
        </p:style>
      </p:cxnSp>
      <p:pic>
        <p:nvPicPr>
          <p:cNvPr id="57" name="Inhaltsplatzhalter 19" descr="Forschung.png"/>
          <p:cNvPicPr>
            <a:picLocks noChangeAspect="1"/>
          </p:cNvPicPr>
          <p:nvPr/>
        </p:nvPicPr>
        <p:blipFill>
          <a:blip r:embed="rId4" cstate="print">
            <a:duotone>
              <a:schemeClr val="bg2">
                <a:shade val="45000"/>
                <a:satMod val="135000"/>
              </a:schemeClr>
              <a:prstClr val="white"/>
            </a:duotone>
          </a:blip>
          <a:stretch>
            <a:fillRect/>
          </a:stretch>
        </p:blipFill>
        <p:spPr bwMode="auto">
          <a:xfrm>
            <a:off x="2478783" y="3285259"/>
            <a:ext cx="645337" cy="580303"/>
          </a:xfrm>
          <a:prstGeom prst="ellipse">
            <a:avLst/>
          </a:prstGeom>
          <a:solidFill>
            <a:schemeClr val="bg1"/>
          </a:solidFill>
          <a:ln w="25400" cap="flat" cmpd="sng" algn="ctr">
            <a:solidFill>
              <a:srgbClr val="0073AA"/>
            </a:solidFill>
            <a:prstDash val="solid"/>
            <a:miter lim="800000"/>
            <a:headEnd/>
            <a:tailEnd/>
          </a:ln>
        </p:spPr>
        <p:style>
          <a:lnRef idx="2">
            <a:schemeClr val="accent1">
              <a:shade val="50000"/>
            </a:schemeClr>
          </a:lnRef>
          <a:fillRef idx="1">
            <a:schemeClr val="accent1"/>
          </a:fillRef>
          <a:effectRef idx="0">
            <a:schemeClr val="accent1"/>
          </a:effectRef>
          <a:fontRef idx="minor">
            <a:schemeClr val="lt1"/>
          </a:fontRef>
        </p:style>
      </p:pic>
      <p:pic>
        <p:nvPicPr>
          <p:cNvPr id="58" name="Inhaltsplatzhalter 19" descr="Forschung.png"/>
          <p:cNvPicPr>
            <a:picLocks noChangeAspect="1"/>
          </p:cNvPicPr>
          <p:nvPr/>
        </p:nvPicPr>
        <p:blipFill>
          <a:blip r:embed="rId4" cstate="print">
            <a:duotone>
              <a:schemeClr val="bg2">
                <a:shade val="45000"/>
                <a:satMod val="135000"/>
              </a:schemeClr>
              <a:prstClr val="white"/>
            </a:duotone>
          </a:blip>
          <a:stretch>
            <a:fillRect/>
          </a:stretch>
        </p:blipFill>
        <p:spPr bwMode="auto">
          <a:xfrm>
            <a:off x="1159093" y="2460452"/>
            <a:ext cx="645337" cy="580303"/>
          </a:xfrm>
          <a:prstGeom prst="ellipse">
            <a:avLst/>
          </a:prstGeom>
          <a:solidFill>
            <a:schemeClr val="bg1"/>
          </a:solidFill>
          <a:ln w="25400" cap="flat" cmpd="sng" algn="ctr">
            <a:solidFill>
              <a:srgbClr val="0073AA"/>
            </a:solidFill>
            <a:prstDash val="solid"/>
            <a:miter lim="800000"/>
            <a:headEnd/>
            <a:tailEnd/>
          </a:ln>
        </p:spPr>
        <p:style>
          <a:lnRef idx="2">
            <a:schemeClr val="accent1">
              <a:shade val="50000"/>
            </a:schemeClr>
          </a:lnRef>
          <a:fillRef idx="1">
            <a:schemeClr val="accent1"/>
          </a:fillRef>
          <a:effectRef idx="0">
            <a:schemeClr val="accent1"/>
          </a:effectRef>
          <a:fontRef idx="minor">
            <a:schemeClr val="lt1"/>
          </a:fontRef>
        </p:style>
      </p:pic>
      <p:pic>
        <p:nvPicPr>
          <p:cNvPr id="59" name="Inhaltsplatzhalter 19" descr="Forschung.png"/>
          <p:cNvPicPr>
            <a:picLocks noChangeAspect="1"/>
          </p:cNvPicPr>
          <p:nvPr/>
        </p:nvPicPr>
        <p:blipFill>
          <a:blip r:embed="rId4" cstate="print">
            <a:duotone>
              <a:schemeClr val="bg2">
                <a:shade val="45000"/>
                <a:satMod val="135000"/>
              </a:schemeClr>
              <a:prstClr val="white"/>
            </a:duotone>
          </a:blip>
          <a:stretch>
            <a:fillRect/>
          </a:stretch>
        </p:blipFill>
        <p:spPr bwMode="auto">
          <a:xfrm>
            <a:off x="1434029" y="3450220"/>
            <a:ext cx="645337" cy="580303"/>
          </a:xfrm>
          <a:prstGeom prst="ellipse">
            <a:avLst/>
          </a:prstGeom>
          <a:solidFill>
            <a:schemeClr val="bg1"/>
          </a:solidFill>
          <a:ln w="25400" cap="flat" cmpd="sng" algn="ctr">
            <a:solidFill>
              <a:srgbClr val="0073AA"/>
            </a:solidFill>
            <a:prstDash val="solid"/>
            <a:miter lim="800000"/>
            <a:headEnd/>
            <a:tailEnd/>
          </a:ln>
        </p:spPr>
        <p:style>
          <a:lnRef idx="2">
            <a:schemeClr val="accent1">
              <a:shade val="50000"/>
            </a:schemeClr>
          </a:lnRef>
          <a:fillRef idx="1">
            <a:schemeClr val="accent1"/>
          </a:fillRef>
          <a:effectRef idx="0">
            <a:schemeClr val="accent1"/>
          </a:effectRef>
          <a:fontRef idx="minor">
            <a:schemeClr val="lt1"/>
          </a:fontRef>
        </p:style>
      </p:pic>
      <p:pic>
        <p:nvPicPr>
          <p:cNvPr id="60" name="Inhaltsplatzhalter 19" descr="Forschung.png"/>
          <p:cNvPicPr>
            <a:picLocks noChangeAspect="1"/>
          </p:cNvPicPr>
          <p:nvPr/>
        </p:nvPicPr>
        <p:blipFill>
          <a:blip r:embed="rId4" cstate="print">
            <a:duotone>
              <a:schemeClr val="bg2">
                <a:shade val="45000"/>
                <a:satMod val="135000"/>
              </a:schemeClr>
              <a:prstClr val="white"/>
            </a:duotone>
          </a:blip>
          <a:stretch>
            <a:fillRect/>
          </a:stretch>
        </p:blipFill>
        <p:spPr bwMode="auto">
          <a:xfrm>
            <a:off x="2643744" y="2130530"/>
            <a:ext cx="645337" cy="580303"/>
          </a:xfrm>
          <a:prstGeom prst="ellipse">
            <a:avLst/>
          </a:prstGeom>
          <a:solidFill>
            <a:schemeClr val="bg1"/>
          </a:solidFill>
          <a:ln w="25400" cap="flat" cmpd="sng" algn="ctr">
            <a:solidFill>
              <a:srgbClr val="0073AA"/>
            </a:solidFill>
            <a:prstDash val="solid"/>
            <a:miter lim="800000"/>
            <a:headEnd/>
            <a:tailEnd/>
          </a:ln>
        </p:spPr>
        <p:style>
          <a:lnRef idx="2">
            <a:schemeClr val="accent1">
              <a:shade val="50000"/>
            </a:schemeClr>
          </a:lnRef>
          <a:fillRef idx="1">
            <a:schemeClr val="accent1"/>
          </a:fillRef>
          <a:effectRef idx="0">
            <a:schemeClr val="accent1"/>
          </a:effectRef>
          <a:fontRef idx="minor">
            <a:schemeClr val="lt1"/>
          </a:fontRef>
        </p:style>
      </p:pic>
      <p:sp>
        <p:nvSpPr>
          <p:cNvPr id="61" name="Textfeld 60"/>
          <p:cNvSpPr txBox="1"/>
          <p:nvPr/>
        </p:nvSpPr>
        <p:spPr>
          <a:xfrm>
            <a:off x="2694085" y="2242410"/>
            <a:ext cx="537327" cy="369332"/>
          </a:xfrm>
          <a:prstGeom prst="rect">
            <a:avLst/>
          </a:prstGeom>
          <a:noFill/>
        </p:spPr>
        <p:txBody>
          <a:bodyPr wrap="none" rtlCol="0">
            <a:spAutoFit/>
          </a:bodyPr>
          <a:lstStyle/>
          <a:p>
            <a:pPr algn="ctr" defTabSz="914400" fontAlgn="base">
              <a:spcBef>
                <a:spcPct val="0"/>
              </a:spcBef>
              <a:spcAft>
                <a:spcPct val="0"/>
              </a:spcAft>
            </a:pPr>
            <a:r>
              <a:rPr lang="en-GB" b="1" dirty="0">
                <a:solidFill>
                  <a:srgbClr val="0073AA"/>
                </a:solidFill>
              </a:rPr>
              <a:t>UM</a:t>
            </a:r>
          </a:p>
        </p:txBody>
      </p:sp>
      <p:sp>
        <p:nvSpPr>
          <p:cNvPr id="62" name="Textfeld 61"/>
          <p:cNvSpPr txBox="1"/>
          <p:nvPr/>
        </p:nvSpPr>
        <p:spPr>
          <a:xfrm>
            <a:off x="1205522" y="2593158"/>
            <a:ext cx="558166" cy="369332"/>
          </a:xfrm>
          <a:prstGeom prst="rect">
            <a:avLst/>
          </a:prstGeom>
          <a:noFill/>
        </p:spPr>
        <p:txBody>
          <a:bodyPr wrap="none" rtlCol="0">
            <a:spAutoFit/>
          </a:bodyPr>
          <a:lstStyle/>
          <a:p>
            <a:pPr algn="ctr" defTabSz="914400" fontAlgn="base">
              <a:spcBef>
                <a:spcPct val="0"/>
              </a:spcBef>
              <a:spcAft>
                <a:spcPct val="0"/>
              </a:spcAft>
            </a:pPr>
            <a:r>
              <a:rPr lang="en-GB" b="1" dirty="0">
                <a:solidFill>
                  <a:srgbClr val="0073AA"/>
                </a:solidFill>
              </a:rPr>
              <a:t>NPL</a:t>
            </a:r>
          </a:p>
        </p:txBody>
      </p:sp>
      <p:sp>
        <p:nvSpPr>
          <p:cNvPr id="63" name="Textfeld 62"/>
          <p:cNvSpPr txBox="1"/>
          <p:nvPr/>
        </p:nvSpPr>
        <p:spPr>
          <a:xfrm>
            <a:off x="1619672" y="1728853"/>
            <a:ext cx="551048" cy="369332"/>
          </a:xfrm>
          <a:prstGeom prst="rect">
            <a:avLst/>
          </a:prstGeom>
          <a:noFill/>
        </p:spPr>
        <p:txBody>
          <a:bodyPr wrap="none" rtlCol="0">
            <a:spAutoFit/>
          </a:bodyPr>
          <a:lstStyle/>
          <a:p>
            <a:pPr algn="ctr" defTabSz="914400" fontAlgn="base">
              <a:spcBef>
                <a:spcPct val="0"/>
              </a:spcBef>
              <a:spcAft>
                <a:spcPct val="0"/>
              </a:spcAft>
            </a:pPr>
            <a:r>
              <a:rPr lang="en-GB" b="1" dirty="0">
                <a:solidFill>
                  <a:srgbClr val="0073AA"/>
                </a:solidFill>
              </a:rPr>
              <a:t>PTB</a:t>
            </a:r>
          </a:p>
        </p:txBody>
      </p:sp>
      <p:sp>
        <p:nvSpPr>
          <p:cNvPr id="64" name="Textfeld 63"/>
          <p:cNvSpPr txBox="1"/>
          <p:nvPr/>
        </p:nvSpPr>
        <p:spPr>
          <a:xfrm>
            <a:off x="2627784" y="3426554"/>
            <a:ext cx="348172" cy="369332"/>
          </a:xfrm>
          <a:prstGeom prst="rect">
            <a:avLst/>
          </a:prstGeom>
          <a:noFill/>
        </p:spPr>
        <p:txBody>
          <a:bodyPr wrap="none" rtlCol="0">
            <a:spAutoFit/>
          </a:bodyPr>
          <a:lstStyle/>
          <a:p>
            <a:pPr algn="ctr" defTabSz="914400" fontAlgn="base">
              <a:spcBef>
                <a:spcPct val="0"/>
              </a:spcBef>
              <a:spcAft>
                <a:spcPct val="0"/>
              </a:spcAft>
            </a:pPr>
            <a:r>
              <a:rPr lang="en-GB" b="1" dirty="0">
                <a:solidFill>
                  <a:srgbClr val="0073AA"/>
                </a:solidFill>
              </a:rPr>
              <a:t>…</a:t>
            </a:r>
          </a:p>
        </p:txBody>
      </p:sp>
      <p:sp>
        <p:nvSpPr>
          <p:cNvPr id="65" name="Textfeld 64"/>
          <p:cNvSpPr txBox="1"/>
          <p:nvPr/>
        </p:nvSpPr>
        <p:spPr>
          <a:xfrm>
            <a:off x="1434780" y="3579862"/>
            <a:ext cx="635110" cy="338554"/>
          </a:xfrm>
          <a:prstGeom prst="rect">
            <a:avLst/>
          </a:prstGeom>
          <a:noFill/>
        </p:spPr>
        <p:txBody>
          <a:bodyPr wrap="none" rtlCol="0">
            <a:spAutoFit/>
          </a:bodyPr>
          <a:lstStyle/>
          <a:p>
            <a:pPr algn="ctr" defTabSz="914400" fontAlgn="base">
              <a:spcBef>
                <a:spcPct val="0"/>
              </a:spcBef>
              <a:spcAft>
                <a:spcPct val="0"/>
              </a:spcAft>
            </a:pPr>
            <a:r>
              <a:rPr lang="en-GB" sz="1600" b="1" dirty="0">
                <a:solidFill>
                  <a:srgbClr val="0073AA"/>
                </a:solidFill>
              </a:rPr>
              <a:t>NMIs</a:t>
            </a:r>
          </a:p>
        </p:txBody>
      </p:sp>
      <p:cxnSp>
        <p:nvCxnSpPr>
          <p:cNvPr id="52" name="Gerade Verbindung 51"/>
          <p:cNvCxnSpPr>
            <a:stCxn id="57" idx="0"/>
            <a:endCxn id="60" idx="4"/>
          </p:cNvCxnSpPr>
          <p:nvPr/>
        </p:nvCxnSpPr>
        <p:spPr>
          <a:xfrm flipV="1">
            <a:off x="2801452" y="2710833"/>
            <a:ext cx="164961" cy="574426"/>
          </a:xfrm>
          <a:prstGeom prst="line">
            <a:avLst/>
          </a:prstGeom>
          <a:ln w="57150">
            <a:solidFill>
              <a:schemeClr val="accent6">
                <a:lumMod val="75000"/>
              </a:schemeClr>
            </a:solidFill>
            <a:prstDash val="sysDot"/>
          </a:ln>
        </p:spPr>
        <p:style>
          <a:lnRef idx="1">
            <a:schemeClr val="accent4"/>
          </a:lnRef>
          <a:fillRef idx="0">
            <a:schemeClr val="accent4"/>
          </a:fillRef>
          <a:effectRef idx="0">
            <a:schemeClr val="accent4"/>
          </a:effectRef>
          <a:fontRef idx="minor">
            <a:schemeClr val="tx1"/>
          </a:fontRef>
        </p:style>
      </p:cxnSp>
      <p:sp>
        <p:nvSpPr>
          <p:cNvPr id="79" name="Freihandform 78"/>
          <p:cNvSpPr/>
          <p:nvPr/>
        </p:nvSpPr>
        <p:spPr>
          <a:xfrm>
            <a:off x="444617" y="3141612"/>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88" name="Freihandform 87"/>
          <p:cNvSpPr/>
          <p:nvPr/>
        </p:nvSpPr>
        <p:spPr>
          <a:xfrm>
            <a:off x="199507" y="782908"/>
            <a:ext cx="3925811" cy="1618129"/>
          </a:xfrm>
          <a:custGeom>
            <a:avLst/>
            <a:gdLst>
              <a:gd name="connsiteX0" fmla="*/ 271370 w 2070673"/>
              <a:gd name="connsiteY0" fmla="*/ 1557429 h 1581027"/>
              <a:gd name="connsiteX1" fmla="*/ 271370 w 2070673"/>
              <a:gd name="connsiteY1" fmla="*/ 808211 h 1581027"/>
              <a:gd name="connsiteX2" fmla="*/ 0 w 2070673"/>
              <a:gd name="connsiteY2" fmla="*/ 808211 h 1581027"/>
              <a:gd name="connsiteX3" fmla="*/ 648929 w 2070673"/>
              <a:gd name="connsiteY3" fmla="*/ 265471 h 1581027"/>
              <a:gd name="connsiteX4" fmla="*/ 643029 w 2070673"/>
              <a:gd name="connsiteY4" fmla="*/ 0 h 1581027"/>
              <a:gd name="connsiteX5" fmla="*/ 802312 w 2070673"/>
              <a:gd name="connsiteY5" fmla="*/ 0 h 1581027"/>
              <a:gd name="connsiteX6" fmla="*/ 802312 w 2070673"/>
              <a:gd name="connsiteY6" fmla="*/ 153383 h 1581027"/>
              <a:gd name="connsiteX7" fmla="*/ 991091 w 2070673"/>
              <a:gd name="connsiteY7" fmla="*/ 5899 h 1581027"/>
              <a:gd name="connsiteX8" fmla="*/ 2070673 w 2070673"/>
              <a:gd name="connsiteY8" fmla="*/ 772815 h 1581027"/>
              <a:gd name="connsiteX9" fmla="*/ 1787504 w 2070673"/>
              <a:gd name="connsiteY9" fmla="*/ 772815 h 1581027"/>
              <a:gd name="connsiteX10" fmla="*/ 1811102 w 2070673"/>
              <a:gd name="connsiteY10" fmla="*/ 1581027 h 1581027"/>
              <a:gd name="connsiteX11" fmla="*/ 1811102 w 2070673"/>
              <a:gd name="connsiteY11" fmla="*/ 1581027 h 1581027"/>
              <a:gd name="connsiteX0" fmla="*/ 277474 w 2070673"/>
              <a:gd name="connsiteY0" fmla="*/ 1233956 h 1581027"/>
              <a:gd name="connsiteX1" fmla="*/ 271370 w 2070673"/>
              <a:gd name="connsiteY1" fmla="*/ 808211 h 1581027"/>
              <a:gd name="connsiteX2" fmla="*/ 0 w 2070673"/>
              <a:gd name="connsiteY2" fmla="*/ 808211 h 1581027"/>
              <a:gd name="connsiteX3" fmla="*/ 648929 w 2070673"/>
              <a:gd name="connsiteY3" fmla="*/ 265471 h 1581027"/>
              <a:gd name="connsiteX4" fmla="*/ 643029 w 2070673"/>
              <a:gd name="connsiteY4" fmla="*/ 0 h 1581027"/>
              <a:gd name="connsiteX5" fmla="*/ 802312 w 2070673"/>
              <a:gd name="connsiteY5" fmla="*/ 0 h 1581027"/>
              <a:gd name="connsiteX6" fmla="*/ 802312 w 2070673"/>
              <a:gd name="connsiteY6" fmla="*/ 153383 h 1581027"/>
              <a:gd name="connsiteX7" fmla="*/ 991091 w 2070673"/>
              <a:gd name="connsiteY7" fmla="*/ 5899 h 1581027"/>
              <a:gd name="connsiteX8" fmla="*/ 2070673 w 2070673"/>
              <a:gd name="connsiteY8" fmla="*/ 772815 h 1581027"/>
              <a:gd name="connsiteX9" fmla="*/ 1787504 w 2070673"/>
              <a:gd name="connsiteY9" fmla="*/ 772815 h 1581027"/>
              <a:gd name="connsiteX10" fmla="*/ 1811102 w 2070673"/>
              <a:gd name="connsiteY10" fmla="*/ 1581027 h 1581027"/>
              <a:gd name="connsiteX11" fmla="*/ 1811102 w 2070673"/>
              <a:gd name="connsiteY11" fmla="*/ 1581027 h 1581027"/>
              <a:gd name="connsiteX0" fmla="*/ 277474 w 2070673"/>
              <a:gd name="connsiteY0" fmla="*/ 1233956 h 2140269"/>
              <a:gd name="connsiteX1" fmla="*/ 271370 w 2070673"/>
              <a:gd name="connsiteY1" fmla="*/ 808211 h 2140269"/>
              <a:gd name="connsiteX2" fmla="*/ 0 w 2070673"/>
              <a:gd name="connsiteY2" fmla="*/ 808211 h 2140269"/>
              <a:gd name="connsiteX3" fmla="*/ 648929 w 2070673"/>
              <a:gd name="connsiteY3" fmla="*/ 265471 h 2140269"/>
              <a:gd name="connsiteX4" fmla="*/ 643029 w 2070673"/>
              <a:gd name="connsiteY4" fmla="*/ 0 h 2140269"/>
              <a:gd name="connsiteX5" fmla="*/ 802312 w 2070673"/>
              <a:gd name="connsiteY5" fmla="*/ 0 h 2140269"/>
              <a:gd name="connsiteX6" fmla="*/ 802312 w 2070673"/>
              <a:gd name="connsiteY6" fmla="*/ 153383 h 2140269"/>
              <a:gd name="connsiteX7" fmla="*/ 991091 w 2070673"/>
              <a:gd name="connsiteY7" fmla="*/ 5899 h 2140269"/>
              <a:gd name="connsiteX8" fmla="*/ 2070673 w 2070673"/>
              <a:gd name="connsiteY8" fmla="*/ 772815 h 2140269"/>
              <a:gd name="connsiteX9" fmla="*/ 1787504 w 2070673"/>
              <a:gd name="connsiteY9" fmla="*/ 772815 h 2140269"/>
              <a:gd name="connsiteX10" fmla="*/ 1811102 w 2070673"/>
              <a:gd name="connsiteY10" fmla="*/ 1581027 h 2140269"/>
              <a:gd name="connsiteX11" fmla="*/ 1723602 w 2070673"/>
              <a:gd name="connsiteY11" fmla="*/ 2140269 h 2140269"/>
              <a:gd name="connsiteX0" fmla="*/ 277474 w 2070673"/>
              <a:gd name="connsiteY0" fmla="*/ 1233956 h 2140269"/>
              <a:gd name="connsiteX1" fmla="*/ 271370 w 2070673"/>
              <a:gd name="connsiteY1" fmla="*/ 808211 h 2140269"/>
              <a:gd name="connsiteX2" fmla="*/ 0 w 2070673"/>
              <a:gd name="connsiteY2" fmla="*/ 808211 h 2140269"/>
              <a:gd name="connsiteX3" fmla="*/ 648929 w 2070673"/>
              <a:gd name="connsiteY3" fmla="*/ 265471 h 2140269"/>
              <a:gd name="connsiteX4" fmla="*/ 643029 w 2070673"/>
              <a:gd name="connsiteY4" fmla="*/ 0 h 2140269"/>
              <a:gd name="connsiteX5" fmla="*/ 802312 w 2070673"/>
              <a:gd name="connsiteY5" fmla="*/ 0 h 2140269"/>
              <a:gd name="connsiteX6" fmla="*/ 802312 w 2070673"/>
              <a:gd name="connsiteY6" fmla="*/ 153383 h 2140269"/>
              <a:gd name="connsiteX7" fmla="*/ 991091 w 2070673"/>
              <a:gd name="connsiteY7" fmla="*/ 5899 h 2140269"/>
              <a:gd name="connsiteX8" fmla="*/ 2070673 w 2070673"/>
              <a:gd name="connsiteY8" fmla="*/ 772815 h 2140269"/>
              <a:gd name="connsiteX9" fmla="*/ 1787504 w 2070673"/>
              <a:gd name="connsiteY9" fmla="*/ 772815 h 2140269"/>
              <a:gd name="connsiteX10" fmla="*/ 1723602 w 2070673"/>
              <a:gd name="connsiteY10" fmla="*/ 2140269 h 2140269"/>
              <a:gd name="connsiteX0" fmla="*/ 277474 w 2070673"/>
              <a:gd name="connsiteY0" fmla="*/ 1233956 h 1272592"/>
              <a:gd name="connsiteX1" fmla="*/ 271370 w 2070673"/>
              <a:gd name="connsiteY1" fmla="*/ 808211 h 1272592"/>
              <a:gd name="connsiteX2" fmla="*/ 0 w 2070673"/>
              <a:gd name="connsiteY2" fmla="*/ 808211 h 1272592"/>
              <a:gd name="connsiteX3" fmla="*/ 648929 w 2070673"/>
              <a:gd name="connsiteY3" fmla="*/ 265471 h 1272592"/>
              <a:gd name="connsiteX4" fmla="*/ 643029 w 2070673"/>
              <a:gd name="connsiteY4" fmla="*/ 0 h 1272592"/>
              <a:gd name="connsiteX5" fmla="*/ 802312 w 2070673"/>
              <a:gd name="connsiteY5" fmla="*/ 0 h 1272592"/>
              <a:gd name="connsiteX6" fmla="*/ 802312 w 2070673"/>
              <a:gd name="connsiteY6" fmla="*/ 153383 h 1272592"/>
              <a:gd name="connsiteX7" fmla="*/ 991091 w 2070673"/>
              <a:gd name="connsiteY7" fmla="*/ 5899 h 1272592"/>
              <a:gd name="connsiteX8" fmla="*/ 2070673 w 2070673"/>
              <a:gd name="connsiteY8" fmla="*/ 772815 h 1272592"/>
              <a:gd name="connsiteX9" fmla="*/ 1787504 w 2070673"/>
              <a:gd name="connsiteY9" fmla="*/ 772815 h 1272592"/>
              <a:gd name="connsiteX10" fmla="*/ 1839292 w 2070673"/>
              <a:gd name="connsiteY10" fmla="*/ 1272592 h 1272592"/>
              <a:gd name="connsiteX0" fmla="*/ 277474 w 2070673"/>
              <a:gd name="connsiteY0" fmla="*/ 1233956 h 1272592"/>
              <a:gd name="connsiteX1" fmla="*/ 271370 w 2070673"/>
              <a:gd name="connsiteY1" fmla="*/ 808211 h 1272592"/>
              <a:gd name="connsiteX2" fmla="*/ 0 w 2070673"/>
              <a:gd name="connsiteY2" fmla="*/ 808211 h 1272592"/>
              <a:gd name="connsiteX3" fmla="*/ 648929 w 2070673"/>
              <a:gd name="connsiteY3" fmla="*/ 265471 h 1272592"/>
              <a:gd name="connsiteX4" fmla="*/ 643029 w 2070673"/>
              <a:gd name="connsiteY4" fmla="*/ 0 h 1272592"/>
              <a:gd name="connsiteX5" fmla="*/ 802312 w 2070673"/>
              <a:gd name="connsiteY5" fmla="*/ 0 h 1272592"/>
              <a:gd name="connsiteX6" fmla="*/ 802312 w 2070673"/>
              <a:gd name="connsiteY6" fmla="*/ 153383 h 1272592"/>
              <a:gd name="connsiteX7" fmla="*/ 991091 w 2070673"/>
              <a:gd name="connsiteY7" fmla="*/ 5899 h 1272592"/>
              <a:gd name="connsiteX8" fmla="*/ 2070673 w 2070673"/>
              <a:gd name="connsiteY8" fmla="*/ 772815 h 1272592"/>
              <a:gd name="connsiteX9" fmla="*/ 1787504 w 2070673"/>
              <a:gd name="connsiteY9" fmla="*/ 772815 h 1272592"/>
              <a:gd name="connsiteX10" fmla="*/ 1781447 w 2070673"/>
              <a:gd name="connsiteY10" fmla="*/ 1272592 h 1272592"/>
              <a:gd name="connsiteX0" fmla="*/ 277474 w 2070673"/>
              <a:gd name="connsiteY0" fmla="*/ 1233956 h 1272592"/>
              <a:gd name="connsiteX1" fmla="*/ 271370 w 2070673"/>
              <a:gd name="connsiteY1" fmla="*/ 808211 h 1272592"/>
              <a:gd name="connsiteX2" fmla="*/ 0 w 2070673"/>
              <a:gd name="connsiteY2" fmla="*/ 808211 h 1272592"/>
              <a:gd name="connsiteX3" fmla="*/ 648929 w 2070673"/>
              <a:gd name="connsiteY3" fmla="*/ 265471 h 1272592"/>
              <a:gd name="connsiteX4" fmla="*/ 643029 w 2070673"/>
              <a:gd name="connsiteY4" fmla="*/ 0 h 1272592"/>
              <a:gd name="connsiteX5" fmla="*/ 802312 w 2070673"/>
              <a:gd name="connsiteY5" fmla="*/ 0 h 1272592"/>
              <a:gd name="connsiteX6" fmla="*/ 802312 w 2070673"/>
              <a:gd name="connsiteY6" fmla="*/ 153383 h 1272592"/>
              <a:gd name="connsiteX7" fmla="*/ 991091 w 2070673"/>
              <a:gd name="connsiteY7" fmla="*/ 5899 h 1272592"/>
              <a:gd name="connsiteX8" fmla="*/ 2070673 w 2070673"/>
              <a:gd name="connsiteY8" fmla="*/ 772815 h 1272592"/>
              <a:gd name="connsiteX9" fmla="*/ 1787504 w 2070673"/>
              <a:gd name="connsiteY9" fmla="*/ 772815 h 1272592"/>
              <a:gd name="connsiteX10" fmla="*/ 1805143 w 2070673"/>
              <a:gd name="connsiteY10" fmla="*/ 1272592 h 1272592"/>
              <a:gd name="connsiteX0" fmla="*/ 277474 w 2070673"/>
              <a:gd name="connsiteY0" fmla="*/ 1233956 h 1274115"/>
              <a:gd name="connsiteX1" fmla="*/ 271370 w 2070673"/>
              <a:gd name="connsiteY1" fmla="*/ 808211 h 1274115"/>
              <a:gd name="connsiteX2" fmla="*/ 0 w 2070673"/>
              <a:gd name="connsiteY2" fmla="*/ 808211 h 1274115"/>
              <a:gd name="connsiteX3" fmla="*/ 648929 w 2070673"/>
              <a:gd name="connsiteY3" fmla="*/ 265471 h 1274115"/>
              <a:gd name="connsiteX4" fmla="*/ 643029 w 2070673"/>
              <a:gd name="connsiteY4" fmla="*/ 0 h 1274115"/>
              <a:gd name="connsiteX5" fmla="*/ 802312 w 2070673"/>
              <a:gd name="connsiteY5" fmla="*/ 0 h 1274115"/>
              <a:gd name="connsiteX6" fmla="*/ 802312 w 2070673"/>
              <a:gd name="connsiteY6" fmla="*/ 153383 h 1274115"/>
              <a:gd name="connsiteX7" fmla="*/ 991091 w 2070673"/>
              <a:gd name="connsiteY7" fmla="*/ 5899 h 1274115"/>
              <a:gd name="connsiteX8" fmla="*/ 2070673 w 2070673"/>
              <a:gd name="connsiteY8" fmla="*/ 772815 h 1274115"/>
              <a:gd name="connsiteX9" fmla="*/ 1787504 w 2070673"/>
              <a:gd name="connsiteY9" fmla="*/ 772815 h 1274115"/>
              <a:gd name="connsiteX10" fmla="*/ 1791685 w 2070673"/>
              <a:gd name="connsiteY10" fmla="*/ 1274115 h 1274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70673" h="1274115">
                <a:moveTo>
                  <a:pt x="277474" y="1233956"/>
                </a:moveTo>
                <a:cubicBezTo>
                  <a:pt x="275439" y="1092041"/>
                  <a:pt x="273405" y="950126"/>
                  <a:pt x="271370" y="808211"/>
                </a:cubicBezTo>
                <a:lnTo>
                  <a:pt x="0" y="808211"/>
                </a:lnTo>
                <a:lnTo>
                  <a:pt x="648929" y="265471"/>
                </a:lnTo>
                <a:lnTo>
                  <a:pt x="643029" y="0"/>
                </a:lnTo>
                <a:lnTo>
                  <a:pt x="802312" y="0"/>
                </a:lnTo>
                <a:lnTo>
                  <a:pt x="802312" y="153383"/>
                </a:lnTo>
                <a:lnTo>
                  <a:pt x="991091" y="5899"/>
                </a:lnTo>
                <a:lnTo>
                  <a:pt x="2070673" y="772815"/>
                </a:lnTo>
                <a:lnTo>
                  <a:pt x="1787504" y="772815"/>
                </a:lnTo>
                <a:cubicBezTo>
                  <a:pt x="1788898" y="939915"/>
                  <a:pt x="1790291" y="1107015"/>
                  <a:pt x="1791685" y="1274115"/>
                </a:cubicBezTo>
              </a:path>
            </a:pathLst>
          </a:custGeom>
          <a:ln w="53975">
            <a:solidFill>
              <a:schemeClr val="accent2"/>
            </a:solidFill>
          </a:ln>
          <a:effectLst>
            <a:outerShdw blurRad="40000" dist="63500" dir="198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grpSp>
        <p:nvGrpSpPr>
          <p:cNvPr id="71" name="Gruppieren 70"/>
          <p:cNvGrpSpPr/>
          <p:nvPr/>
        </p:nvGrpSpPr>
        <p:grpSpPr>
          <a:xfrm>
            <a:off x="6022325" y="3695731"/>
            <a:ext cx="1260000" cy="996372"/>
            <a:chOff x="7092280" y="5115641"/>
            <a:chExt cx="1260000" cy="996372"/>
          </a:xfrm>
        </p:grpSpPr>
        <p:pic>
          <p:nvPicPr>
            <p:cNvPr id="38" name="Inhaltsplatzhalter 19" descr="Forschung.png"/>
            <p:cNvPicPr>
              <a:picLocks/>
            </p:cNvPicPr>
            <p:nvPr/>
          </p:nvPicPr>
          <p:blipFill>
            <a:blip r:embed="rId4" cstate="print"/>
            <a:stretch>
              <a:fillRect/>
            </a:stretch>
          </p:blipFill>
          <p:spPr bwMode="auto">
            <a:xfrm>
              <a:off x="7290280" y="5115641"/>
              <a:ext cx="864000" cy="864000"/>
            </a:xfrm>
            <a:prstGeom prst="ellipse">
              <a:avLst/>
            </a:prstGeom>
            <a:solidFill>
              <a:schemeClr val="bg1"/>
            </a:solidFill>
            <a:ln w="25400" cap="flat" cmpd="sng" algn="ctr">
              <a:solidFill>
                <a:srgbClr val="0073AA"/>
              </a:solidFill>
              <a:prstDash val="solid"/>
              <a:miter lim="800000"/>
              <a:headEnd/>
              <a:tailEnd/>
            </a:ln>
          </p:spPr>
          <p:style>
            <a:lnRef idx="2">
              <a:schemeClr val="accent1">
                <a:shade val="50000"/>
              </a:schemeClr>
            </a:lnRef>
            <a:fillRef idx="1">
              <a:schemeClr val="accent1"/>
            </a:fillRef>
            <a:effectRef idx="0">
              <a:schemeClr val="accent1"/>
            </a:effectRef>
            <a:fontRef idx="minor">
              <a:schemeClr val="lt1"/>
            </a:fontRef>
          </p:style>
        </p:pic>
        <p:sp>
          <p:nvSpPr>
            <p:cNvPr id="47" name="Rechteck 46"/>
            <p:cNvSpPr/>
            <p:nvPr/>
          </p:nvSpPr>
          <p:spPr>
            <a:xfrm>
              <a:off x="7092280" y="5878013"/>
              <a:ext cx="1260000" cy="234000"/>
            </a:xfrm>
            <a:prstGeom prst="rect">
              <a:avLst/>
            </a:prstGeom>
            <a:solidFill>
              <a:schemeClr val="tx2">
                <a:lumMod val="60000"/>
                <a:lumOff val="40000"/>
              </a:schemeClr>
            </a:solidFill>
            <a:ln>
              <a:solidFill>
                <a:srgbClr val="0073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de-DE" sz="1200" dirty="0">
                  <a:solidFill>
                    <a:srgbClr val="FFFFFF"/>
                  </a:solidFill>
                </a:rPr>
                <a:t>NMI</a:t>
              </a:r>
            </a:p>
          </p:txBody>
        </p:sp>
      </p:grpSp>
      <p:sp>
        <p:nvSpPr>
          <p:cNvPr id="73" name="Textfeld 72"/>
          <p:cNvSpPr txBox="1"/>
          <p:nvPr/>
        </p:nvSpPr>
        <p:spPr>
          <a:xfrm>
            <a:off x="1488396" y="1183890"/>
            <a:ext cx="1499428" cy="400110"/>
          </a:xfrm>
          <a:prstGeom prst="rect">
            <a:avLst/>
          </a:prstGeom>
          <a:noFill/>
        </p:spPr>
        <p:txBody>
          <a:bodyPr wrap="square" rtlCol="0">
            <a:spAutoFit/>
          </a:bodyPr>
          <a:lstStyle/>
          <a:p>
            <a:r>
              <a:rPr lang="de-DE" sz="2000" b="1" dirty="0" err="1">
                <a:solidFill>
                  <a:srgbClr val="4F81BD"/>
                </a:solidFill>
                <a:effectLst>
                  <a:outerShdw blurRad="38100" dist="38100" dir="2700000" algn="tl">
                    <a:srgbClr val="000000">
                      <a:alpha val="43137"/>
                    </a:srgbClr>
                  </a:outerShdw>
                </a:effectLst>
                <a:latin typeface="+mj-lt"/>
                <a:ea typeface="+mj-ea"/>
                <a:cs typeface="+mj-cs"/>
              </a:rPr>
              <a:t>TraCIM</a:t>
            </a:r>
            <a:r>
              <a:rPr lang="de-DE" sz="2000" b="1" dirty="0">
                <a:solidFill>
                  <a:srgbClr val="4F81BD"/>
                </a:solidFill>
                <a:effectLst>
                  <a:outerShdw blurRad="38100" dist="38100" dir="2700000" algn="tl">
                    <a:srgbClr val="000000">
                      <a:alpha val="43137"/>
                    </a:srgbClr>
                  </a:outerShdw>
                </a:effectLst>
                <a:latin typeface="+mj-lt"/>
                <a:ea typeface="+mj-ea"/>
                <a:cs typeface="+mj-cs"/>
              </a:rPr>
              <a:t> e.V.</a:t>
            </a:r>
          </a:p>
        </p:txBody>
      </p:sp>
      <p:grpSp>
        <p:nvGrpSpPr>
          <p:cNvPr id="74" name="Gruppieren 73">
            <a:extLst>
              <a:ext uri="{FF2B5EF4-FFF2-40B4-BE49-F238E27FC236}">
                <a16:creationId xmlns:a16="http://schemas.microsoft.com/office/drawing/2014/main" id="{83F6030B-6657-4719-A8F6-BAC1120D8155}"/>
              </a:ext>
            </a:extLst>
          </p:cNvPr>
          <p:cNvGrpSpPr/>
          <p:nvPr/>
        </p:nvGrpSpPr>
        <p:grpSpPr>
          <a:xfrm>
            <a:off x="6984408" y="1763331"/>
            <a:ext cx="1404016" cy="1024443"/>
            <a:chOff x="6644751" y="1347123"/>
            <a:chExt cx="1404016" cy="1024443"/>
          </a:xfrm>
        </p:grpSpPr>
        <p:pic>
          <p:nvPicPr>
            <p:cNvPr id="75" name="Inhaltsplatzhalter 19" descr="Forschung.png">
              <a:extLst>
                <a:ext uri="{FF2B5EF4-FFF2-40B4-BE49-F238E27FC236}">
                  <a16:creationId xmlns:a16="http://schemas.microsoft.com/office/drawing/2014/main" id="{EDBDF177-D6FC-4715-9A59-6039C29C95E1}"/>
                </a:ext>
              </a:extLst>
            </p:cNvPr>
            <p:cNvPicPr>
              <a:picLocks/>
            </p:cNvPicPr>
            <p:nvPr/>
          </p:nvPicPr>
          <p:blipFill>
            <a:blip r:embed="rId5" cstate="print"/>
            <a:stretch>
              <a:fillRect/>
            </a:stretch>
          </p:blipFill>
          <p:spPr>
            <a:xfrm>
              <a:off x="6914150" y="1347123"/>
              <a:ext cx="865219" cy="864000"/>
            </a:xfrm>
            <a:prstGeom prst="ellipse">
              <a:avLst/>
            </a:prstGeom>
            <a:solidFill>
              <a:schemeClr val="bg1"/>
            </a:solidFill>
            <a:ln w="25400" cap="flat" cmpd="sng" algn="ctr">
              <a:solidFill>
                <a:srgbClr val="0073AA"/>
              </a:solidFill>
              <a:prstDash val="solid"/>
            </a:ln>
          </p:spPr>
          <p:style>
            <a:lnRef idx="2">
              <a:schemeClr val="accent1">
                <a:shade val="50000"/>
              </a:schemeClr>
            </a:lnRef>
            <a:fillRef idx="1">
              <a:schemeClr val="accent1"/>
            </a:fillRef>
            <a:effectRef idx="0">
              <a:schemeClr val="accent1"/>
            </a:effectRef>
            <a:fontRef idx="minor">
              <a:schemeClr val="lt1"/>
            </a:fontRef>
          </p:style>
        </p:pic>
        <p:sp>
          <p:nvSpPr>
            <p:cNvPr id="76" name="Rechteck 75">
              <a:extLst>
                <a:ext uri="{FF2B5EF4-FFF2-40B4-BE49-F238E27FC236}">
                  <a16:creationId xmlns:a16="http://schemas.microsoft.com/office/drawing/2014/main" id="{4A06374D-B755-4B80-A414-9345C1FC8D91}"/>
                </a:ext>
              </a:extLst>
            </p:cNvPr>
            <p:cNvSpPr/>
            <p:nvPr/>
          </p:nvSpPr>
          <p:spPr>
            <a:xfrm>
              <a:off x="6644751" y="2136721"/>
              <a:ext cx="1404016" cy="234845"/>
            </a:xfrm>
            <a:prstGeom prst="rect">
              <a:avLst/>
            </a:prstGeom>
            <a:solidFill>
              <a:schemeClr val="tx2">
                <a:lumMod val="60000"/>
                <a:lumOff val="40000"/>
              </a:schemeClr>
            </a:solidFill>
            <a:ln>
              <a:solidFill>
                <a:srgbClr val="0073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GB" sz="1200" dirty="0">
                  <a:solidFill>
                    <a:srgbClr val="FFFFFF"/>
                  </a:solidFill>
                </a:rPr>
                <a:t>machines + sensors</a:t>
              </a:r>
            </a:p>
          </p:txBody>
        </p:sp>
      </p:grpSp>
      <p:cxnSp>
        <p:nvCxnSpPr>
          <p:cNvPr id="77" name="Gerade Verbindung mit Pfeil 76">
            <a:extLst>
              <a:ext uri="{FF2B5EF4-FFF2-40B4-BE49-F238E27FC236}">
                <a16:creationId xmlns:a16="http://schemas.microsoft.com/office/drawing/2014/main" id="{0FFBD7CE-B976-405E-B4A3-530DBB671E8D}"/>
              </a:ext>
            </a:extLst>
          </p:cNvPr>
          <p:cNvCxnSpPr>
            <a:cxnSpLocks/>
          </p:cNvCxnSpPr>
          <p:nvPr/>
        </p:nvCxnSpPr>
        <p:spPr>
          <a:xfrm flipH="1" flipV="1">
            <a:off x="3862739" y="2627331"/>
            <a:ext cx="2924280" cy="83504"/>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78" name="Abgerundetes Rechteck 45">
            <a:extLst>
              <a:ext uri="{FF2B5EF4-FFF2-40B4-BE49-F238E27FC236}">
                <a16:creationId xmlns:a16="http://schemas.microsoft.com/office/drawing/2014/main" id="{3A1C7585-F5A0-4935-AF03-DC1643D75C2E}"/>
              </a:ext>
            </a:extLst>
          </p:cNvPr>
          <p:cNvSpPr>
            <a:spLocks noChangeAspect="1"/>
          </p:cNvSpPr>
          <p:nvPr/>
        </p:nvSpPr>
        <p:spPr>
          <a:xfrm>
            <a:off x="4775138" y="2490463"/>
            <a:ext cx="1139909" cy="370536"/>
          </a:xfrm>
          <a:prstGeom prst="roundRect">
            <a:avLst/>
          </a:prstGeom>
          <a:solidFill>
            <a:srgbClr val="A6C8E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342900" indent="-342900" algn="ctr" defTabSz="914400" fontAlgn="base">
              <a:spcBef>
                <a:spcPct val="0"/>
              </a:spcBef>
              <a:spcAft>
                <a:spcPct val="0"/>
              </a:spcAft>
            </a:pPr>
            <a:endParaRPr lang="de-DE" sz="2400" b="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endParaRPr>
          </a:p>
          <a:p>
            <a:pPr marL="342900" indent="-342900" defTabSz="914400" fontAlgn="base">
              <a:spcBef>
                <a:spcPct val="0"/>
              </a:spcBef>
              <a:spcAft>
                <a:spcPct val="0"/>
              </a:spcAft>
            </a:pPr>
            <a:r>
              <a:rPr lang="de-DE" sz="2400" b="1"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rPr>
              <a:t>  </a:t>
            </a:r>
            <a:r>
              <a:rPr lang="en-GB" sz="2000" b="1" dirty="0">
                <a:solidFill>
                  <a:srgbClr val="174679"/>
                </a:solidFill>
              </a:rPr>
              <a:t>request</a:t>
            </a:r>
            <a:endParaRPr lang="en-GB" sz="2000" b="1" dirty="0">
              <a:ln w="12700">
                <a:solidFill>
                  <a:srgbClr val="000000">
                    <a:satMod val="155000"/>
                  </a:srgbClr>
                </a:solidFill>
                <a:prstDash val="solid"/>
              </a:ln>
              <a:solidFill>
                <a:srgbClr val="174679"/>
              </a:solidFill>
            </a:endParaRPr>
          </a:p>
          <a:p>
            <a:pPr marL="342900" indent="-342900" algn="ctr" defTabSz="914400" fontAlgn="base">
              <a:spcBef>
                <a:spcPct val="0"/>
              </a:spcBef>
              <a:spcAft>
                <a:spcPct val="0"/>
              </a:spcAft>
              <a:buFontTx/>
              <a:buAutoNum type="arabicPeriod"/>
            </a:pPr>
            <a:endParaRPr lang="de-DE" sz="2400" b="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endParaRPr>
          </a:p>
        </p:txBody>
      </p:sp>
      <p:sp>
        <p:nvSpPr>
          <p:cNvPr id="80" name="Abgerundetes Rechteck 45">
            <a:extLst>
              <a:ext uri="{FF2B5EF4-FFF2-40B4-BE49-F238E27FC236}">
                <a16:creationId xmlns:a16="http://schemas.microsoft.com/office/drawing/2014/main" id="{8D774311-45D4-4F52-A1E9-1F059A9F546A}"/>
              </a:ext>
            </a:extLst>
          </p:cNvPr>
          <p:cNvSpPr>
            <a:spLocks noChangeAspect="1"/>
          </p:cNvSpPr>
          <p:nvPr/>
        </p:nvSpPr>
        <p:spPr>
          <a:xfrm>
            <a:off x="5069922" y="3065310"/>
            <a:ext cx="1139909" cy="370536"/>
          </a:xfrm>
          <a:prstGeom prst="roundRect">
            <a:avLst/>
          </a:prstGeom>
          <a:solidFill>
            <a:srgbClr val="A6C8E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342900" indent="-342900" algn="ctr" defTabSz="914400" fontAlgn="base">
              <a:spcBef>
                <a:spcPct val="0"/>
              </a:spcBef>
              <a:spcAft>
                <a:spcPct val="0"/>
              </a:spcAft>
            </a:pPr>
            <a:endParaRPr lang="de-DE" sz="2400" b="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endParaRPr>
          </a:p>
          <a:p>
            <a:pPr marL="342900" indent="-342900" defTabSz="914400" fontAlgn="base">
              <a:spcBef>
                <a:spcPct val="0"/>
              </a:spcBef>
              <a:spcAft>
                <a:spcPct val="0"/>
              </a:spcAft>
            </a:pPr>
            <a:r>
              <a:rPr lang="de-DE" sz="2400" b="1"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rPr>
              <a:t>  </a:t>
            </a:r>
            <a:r>
              <a:rPr lang="en-GB" sz="2000" b="1" dirty="0">
                <a:solidFill>
                  <a:srgbClr val="174679"/>
                </a:solidFill>
              </a:rPr>
              <a:t>request</a:t>
            </a:r>
            <a:endParaRPr lang="en-GB" sz="2000" b="1" dirty="0">
              <a:ln w="12700">
                <a:solidFill>
                  <a:srgbClr val="000000">
                    <a:satMod val="155000"/>
                  </a:srgbClr>
                </a:solidFill>
                <a:prstDash val="solid"/>
              </a:ln>
              <a:solidFill>
                <a:srgbClr val="174679"/>
              </a:solidFill>
            </a:endParaRPr>
          </a:p>
          <a:p>
            <a:pPr marL="342900" indent="-342900" algn="ctr" defTabSz="914400" fontAlgn="base">
              <a:spcBef>
                <a:spcPct val="0"/>
              </a:spcBef>
              <a:spcAft>
                <a:spcPct val="0"/>
              </a:spcAft>
              <a:buFontTx/>
              <a:buAutoNum type="arabicPeriod"/>
            </a:pPr>
            <a:endParaRPr lang="de-DE" sz="2400" b="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endParaRPr>
          </a:p>
        </p:txBody>
      </p:sp>
      <p:sp>
        <p:nvSpPr>
          <p:cNvPr id="81" name="Abgerundetes Rechteck 45">
            <a:extLst>
              <a:ext uri="{FF2B5EF4-FFF2-40B4-BE49-F238E27FC236}">
                <a16:creationId xmlns:a16="http://schemas.microsoft.com/office/drawing/2014/main" id="{CF39CB99-7B34-41A2-A41A-693F09808A58}"/>
              </a:ext>
            </a:extLst>
          </p:cNvPr>
          <p:cNvSpPr>
            <a:spLocks noChangeAspect="1"/>
          </p:cNvSpPr>
          <p:nvPr/>
        </p:nvSpPr>
        <p:spPr>
          <a:xfrm>
            <a:off x="4618916" y="3559236"/>
            <a:ext cx="1139909" cy="370536"/>
          </a:xfrm>
          <a:prstGeom prst="roundRect">
            <a:avLst/>
          </a:prstGeom>
          <a:solidFill>
            <a:srgbClr val="A6C8E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marL="342900" indent="-342900" algn="ctr" defTabSz="914400" fontAlgn="base">
              <a:spcBef>
                <a:spcPct val="0"/>
              </a:spcBef>
              <a:spcAft>
                <a:spcPct val="0"/>
              </a:spcAft>
            </a:pPr>
            <a:endParaRPr lang="de-DE" sz="2400" b="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endParaRPr>
          </a:p>
          <a:p>
            <a:pPr marL="342900" indent="-342900" defTabSz="914400" fontAlgn="base">
              <a:spcBef>
                <a:spcPct val="0"/>
              </a:spcBef>
              <a:spcAft>
                <a:spcPct val="0"/>
              </a:spcAft>
            </a:pPr>
            <a:r>
              <a:rPr lang="de-DE" sz="2400" b="1"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rPr>
              <a:t>  </a:t>
            </a:r>
            <a:r>
              <a:rPr lang="en-GB" sz="2000" b="1" dirty="0">
                <a:solidFill>
                  <a:srgbClr val="174679"/>
                </a:solidFill>
              </a:rPr>
              <a:t>request</a:t>
            </a:r>
            <a:endParaRPr lang="en-GB" sz="2000" b="1" dirty="0">
              <a:ln w="12700">
                <a:solidFill>
                  <a:srgbClr val="000000">
                    <a:satMod val="155000"/>
                  </a:srgbClr>
                </a:solidFill>
                <a:prstDash val="solid"/>
              </a:ln>
              <a:solidFill>
                <a:srgbClr val="174679"/>
              </a:solidFill>
            </a:endParaRPr>
          </a:p>
          <a:p>
            <a:pPr marL="342900" indent="-342900" algn="ctr" defTabSz="914400" fontAlgn="base">
              <a:spcBef>
                <a:spcPct val="0"/>
              </a:spcBef>
              <a:spcAft>
                <a:spcPct val="0"/>
              </a:spcAft>
              <a:buFontTx/>
              <a:buAutoNum type="arabicPeriod"/>
            </a:pPr>
            <a:endParaRPr lang="de-DE" sz="2400" b="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endParaRPr>
          </a:p>
        </p:txBody>
      </p:sp>
      <p:pic>
        <p:nvPicPr>
          <p:cNvPr id="66" name="Inhaltsplatzhalter 19" descr="Forschung.png">
            <a:extLst>
              <a:ext uri="{FF2B5EF4-FFF2-40B4-BE49-F238E27FC236}">
                <a16:creationId xmlns:a16="http://schemas.microsoft.com/office/drawing/2014/main" id="{A92DAE9C-587A-467B-B94F-BAFC4B684AF0}"/>
              </a:ext>
            </a:extLst>
          </p:cNvPr>
          <p:cNvPicPr>
            <a:picLocks noChangeAspect="1"/>
          </p:cNvPicPr>
          <p:nvPr/>
        </p:nvPicPr>
        <p:blipFill>
          <a:blip r:embed="rId6" cstate="print">
            <a:grayscl/>
          </a:blip>
          <a:stretch>
            <a:fillRect/>
          </a:stretch>
        </p:blipFill>
        <p:spPr>
          <a:xfrm>
            <a:off x="5832280" y="843558"/>
            <a:ext cx="864000" cy="798502"/>
          </a:xfrm>
          <a:prstGeom prst="ellipse">
            <a:avLst/>
          </a:prstGeom>
          <a:solidFill>
            <a:schemeClr val="bg1"/>
          </a:solidFill>
          <a:ln w="25400" cap="flat" cmpd="sng" algn="ctr">
            <a:solidFill>
              <a:srgbClr val="009BCE"/>
            </a:solidFill>
            <a:prstDash val="solid"/>
          </a:ln>
        </p:spPr>
        <p:style>
          <a:lnRef idx="2">
            <a:schemeClr val="accent1">
              <a:shade val="50000"/>
            </a:schemeClr>
          </a:lnRef>
          <a:fillRef idx="1">
            <a:schemeClr val="accent1"/>
          </a:fillRef>
          <a:effectRef idx="0">
            <a:schemeClr val="accent1"/>
          </a:effectRef>
          <a:fontRef idx="minor">
            <a:schemeClr val="lt1"/>
          </a:fontRef>
        </p:style>
      </p:pic>
      <p:sp>
        <p:nvSpPr>
          <p:cNvPr id="43" name="Rechteck 42"/>
          <p:cNvSpPr/>
          <p:nvPr/>
        </p:nvSpPr>
        <p:spPr>
          <a:xfrm>
            <a:off x="5976296" y="1551231"/>
            <a:ext cx="1260000" cy="234845"/>
          </a:xfrm>
          <a:prstGeom prst="rect">
            <a:avLst/>
          </a:prstGeom>
          <a:solidFill>
            <a:schemeClr val="tx2">
              <a:lumMod val="60000"/>
              <a:lumOff val="40000"/>
            </a:schemeClr>
          </a:solidFill>
          <a:ln>
            <a:solidFill>
              <a:srgbClr val="0073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r>
              <a:rPr lang="en-GB" sz="1200" dirty="0">
                <a:solidFill>
                  <a:srgbClr val="FFFFFF"/>
                </a:solidFill>
              </a:rPr>
              <a:t>manufacturers</a:t>
            </a:r>
          </a:p>
        </p:txBody>
      </p:sp>
      <p:sp>
        <p:nvSpPr>
          <p:cNvPr id="67" name="Textfeld 16">
            <a:extLst>
              <a:ext uri="{FF2B5EF4-FFF2-40B4-BE49-F238E27FC236}">
                <a16:creationId xmlns:a16="http://schemas.microsoft.com/office/drawing/2014/main" id="{0148D9DF-F0CC-4CEA-9139-65FCCDD47C95}"/>
              </a:ext>
            </a:extLst>
          </p:cNvPr>
          <p:cNvSpPr txBox="1"/>
          <p:nvPr/>
        </p:nvSpPr>
        <p:spPr>
          <a:xfrm>
            <a:off x="4927763" y="2283718"/>
            <a:ext cx="1300421" cy="276999"/>
          </a:xfrm>
          <a:prstGeom prst="rect">
            <a:avLst/>
          </a:prstGeom>
          <a:noFill/>
        </p:spPr>
        <p:txBody>
          <a:bodyPr wrap="none" rtlCol="0">
            <a:spAutoFit/>
          </a:bodyPr>
          <a:lstStyle/>
          <a:p>
            <a:r>
              <a:rPr lang="en-GB" sz="1200" b="1" dirty="0">
                <a:solidFill>
                  <a:srgbClr val="FF0000"/>
                </a:solidFill>
              </a:rPr>
              <a:t>(fully automated)</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1000"/>
                                  </p:stCondLst>
                                  <p:childTnLst>
                                    <p:set>
                                      <p:cBhvr>
                                        <p:cTn id="6" dur="1" fill="hold">
                                          <p:stCondLst>
                                            <p:cond delay="0"/>
                                          </p:stCondLst>
                                        </p:cTn>
                                        <p:tgtEl>
                                          <p:spTgt spid="88"/>
                                        </p:tgtEl>
                                        <p:attrNameLst>
                                          <p:attrName>style.visibility</p:attrName>
                                        </p:attrNameLst>
                                      </p:cBhvr>
                                      <p:to>
                                        <p:strVal val="visible"/>
                                      </p:to>
                                    </p:set>
                                    <p:anim calcmode="lin" valueType="num">
                                      <p:cBhvr>
                                        <p:cTn id="7" dur="1000" fill="hold"/>
                                        <p:tgtEl>
                                          <p:spTgt spid="88"/>
                                        </p:tgtEl>
                                        <p:attrNameLst>
                                          <p:attrName>ppt_w</p:attrName>
                                        </p:attrNameLst>
                                      </p:cBhvr>
                                      <p:tavLst>
                                        <p:tav tm="0">
                                          <p:val>
                                            <p:strVal val="#ppt_w*0.70"/>
                                          </p:val>
                                        </p:tav>
                                        <p:tav tm="100000">
                                          <p:val>
                                            <p:strVal val="#ppt_w"/>
                                          </p:val>
                                        </p:tav>
                                      </p:tavLst>
                                    </p:anim>
                                    <p:anim calcmode="lin" valueType="num">
                                      <p:cBhvr>
                                        <p:cTn id="8" dur="1000" fill="hold"/>
                                        <p:tgtEl>
                                          <p:spTgt spid="88"/>
                                        </p:tgtEl>
                                        <p:attrNameLst>
                                          <p:attrName>ppt_h</p:attrName>
                                        </p:attrNameLst>
                                      </p:cBhvr>
                                      <p:tavLst>
                                        <p:tav tm="0">
                                          <p:val>
                                            <p:strVal val="#ppt_h"/>
                                          </p:val>
                                        </p:tav>
                                        <p:tav tm="100000">
                                          <p:val>
                                            <p:strVal val="#ppt_h"/>
                                          </p:val>
                                        </p:tav>
                                      </p:tavLst>
                                    </p:anim>
                                    <p:animEffect transition="in" filter="fade">
                                      <p:cBhvr>
                                        <p:cTn id="9" dur="1000"/>
                                        <p:tgtEl>
                                          <p:spTgt spid="88"/>
                                        </p:tgtEl>
                                      </p:cBhvr>
                                    </p:animEffect>
                                  </p:childTnLst>
                                </p:cTn>
                              </p:par>
                              <p:par>
                                <p:cTn id="10" presetID="55" presetClass="entr" presetSubtype="0" fill="hold" grpId="0" nodeType="withEffect">
                                  <p:stCondLst>
                                    <p:cond delay="1000"/>
                                  </p:stCondLst>
                                  <p:childTnLst>
                                    <p:set>
                                      <p:cBhvr>
                                        <p:cTn id="11" dur="1" fill="hold">
                                          <p:stCondLst>
                                            <p:cond delay="0"/>
                                          </p:stCondLst>
                                        </p:cTn>
                                        <p:tgtEl>
                                          <p:spTgt spid="73"/>
                                        </p:tgtEl>
                                        <p:attrNameLst>
                                          <p:attrName>style.visibility</p:attrName>
                                        </p:attrNameLst>
                                      </p:cBhvr>
                                      <p:to>
                                        <p:strVal val="visible"/>
                                      </p:to>
                                    </p:set>
                                    <p:anim calcmode="lin" valueType="num">
                                      <p:cBhvr>
                                        <p:cTn id="12" dur="1000" fill="hold"/>
                                        <p:tgtEl>
                                          <p:spTgt spid="73"/>
                                        </p:tgtEl>
                                        <p:attrNameLst>
                                          <p:attrName>ppt_w</p:attrName>
                                        </p:attrNameLst>
                                      </p:cBhvr>
                                      <p:tavLst>
                                        <p:tav tm="0">
                                          <p:val>
                                            <p:strVal val="#ppt_w*0.70"/>
                                          </p:val>
                                        </p:tav>
                                        <p:tav tm="100000">
                                          <p:val>
                                            <p:strVal val="#ppt_w"/>
                                          </p:val>
                                        </p:tav>
                                      </p:tavLst>
                                    </p:anim>
                                    <p:anim calcmode="lin" valueType="num">
                                      <p:cBhvr>
                                        <p:cTn id="13" dur="1000" fill="hold"/>
                                        <p:tgtEl>
                                          <p:spTgt spid="73"/>
                                        </p:tgtEl>
                                        <p:attrNameLst>
                                          <p:attrName>ppt_h</p:attrName>
                                        </p:attrNameLst>
                                      </p:cBhvr>
                                      <p:tavLst>
                                        <p:tav tm="0">
                                          <p:val>
                                            <p:strVal val="#ppt_h"/>
                                          </p:val>
                                        </p:tav>
                                        <p:tav tm="100000">
                                          <p:val>
                                            <p:strVal val="#ppt_h"/>
                                          </p:val>
                                        </p:tav>
                                      </p:tavLst>
                                    </p:anim>
                                    <p:animEffect transition="in" filter="fade">
                                      <p:cBhvr>
                                        <p:cTn id="14" dur="1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7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TraCIM</a:t>
            </a:r>
            <a:r>
              <a:rPr lang="de-DE" dirty="0"/>
              <a:t> e.V.</a:t>
            </a:r>
          </a:p>
        </p:txBody>
      </p:sp>
      <p:pic>
        <p:nvPicPr>
          <p:cNvPr id="3" name="Grafik 2" descr="TraCIM-Logo2_large_transparent.png"/>
          <p:cNvPicPr>
            <a:picLocks noChangeAspect="1"/>
          </p:cNvPicPr>
          <p:nvPr/>
        </p:nvPicPr>
        <p:blipFill>
          <a:blip r:embed="rId2"/>
          <a:stretch>
            <a:fillRect/>
          </a:stretch>
        </p:blipFill>
        <p:spPr>
          <a:xfrm>
            <a:off x="720000" y="1584000"/>
            <a:ext cx="2815138" cy="2770718"/>
          </a:xfrm>
          <a:prstGeom prst="rect">
            <a:avLst/>
          </a:prstGeom>
          <a:solidFill>
            <a:srgbClr val="FFFFFF"/>
          </a:solidFill>
        </p:spPr>
      </p:pic>
      <p:sp>
        <p:nvSpPr>
          <p:cNvPr id="4" name="Freihandform 3"/>
          <p:cNvSpPr/>
          <p:nvPr/>
        </p:nvSpPr>
        <p:spPr>
          <a:xfrm>
            <a:off x="199507" y="782908"/>
            <a:ext cx="3925811" cy="1618129"/>
          </a:xfrm>
          <a:custGeom>
            <a:avLst/>
            <a:gdLst>
              <a:gd name="connsiteX0" fmla="*/ 271370 w 2070673"/>
              <a:gd name="connsiteY0" fmla="*/ 1557429 h 1581027"/>
              <a:gd name="connsiteX1" fmla="*/ 271370 w 2070673"/>
              <a:gd name="connsiteY1" fmla="*/ 808211 h 1581027"/>
              <a:gd name="connsiteX2" fmla="*/ 0 w 2070673"/>
              <a:gd name="connsiteY2" fmla="*/ 808211 h 1581027"/>
              <a:gd name="connsiteX3" fmla="*/ 648929 w 2070673"/>
              <a:gd name="connsiteY3" fmla="*/ 265471 h 1581027"/>
              <a:gd name="connsiteX4" fmla="*/ 643029 w 2070673"/>
              <a:gd name="connsiteY4" fmla="*/ 0 h 1581027"/>
              <a:gd name="connsiteX5" fmla="*/ 802312 w 2070673"/>
              <a:gd name="connsiteY5" fmla="*/ 0 h 1581027"/>
              <a:gd name="connsiteX6" fmla="*/ 802312 w 2070673"/>
              <a:gd name="connsiteY6" fmla="*/ 153383 h 1581027"/>
              <a:gd name="connsiteX7" fmla="*/ 991091 w 2070673"/>
              <a:gd name="connsiteY7" fmla="*/ 5899 h 1581027"/>
              <a:gd name="connsiteX8" fmla="*/ 2070673 w 2070673"/>
              <a:gd name="connsiteY8" fmla="*/ 772815 h 1581027"/>
              <a:gd name="connsiteX9" fmla="*/ 1787504 w 2070673"/>
              <a:gd name="connsiteY9" fmla="*/ 772815 h 1581027"/>
              <a:gd name="connsiteX10" fmla="*/ 1811102 w 2070673"/>
              <a:gd name="connsiteY10" fmla="*/ 1581027 h 1581027"/>
              <a:gd name="connsiteX11" fmla="*/ 1811102 w 2070673"/>
              <a:gd name="connsiteY11" fmla="*/ 1581027 h 1581027"/>
              <a:gd name="connsiteX0" fmla="*/ 277474 w 2070673"/>
              <a:gd name="connsiteY0" fmla="*/ 1233956 h 1581027"/>
              <a:gd name="connsiteX1" fmla="*/ 271370 w 2070673"/>
              <a:gd name="connsiteY1" fmla="*/ 808211 h 1581027"/>
              <a:gd name="connsiteX2" fmla="*/ 0 w 2070673"/>
              <a:gd name="connsiteY2" fmla="*/ 808211 h 1581027"/>
              <a:gd name="connsiteX3" fmla="*/ 648929 w 2070673"/>
              <a:gd name="connsiteY3" fmla="*/ 265471 h 1581027"/>
              <a:gd name="connsiteX4" fmla="*/ 643029 w 2070673"/>
              <a:gd name="connsiteY4" fmla="*/ 0 h 1581027"/>
              <a:gd name="connsiteX5" fmla="*/ 802312 w 2070673"/>
              <a:gd name="connsiteY5" fmla="*/ 0 h 1581027"/>
              <a:gd name="connsiteX6" fmla="*/ 802312 w 2070673"/>
              <a:gd name="connsiteY6" fmla="*/ 153383 h 1581027"/>
              <a:gd name="connsiteX7" fmla="*/ 991091 w 2070673"/>
              <a:gd name="connsiteY7" fmla="*/ 5899 h 1581027"/>
              <a:gd name="connsiteX8" fmla="*/ 2070673 w 2070673"/>
              <a:gd name="connsiteY8" fmla="*/ 772815 h 1581027"/>
              <a:gd name="connsiteX9" fmla="*/ 1787504 w 2070673"/>
              <a:gd name="connsiteY9" fmla="*/ 772815 h 1581027"/>
              <a:gd name="connsiteX10" fmla="*/ 1811102 w 2070673"/>
              <a:gd name="connsiteY10" fmla="*/ 1581027 h 1581027"/>
              <a:gd name="connsiteX11" fmla="*/ 1811102 w 2070673"/>
              <a:gd name="connsiteY11" fmla="*/ 1581027 h 1581027"/>
              <a:gd name="connsiteX0" fmla="*/ 277474 w 2070673"/>
              <a:gd name="connsiteY0" fmla="*/ 1233956 h 2140269"/>
              <a:gd name="connsiteX1" fmla="*/ 271370 w 2070673"/>
              <a:gd name="connsiteY1" fmla="*/ 808211 h 2140269"/>
              <a:gd name="connsiteX2" fmla="*/ 0 w 2070673"/>
              <a:gd name="connsiteY2" fmla="*/ 808211 h 2140269"/>
              <a:gd name="connsiteX3" fmla="*/ 648929 w 2070673"/>
              <a:gd name="connsiteY3" fmla="*/ 265471 h 2140269"/>
              <a:gd name="connsiteX4" fmla="*/ 643029 w 2070673"/>
              <a:gd name="connsiteY4" fmla="*/ 0 h 2140269"/>
              <a:gd name="connsiteX5" fmla="*/ 802312 w 2070673"/>
              <a:gd name="connsiteY5" fmla="*/ 0 h 2140269"/>
              <a:gd name="connsiteX6" fmla="*/ 802312 w 2070673"/>
              <a:gd name="connsiteY6" fmla="*/ 153383 h 2140269"/>
              <a:gd name="connsiteX7" fmla="*/ 991091 w 2070673"/>
              <a:gd name="connsiteY7" fmla="*/ 5899 h 2140269"/>
              <a:gd name="connsiteX8" fmla="*/ 2070673 w 2070673"/>
              <a:gd name="connsiteY8" fmla="*/ 772815 h 2140269"/>
              <a:gd name="connsiteX9" fmla="*/ 1787504 w 2070673"/>
              <a:gd name="connsiteY9" fmla="*/ 772815 h 2140269"/>
              <a:gd name="connsiteX10" fmla="*/ 1811102 w 2070673"/>
              <a:gd name="connsiteY10" fmla="*/ 1581027 h 2140269"/>
              <a:gd name="connsiteX11" fmla="*/ 1723602 w 2070673"/>
              <a:gd name="connsiteY11" fmla="*/ 2140269 h 2140269"/>
              <a:gd name="connsiteX0" fmla="*/ 277474 w 2070673"/>
              <a:gd name="connsiteY0" fmla="*/ 1233956 h 2140269"/>
              <a:gd name="connsiteX1" fmla="*/ 271370 w 2070673"/>
              <a:gd name="connsiteY1" fmla="*/ 808211 h 2140269"/>
              <a:gd name="connsiteX2" fmla="*/ 0 w 2070673"/>
              <a:gd name="connsiteY2" fmla="*/ 808211 h 2140269"/>
              <a:gd name="connsiteX3" fmla="*/ 648929 w 2070673"/>
              <a:gd name="connsiteY3" fmla="*/ 265471 h 2140269"/>
              <a:gd name="connsiteX4" fmla="*/ 643029 w 2070673"/>
              <a:gd name="connsiteY4" fmla="*/ 0 h 2140269"/>
              <a:gd name="connsiteX5" fmla="*/ 802312 w 2070673"/>
              <a:gd name="connsiteY5" fmla="*/ 0 h 2140269"/>
              <a:gd name="connsiteX6" fmla="*/ 802312 w 2070673"/>
              <a:gd name="connsiteY6" fmla="*/ 153383 h 2140269"/>
              <a:gd name="connsiteX7" fmla="*/ 991091 w 2070673"/>
              <a:gd name="connsiteY7" fmla="*/ 5899 h 2140269"/>
              <a:gd name="connsiteX8" fmla="*/ 2070673 w 2070673"/>
              <a:gd name="connsiteY8" fmla="*/ 772815 h 2140269"/>
              <a:gd name="connsiteX9" fmla="*/ 1787504 w 2070673"/>
              <a:gd name="connsiteY9" fmla="*/ 772815 h 2140269"/>
              <a:gd name="connsiteX10" fmla="*/ 1723602 w 2070673"/>
              <a:gd name="connsiteY10" fmla="*/ 2140269 h 2140269"/>
              <a:gd name="connsiteX0" fmla="*/ 277474 w 2070673"/>
              <a:gd name="connsiteY0" fmla="*/ 1233956 h 1272592"/>
              <a:gd name="connsiteX1" fmla="*/ 271370 w 2070673"/>
              <a:gd name="connsiteY1" fmla="*/ 808211 h 1272592"/>
              <a:gd name="connsiteX2" fmla="*/ 0 w 2070673"/>
              <a:gd name="connsiteY2" fmla="*/ 808211 h 1272592"/>
              <a:gd name="connsiteX3" fmla="*/ 648929 w 2070673"/>
              <a:gd name="connsiteY3" fmla="*/ 265471 h 1272592"/>
              <a:gd name="connsiteX4" fmla="*/ 643029 w 2070673"/>
              <a:gd name="connsiteY4" fmla="*/ 0 h 1272592"/>
              <a:gd name="connsiteX5" fmla="*/ 802312 w 2070673"/>
              <a:gd name="connsiteY5" fmla="*/ 0 h 1272592"/>
              <a:gd name="connsiteX6" fmla="*/ 802312 w 2070673"/>
              <a:gd name="connsiteY6" fmla="*/ 153383 h 1272592"/>
              <a:gd name="connsiteX7" fmla="*/ 991091 w 2070673"/>
              <a:gd name="connsiteY7" fmla="*/ 5899 h 1272592"/>
              <a:gd name="connsiteX8" fmla="*/ 2070673 w 2070673"/>
              <a:gd name="connsiteY8" fmla="*/ 772815 h 1272592"/>
              <a:gd name="connsiteX9" fmla="*/ 1787504 w 2070673"/>
              <a:gd name="connsiteY9" fmla="*/ 772815 h 1272592"/>
              <a:gd name="connsiteX10" fmla="*/ 1839292 w 2070673"/>
              <a:gd name="connsiteY10" fmla="*/ 1272592 h 1272592"/>
              <a:gd name="connsiteX0" fmla="*/ 277474 w 2070673"/>
              <a:gd name="connsiteY0" fmla="*/ 1233956 h 1272592"/>
              <a:gd name="connsiteX1" fmla="*/ 271370 w 2070673"/>
              <a:gd name="connsiteY1" fmla="*/ 808211 h 1272592"/>
              <a:gd name="connsiteX2" fmla="*/ 0 w 2070673"/>
              <a:gd name="connsiteY2" fmla="*/ 808211 h 1272592"/>
              <a:gd name="connsiteX3" fmla="*/ 648929 w 2070673"/>
              <a:gd name="connsiteY3" fmla="*/ 265471 h 1272592"/>
              <a:gd name="connsiteX4" fmla="*/ 643029 w 2070673"/>
              <a:gd name="connsiteY4" fmla="*/ 0 h 1272592"/>
              <a:gd name="connsiteX5" fmla="*/ 802312 w 2070673"/>
              <a:gd name="connsiteY5" fmla="*/ 0 h 1272592"/>
              <a:gd name="connsiteX6" fmla="*/ 802312 w 2070673"/>
              <a:gd name="connsiteY6" fmla="*/ 153383 h 1272592"/>
              <a:gd name="connsiteX7" fmla="*/ 991091 w 2070673"/>
              <a:gd name="connsiteY7" fmla="*/ 5899 h 1272592"/>
              <a:gd name="connsiteX8" fmla="*/ 2070673 w 2070673"/>
              <a:gd name="connsiteY8" fmla="*/ 772815 h 1272592"/>
              <a:gd name="connsiteX9" fmla="*/ 1787504 w 2070673"/>
              <a:gd name="connsiteY9" fmla="*/ 772815 h 1272592"/>
              <a:gd name="connsiteX10" fmla="*/ 1781447 w 2070673"/>
              <a:gd name="connsiteY10" fmla="*/ 1272592 h 1272592"/>
              <a:gd name="connsiteX0" fmla="*/ 277474 w 2070673"/>
              <a:gd name="connsiteY0" fmla="*/ 1233956 h 1272592"/>
              <a:gd name="connsiteX1" fmla="*/ 271370 w 2070673"/>
              <a:gd name="connsiteY1" fmla="*/ 808211 h 1272592"/>
              <a:gd name="connsiteX2" fmla="*/ 0 w 2070673"/>
              <a:gd name="connsiteY2" fmla="*/ 808211 h 1272592"/>
              <a:gd name="connsiteX3" fmla="*/ 648929 w 2070673"/>
              <a:gd name="connsiteY3" fmla="*/ 265471 h 1272592"/>
              <a:gd name="connsiteX4" fmla="*/ 643029 w 2070673"/>
              <a:gd name="connsiteY4" fmla="*/ 0 h 1272592"/>
              <a:gd name="connsiteX5" fmla="*/ 802312 w 2070673"/>
              <a:gd name="connsiteY5" fmla="*/ 0 h 1272592"/>
              <a:gd name="connsiteX6" fmla="*/ 802312 w 2070673"/>
              <a:gd name="connsiteY6" fmla="*/ 153383 h 1272592"/>
              <a:gd name="connsiteX7" fmla="*/ 991091 w 2070673"/>
              <a:gd name="connsiteY7" fmla="*/ 5899 h 1272592"/>
              <a:gd name="connsiteX8" fmla="*/ 2070673 w 2070673"/>
              <a:gd name="connsiteY8" fmla="*/ 772815 h 1272592"/>
              <a:gd name="connsiteX9" fmla="*/ 1787504 w 2070673"/>
              <a:gd name="connsiteY9" fmla="*/ 772815 h 1272592"/>
              <a:gd name="connsiteX10" fmla="*/ 1805143 w 2070673"/>
              <a:gd name="connsiteY10" fmla="*/ 1272592 h 1272592"/>
              <a:gd name="connsiteX0" fmla="*/ 277474 w 2070673"/>
              <a:gd name="connsiteY0" fmla="*/ 1233956 h 1274115"/>
              <a:gd name="connsiteX1" fmla="*/ 271370 w 2070673"/>
              <a:gd name="connsiteY1" fmla="*/ 808211 h 1274115"/>
              <a:gd name="connsiteX2" fmla="*/ 0 w 2070673"/>
              <a:gd name="connsiteY2" fmla="*/ 808211 h 1274115"/>
              <a:gd name="connsiteX3" fmla="*/ 648929 w 2070673"/>
              <a:gd name="connsiteY3" fmla="*/ 265471 h 1274115"/>
              <a:gd name="connsiteX4" fmla="*/ 643029 w 2070673"/>
              <a:gd name="connsiteY4" fmla="*/ 0 h 1274115"/>
              <a:gd name="connsiteX5" fmla="*/ 802312 w 2070673"/>
              <a:gd name="connsiteY5" fmla="*/ 0 h 1274115"/>
              <a:gd name="connsiteX6" fmla="*/ 802312 w 2070673"/>
              <a:gd name="connsiteY6" fmla="*/ 153383 h 1274115"/>
              <a:gd name="connsiteX7" fmla="*/ 991091 w 2070673"/>
              <a:gd name="connsiteY7" fmla="*/ 5899 h 1274115"/>
              <a:gd name="connsiteX8" fmla="*/ 2070673 w 2070673"/>
              <a:gd name="connsiteY8" fmla="*/ 772815 h 1274115"/>
              <a:gd name="connsiteX9" fmla="*/ 1787504 w 2070673"/>
              <a:gd name="connsiteY9" fmla="*/ 772815 h 1274115"/>
              <a:gd name="connsiteX10" fmla="*/ 1791685 w 2070673"/>
              <a:gd name="connsiteY10" fmla="*/ 1274115 h 1274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70673" h="1274115">
                <a:moveTo>
                  <a:pt x="277474" y="1233956"/>
                </a:moveTo>
                <a:cubicBezTo>
                  <a:pt x="275439" y="1092041"/>
                  <a:pt x="273405" y="950126"/>
                  <a:pt x="271370" y="808211"/>
                </a:cubicBezTo>
                <a:lnTo>
                  <a:pt x="0" y="808211"/>
                </a:lnTo>
                <a:lnTo>
                  <a:pt x="648929" y="265471"/>
                </a:lnTo>
                <a:lnTo>
                  <a:pt x="643029" y="0"/>
                </a:lnTo>
                <a:lnTo>
                  <a:pt x="802312" y="0"/>
                </a:lnTo>
                <a:lnTo>
                  <a:pt x="802312" y="153383"/>
                </a:lnTo>
                <a:lnTo>
                  <a:pt x="991091" y="5899"/>
                </a:lnTo>
                <a:lnTo>
                  <a:pt x="2070673" y="772815"/>
                </a:lnTo>
                <a:lnTo>
                  <a:pt x="1787504" y="772815"/>
                </a:lnTo>
                <a:cubicBezTo>
                  <a:pt x="1788898" y="939915"/>
                  <a:pt x="1790291" y="1107015"/>
                  <a:pt x="1791685" y="1274115"/>
                </a:cubicBezTo>
              </a:path>
            </a:pathLst>
          </a:custGeom>
          <a:ln w="53975">
            <a:solidFill>
              <a:schemeClr val="accent2"/>
            </a:solidFill>
          </a:ln>
          <a:effectLst>
            <a:outerShdw blurRad="40000" dist="63500" dir="198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10" name="Textfeld 9"/>
          <p:cNvSpPr txBox="1"/>
          <p:nvPr/>
        </p:nvSpPr>
        <p:spPr>
          <a:xfrm>
            <a:off x="4283968" y="1094130"/>
            <a:ext cx="4642530" cy="3277820"/>
          </a:xfrm>
          <a:prstGeom prst="rect">
            <a:avLst/>
          </a:prstGeom>
          <a:noFill/>
        </p:spPr>
        <p:txBody>
          <a:bodyPr wrap="square" rtlCol="0">
            <a:spAutoFit/>
          </a:bodyPr>
          <a:lstStyle/>
          <a:p>
            <a:pPr marL="268288" indent="-268288">
              <a:spcAft>
                <a:spcPts val="1800"/>
              </a:spcAft>
              <a:buClr>
                <a:schemeClr val="accent6">
                  <a:lumMod val="75000"/>
                </a:schemeClr>
              </a:buClr>
              <a:buFont typeface="Wingdings" pitchFamily="2" charset="2"/>
              <a:buChar char="§"/>
            </a:pPr>
            <a:r>
              <a:rPr lang="en-GB" b="1" dirty="0">
                <a:solidFill>
                  <a:srgbClr val="0073AA"/>
                </a:solidFill>
                <a:latin typeface="+mj-lt"/>
                <a:ea typeface="+mj-ea"/>
                <a:cs typeface="+mj-cs"/>
              </a:rPr>
              <a:t>Consortium of National Metrology Institutes</a:t>
            </a:r>
          </a:p>
          <a:p>
            <a:pPr marL="268288" indent="-268288">
              <a:spcAft>
                <a:spcPts val="1800"/>
              </a:spcAft>
              <a:buClr>
                <a:schemeClr val="accent6">
                  <a:lumMod val="75000"/>
                </a:schemeClr>
              </a:buClr>
              <a:buFont typeface="Wingdings" pitchFamily="2" charset="2"/>
              <a:buChar char="§"/>
            </a:pPr>
            <a:r>
              <a:rPr lang="en-GB" b="1" dirty="0">
                <a:solidFill>
                  <a:srgbClr val="0073AA"/>
                </a:solidFill>
                <a:latin typeface="+mj-lt"/>
                <a:ea typeface="+mj-ea"/>
                <a:cs typeface="+mj-cs"/>
              </a:rPr>
              <a:t>Promoting scientific cooperation concerning traceability of mathematical algorithms for metrology</a:t>
            </a:r>
          </a:p>
          <a:p>
            <a:pPr marL="268288" indent="-268288">
              <a:spcAft>
                <a:spcPts val="1800"/>
              </a:spcAft>
              <a:buClr>
                <a:schemeClr val="accent6">
                  <a:lumMod val="75000"/>
                </a:schemeClr>
              </a:buClr>
              <a:buFont typeface="Wingdings" pitchFamily="2" charset="2"/>
              <a:buChar char="§"/>
            </a:pPr>
            <a:r>
              <a:rPr lang="en-GB" b="1" dirty="0">
                <a:solidFill>
                  <a:srgbClr val="0073AA"/>
                </a:solidFill>
                <a:latin typeface="+mj-lt"/>
                <a:ea typeface="+mj-ea"/>
                <a:cs typeface="+mj-cs"/>
              </a:rPr>
              <a:t>Accompany upcoming developments of new test in different metrological domains, e.g. length, electricity, chemistry …</a:t>
            </a:r>
          </a:p>
          <a:p>
            <a:pPr marL="268288" indent="-268288">
              <a:spcAft>
                <a:spcPts val="1800"/>
              </a:spcAft>
              <a:buClr>
                <a:schemeClr val="accent6">
                  <a:lumMod val="75000"/>
                </a:schemeClr>
              </a:buClr>
              <a:buFont typeface="Wingdings" pitchFamily="2" charset="2"/>
              <a:buChar char="§"/>
            </a:pPr>
            <a:r>
              <a:rPr lang="en-GB" b="1" dirty="0">
                <a:solidFill>
                  <a:srgbClr val="0073AA"/>
                </a:solidFill>
                <a:latin typeface="+mj-lt"/>
                <a:ea typeface="+mj-ea"/>
                <a:cs typeface="+mj-cs"/>
              </a:rPr>
              <a:t>Define unique quality standards for software tests</a:t>
            </a:r>
            <a:endParaRPr lang="de-DE" sz="2000" dirty="0">
              <a:solidFill>
                <a:srgbClr val="0073AA"/>
              </a:solidFill>
              <a:latin typeface="+mj-lt"/>
              <a:ea typeface="+mj-ea"/>
              <a:cs typeface="+mj-cs"/>
            </a:endParaRPr>
          </a:p>
        </p:txBody>
      </p:sp>
      <p:sp>
        <p:nvSpPr>
          <p:cNvPr id="11" name="Textfeld 10"/>
          <p:cNvSpPr txBox="1"/>
          <p:nvPr/>
        </p:nvSpPr>
        <p:spPr>
          <a:xfrm>
            <a:off x="1488396" y="1183890"/>
            <a:ext cx="1499428" cy="400110"/>
          </a:xfrm>
          <a:prstGeom prst="rect">
            <a:avLst/>
          </a:prstGeom>
          <a:noFill/>
        </p:spPr>
        <p:txBody>
          <a:bodyPr wrap="square" rtlCol="0">
            <a:spAutoFit/>
          </a:bodyPr>
          <a:lstStyle/>
          <a:p>
            <a:r>
              <a:rPr lang="de-DE" sz="2000" b="1" dirty="0" err="1">
                <a:solidFill>
                  <a:srgbClr val="4F81BD"/>
                </a:solidFill>
                <a:effectLst>
                  <a:outerShdw blurRad="38100" dist="38100" dir="2700000" algn="tl">
                    <a:srgbClr val="000000">
                      <a:alpha val="43137"/>
                    </a:srgbClr>
                  </a:outerShdw>
                </a:effectLst>
                <a:latin typeface="+mj-lt"/>
                <a:ea typeface="+mj-ea"/>
                <a:cs typeface="+mj-cs"/>
              </a:rPr>
              <a:t>TraCIM</a:t>
            </a:r>
            <a:r>
              <a:rPr lang="de-DE" sz="2000" b="1" dirty="0">
                <a:solidFill>
                  <a:srgbClr val="4F81BD"/>
                </a:solidFill>
                <a:effectLst>
                  <a:outerShdw blurRad="38100" dist="38100" dir="2700000" algn="tl">
                    <a:srgbClr val="000000">
                      <a:alpha val="43137"/>
                    </a:srgbClr>
                  </a:outerShdw>
                </a:effectLst>
                <a:latin typeface="+mj-lt"/>
                <a:ea typeface="+mj-ea"/>
                <a:cs typeface="+mj-cs"/>
              </a:rPr>
              <a:t> e.V.</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hlinkClick r:id="rId2"/>
            <a:extLst>
              <a:ext uri="{FF2B5EF4-FFF2-40B4-BE49-F238E27FC236}">
                <a16:creationId xmlns:a16="http://schemas.microsoft.com/office/drawing/2014/main" id="{001751C0-1A1E-4234-B8EA-A72CE42F888A}"/>
              </a:ext>
            </a:extLst>
          </p:cNvPr>
          <p:cNvPicPr>
            <a:picLocks noChangeAspect="1"/>
          </p:cNvPicPr>
          <p:nvPr/>
        </p:nvPicPr>
        <p:blipFill>
          <a:blip r:embed="rId3"/>
          <a:stretch>
            <a:fillRect/>
          </a:stretch>
        </p:blipFill>
        <p:spPr>
          <a:xfrm>
            <a:off x="845840" y="1047999"/>
            <a:ext cx="7452320" cy="3799432"/>
          </a:xfrm>
          <a:prstGeom prst="rect">
            <a:avLst/>
          </a:prstGeom>
        </p:spPr>
      </p:pic>
      <p:sp>
        <p:nvSpPr>
          <p:cNvPr id="7" name="Titel 6">
            <a:extLst>
              <a:ext uri="{FF2B5EF4-FFF2-40B4-BE49-F238E27FC236}">
                <a16:creationId xmlns:a16="http://schemas.microsoft.com/office/drawing/2014/main" id="{7B6F4C33-26D5-40CF-B448-1CA6FA8FF218}"/>
              </a:ext>
            </a:extLst>
          </p:cNvPr>
          <p:cNvSpPr>
            <a:spLocks noGrp="1"/>
          </p:cNvSpPr>
          <p:nvPr>
            <p:ph type="title"/>
          </p:nvPr>
        </p:nvSpPr>
        <p:spPr/>
        <p:txBody>
          <a:bodyPr/>
          <a:lstStyle/>
          <a:p>
            <a:r>
              <a:rPr lang="de-DE" dirty="0" err="1"/>
              <a:t>TraCIM-based</a:t>
            </a:r>
            <a:r>
              <a:rPr lang="de-DE" dirty="0"/>
              <a:t> online </a:t>
            </a:r>
            <a:r>
              <a:rPr lang="de-DE" dirty="0" err="1"/>
              <a:t>validation</a:t>
            </a:r>
            <a:endParaRPr lang="de-DE" dirty="0"/>
          </a:p>
        </p:txBody>
      </p:sp>
    </p:spTree>
    <p:extLst>
      <p:ext uri="{BB962C8B-B14F-4D97-AF65-F5344CB8AC3E}">
        <p14:creationId xmlns:p14="http://schemas.microsoft.com/office/powerpoint/2010/main" val="33852618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BC7A54A-C13E-4988-830A-8A7283A7E32A}"/>
              </a:ext>
            </a:extLst>
          </p:cNvPr>
          <p:cNvPicPr>
            <a:picLocks noChangeAspect="1"/>
          </p:cNvPicPr>
          <p:nvPr/>
        </p:nvPicPr>
        <p:blipFill>
          <a:blip r:embed="rId2"/>
          <a:stretch>
            <a:fillRect/>
          </a:stretch>
        </p:blipFill>
        <p:spPr>
          <a:xfrm>
            <a:off x="683568" y="123478"/>
            <a:ext cx="6386371" cy="4781195"/>
          </a:xfrm>
          <a:prstGeom prst="rect">
            <a:avLst/>
          </a:prstGeom>
          <a:effectLst>
            <a:outerShdw blurRad="50800" dist="38100" dir="2700000" algn="tl" rotWithShape="0">
              <a:prstClr val="black">
                <a:alpha val="40000"/>
              </a:prstClr>
            </a:outerShdw>
          </a:effectLst>
        </p:spPr>
      </p:pic>
      <p:sp>
        <p:nvSpPr>
          <p:cNvPr id="2" name="Titel 1">
            <a:extLst>
              <a:ext uri="{FF2B5EF4-FFF2-40B4-BE49-F238E27FC236}">
                <a16:creationId xmlns:a16="http://schemas.microsoft.com/office/drawing/2014/main" id="{E86C4A93-4420-45E4-B3CF-2C84369A53A1}"/>
              </a:ext>
            </a:extLst>
          </p:cNvPr>
          <p:cNvSpPr>
            <a:spLocks noGrp="1"/>
          </p:cNvSpPr>
          <p:nvPr>
            <p:ph type="title"/>
          </p:nvPr>
        </p:nvSpPr>
        <p:spPr/>
        <p:txBody>
          <a:bodyPr/>
          <a:lstStyle/>
          <a:p>
            <a:endParaRPr lang="de-DE"/>
          </a:p>
        </p:txBody>
      </p:sp>
    </p:spTree>
    <p:extLst>
      <p:ext uri="{BB962C8B-B14F-4D97-AF65-F5344CB8AC3E}">
        <p14:creationId xmlns:p14="http://schemas.microsoft.com/office/powerpoint/2010/main" val="36403120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Diagramm 43">
            <a:extLst>
              <a:ext uri="{FF2B5EF4-FFF2-40B4-BE49-F238E27FC236}">
                <a16:creationId xmlns:a16="http://schemas.microsoft.com/office/drawing/2014/main" id="{A12724F3-63B3-40ED-84A5-519CE0530DCB}"/>
              </a:ext>
            </a:extLst>
          </p:cNvPr>
          <p:cNvGraphicFramePr/>
          <p:nvPr/>
        </p:nvGraphicFramePr>
        <p:xfrm>
          <a:off x="-734225" y="73999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5" name="Gruppieren 44">
            <a:extLst>
              <a:ext uri="{FF2B5EF4-FFF2-40B4-BE49-F238E27FC236}">
                <a16:creationId xmlns:a16="http://schemas.microsoft.com/office/drawing/2014/main" id="{A1D9CDD4-54E5-469E-BCBE-9350F9390A6D}"/>
              </a:ext>
            </a:extLst>
          </p:cNvPr>
          <p:cNvGrpSpPr/>
          <p:nvPr/>
        </p:nvGrpSpPr>
        <p:grpSpPr>
          <a:xfrm>
            <a:off x="5246191" y="1203598"/>
            <a:ext cx="3384376" cy="3633475"/>
            <a:chOff x="256959" y="1343322"/>
            <a:chExt cx="2969156" cy="3076411"/>
          </a:xfrm>
        </p:grpSpPr>
        <p:pic>
          <p:nvPicPr>
            <p:cNvPr id="46" name="Grafik 45">
              <a:extLst>
                <a:ext uri="{FF2B5EF4-FFF2-40B4-BE49-F238E27FC236}">
                  <a16:creationId xmlns:a16="http://schemas.microsoft.com/office/drawing/2014/main" id="{B7AB77F9-EA56-4266-ACBC-E5E61F4EDC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183" y="1343322"/>
              <a:ext cx="2933970" cy="3076411"/>
            </a:xfrm>
            <a:prstGeom prst="rect">
              <a:avLst/>
            </a:prstGeom>
          </p:spPr>
        </p:pic>
        <p:pic>
          <p:nvPicPr>
            <p:cNvPr id="47" name="Grafik 46">
              <a:extLst>
                <a:ext uri="{FF2B5EF4-FFF2-40B4-BE49-F238E27FC236}">
                  <a16:creationId xmlns:a16="http://schemas.microsoft.com/office/drawing/2014/main" id="{95D87D29-AEAA-467D-BA4C-A57202E41F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959" y="2131478"/>
              <a:ext cx="530079" cy="51829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48" name="Gruppieren 47">
              <a:extLst>
                <a:ext uri="{FF2B5EF4-FFF2-40B4-BE49-F238E27FC236}">
                  <a16:creationId xmlns:a16="http://schemas.microsoft.com/office/drawing/2014/main" id="{A20E71CA-39A0-4C61-B740-A2ECB5F1D8CA}"/>
                </a:ext>
              </a:extLst>
            </p:cNvPr>
            <p:cNvGrpSpPr/>
            <p:nvPr/>
          </p:nvGrpSpPr>
          <p:grpSpPr>
            <a:xfrm>
              <a:off x="842126" y="2216168"/>
              <a:ext cx="717143" cy="525801"/>
              <a:chOff x="3984669" y="3292039"/>
              <a:chExt cx="916451" cy="720812"/>
            </a:xfrm>
          </p:grpSpPr>
          <p:pic>
            <p:nvPicPr>
              <p:cNvPr id="56" name="Grafik 55">
                <a:extLst>
                  <a:ext uri="{FF2B5EF4-FFF2-40B4-BE49-F238E27FC236}">
                    <a16:creationId xmlns:a16="http://schemas.microsoft.com/office/drawing/2014/main" id="{32A614BE-6978-4B46-9FC7-00D53E563D0A}"/>
                  </a:ext>
                </a:extLst>
              </p:cNvPr>
              <p:cNvPicPr>
                <a:picLocks noChangeAspect="1"/>
              </p:cNvPicPr>
              <p:nvPr/>
            </p:nvPicPr>
            <p:blipFill rotWithShape="1">
              <a:blip r:embed="rId9"/>
              <a:srcRect l="6631" t="8056" r="10420" b="9683"/>
              <a:stretch/>
            </p:blipFill>
            <p:spPr>
              <a:xfrm>
                <a:off x="3984669" y="3292039"/>
                <a:ext cx="702368" cy="72081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7" name="Textfeld 56">
                <a:extLst>
                  <a:ext uri="{FF2B5EF4-FFF2-40B4-BE49-F238E27FC236}">
                    <a16:creationId xmlns:a16="http://schemas.microsoft.com/office/drawing/2014/main" id="{5FCC3C71-9C26-4F88-A833-2343EE42B88C}"/>
                  </a:ext>
                </a:extLst>
              </p:cNvPr>
              <p:cNvSpPr txBox="1"/>
              <p:nvPr/>
            </p:nvSpPr>
            <p:spPr>
              <a:xfrm>
                <a:off x="4002235" y="3332019"/>
                <a:ext cx="898885" cy="492032"/>
              </a:xfrm>
              <a:prstGeom prst="rect">
                <a:avLst/>
              </a:prstGeom>
              <a:noFill/>
              <a:ln>
                <a:noFill/>
              </a:ln>
            </p:spPr>
            <p:txBody>
              <a:bodyPr wrap="none" rtlCol="0">
                <a:spAutoFit/>
              </a:bodyPr>
              <a:lstStyle/>
              <a:p>
                <a:r>
                  <a:rPr lang="en-US" sz="800" b="1"/>
                  <a:t>GUM</a:t>
                </a:r>
              </a:p>
            </p:txBody>
          </p:sp>
        </p:grpSp>
        <p:grpSp>
          <p:nvGrpSpPr>
            <p:cNvPr id="49" name="Gruppieren 48">
              <a:extLst>
                <a:ext uri="{FF2B5EF4-FFF2-40B4-BE49-F238E27FC236}">
                  <a16:creationId xmlns:a16="http://schemas.microsoft.com/office/drawing/2014/main" id="{8B2F49DC-6BF7-4BD0-A523-88965A588D0F}"/>
                </a:ext>
              </a:extLst>
            </p:cNvPr>
            <p:cNvGrpSpPr/>
            <p:nvPr/>
          </p:nvGrpSpPr>
          <p:grpSpPr>
            <a:xfrm>
              <a:off x="1456946" y="2234442"/>
              <a:ext cx="676101" cy="502437"/>
              <a:chOff x="5807703" y="2410546"/>
              <a:chExt cx="1051181" cy="734895"/>
            </a:xfrm>
          </p:grpSpPr>
          <p:pic>
            <p:nvPicPr>
              <p:cNvPr id="54" name="Grafik 53">
                <a:extLst>
                  <a:ext uri="{FF2B5EF4-FFF2-40B4-BE49-F238E27FC236}">
                    <a16:creationId xmlns:a16="http://schemas.microsoft.com/office/drawing/2014/main" id="{906969E6-7A7A-4C3B-A814-938DDB944EC3}"/>
                  </a:ext>
                </a:extLst>
              </p:cNvPr>
              <p:cNvPicPr>
                <a:picLocks noChangeAspect="1"/>
              </p:cNvPicPr>
              <p:nvPr/>
            </p:nvPicPr>
            <p:blipFill>
              <a:blip r:embed="rId10"/>
              <a:stretch>
                <a:fillRect/>
              </a:stretch>
            </p:blipFill>
            <p:spPr>
              <a:xfrm>
                <a:off x="5807703" y="2410546"/>
                <a:ext cx="860214" cy="73489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5" name="Textfeld 54">
                <a:extLst>
                  <a:ext uri="{FF2B5EF4-FFF2-40B4-BE49-F238E27FC236}">
                    <a16:creationId xmlns:a16="http://schemas.microsoft.com/office/drawing/2014/main" id="{FDEC421E-37AD-4E2D-BEC9-BA120B6CB654}"/>
                  </a:ext>
                </a:extLst>
              </p:cNvPr>
              <p:cNvSpPr txBox="1"/>
              <p:nvPr/>
            </p:nvSpPr>
            <p:spPr>
              <a:xfrm>
                <a:off x="5885727" y="2455476"/>
                <a:ext cx="973157" cy="524971"/>
              </a:xfrm>
              <a:prstGeom prst="rect">
                <a:avLst/>
              </a:prstGeom>
              <a:noFill/>
              <a:ln>
                <a:noFill/>
              </a:ln>
            </p:spPr>
            <p:txBody>
              <a:bodyPr wrap="none" rtlCol="0">
                <a:spAutoFit/>
              </a:bodyPr>
              <a:lstStyle/>
              <a:p>
                <a:r>
                  <a:rPr lang="en-US" sz="800" b="1"/>
                  <a:t>VIM</a:t>
                </a:r>
              </a:p>
            </p:txBody>
          </p:sp>
        </p:grpSp>
        <p:grpSp>
          <p:nvGrpSpPr>
            <p:cNvPr id="50" name="Gruppieren 49">
              <a:extLst>
                <a:ext uri="{FF2B5EF4-FFF2-40B4-BE49-F238E27FC236}">
                  <a16:creationId xmlns:a16="http://schemas.microsoft.com/office/drawing/2014/main" id="{9D780F5F-7A75-4561-9B51-88E5B7CF191C}"/>
                </a:ext>
              </a:extLst>
            </p:cNvPr>
            <p:cNvGrpSpPr/>
            <p:nvPr/>
          </p:nvGrpSpPr>
          <p:grpSpPr>
            <a:xfrm>
              <a:off x="2116123" y="2092825"/>
              <a:ext cx="564025" cy="525802"/>
              <a:chOff x="5943813" y="2326987"/>
              <a:chExt cx="867618" cy="685350"/>
            </a:xfrm>
          </p:grpSpPr>
          <p:sp>
            <p:nvSpPr>
              <p:cNvPr id="52" name="Ellipse 51">
                <a:extLst>
                  <a:ext uri="{FF2B5EF4-FFF2-40B4-BE49-F238E27FC236}">
                    <a16:creationId xmlns:a16="http://schemas.microsoft.com/office/drawing/2014/main" id="{BDB11C5B-D2B1-4B58-8A79-58C5FF0773A1}"/>
                  </a:ext>
                </a:extLst>
              </p:cNvPr>
              <p:cNvSpPr/>
              <p:nvPr/>
            </p:nvSpPr>
            <p:spPr>
              <a:xfrm>
                <a:off x="5963577" y="2326987"/>
                <a:ext cx="847854" cy="673725"/>
              </a:xfrm>
              <a:prstGeom prst="ellipse">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Grafik 52">
                <a:extLst>
                  <a:ext uri="{FF2B5EF4-FFF2-40B4-BE49-F238E27FC236}">
                    <a16:creationId xmlns:a16="http://schemas.microsoft.com/office/drawing/2014/main" id="{09DAE969-C501-4A10-A3AA-7C4A417B676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43813" y="2326987"/>
                <a:ext cx="847855" cy="6853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51" name="Ellipse 50">
              <a:extLst>
                <a:ext uri="{FF2B5EF4-FFF2-40B4-BE49-F238E27FC236}">
                  <a16:creationId xmlns:a16="http://schemas.microsoft.com/office/drawing/2014/main" id="{B269DEFA-EAAB-4C9E-A3B3-0DA692E18388}"/>
                </a:ext>
              </a:extLst>
            </p:cNvPr>
            <p:cNvSpPr/>
            <p:nvPr/>
          </p:nvSpPr>
          <p:spPr>
            <a:xfrm>
              <a:off x="2724653" y="1874250"/>
              <a:ext cx="501462" cy="516882"/>
            </a:xfrm>
            <a:prstGeom prst="ellipse">
              <a:avLst/>
            </a:prstGeom>
            <a:solidFill>
              <a:schemeClr val="bg1"/>
            </a:solid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a:t>
              </a:r>
            </a:p>
          </p:txBody>
        </p:sp>
      </p:grpSp>
      <p:sp>
        <p:nvSpPr>
          <p:cNvPr id="20" name="Titel 1">
            <a:extLst>
              <a:ext uri="{FF2B5EF4-FFF2-40B4-BE49-F238E27FC236}">
                <a16:creationId xmlns:a16="http://schemas.microsoft.com/office/drawing/2014/main" id="{EA4F277E-E579-46AD-84C0-A876D4D2E9ED}"/>
              </a:ext>
            </a:extLst>
          </p:cNvPr>
          <p:cNvSpPr>
            <a:spLocks noGrp="1"/>
          </p:cNvSpPr>
          <p:nvPr>
            <p:ph type="title"/>
          </p:nvPr>
        </p:nvSpPr>
        <p:spPr/>
        <p:txBody>
          <a:bodyPr/>
          <a:lstStyle/>
          <a:p>
            <a:r>
              <a:rPr lang="de-DE" dirty="0"/>
              <a:t>SmartCom: Content</a:t>
            </a:r>
          </a:p>
        </p:txBody>
      </p:sp>
      <p:sp>
        <p:nvSpPr>
          <p:cNvPr id="2" name="Textfeld 1">
            <a:extLst>
              <a:ext uri="{FF2B5EF4-FFF2-40B4-BE49-F238E27FC236}">
                <a16:creationId xmlns:a16="http://schemas.microsoft.com/office/drawing/2014/main" id="{D8D4AE27-1FEE-47FB-9E82-8906555AED48}"/>
              </a:ext>
            </a:extLst>
          </p:cNvPr>
          <p:cNvSpPr txBox="1"/>
          <p:nvPr/>
        </p:nvSpPr>
        <p:spPr>
          <a:xfrm flipH="1">
            <a:off x="573029" y="3867894"/>
            <a:ext cx="2710627" cy="830997"/>
          </a:xfrm>
          <a:prstGeom prst="rect">
            <a:avLst/>
          </a:prstGeom>
          <a:noFill/>
        </p:spPr>
        <p:txBody>
          <a:bodyPr wrap="square" rtlCol="0">
            <a:spAutoFit/>
          </a:bodyPr>
          <a:lstStyle/>
          <a:p>
            <a:r>
              <a:rPr lang="de-DE" sz="2400" b="1" dirty="0" err="1">
                <a:solidFill>
                  <a:srgbClr val="FF0000"/>
                </a:solidFill>
                <a:latin typeface="Arial" panose="020B0604020202020204" pitchFamily="34" charset="0"/>
                <a:cs typeface="Arial" panose="020B0604020202020204" pitchFamily="34" charset="0"/>
              </a:rPr>
              <a:t>security</a:t>
            </a:r>
            <a:r>
              <a:rPr lang="de-DE" sz="2400" b="1" dirty="0">
                <a:solidFill>
                  <a:srgbClr val="FF0000"/>
                </a:solidFill>
                <a:latin typeface="Arial" panose="020B0604020202020204" pitchFamily="34" charset="0"/>
                <a:cs typeface="Arial" panose="020B0604020202020204" pitchFamily="34" charset="0"/>
              </a:rPr>
              <a:t> </a:t>
            </a:r>
          </a:p>
          <a:p>
            <a:r>
              <a:rPr lang="de-DE" sz="2400" b="1" dirty="0" err="1">
                <a:solidFill>
                  <a:srgbClr val="FF0000"/>
                </a:solidFill>
                <a:latin typeface="Arial" panose="020B0604020202020204" pitchFamily="34" charset="0"/>
                <a:cs typeface="Arial" panose="020B0604020202020204" pitchFamily="34" charset="0"/>
              </a:rPr>
              <a:t>aspects</a:t>
            </a:r>
            <a:endParaRPr lang="de-DE"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00285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D92DE83C-6FFB-4C8F-B6A7-9BBCD4070DF2}"/>
              </a:ext>
            </a:extLst>
          </p:cNvPr>
          <p:cNvSpPr/>
          <p:nvPr/>
        </p:nvSpPr>
        <p:spPr>
          <a:xfrm>
            <a:off x="251520" y="1304637"/>
            <a:ext cx="12436108" cy="3139321"/>
          </a:xfrm>
          <a:prstGeom prst="rect">
            <a:avLst/>
          </a:prstGeom>
        </p:spPr>
        <p:txBody>
          <a:bodyPr wrap="square">
            <a:spAutoFit/>
          </a:bodyPr>
          <a:lstStyle/>
          <a:p>
            <a:pPr>
              <a:tabLst>
                <a:tab pos="2778125" algn="l"/>
              </a:tabLst>
            </a:pPr>
            <a:r>
              <a:rPr lang="en-US" sz="2200" b="1" dirty="0"/>
              <a:t>Authentication: 	</a:t>
            </a:r>
            <a:r>
              <a:rPr lang="en-US" sz="2200" dirty="0"/>
              <a:t>Identity (of data origin) is known and verified.</a:t>
            </a:r>
          </a:p>
          <a:p>
            <a:pPr>
              <a:tabLst>
                <a:tab pos="2778125" algn="l"/>
              </a:tabLst>
            </a:pPr>
            <a:endParaRPr lang="en-US" sz="2200" b="1" dirty="0"/>
          </a:p>
          <a:p>
            <a:pPr>
              <a:tabLst>
                <a:tab pos="2778125" algn="l"/>
              </a:tabLst>
            </a:pPr>
            <a:r>
              <a:rPr lang="en-US" sz="2200" b="1" dirty="0"/>
              <a:t>Integrity: 	</a:t>
            </a:r>
            <a:r>
              <a:rPr lang="en-US" sz="2200" dirty="0"/>
              <a:t>Data is not modified by unauthorized parties.</a:t>
            </a:r>
          </a:p>
          <a:p>
            <a:pPr>
              <a:tabLst>
                <a:tab pos="2778125" algn="l"/>
              </a:tabLst>
            </a:pPr>
            <a:endParaRPr lang="en-US" sz="2200" b="1" dirty="0"/>
          </a:p>
          <a:p>
            <a:pPr>
              <a:tabLst>
                <a:tab pos="2778125" algn="l"/>
              </a:tabLst>
            </a:pPr>
            <a:r>
              <a:rPr lang="en-US" sz="2200" b="1" dirty="0"/>
              <a:t>Confidentiality: 	</a:t>
            </a:r>
            <a:r>
              <a:rPr lang="en-US" sz="2200" dirty="0"/>
              <a:t>Data is not disclosed to unauthorized parties.</a:t>
            </a:r>
          </a:p>
          <a:p>
            <a:pPr>
              <a:tabLst>
                <a:tab pos="2778125" algn="l"/>
              </a:tabLst>
            </a:pPr>
            <a:endParaRPr lang="en-US" sz="2200" b="1" dirty="0"/>
          </a:p>
          <a:p>
            <a:pPr>
              <a:tabLst>
                <a:tab pos="2778125" algn="l"/>
              </a:tabLst>
            </a:pPr>
            <a:r>
              <a:rPr lang="en-US" sz="2200" b="1" dirty="0"/>
              <a:t>Non-repudiation: 	</a:t>
            </a:r>
            <a:r>
              <a:rPr lang="en-US" sz="2200" dirty="0"/>
              <a:t>The origin and integrity of data cannot be denied.</a:t>
            </a:r>
          </a:p>
          <a:p>
            <a:pPr>
              <a:tabLst>
                <a:tab pos="2778125" algn="l"/>
              </a:tabLst>
            </a:pPr>
            <a:endParaRPr lang="en-US" sz="2200" b="1" dirty="0"/>
          </a:p>
          <a:p>
            <a:pPr>
              <a:tabLst>
                <a:tab pos="2778125" algn="l"/>
              </a:tabLst>
            </a:pPr>
            <a:r>
              <a:rPr lang="en-US" sz="2200" b="1" dirty="0"/>
              <a:t>Availability: 	</a:t>
            </a:r>
            <a:r>
              <a:rPr lang="en-US" sz="2200" dirty="0"/>
              <a:t>Data is accessible whenever needed.</a:t>
            </a:r>
          </a:p>
        </p:txBody>
      </p:sp>
      <p:sp>
        <p:nvSpPr>
          <p:cNvPr id="6" name="Titel 15">
            <a:extLst>
              <a:ext uri="{FF2B5EF4-FFF2-40B4-BE49-F238E27FC236}">
                <a16:creationId xmlns:a16="http://schemas.microsoft.com/office/drawing/2014/main" id="{2B45B1C4-3B6F-4072-BEF1-FFAF1C0778ED}"/>
              </a:ext>
            </a:extLst>
          </p:cNvPr>
          <p:cNvSpPr txBox="1">
            <a:spLocks/>
          </p:cNvSpPr>
          <p:nvPr/>
        </p:nvSpPr>
        <p:spPr>
          <a:xfrm>
            <a:off x="323528" y="-452586"/>
            <a:ext cx="7849078" cy="1225629"/>
          </a:xfrm>
          <a:prstGeom prst="rect">
            <a:avLst/>
          </a:prstGeom>
          <a:noFill/>
        </p:spPr>
        <p:txBody>
          <a:bodyPr vert="horz" lIns="91440" tIns="45720" rIns="91440" bIns="45720" rtlCol="0" anchor="b">
            <a:normAutofit/>
          </a:bodyPr>
          <a:lstStyle>
            <a:lvl1pPr algn="ctr" defTabSz="1371600" rtl="0" eaLnBrk="1" latinLnBrk="0" hangingPunct="1">
              <a:lnSpc>
                <a:spcPct val="90000"/>
              </a:lnSpc>
              <a:spcBef>
                <a:spcPct val="0"/>
              </a:spcBef>
              <a:buNone/>
              <a:defRPr sz="9000" kern="1200">
                <a:solidFill>
                  <a:schemeClr val="tx1"/>
                </a:solidFill>
                <a:latin typeface="+mj-lt"/>
                <a:ea typeface="+mj-ea"/>
                <a:cs typeface="+mj-cs"/>
              </a:defRPr>
            </a:lvl1pPr>
          </a:lstStyle>
          <a:p>
            <a:pPr algn="l"/>
            <a:r>
              <a:rPr lang="en-US" sz="2800" b="1" dirty="0">
                <a:solidFill>
                  <a:srgbClr val="0073AA"/>
                </a:solidFill>
                <a:latin typeface="Arial" pitchFamily="34" charset="0"/>
                <a:cs typeface="Arial" pitchFamily="34" charset="0"/>
              </a:rPr>
              <a:t>Security aspects: some terms</a:t>
            </a:r>
            <a:endParaRPr lang="de-DE" sz="2800" b="1" dirty="0">
              <a:solidFill>
                <a:srgbClr val="0073AA"/>
              </a:solidFill>
              <a:latin typeface="Arial" pitchFamily="34" charset="0"/>
              <a:cs typeface="Arial" pitchFamily="34" charset="0"/>
            </a:endParaRPr>
          </a:p>
        </p:txBody>
      </p:sp>
    </p:spTree>
    <p:extLst>
      <p:ext uri="{BB962C8B-B14F-4D97-AF65-F5344CB8AC3E}">
        <p14:creationId xmlns:p14="http://schemas.microsoft.com/office/powerpoint/2010/main" val="36213441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21AFC3-A8FE-4196-9E13-015269C7FD84}"/>
              </a:ext>
            </a:extLst>
          </p:cNvPr>
          <p:cNvSpPr>
            <a:spLocks noGrp="1"/>
          </p:cNvSpPr>
          <p:nvPr>
            <p:ph type="title"/>
          </p:nvPr>
        </p:nvSpPr>
        <p:spPr/>
        <p:txBody>
          <a:bodyPr>
            <a:normAutofit fontScale="90000"/>
          </a:bodyPr>
          <a:lstStyle/>
          <a:p>
            <a:r>
              <a:rPr lang="en-US"/>
              <a:t>SmartCom Interim Meeting security aspects.pdf - Adobe Acrobat Reader DC</a:t>
            </a:r>
            <a:endParaRPr lang="de-DE"/>
          </a:p>
        </p:txBody>
      </p:sp>
      <p:sp>
        <p:nvSpPr>
          <p:cNvPr id="5" name="Datumsplatzhalter 4">
            <a:extLst>
              <a:ext uri="{FF2B5EF4-FFF2-40B4-BE49-F238E27FC236}">
                <a16:creationId xmlns:a16="http://schemas.microsoft.com/office/drawing/2014/main" id="{6B754A34-C432-43C4-8A68-D72E5E22DF21}"/>
              </a:ext>
            </a:extLst>
          </p:cNvPr>
          <p:cNvSpPr>
            <a:spLocks noGrp="1"/>
          </p:cNvSpPr>
          <p:nvPr>
            <p:ph type="dt" sz="half" idx="4294967295"/>
          </p:nvPr>
        </p:nvSpPr>
        <p:spPr>
          <a:xfrm>
            <a:off x="0" y="4970463"/>
            <a:ext cx="3960813" cy="173037"/>
          </a:xfrm>
        </p:spPr>
        <p:txBody>
          <a:bodyPr/>
          <a:lstStyle/>
          <a:p>
            <a:r>
              <a:rPr lang="en-US"/>
              <a:t>2019-09-03</a:t>
            </a:r>
            <a:endParaRPr lang="de-DE" dirty="0"/>
          </a:p>
        </p:txBody>
      </p:sp>
      <p:sp>
        <p:nvSpPr>
          <p:cNvPr id="6" name="Fußzeilenplatzhalter 5">
            <a:extLst>
              <a:ext uri="{FF2B5EF4-FFF2-40B4-BE49-F238E27FC236}">
                <a16:creationId xmlns:a16="http://schemas.microsoft.com/office/drawing/2014/main" id="{08865C8C-2C5C-41D7-8A25-3755D52183CC}"/>
              </a:ext>
            </a:extLst>
          </p:cNvPr>
          <p:cNvSpPr>
            <a:spLocks noGrp="1"/>
          </p:cNvSpPr>
          <p:nvPr>
            <p:ph type="ftr" sz="quarter" idx="4294967295"/>
          </p:nvPr>
        </p:nvSpPr>
        <p:spPr>
          <a:xfrm>
            <a:off x="5183188" y="4970463"/>
            <a:ext cx="3960812" cy="173037"/>
          </a:xfrm>
        </p:spPr>
        <p:txBody>
          <a:bodyPr/>
          <a:lstStyle/>
          <a:p>
            <a:r>
              <a:rPr lang="de-DE"/>
              <a:t>Digital SI &amp; Digital Calibration Certificates</a:t>
            </a:r>
            <a:endParaRPr lang="de-DE" dirty="0"/>
          </a:p>
        </p:txBody>
      </p:sp>
      <p:sp>
        <p:nvSpPr>
          <p:cNvPr id="7" name="Foliennummernplatzhalter 6">
            <a:extLst>
              <a:ext uri="{FF2B5EF4-FFF2-40B4-BE49-F238E27FC236}">
                <a16:creationId xmlns:a16="http://schemas.microsoft.com/office/drawing/2014/main" id="{A140DCF2-31C7-4272-A08C-AAF24854B85C}"/>
              </a:ext>
            </a:extLst>
          </p:cNvPr>
          <p:cNvSpPr>
            <a:spLocks noGrp="1"/>
          </p:cNvSpPr>
          <p:nvPr>
            <p:ph type="sldNum" sz="quarter" idx="4294967295"/>
          </p:nvPr>
        </p:nvSpPr>
        <p:spPr>
          <a:xfrm>
            <a:off x="0" y="4970463"/>
            <a:ext cx="574675" cy="173037"/>
          </a:xfrm>
        </p:spPr>
        <p:txBody>
          <a:bodyPr/>
          <a:lstStyle/>
          <a:p>
            <a:fld id="{6C73A770-1660-45DE-B946-DFFC7041C5FD}" type="slidenum">
              <a:rPr lang="de-DE" smtClean="0"/>
              <a:pPr/>
              <a:t>59</a:t>
            </a:fld>
            <a:endParaRPr lang="de-DE" dirty="0"/>
          </a:p>
        </p:txBody>
      </p:sp>
      <p:sp>
        <p:nvSpPr>
          <p:cNvPr id="8" name="Rechteck 7">
            <a:extLst>
              <a:ext uri="{FF2B5EF4-FFF2-40B4-BE49-F238E27FC236}">
                <a16:creationId xmlns:a16="http://schemas.microsoft.com/office/drawing/2014/main" id="{5C24AD43-159D-48A9-864F-22D1D3B80747}"/>
              </a:ext>
            </a:extLst>
          </p:cNvPr>
          <p:cNvSpPr/>
          <p:nvPr/>
        </p:nvSpPr>
        <p:spPr>
          <a:xfrm>
            <a:off x="0" y="-45175"/>
            <a:ext cx="9180512" cy="51886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9" name="Bildplatzhalter 8" descr="SmartCom Interim Meeting security aspects.pdf - Adobe Acrobat Reader DC">
            <a:extLst>
              <a:ext uri="{FF2B5EF4-FFF2-40B4-BE49-F238E27FC236}">
                <a16:creationId xmlns:a16="http://schemas.microsoft.com/office/drawing/2014/main" id="{18071B9F-B25F-4B8A-BF0B-8DFB19D7A4BB}"/>
              </a:ext>
            </a:extLst>
          </p:cNvPr>
          <p:cNvPicPr>
            <a:picLocks noGrp="1" noChangeAspect="1"/>
          </p:cNvPicPr>
          <p:nvPr>
            <p:ph type="pic" idx="4294967295"/>
          </p:nvPr>
        </p:nvPicPr>
        <p:blipFill>
          <a:blip r:embed="rId3"/>
          <a:srcRect/>
          <a:stretch>
            <a:fillRect/>
          </a:stretch>
        </p:blipFill>
        <p:spPr>
          <a:xfrm>
            <a:off x="1043608" y="-54782"/>
            <a:ext cx="7344816" cy="5207196"/>
          </a:xfrm>
        </p:spPr>
      </p:pic>
      <p:sp>
        <p:nvSpPr>
          <p:cNvPr id="10" name="Rechteck 9">
            <a:extLst>
              <a:ext uri="{FF2B5EF4-FFF2-40B4-BE49-F238E27FC236}">
                <a16:creationId xmlns:a16="http://schemas.microsoft.com/office/drawing/2014/main" id="{8B4E1E6B-7AE3-41D4-AD7A-4CE02FA3AE93}"/>
              </a:ext>
            </a:extLst>
          </p:cNvPr>
          <p:cNvSpPr/>
          <p:nvPr/>
        </p:nvSpPr>
        <p:spPr>
          <a:xfrm>
            <a:off x="7902566" y="-279702"/>
            <a:ext cx="1592560" cy="546927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494914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B485060D-4838-4E41-B714-79C33A668C13}"/>
              </a:ext>
            </a:extLst>
          </p:cNvPr>
          <p:cNvPicPr>
            <a:picLocks noChangeAspect="1" noChangeArrowheads="1"/>
          </p:cNvPicPr>
          <p:nvPr/>
        </p:nvPicPr>
        <p:blipFill>
          <a:blip r:embed="rId3"/>
          <a:srcRect/>
          <a:stretch>
            <a:fillRect/>
          </a:stretch>
        </p:blipFill>
        <p:spPr bwMode="auto">
          <a:xfrm>
            <a:off x="611561" y="3598280"/>
            <a:ext cx="7825554" cy="1238477"/>
          </a:xfrm>
          <a:prstGeom prst="rect">
            <a:avLst/>
          </a:prstGeom>
          <a:noFill/>
          <a:ln w="9525">
            <a:noFill/>
            <a:miter lim="800000"/>
            <a:headEnd/>
            <a:tailEnd/>
          </a:ln>
        </p:spPr>
      </p:pic>
      <p:sp>
        <p:nvSpPr>
          <p:cNvPr id="19" name="Textplatzhalter 1">
            <a:extLst>
              <a:ext uri="{FF2B5EF4-FFF2-40B4-BE49-F238E27FC236}">
                <a16:creationId xmlns:a16="http://schemas.microsoft.com/office/drawing/2014/main" id="{82232A04-EC08-4BE5-8025-1021B727FECF}"/>
              </a:ext>
            </a:extLst>
          </p:cNvPr>
          <p:cNvSpPr txBox="1">
            <a:spLocks/>
          </p:cNvSpPr>
          <p:nvPr/>
        </p:nvSpPr>
        <p:spPr>
          <a:xfrm>
            <a:off x="539552" y="699542"/>
            <a:ext cx="7886849" cy="883283"/>
          </a:xfrm>
          <a:prstGeom prst="rect">
            <a:avLst/>
          </a:prstGeom>
          <a:ln>
            <a:noFill/>
          </a:ln>
        </p:spPr>
        <p:txBody>
          <a:bodyPr vert="horz" lIns="68580" tIns="34290" rIns="68580" bIns="34290" rtlCol="0" anchor="ctr">
            <a:normAutofit/>
          </a:bodyP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solidFill>
                  <a:schemeClr val="tx1"/>
                </a:solidFill>
                <a:effectLst>
                  <a:outerShdw blurRad="38100" dist="38100" dir="2700000" algn="tl">
                    <a:srgbClr val="000000">
                      <a:alpha val="43137"/>
                    </a:srgbClr>
                  </a:outerShdw>
                </a:effectLst>
              </a:rPr>
              <a:t>Communication and validation of smart data in IoT-networks</a:t>
            </a:r>
            <a:endParaRPr lang="en-US" sz="2400" b="1" dirty="0">
              <a:solidFill>
                <a:schemeClr val="tx1"/>
              </a:solidFill>
            </a:endParaRPr>
          </a:p>
        </p:txBody>
      </p:sp>
      <p:pic>
        <p:nvPicPr>
          <p:cNvPr id="20" name="Grafik 19">
            <a:extLst>
              <a:ext uri="{FF2B5EF4-FFF2-40B4-BE49-F238E27FC236}">
                <a16:creationId xmlns:a16="http://schemas.microsoft.com/office/drawing/2014/main" id="{90B2F5A5-98EF-4F16-83C3-55BA837C5E39}"/>
              </a:ext>
            </a:extLst>
          </p:cNvPr>
          <p:cNvPicPr>
            <a:picLocks noChangeAspect="1"/>
          </p:cNvPicPr>
          <p:nvPr/>
        </p:nvPicPr>
        <p:blipFill>
          <a:blip r:embed="rId4"/>
          <a:stretch>
            <a:fillRect/>
          </a:stretch>
        </p:blipFill>
        <p:spPr>
          <a:xfrm>
            <a:off x="611560" y="1419622"/>
            <a:ext cx="5017243" cy="1028317"/>
          </a:xfrm>
          <a:prstGeom prst="rect">
            <a:avLst/>
          </a:prstGeom>
        </p:spPr>
      </p:pic>
      <p:pic>
        <p:nvPicPr>
          <p:cNvPr id="21" name="Grafik 20">
            <a:extLst>
              <a:ext uri="{FF2B5EF4-FFF2-40B4-BE49-F238E27FC236}">
                <a16:creationId xmlns:a16="http://schemas.microsoft.com/office/drawing/2014/main" id="{27783C79-3315-460B-B669-D1964690DDE6}"/>
              </a:ext>
            </a:extLst>
          </p:cNvPr>
          <p:cNvPicPr>
            <a:picLocks noChangeAspect="1"/>
          </p:cNvPicPr>
          <p:nvPr/>
        </p:nvPicPr>
        <p:blipFill>
          <a:blip r:embed="rId5"/>
          <a:stretch>
            <a:fillRect/>
          </a:stretch>
        </p:blipFill>
        <p:spPr>
          <a:xfrm>
            <a:off x="611561" y="2580755"/>
            <a:ext cx="5017242" cy="927099"/>
          </a:xfrm>
          <a:prstGeom prst="rect">
            <a:avLst/>
          </a:prstGeom>
        </p:spPr>
      </p:pic>
      <p:grpSp>
        <p:nvGrpSpPr>
          <p:cNvPr id="12" name="Gruppieren 11">
            <a:extLst>
              <a:ext uri="{FF2B5EF4-FFF2-40B4-BE49-F238E27FC236}">
                <a16:creationId xmlns:a16="http://schemas.microsoft.com/office/drawing/2014/main" id="{D46CD507-DDD5-4E90-BA81-96053F138076}"/>
              </a:ext>
            </a:extLst>
          </p:cNvPr>
          <p:cNvGrpSpPr/>
          <p:nvPr/>
        </p:nvGrpSpPr>
        <p:grpSpPr>
          <a:xfrm>
            <a:off x="6372200" y="1492547"/>
            <a:ext cx="1944216" cy="2087315"/>
            <a:chOff x="256959" y="1343322"/>
            <a:chExt cx="2969156" cy="3076411"/>
          </a:xfrm>
        </p:grpSpPr>
        <p:pic>
          <p:nvPicPr>
            <p:cNvPr id="13" name="Grafik 12">
              <a:extLst>
                <a:ext uri="{FF2B5EF4-FFF2-40B4-BE49-F238E27FC236}">
                  <a16:creationId xmlns:a16="http://schemas.microsoft.com/office/drawing/2014/main" id="{6DC1BC5C-AE9C-4716-85B2-C923AE77CF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183" y="1343322"/>
              <a:ext cx="2933970" cy="3076411"/>
            </a:xfrm>
            <a:prstGeom prst="rect">
              <a:avLst/>
            </a:prstGeom>
          </p:spPr>
        </p:pic>
        <p:pic>
          <p:nvPicPr>
            <p:cNvPr id="14" name="Grafik 13">
              <a:extLst>
                <a:ext uri="{FF2B5EF4-FFF2-40B4-BE49-F238E27FC236}">
                  <a16:creationId xmlns:a16="http://schemas.microsoft.com/office/drawing/2014/main" id="{0E856848-7554-488E-AF5F-87AD1E5325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6959" y="2131478"/>
              <a:ext cx="530079" cy="51829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5" name="Gruppieren 14">
              <a:extLst>
                <a:ext uri="{FF2B5EF4-FFF2-40B4-BE49-F238E27FC236}">
                  <a16:creationId xmlns:a16="http://schemas.microsoft.com/office/drawing/2014/main" id="{E61D101C-D3B2-485D-9716-DF5DF1538384}"/>
                </a:ext>
              </a:extLst>
            </p:cNvPr>
            <p:cNvGrpSpPr/>
            <p:nvPr/>
          </p:nvGrpSpPr>
          <p:grpSpPr>
            <a:xfrm>
              <a:off x="842126" y="2216168"/>
              <a:ext cx="717143" cy="525801"/>
              <a:chOff x="3984669" y="3292039"/>
              <a:chExt cx="916451" cy="720812"/>
            </a:xfrm>
          </p:grpSpPr>
          <p:pic>
            <p:nvPicPr>
              <p:cNvPr id="28" name="Grafik 27">
                <a:extLst>
                  <a:ext uri="{FF2B5EF4-FFF2-40B4-BE49-F238E27FC236}">
                    <a16:creationId xmlns:a16="http://schemas.microsoft.com/office/drawing/2014/main" id="{7E5526B9-4A0E-47B7-901C-D9F5C0D6846B}"/>
                  </a:ext>
                </a:extLst>
              </p:cNvPr>
              <p:cNvPicPr>
                <a:picLocks noChangeAspect="1"/>
              </p:cNvPicPr>
              <p:nvPr/>
            </p:nvPicPr>
            <p:blipFill rotWithShape="1">
              <a:blip r:embed="rId8"/>
              <a:srcRect l="6631" t="8056" r="10420" b="9683"/>
              <a:stretch/>
            </p:blipFill>
            <p:spPr>
              <a:xfrm>
                <a:off x="3984669" y="3292039"/>
                <a:ext cx="702368" cy="72081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9" name="Textfeld 28">
                <a:extLst>
                  <a:ext uri="{FF2B5EF4-FFF2-40B4-BE49-F238E27FC236}">
                    <a16:creationId xmlns:a16="http://schemas.microsoft.com/office/drawing/2014/main" id="{FCD189EA-63AE-4F7B-9CD1-E4620375C3A6}"/>
                  </a:ext>
                </a:extLst>
              </p:cNvPr>
              <p:cNvSpPr txBox="1"/>
              <p:nvPr/>
            </p:nvSpPr>
            <p:spPr>
              <a:xfrm>
                <a:off x="4002235" y="3332019"/>
                <a:ext cx="898885" cy="492032"/>
              </a:xfrm>
              <a:prstGeom prst="rect">
                <a:avLst/>
              </a:prstGeom>
              <a:noFill/>
              <a:ln>
                <a:noFill/>
              </a:ln>
            </p:spPr>
            <p:txBody>
              <a:bodyPr wrap="none" rtlCol="0">
                <a:spAutoFit/>
              </a:bodyPr>
              <a:lstStyle/>
              <a:p>
                <a:r>
                  <a:rPr lang="en-US" sz="800" b="1"/>
                  <a:t>GUM</a:t>
                </a:r>
              </a:p>
            </p:txBody>
          </p:sp>
        </p:grpSp>
        <p:grpSp>
          <p:nvGrpSpPr>
            <p:cNvPr id="16" name="Gruppieren 15">
              <a:extLst>
                <a:ext uri="{FF2B5EF4-FFF2-40B4-BE49-F238E27FC236}">
                  <a16:creationId xmlns:a16="http://schemas.microsoft.com/office/drawing/2014/main" id="{2170C02F-DD16-465D-9C96-D48C8C6423D9}"/>
                </a:ext>
              </a:extLst>
            </p:cNvPr>
            <p:cNvGrpSpPr/>
            <p:nvPr/>
          </p:nvGrpSpPr>
          <p:grpSpPr>
            <a:xfrm>
              <a:off x="1456946" y="2234442"/>
              <a:ext cx="676101" cy="502437"/>
              <a:chOff x="5807703" y="2410546"/>
              <a:chExt cx="1051181" cy="734895"/>
            </a:xfrm>
          </p:grpSpPr>
          <p:pic>
            <p:nvPicPr>
              <p:cNvPr id="26" name="Grafik 25">
                <a:extLst>
                  <a:ext uri="{FF2B5EF4-FFF2-40B4-BE49-F238E27FC236}">
                    <a16:creationId xmlns:a16="http://schemas.microsoft.com/office/drawing/2014/main" id="{2D7C57AF-5F4D-4ACB-A109-5474166155A0}"/>
                  </a:ext>
                </a:extLst>
              </p:cNvPr>
              <p:cNvPicPr>
                <a:picLocks noChangeAspect="1"/>
              </p:cNvPicPr>
              <p:nvPr/>
            </p:nvPicPr>
            <p:blipFill>
              <a:blip r:embed="rId9"/>
              <a:stretch>
                <a:fillRect/>
              </a:stretch>
            </p:blipFill>
            <p:spPr>
              <a:xfrm>
                <a:off x="5807703" y="2410546"/>
                <a:ext cx="860214" cy="73489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7" name="Textfeld 26">
                <a:extLst>
                  <a:ext uri="{FF2B5EF4-FFF2-40B4-BE49-F238E27FC236}">
                    <a16:creationId xmlns:a16="http://schemas.microsoft.com/office/drawing/2014/main" id="{A33E18F2-0772-4489-879F-4BA18BD54BDF}"/>
                  </a:ext>
                </a:extLst>
              </p:cNvPr>
              <p:cNvSpPr txBox="1"/>
              <p:nvPr/>
            </p:nvSpPr>
            <p:spPr>
              <a:xfrm>
                <a:off x="5885727" y="2455476"/>
                <a:ext cx="973157" cy="524971"/>
              </a:xfrm>
              <a:prstGeom prst="rect">
                <a:avLst/>
              </a:prstGeom>
              <a:noFill/>
              <a:ln>
                <a:noFill/>
              </a:ln>
            </p:spPr>
            <p:txBody>
              <a:bodyPr wrap="none" rtlCol="0">
                <a:spAutoFit/>
              </a:bodyPr>
              <a:lstStyle/>
              <a:p>
                <a:r>
                  <a:rPr lang="en-US" sz="800" b="1"/>
                  <a:t>VIM</a:t>
                </a:r>
              </a:p>
            </p:txBody>
          </p:sp>
        </p:grpSp>
        <p:grpSp>
          <p:nvGrpSpPr>
            <p:cNvPr id="17" name="Gruppieren 16">
              <a:extLst>
                <a:ext uri="{FF2B5EF4-FFF2-40B4-BE49-F238E27FC236}">
                  <a16:creationId xmlns:a16="http://schemas.microsoft.com/office/drawing/2014/main" id="{C0DC2510-86D6-426A-BBF8-4FA82E272B9C}"/>
                </a:ext>
              </a:extLst>
            </p:cNvPr>
            <p:cNvGrpSpPr/>
            <p:nvPr/>
          </p:nvGrpSpPr>
          <p:grpSpPr>
            <a:xfrm>
              <a:off x="2116123" y="2092825"/>
              <a:ext cx="564025" cy="525802"/>
              <a:chOff x="5943813" y="2326987"/>
              <a:chExt cx="867618" cy="685350"/>
            </a:xfrm>
          </p:grpSpPr>
          <p:sp>
            <p:nvSpPr>
              <p:cNvPr id="24" name="Ellipse 23">
                <a:extLst>
                  <a:ext uri="{FF2B5EF4-FFF2-40B4-BE49-F238E27FC236}">
                    <a16:creationId xmlns:a16="http://schemas.microsoft.com/office/drawing/2014/main" id="{C988A79E-7CEA-4523-8B4C-3E28C0192D25}"/>
                  </a:ext>
                </a:extLst>
              </p:cNvPr>
              <p:cNvSpPr/>
              <p:nvPr/>
            </p:nvSpPr>
            <p:spPr>
              <a:xfrm>
                <a:off x="5963577" y="2326987"/>
                <a:ext cx="847854" cy="673725"/>
              </a:xfrm>
              <a:prstGeom prst="ellipse">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fik 24">
                <a:extLst>
                  <a:ext uri="{FF2B5EF4-FFF2-40B4-BE49-F238E27FC236}">
                    <a16:creationId xmlns:a16="http://schemas.microsoft.com/office/drawing/2014/main" id="{86D2475C-E483-4372-91C0-65AA463D76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43813" y="2326987"/>
                <a:ext cx="847855" cy="6853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23" name="Ellipse 22">
              <a:extLst>
                <a:ext uri="{FF2B5EF4-FFF2-40B4-BE49-F238E27FC236}">
                  <a16:creationId xmlns:a16="http://schemas.microsoft.com/office/drawing/2014/main" id="{E817AEEE-8ABE-4687-B61D-476F119E994C}"/>
                </a:ext>
              </a:extLst>
            </p:cNvPr>
            <p:cNvSpPr/>
            <p:nvPr/>
          </p:nvSpPr>
          <p:spPr>
            <a:xfrm>
              <a:off x="2724653" y="1874250"/>
              <a:ext cx="501462" cy="516882"/>
            </a:xfrm>
            <a:prstGeom prst="ellipse">
              <a:avLst/>
            </a:prstGeom>
            <a:solidFill>
              <a:schemeClr val="bg1"/>
            </a:solid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a:t>
              </a:r>
            </a:p>
          </p:txBody>
        </p:sp>
      </p:grpSp>
      <p:sp>
        <p:nvSpPr>
          <p:cNvPr id="4" name="Titel 3">
            <a:extLst>
              <a:ext uri="{FF2B5EF4-FFF2-40B4-BE49-F238E27FC236}">
                <a16:creationId xmlns:a16="http://schemas.microsoft.com/office/drawing/2014/main" id="{60AACB3C-5235-45C2-B311-A67C90FA9E04}"/>
              </a:ext>
            </a:extLst>
          </p:cNvPr>
          <p:cNvSpPr>
            <a:spLocks noGrp="1"/>
          </p:cNvSpPr>
          <p:nvPr>
            <p:ph type="title"/>
          </p:nvPr>
        </p:nvSpPr>
        <p:spPr/>
        <p:txBody>
          <a:bodyPr/>
          <a:lstStyle/>
          <a:p>
            <a:r>
              <a:rPr lang="de-DE" dirty="0"/>
              <a:t>EMPIR-project SmartCom</a:t>
            </a:r>
          </a:p>
        </p:txBody>
      </p:sp>
      <p:pic>
        <p:nvPicPr>
          <p:cNvPr id="30" name="Grafik 29">
            <a:extLst>
              <a:ext uri="{FF2B5EF4-FFF2-40B4-BE49-F238E27FC236}">
                <a16:creationId xmlns:a16="http://schemas.microsoft.com/office/drawing/2014/main" id="{FC605B4A-2C83-4298-BD81-A6D8C7F7720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84168" y="3147814"/>
            <a:ext cx="2448875" cy="451825"/>
          </a:xfrm>
          <a:prstGeom prst="rect">
            <a:avLst/>
          </a:prstGeom>
        </p:spPr>
      </p:pic>
    </p:spTree>
    <p:extLst>
      <p:ext uri="{BB962C8B-B14F-4D97-AF65-F5344CB8AC3E}">
        <p14:creationId xmlns:p14="http://schemas.microsoft.com/office/powerpoint/2010/main" val="11285265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5544F5-BDDC-414A-83B1-F61B21868C53}"/>
              </a:ext>
            </a:extLst>
          </p:cNvPr>
          <p:cNvSpPr>
            <a:spLocks noGrp="1"/>
          </p:cNvSpPr>
          <p:nvPr>
            <p:ph type="title"/>
          </p:nvPr>
        </p:nvSpPr>
        <p:spPr/>
        <p:txBody>
          <a:bodyPr>
            <a:normAutofit fontScale="90000"/>
          </a:bodyPr>
          <a:lstStyle/>
          <a:p>
            <a:r>
              <a:rPr lang="en-US"/>
              <a:t>SmartCom Interim Meeting security aspects.pdf - Adobe Acrobat Reader DC</a:t>
            </a:r>
            <a:endParaRPr lang="de-DE"/>
          </a:p>
        </p:txBody>
      </p:sp>
      <p:sp>
        <p:nvSpPr>
          <p:cNvPr id="5" name="Datumsplatzhalter 4">
            <a:extLst>
              <a:ext uri="{FF2B5EF4-FFF2-40B4-BE49-F238E27FC236}">
                <a16:creationId xmlns:a16="http://schemas.microsoft.com/office/drawing/2014/main" id="{5A4998FA-FB83-402E-9F73-36FC0DBD1CFE}"/>
              </a:ext>
            </a:extLst>
          </p:cNvPr>
          <p:cNvSpPr>
            <a:spLocks noGrp="1"/>
          </p:cNvSpPr>
          <p:nvPr>
            <p:ph type="dt" sz="half" idx="4294967295"/>
          </p:nvPr>
        </p:nvSpPr>
        <p:spPr>
          <a:xfrm>
            <a:off x="0" y="4970463"/>
            <a:ext cx="3960813" cy="173037"/>
          </a:xfrm>
        </p:spPr>
        <p:txBody>
          <a:bodyPr/>
          <a:lstStyle/>
          <a:p>
            <a:r>
              <a:rPr lang="en-US"/>
              <a:t>2019-09-03</a:t>
            </a:r>
            <a:endParaRPr lang="de-DE" dirty="0"/>
          </a:p>
        </p:txBody>
      </p:sp>
      <p:sp>
        <p:nvSpPr>
          <p:cNvPr id="6" name="Fußzeilenplatzhalter 5">
            <a:extLst>
              <a:ext uri="{FF2B5EF4-FFF2-40B4-BE49-F238E27FC236}">
                <a16:creationId xmlns:a16="http://schemas.microsoft.com/office/drawing/2014/main" id="{F09D13F5-027E-4734-B9B1-F25538BE5C37}"/>
              </a:ext>
            </a:extLst>
          </p:cNvPr>
          <p:cNvSpPr>
            <a:spLocks noGrp="1"/>
          </p:cNvSpPr>
          <p:nvPr>
            <p:ph type="ftr" sz="quarter" idx="4294967295"/>
          </p:nvPr>
        </p:nvSpPr>
        <p:spPr>
          <a:xfrm>
            <a:off x="5183188" y="4970463"/>
            <a:ext cx="3960812" cy="173037"/>
          </a:xfrm>
        </p:spPr>
        <p:txBody>
          <a:bodyPr/>
          <a:lstStyle/>
          <a:p>
            <a:r>
              <a:rPr lang="de-DE"/>
              <a:t>Digital SI &amp; Digital Calibration Certificates</a:t>
            </a:r>
            <a:endParaRPr lang="de-DE" dirty="0"/>
          </a:p>
        </p:txBody>
      </p:sp>
      <p:sp>
        <p:nvSpPr>
          <p:cNvPr id="7" name="Foliennummernplatzhalter 6">
            <a:extLst>
              <a:ext uri="{FF2B5EF4-FFF2-40B4-BE49-F238E27FC236}">
                <a16:creationId xmlns:a16="http://schemas.microsoft.com/office/drawing/2014/main" id="{F832A521-7F01-4EFB-97B2-431E7C63860E}"/>
              </a:ext>
            </a:extLst>
          </p:cNvPr>
          <p:cNvSpPr>
            <a:spLocks noGrp="1"/>
          </p:cNvSpPr>
          <p:nvPr>
            <p:ph type="sldNum" sz="quarter" idx="4294967295"/>
          </p:nvPr>
        </p:nvSpPr>
        <p:spPr>
          <a:xfrm>
            <a:off x="0" y="4970463"/>
            <a:ext cx="574675" cy="173037"/>
          </a:xfrm>
        </p:spPr>
        <p:txBody>
          <a:bodyPr/>
          <a:lstStyle/>
          <a:p>
            <a:fld id="{6C73A770-1660-45DE-B946-DFFC7041C5FD}" type="slidenum">
              <a:rPr lang="de-DE" smtClean="0"/>
              <a:pPr/>
              <a:t>60</a:t>
            </a:fld>
            <a:endParaRPr lang="de-DE" dirty="0"/>
          </a:p>
        </p:txBody>
      </p:sp>
      <p:sp>
        <p:nvSpPr>
          <p:cNvPr id="8" name="Rechteck 7">
            <a:extLst>
              <a:ext uri="{FF2B5EF4-FFF2-40B4-BE49-F238E27FC236}">
                <a16:creationId xmlns:a16="http://schemas.microsoft.com/office/drawing/2014/main" id="{4E8AE817-C581-4BA1-BAE1-F63AC4831F3E}"/>
              </a:ext>
            </a:extLst>
          </p:cNvPr>
          <p:cNvSpPr/>
          <p:nvPr/>
        </p:nvSpPr>
        <p:spPr>
          <a:xfrm>
            <a:off x="-18256" y="-25763"/>
            <a:ext cx="9180512" cy="51886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9" name="Bildplatzhalter 8" descr="SmartCom Interim Meeting security aspects.pdf - Adobe Acrobat Reader DC">
            <a:extLst>
              <a:ext uri="{FF2B5EF4-FFF2-40B4-BE49-F238E27FC236}">
                <a16:creationId xmlns:a16="http://schemas.microsoft.com/office/drawing/2014/main" id="{06A0ADB8-CBB2-41F4-9354-D9965E0E0677}"/>
              </a:ext>
            </a:extLst>
          </p:cNvPr>
          <p:cNvPicPr>
            <a:picLocks noGrp="1" noChangeAspect="1"/>
          </p:cNvPicPr>
          <p:nvPr>
            <p:ph type="pic" idx="4294967295"/>
          </p:nvPr>
        </p:nvPicPr>
        <p:blipFill>
          <a:blip r:embed="rId2"/>
          <a:srcRect/>
          <a:stretch>
            <a:fillRect/>
          </a:stretch>
        </p:blipFill>
        <p:spPr>
          <a:xfrm>
            <a:off x="1115616" y="-36139"/>
            <a:ext cx="6889684" cy="5179639"/>
          </a:xfrm>
        </p:spPr>
      </p:pic>
    </p:spTree>
    <p:extLst>
      <p:ext uri="{BB962C8B-B14F-4D97-AF65-F5344CB8AC3E}">
        <p14:creationId xmlns:p14="http://schemas.microsoft.com/office/powerpoint/2010/main" val="2290569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D8112274-37A0-4585-ACF7-4B121DFEEDFC}"/>
              </a:ext>
            </a:extLst>
          </p:cNvPr>
          <p:cNvSpPr>
            <a:spLocks noGrp="1"/>
          </p:cNvSpPr>
          <p:nvPr>
            <p:ph type="title"/>
          </p:nvPr>
        </p:nvSpPr>
        <p:spPr/>
        <p:txBody>
          <a:bodyPr/>
          <a:lstStyle/>
          <a:p>
            <a:endParaRPr lang="de-DE"/>
          </a:p>
        </p:txBody>
      </p:sp>
      <p:sp>
        <p:nvSpPr>
          <p:cNvPr id="5" name="Datumsplatzhalter 4">
            <a:extLst>
              <a:ext uri="{FF2B5EF4-FFF2-40B4-BE49-F238E27FC236}">
                <a16:creationId xmlns:a16="http://schemas.microsoft.com/office/drawing/2014/main" id="{0D3AF6C3-010D-4128-9110-963158B5315A}"/>
              </a:ext>
            </a:extLst>
          </p:cNvPr>
          <p:cNvSpPr>
            <a:spLocks noGrp="1"/>
          </p:cNvSpPr>
          <p:nvPr>
            <p:ph type="dt" sz="half" idx="4294967295"/>
          </p:nvPr>
        </p:nvSpPr>
        <p:spPr>
          <a:xfrm>
            <a:off x="0" y="4970463"/>
            <a:ext cx="3960813" cy="173037"/>
          </a:xfrm>
        </p:spPr>
        <p:txBody>
          <a:bodyPr/>
          <a:lstStyle/>
          <a:p>
            <a:r>
              <a:rPr lang="en-US"/>
              <a:t>2019-09-03</a:t>
            </a:r>
            <a:endParaRPr lang="de-DE" dirty="0"/>
          </a:p>
        </p:txBody>
      </p:sp>
      <p:sp>
        <p:nvSpPr>
          <p:cNvPr id="6" name="Fußzeilenplatzhalter 5">
            <a:extLst>
              <a:ext uri="{FF2B5EF4-FFF2-40B4-BE49-F238E27FC236}">
                <a16:creationId xmlns:a16="http://schemas.microsoft.com/office/drawing/2014/main" id="{DFF73AC1-1341-4081-8BC4-70CECDFD5DBF}"/>
              </a:ext>
            </a:extLst>
          </p:cNvPr>
          <p:cNvSpPr>
            <a:spLocks noGrp="1"/>
          </p:cNvSpPr>
          <p:nvPr>
            <p:ph type="ftr" sz="quarter" idx="4294967295"/>
          </p:nvPr>
        </p:nvSpPr>
        <p:spPr>
          <a:xfrm>
            <a:off x="5183188" y="4970463"/>
            <a:ext cx="3960812" cy="173037"/>
          </a:xfrm>
        </p:spPr>
        <p:txBody>
          <a:bodyPr/>
          <a:lstStyle/>
          <a:p>
            <a:r>
              <a:rPr lang="de-DE"/>
              <a:t>Digital SI &amp; Digital Calibration Certificates</a:t>
            </a:r>
            <a:endParaRPr lang="de-DE" dirty="0"/>
          </a:p>
        </p:txBody>
      </p:sp>
      <p:sp>
        <p:nvSpPr>
          <p:cNvPr id="7" name="Foliennummernplatzhalter 6">
            <a:extLst>
              <a:ext uri="{FF2B5EF4-FFF2-40B4-BE49-F238E27FC236}">
                <a16:creationId xmlns:a16="http://schemas.microsoft.com/office/drawing/2014/main" id="{B1503197-28B9-4F0E-B3BA-CE3D34473F8A}"/>
              </a:ext>
            </a:extLst>
          </p:cNvPr>
          <p:cNvSpPr>
            <a:spLocks noGrp="1"/>
          </p:cNvSpPr>
          <p:nvPr>
            <p:ph type="sldNum" sz="quarter" idx="4294967295"/>
          </p:nvPr>
        </p:nvSpPr>
        <p:spPr>
          <a:xfrm>
            <a:off x="0" y="4970463"/>
            <a:ext cx="574675" cy="173037"/>
          </a:xfrm>
        </p:spPr>
        <p:txBody>
          <a:bodyPr/>
          <a:lstStyle/>
          <a:p>
            <a:fld id="{6C73A770-1660-45DE-B946-DFFC7041C5FD}" type="slidenum">
              <a:rPr lang="de-DE" smtClean="0"/>
              <a:pPr/>
              <a:t>61</a:t>
            </a:fld>
            <a:endParaRPr lang="de-DE" dirty="0"/>
          </a:p>
        </p:txBody>
      </p:sp>
      <p:sp>
        <p:nvSpPr>
          <p:cNvPr id="10" name="Rechteck 9">
            <a:extLst>
              <a:ext uri="{FF2B5EF4-FFF2-40B4-BE49-F238E27FC236}">
                <a16:creationId xmlns:a16="http://schemas.microsoft.com/office/drawing/2014/main" id="{7D614162-CE04-4C62-BDFD-86AA8AFCB985}"/>
              </a:ext>
            </a:extLst>
          </p:cNvPr>
          <p:cNvSpPr/>
          <p:nvPr/>
        </p:nvSpPr>
        <p:spPr>
          <a:xfrm>
            <a:off x="0" y="-45175"/>
            <a:ext cx="9180512" cy="51886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8" name="Bildplatzhalter 5" descr="SmartCom Interim Meeting security aspects.pdf - Adobe Acrobat Reader DC">
            <a:extLst>
              <a:ext uri="{FF2B5EF4-FFF2-40B4-BE49-F238E27FC236}">
                <a16:creationId xmlns:a16="http://schemas.microsoft.com/office/drawing/2014/main" id="{474E3BF3-F95F-4584-BE2E-F94BF42557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971600" y="-33337"/>
            <a:ext cx="6984776" cy="5239301"/>
          </a:xfrm>
          <a:prstGeom prst="rect">
            <a:avLst/>
          </a:prstGeom>
        </p:spPr>
      </p:pic>
    </p:spTree>
    <p:extLst>
      <p:ext uri="{BB962C8B-B14F-4D97-AF65-F5344CB8AC3E}">
        <p14:creationId xmlns:p14="http://schemas.microsoft.com/office/powerpoint/2010/main" val="27660522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80EBCD-B2F7-45ED-8337-C412707459D3}"/>
              </a:ext>
            </a:extLst>
          </p:cNvPr>
          <p:cNvSpPr>
            <a:spLocks noGrp="1"/>
          </p:cNvSpPr>
          <p:nvPr>
            <p:ph type="title"/>
          </p:nvPr>
        </p:nvSpPr>
        <p:spPr/>
        <p:txBody>
          <a:bodyPr>
            <a:normAutofit fontScale="90000"/>
          </a:bodyPr>
          <a:lstStyle/>
          <a:p>
            <a:r>
              <a:rPr lang="en-US"/>
              <a:t>SmartCom Interim Meeting security aspects.pdf - Adobe Acrobat Reader DC</a:t>
            </a:r>
            <a:endParaRPr lang="de-DE"/>
          </a:p>
        </p:txBody>
      </p:sp>
      <p:sp>
        <p:nvSpPr>
          <p:cNvPr id="5" name="Datumsplatzhalter 4">
            <a:extLst>
              <a:ext uri="{FF2B5EF4-FFF2-40B4-BE49-F238E27FC236}">
                <a16:creationId xmlns:a16="http://schemas.microsoft.com/office/drawing/2014/main" id="{C4DBC4DD-468E-45B6-88AD-969FF2673939}"/>
              </a:ext>
            </a:extLst>
          </p:cNvPr>
          <p:cNvSpPr>
            <a:spLocks noGrp="1"/>
          </p:cNvSpPr>
          <p:nvPr>
            <p:ph type="dt" sz="half" idx="4294967295"/>
          </p:nvPr>
        </p:nvSpPr>
        <p:spPr>
          <a:xfrm>
            <a:off x="0" y="4970463"/>
            <a:ext cx="3960813" cy="173037"/>
          </a:xfrm>
        </p:spPr>
        <p:txBody>
          <a:bodyPr/>
          <a:lstStyle/>
          <a:p>
            <a:r>
              <a:rPr lang="en-US"/>
              <a:t>2019-09-03</a:t>
            </a:r>
            <a:endParaRPr lang="de-DE" dirty="0"/>
          </a:p>
        </p:txBody>
      </p:sp>
      <p:sp>
        <p:nvSpPr>
          <p:cNvPr id="6" name="Fußzeilenplatzhalter 5">
            <a:extLst>
              <a:ext uri="{FF2B5EF4-FFF2-40B4-BE49-F238E27FC236}">
                <a16:creationId xmlns:a16="http://schemas.microsoft.com/office/drawing/2014/main" id="{FC275B33-9620-4455-81DD-2B7C6E886648}"/>
              </a:ext>
            </a:extLst>
          </p:cNvPr>
          <p:cNvSpPr>
            <a:spLocks noGrp="1"/>
          </p:cNvSpPr>
          <p:nvPr>
            <p:ph type="ftr" sz="quarter" idx="4294967295"/>
          </p:nvPr>
        </p:nvSpPr>
        <p:spPr>
          <a:xfrm>
            <a:off x="5183188" y="4970463"/>
            <a:ext cx="3960812" cy="173037"/>
          </a:xfrm>
        </p:spPr>
        <p:txBody>
          <a:bodyPr/>
          <a:lstStyle/>
          <a:p>
            <a:r>
              <a:rPr lang="de-DE"/>
              <a:t>Digital SI &amp; Digital Calibration Certificates</a:t>
            </a:r>
            <a:endParaRPr lang="de-DE" dirty="0"/>
          </a:p>
        </p:txBody>
      </p:sp>
      <p:sp>
        <p:nvSpPr>
          <p:cNvPr id="7" name="Foliennummernplatzhalter 6">
            <a:extLst>
              <a:ext uri="{FF2B5EF4-FFF2-40B4-BE49-F238E27FC236}">
                <a16:creationId xmlns:a16="http://schemas.microsoft.com/office/drawing/2014/main" id="{865DAAD2-983D-4BAC-A5C3-1D9D95BADD35}"/>
              </a:ext>
            </a:extLst>
          </p:cNvPr>
          <p:cNvSpPr>
            <a:spLocks noGrp="1"/>
          </p:cNvSpPr>
          <p:nvPr>
            <p:ph type="sldNum" sz="quarter" idx="4294967295"/>
          </p:nvPr>
        </p:nvSpPr>
        <p:spPr>
          <a:xfrm>
            <a:off x="0" y="4970463"/>
            <a:ext cx="574675" cy="173037"/>
          </a:xfrm>
        </p:spPr>
        <p:txBody>
          <a:bodyPr/>
          <a:lstStyle/>
          <a:p>
            <a:fld id="{6C73A770-1660-45DE-B946-DFFC7041C5FD}" type="slidenum">
              <a:rPr lang="de-DE" smtClean="0"/>
              <a:pPr/>
              <a:t>62</a:t>
            </a:fld>
            <a:endParaRPr lang="de-DE" dirty="0"/>
          </a:p>
        </p:txBody>
      </p:sp>
      <p:sp>
        <p:nvSpPr>
          <p:cNvPr id="8" name="Rechteck 7">
            <a:extLst>
              <a:ext uri="{FF2B5EF4-FFF2-40B4-BE49-F238E27FC236}">
                <a16:creationId xmlns:a16="http://schemas.microsoft.com/office/drawing/2014/main" id="{5A37EF0B-E455-4AE3-82F5-6DA91B953A02}"/>
              </a:ext>
            </a:extLst>
          </p:cNvPr>
          <p:cNvSpPr/>
          <p:nvPr/>
        </p:nvSpPr>
        <p:spPr>
          <a:xfrm>
            <a:off x="-18256" y="-45175"/>
            <a:ext cx="9180512" cy="51886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9" name="Bildplatzhalter 8" descr="SmartCom Interim Meeting security aspects.pdf - Adobe Acrobat Reader DC">
            <a:extLst>
              <a:ext uri="{FF2B5EF4-FFF2-40B4-BE49-F238E27FC236}">
                <a16:creationId xmlns:a16="http://schemas.microsoft.com/office/drawing/2014/main" id="{C497B9A3-53B7-4AC8-B1A0-E282A82723DC}"/>
              </a:ext>
            </a:extLst>
          </p:cNvPr>
          <p:cNvPicPr>
            <a:picLocks noGrp="1" noChangeAspect="1"/>
          </p:cNvPicPr>
          <p:nvPr>
            <p:ph type="pic" idx="4294967295"/>
          </p:nvPr>
        </p:nvPicPr>
        <p:blipFill>
          <a:blip r:embed="rId2"/>
          <a:srcRect/>
          <a:stretch>
            <a:fillRect/>
          </a:stretch>
        </p:blipFill>
        <p:spPr>
          <a:xfrm>
            <a:off x="903633" y="-19861"/>
            <a:ext cx="7416824" cy="5183221"/>
          </a:xfrm>
        </p:spPr>
      </p:pic>
      <p:sp>
        <p:nvSpPr>
          <p:cNvPr id="10" name="Rechteck 9">
            <a:extLst>
              <a:ext uri="{FF2B5EF4-FFF2-40B4-BE49-F238E27FC236}">
                <a16:creationId xmlns:a16="http://schemas.microsoft.com/office/drawing/2014/main" id="{39701651-F742-4166-86B7-CEF83A222537}"/>
              </a:ext>
            </a:extLst>
          </p:cNvPr>
          <p:cNvSpPr/>
          <p:nvPr/>
        </p:nvSpPr>
        <p:spPr>
          <a:xfrm>
            <a:off x="7827230" y="-279703"/>
            <a:ext cx="1487426" cy="546927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836001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51C4A1-0264-4E9D-BD44-093F89084B5D}"/>
              </a:ext>
            </a:extLst>
          </p:cNvPr>
          <p:cNvSpPr>
            <a:spLocks noGrp="1"/>
          </p:cNvSpPr>
          <p:nvPr>
            <p:ph type="title"/>
          </p:nvPr>
        </p:nvSpPr>
        <p:spPr/>
        <p:txBody>
          <a:bodyPr>
            <a:normAutofit fontScale="90000"/>
          </a:bodyPr>
          <a:lstStyle/>
          <a:p>
            <a:r>
              <a:rPr lang="en-US"/>
              <a:t>SmartCom Interim Meeting security aspects.pdf - Adobe Acrobat Reader DC</a:t>
            </a:r>
            <a:endParaRPr lang="de-DE"/>
          </a:p>
        </p:txBody>
      </p:sp>
      <p:sp>
        <p:nvSpPr>
          <p:cNvPr id="5" name="Datumsplatzhalter 4">
            <a:extLst>
              <a:ext uri="{FF2B5EF4-FFF2-40B4-BE49-F238E27FC236}">
                <a16:creationId xmlns:a16="http://schemas.microsoft.com/office/drawing/2014/main" id="{584B006D-692A-4134-ADD9-A826CA14D88F}"/>
              </a:ext>
            </a:extLst>
          </p:cNvPr>
          <p:cNvSpPr>
            <a:spLocks noGrp="1"/>
          </p:cNvSpPr>
          <p:nvPr>
            <p:ph type="dt" sz="half" idx="4294967295"/>
          </p:nvPr>
        </p:nvSpPr>
        <p:spPr>
          <a:xfrm>
            <a:off x="0" y="4970463"/>
            <a:ext cx="3960813" cy="173037"/>
          </a:xfrm>
        </p:spPr>
        <p:txBody>
          <a:bodyPr/>
          <a:lstStyle/>
          <a:p>
            <a:r>
              <a:rPr lang="en-US"/>
              <a:t>2019-09-03</a:t>
            </a:r>
            <a:endParaRPr lang="de-DE" dirty="0"/>
          </a:p>
        </p:txBody>
      </p:sp>
      <p:sp>
        <p:nvSpPr>
          <p:cNvPr id="6" name="Fußzeilenplatzhalter 5">
            <a:extLst>
              <a:ext uri="{FF2B5EF4-FFF2-40B4-BE49-F238E27FC236}">
                <a16:creationId xmlns:a16="http://schemas.microsoft.com/office/drawing/2014/main" id="{594A951C-EA76-4510-B854-02E21BA87A2B}"/>
              </a:ext>
            </a:extLst>
          </p:cNvPr>
          <p:cNvSpPr>
            <a:spLocks noGrp="1"/>
          </p:cNvSpPr>
          <p:nvPr>
            <p:ph type="ftr" sz="quarter" idx="4294967295"/>
          </p:nvPr>
        </p:nvSpPr>
        <p:spPr>
          <a:xfrm>
            <a:off x="5183188" y="4970463"/>
            <a:ext cx="3960812" cy="173037"/>
          </a:xfrm>
        </p:spPr>
        <p:txBody>
          <a:bodyPr/>
          <a:lstStyle/>
          <a:p>
            <a:r>
              <a:rPr lang="de-DE"/>
              <a:t>Digital SI &amp; Digital Calibration Certificates</a:t>
            </a:r>
            <a:endParaRPr lang="de-DE" dirty="0"/>
          </a:p>
        </p:txBody>
      </p:sp>
      <p:sp>
        <p:nvSpPr>
          <p:cNvPr id="7" name="Foliennummernplatzhalter 6">
            <a:extLst>
              <a:ext uri="{FF2B5EF4-FFF2-40B4-BE49-F238E27FC236}">
                <a16:creationId xmlns:a16="http://schemas.microsoft.com/office/drawing/2014/main" id="{2AC89959-12E0-4769-AE1B-98622C765DF1}"/>
              </a:ext>
            </a:extLst>
          </p:cNvPr>
          <p:cNvSpPr>
            <a:spLocks noGrp="1"/>
          </p:cNvSpPr>
          <p:nvPr>
            <p:ph type="sldNum" sz="quarter" idx="4294967295"/>
          </p:nvPr>
        </p:nvSpPr>
        <p:spPr>
          <a:xfrm>
            <a:off x="0" y="4970463"/>
            <a:ext cx="574675" cy="173037"/>
          </a:xfrm>
        </p:spPr>
        <p:txBody>
          <a:bodyPr/>
          <a:lstStyle/>
          <a:p>
            <a:fld id="{6C73A770-1660-45DE-B946-DFFC7041C5FD}" type="slidenum">
              <a:rPr lang="de-DE" smtClean="0"/>
              <a:pPr/>
              <a:t>63</a:t>
            </a:fld>
            <a:endParaRPr lang="de-DE" dirty="0"/>
          </a:p>
        </p:txBody>
      </p:sp>
      <p:sp>
        <p:nvSpPr>
          <p:cNvPr id="3" name="Rechteck 2">
            <a:extLst>
              <a:ext uri="{FF2B5EF4-FFF2-40B4-BE49-F238E27FC236}">
                <a16:creationId xmlns:a16="http://schemas.microsoft.com/office/drawing/2014/main" id="{FF66C765-EA38-4767-9404-A995FBBB8BE4}"/>
              </a:ext>
            </a:extLst>
          </p:cNvPr>
          <p:cNvSpPr/>
          <p:nvPr/>
        </p:nvSpPr>
        <p:spPr>
          <a:xfrm>
            <a:off x="-36512" y="-45175"/>
            <a:ext cx="9180512" cy="51886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9" name="Bildplatzhalter 8" descr="SmartCom Interim Meeting security aspects.pdf - Adobe Acrobat Reader DC">
            <a:extLst>
              <a:ext uri="{FF2B5EF4-FFF2-40B4-BE49-F238E27FC236}">
                <a16:creationId xmlns:a16="http://schemas.microsoft.com/office/drawing/2014/main" id="{41E70B5B-887E-4974-9566-1013EBA61738}"/>
              </a:ext>
            </a:extLst>
          </p:cNvPr>
          <p:cNvPicPr>
            <a:picLocks noGrp="1" noChangeAspect="1"/>
          </p:cNvPicPr>
          <p:nvPr>
            <p:ph type="pic" idx="4294967295"/>
          </p:nvPr>
        </p:nvPicPr>
        <p:blipFill>
          <a:blip r:embed="rId3"/>
          <a:srcRect/>
          <a:stretch>
            <a:fillRect/>
          </a:stretch>
        </p:blipFill>
        <p:spPr>
          <a:xfrm>
            <a:off x="1043608" y="-45175"/>
            <a:ext cx="6926967" cy="5183966"/>
          </a:xfrm>
        </p:spPr>
      </p:pic>
    </p:spTree>
    <p:extLst>
      <p:ext uri="{BB962C8B-B14F-4D97-AF65-F5344CB8AC3E}">
        <p14:creationId xmlns:p14="http://schemas.microsoft.com/office/powerpoint/2010/main" val="7860898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889DCD34-29FE-44BC-A07E-B21004426CB9}"/>
              </a:ext>
            </a:extLst>
          </p:cNvPr>
          <p:cNvSpPr>
            <a:spLocks noGrp="1"/>
          </p:cNvSpPr>
          <p:nvPr>
            <p:ph type="title"/>
          </p:nvPr>
        </p:nvSpPr>
        <p:spPr/>
        <p:txBody>
          <a:bodyPr/>
          <a:lstStyle/>
          <a:p>
            <a:endParaRPr lang="de-DE"/>
          </a:p>
        </p:txBody>
      </p:sp>
      <p:sp>
        <p:nvSpPr>
          <p:cNvPr id="4" name="Rechteck 3">
            <a:extLst>
              <a:ext uri="{FF2B5EF4-FFF2-40B4-BE49-F238E27FC236}">
                <a16:creationId xmlns:a16="http://schemas.microsoft.com/office/drawing/2014/main" id="{CABA3A20-FF43-4200-9B08-6811860E20A6}"/>
              </a:ext>
            </a:extLst>
          </p:cNvPr>
          <p:cNvSpPr/>
          <p:nvPr/>
        </p:nvSpPr>
        <p:spPr>
          <a:xfrm>
            <a:off x="-15978" y="-22588"/>
            <a:ext cx="9180512" cy="51886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8" name="Bildplatzhalter 5" descr="SmartCom Interim Meeting security aspects.pdf - Adobe Acrobat Reader DC">
            <a:extLst>
              <a:ext uri="{FF2B5EF4-FFF2-40B4-BE49-F238E27FC236}">
                <a16:creationId xmlns:a16="http://schemas.microsoft.com/office/drawing/2014/main" id="{EC1FC87C-1BD2-46E2-AEE1-FD5DBD888BEA}"/>
              </a:ext>
            </a:extLst>
          </p:cNvPr>
          <p:cNvPicPr>
            <a:picLocks noGrp="1" noChangeAspect="1"/>
          </p:cNvPicPr>
          <p:nvPr>
            <p:ph type="pic" idx="4294967295"/>
          </p:nvPr>
        </p:nvPicPr>
        <p:blipFill>
          <a:blip r:embed="rId3">
            <a:extLst>
              <a:ext uri="{28A0092B-C50C-407E-A947-70E740481C1C}">
                <a14:useLocalDpi xmlns:a14="http://schemas.microsoft.com/office/drawing/2010/main" val="0"/>
              </a:ext>
            </a:extLst>
          </a:blip>
          <a:srcRect/>
          <a:stretch>
            <a:fillRect/>
          </a:stretch>
        </p:blipFill>
        <p:spPr>
          <a:xfrm>
            <a:off x="1187624" y="94898"/>
            <a:ext cx="6711614" cy="5034555"/>
          </a:xfrm>
        </p:spPr>
      </p:pic>
    </p:spTree>
    <p:extLst>
      <p:ext uri="{BB962C8B-B14F-4D97-AF65-F5344CB8AC3E}">
        <p14:creationId xmlns:p14="http://schemas.microsoft.com/office/powerpoint/2010/main" val="31384828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D1514E-33DF-46CC-A4C7-35843A0A4CE0}"/>
              </a:ext>
            </a:extLst>
          </p:cNvPr>
          <p:cNvSpPr>
            <a:spLocks noGrp="1"/>
          </p:cNvSpPr>
          <p:nvPr>
            <p:ph type="title"/>
          </p:nvPr>
        </p:nvSpPr>
        <p:spPr/>
        <p:txBody>
          <a:bodyPr>
            <a:normAutofit fontScale="90000"/>
          </a:bodyPr>
          <a:lstStyle/>
          <a:p>
            <a:r>
              <a:rPr lang="en-US"/>
              <a:t>SmartCom Interim Meeting security aspects.pdf - Adobe Acrobat Reader DC</a:t>
            </a:r>
            <a:endParaRPr lang="de-DE"/>
          </a:p>
        </p:txBody>
      </p:sp>
      <p:sp>
        <p:nvSpPr>
          <p:cNvPr id="5" name="Datumsplatzhalter 4">
            <a:extLst>
              <a:ext uri="{FF2B5EF4-FFF2-40B4-BE49-F238E27FC236}">
                <a16:creationId xmlns:a16="http://schemas.microsoft.com/office/drawing/2014/main" id="{8AE95189-3E9C-4362-8AD1-59F50B155856}"/>
              </a:ext>
            </a:extLst>
          </p:cNvPr>
          <p:cNvSpPr>
            <a:spLocks noGrp="1"/>
          </p:cNvSpPr>
          <p:nvPr>
            <p:ph type="dt" sz="half" idx="4294967295"/>
          </p:nvPr>
        </p:nvSpPr>
        <p:spPr>
          <a:xfrm>
            <a:off x="0" y="4970463"/>
            <a:ext cx="3960813" cy="173037"/>
          </a:xfrm>
        </p:spPr>
        <p:txBody>
          <a:bodyPr/>
          <a:lstStyle/>
          <a:p>
            <a:r>
              <a:rPr lang="en-US"/>
              <a:t>2019-09-03</a:t>
            </a:r>
            <a:endParaRPr lang="de-DE" dirty="0"/>
          </a:p>
        </p:txBody>
      </p:sp>
      <p:sp>
        <p:nvSpPr>
          <p:cNvPr id="6" name="Fußzeilenplatzhalter 5">
            <a:extLst>
              <a:ext uri="{FF2B5EF4-FFF2-40B4-BE49-F238E27FC236}">
                <a16:creationId xmlns:a16="http://schemas.microsoft.com/office/drawing/2014/main" id="{11925AB3-B1AA-4ECF-ABBE-10A03083253A}"/>
              </a:ext>
            </a:extLst>
          </p:cNvPr>
          <p:cNvSpPr>
            <a:spLocks noGrp="1"/>
          </p:cNvSpPr>
          <p:nvPr>
            <p:ph type="ftr" sz="quarter" idx="4294967295"/>
          </p:nvPr>
        </p:nvSpPr>
        <p:spPr>
          <a:xfrm>
            <a:off x="5183188" y="4970463"/>
            <a:ext cx="3960812" cy="173037"/>
          </a:xfrm>
        </p:spPr>
        <p:txBody>
          <a:bodyPr/>
          <a:lstStyle/>
          <a:p>
            <a:r>
              <a:rPr lang="de-DE"/>
              <a:t>Digital SI &amp; Digital Calibration Certificates</a:t>
            </a:r>
            <a:endParaRPr lang="de-DE" dirty="0"/>
          </a:p>
        </p:txBody>
      </p:sp>
      <p:sp>
        <p:nvSpPr>
          <p:cNvPr id="7" name="Foliennummernplatzhalter 6">
            <a:extLst>
              <a:ext uri="{FF2B5EF4-FFF2-40B4-BE49-F238E27FC236}">
                <a16:creationId xmlns:a16="http://schemas.microsoft.com/office/drawing/2014/main" id="{87F553EE-8A8A-49F0-9003-40EBD69AB39D}"/>
              </a:ext>
            </a:extLst>
          </p:cNvPr>
          <p:cNvSpPr>
            <a:spLocks noGrp="1"/>
          </p:cNvSpPr>
          <p:nvPr>
            <p:ph type="sldNum" sz="quarter" idx="4294967295"/>
          </p:nvPr>
        </p:nvSpPr>
        <p:spPr>
          <a:xfrm>
            <a:off x="0" y="4970463"/>
            <a:ext cx="574675" cy="173037"/>
          </a:xfrm>
        </p:spPr>
        <p:txBody>
          <a:bodyPr/>
          <a:lstStyle/>
          <a:p>
            <a:fld id="{6C73A770-1660-45DE-B946-DFFC7041C5FD}" type="slidenum">
              <a:rPr lang="de-DE" smtClean="0"/>
              <a:pPr/>
              <a:t>65</a:t>
            </a:fld>
            <a:endParaRPr lang="de-DE" dirty="0"/>
          </a:p>
        </p:txBody>
      </p:sp>
      <p:sp>
        <p:nvSpPr>
          <p:cNvPr id="8" name="Rechteck 7">
            <a:extLst>
              <a:ext uri="{FF2B5EF4-FFF2-40B4-BE49-F238E27FC236}">
                <a16:creationId xmlns:a16="http://schemas.microsoft.com/office/drawing/2014/main" id="{F410C3FF-61BE-4AE8-B0C5-6EF57559BAA8}"/>
              </a:ext>
            </a:extLst>
          </p:cNvPr>
          <p:cNvSpPr/>
          <p:nvPr/>
        </p:nvSpPr>
        <p:spPr>
          <a:xfrm>
            <a:off x="-36512" y="-45175"/>
            <a:ext cx="9180512" cy="51886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9" name="Bildplatzhalter 8" descr="SmartCom Interim Meeting security aspects.pdf - Adobe Acrobat Reader DC">
            <a:extLst>
              <a:ext uri="{FF2B5EF4-FFF2-40B4-BE49-F238E27FC236}">
                <a16:creationId xmlns:a16="http://schemas.microsoft.com/office/drawing/2014/main" id="{754B2EA4-1AE7-438D-957C-2A7CF9D0120B}"/>
              </a:ext>
            </a:extLst>
          </p:cNvPr>
          <p:cNvPicPr>
            <a:picLocks noGrp="1" noChangeAspect="1"/>
          </p:cNvPicPr>
          <p:nvPr>
            <p:ph type="pic" idx="4294967295"/>
          </p:nvPr>
        </p:nvPicPr>
        <p:blipFill>
          <a:blip r:embed="rId2"/>
          <a:srcRect/>
          <a:stretch>
            <a:fillRect/>
          </a:stretch>
        </p:blipFill>
        <p:spPr>
          <a:xfrm>
            <a:off x="1187624" y="29592"/>
            <a:ext cx="6793059" cy="5092030"/>
          </a:xfrm>
        </p:spPr>
      </p:pic>
    </p:spTree>
    <p:extLst>
      <p:ext uri="{BB962C8B-B14F-4D97-AF65-F5344CB8AC3E}">
        <p14:creationId xmlns:p14="http://schemas.microsoft.com/office/powerpoint/2010/main" val="36958369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Diagramm 43">
            <a:extLst>
              <a:ext uri="{FF2B5EF4-FFF2-40B4-BE49-F238E27FC236}">
                <a16:creationId xmlns:a16="http://schemas.microsoft.com/office/drawing/2014/main" id="{A12724F3-63B3-40ED-84A5-519CE0530DCB}"/>
              </a:ext>
            </a:extLst>
          </p:cNvPr>
          <p:cNvGraphicFramePr/>
          <p:nvPr/>
        </p:nvGraphicFramePr>
        <p:xfrm>
          <a:off x="-734225" y="73999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5" name="Gruppieren 44">
            <a:extLst>
              <a:ext uri="{FF2B5EF4-FFF2-40B4-BE49-F238E27FC236}">
                <a16:creationId xmlns:a16="http://schemas.microsoft.com/office/drawing/2014/main" id="{A1D9CDD4-54E5-469E-BCBE-9350F9390A6D}"/>
              </a:ext>
            </a:extLst>
          </p:cNvPr>
          <p:cNvGrpSpPr/>
          <p:nvPr/>
        </p:nvGrpSpPr>
        <p:grpSpPr>
          <a:xfrm>
            <a:off x="5246191" y="1203598"/>
            <a:ext cx="3384376" cy="3633475"/>
            <a:chOff x="256959" y="1343322"/>
            <a:chExt cx="2969156" cy="3076411"/>
          </a:xfrm>
        </p:grpSpPr>
        <p:pic>
          <p:nvPicPr>
            <p:cNvPr id="46" name="Grafik 45">
              <a:extLst>
                <a:ext uri="{FF2B5EF4-FFF2-40B4-BE49-F238E27FC236}">
                  <a16:creationId xmlns:a16="http://schemas.microsoft.com/office/drawing/2014/main" id="{B7AB77F9-EA56-4266-ACBC-E5E61F4EDC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183" y="1343322"/>
              <a:ext cx="2933970" cy="3076411"/>
            </a:xfrm>
            <a:prstGeom prst="rect">
              <a:avLst/>
            </a:prstGeom>
          </p:spPr>
        </p:pic>
        <p:pic>
          <p:nvPicPr>
            <p:cNvPr id="47" name="Grafik 46">
              <a:extLst>
                <a:ext uri="{FF2B5EF4-FFF2-40B4-BE49-F238E27FC236}">
                  <a16:creationId xmlns:a16="http://schemas.microsoft.com/office/drawing/2014/main" id="{95D87D29-AEAA-467D-BA4C-A57202E41F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959" y="2131478"/>
              <a:ext cx="530079" cy="51829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48" name="Gruppieren 47">
              <a:extLst>
                <a:ext uri="{FF2B5EF4-FFF2-40B4-BE49-F238E27FC236}">
                  <a16:creationId xmlns:a16="http://schemas.microsoft.com/office/drawing/2014/main" id="{A20E71CA-39A0-4C61-B740-A2ECB5F1D8CA}"/>
                </a:ext>
              </a:extLst>
            </p:cNvPr>
            <p:cNvGrpSpPr/>
            <p:nvPr/>
          </p:nvGrpSpPr>
          <p:grpSpPr>
            <a:xfrm>
              <a:off x="842126" y="2216168"/>
              <a:ext cx="717143" cy="525801"/>
              <a:chOff x="3984669" y="3292039"/>
              <a:chExt cx="916451" cy="720812"/>
            </a:xfrm>
          </p:grpSpPr>
          <p:pic>
            <p:nvPicPr>
              <p:cNvPr id="56" name="Grafik 55">
                <a:extLst>
                  <a:ext uri="{FF2B5EF4-FFF2-40B4-BE49-F238E27FC236}">
                    <a16:creationId xmlns:a16="http://schemas.microsoft.com/office/drawing/2014/main" id="{32A614BE-6978-4B46-9FC7-00D53E563D0A}"/>
                  </a:ext>
                </a:extLst>
              </p:cNvPr>
              <p:cNvPicPr>
                <a:picLocks noChangeAspect="1"/>
              </p:cNvPicPr>
              <p:nvPr/>
            </p:nvPicPr>
            <p:blipFill rotWithShape="1">
              <a:blip r:embed="rId9"/>
              <a:srcRect l="6631" t="8056" r="10420" b="9683"/>
              <a:stretch/>
            </p:blipFill>
            <p:spPr>
              <a:xfrm>
                <a:off x="3984669" y="3292039"/>
                <a:ext cx="702368" cy="72081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7" name="Textfeld 56">
                <a:extLst>
                  <a:ext uri="{FF2B5EF4-FFF2-40B4-BE49-F238E27FC236}">
                    <a16:creationId xmlns:a16="http://schemas.microsoft.com/office/drawing/2014/main" id="{5FCC3C71-9C26-4F88-A833-2343EE42B88C}"/>
                  </a:ext>
                </a:extLst>
              </p:cNvPr>
              <p:cNvSpPr txBox="1"/>
              <p:nvPr/>
            </p:nvSpPr>
            <p:spPr>
              <a:xfrm>
                <a:off x="4002235" y="3332019"/>
                <a:ext cx="898885" cy="492032"/>
              </a:xfrm>
              <a:prstGeom prst="rect">
                <a:avLst/>
              </a:prstGeom>
              <a:noFill/>
              <a:ln>
                <a:noFill/>
              </a:ln>
            </p:spPr>
            <p:txBody>
              <a:bodyPr wrap="none" rtlCol="0">
                <a:spAutoFit/>
              </a:bodyPr>
              <a:lstStyle/>
              <a:p>
                <a:r>
                  <a:rPr lang="en-US" sz="800" b="1"/>
                  <a:t>GUM</a:t>
                </a:r>
              </a:p>
            </p:txBody>
          </p:sp>
        </p:grpSp>
        <p:grpSp>
          <p:nvGrpSpPr>
            <p:cNvPr id="49" name="Gruppieren 48">
              <a:extLst>
                <a:ext uri="{FF2B5EF4-FFF2-40B4-BE49-F238E27FC236}">
                  <a16:creationId xmlns:a16="http://schemas.microsoft.com/office/drawing/2014/main" id="{8B2F49DC-6BF7-4BD0-A523-88965A588D0F}"/>
                </a:ext>
              </a:extLst>
            </p:cNvPr>
            <p:cNvGrpSpPr/>
            <p:nvPr/>
          </p:nvGrpSpPr>
          <p:grpSpPr>
            <a:xfrm>
              <a:off x="1456946" y="2234442"/>
              <a:ext cx="676101" cy="502437"/>
              <a:chOff x="5807703" y="2410546"/>
              <a:chExt cx="1051181" cy="734895"/>
            </a:xfrm>
          </p:grpSpPr>
          <p:pic>
            <p:nvPicPr>
              <p:cNvPr id="54" name="Grafik 53">
                <a:extLst>
                  <a:ext uri="{FF2B5EF4-FFF2-40B4-BE49-F238E27FC236}">
                    <a16:creationId xmlns:a16="http://schemas.microsoft.com/office/drawing/2014/main" id="{906969E6-7A7A-4C3B-A814-938DDB944EC3}"/>
                  </a:ext>
                </a:extLst>
              </p:cNvPr>
              <p:cNvPicPr>
                <a:picLocks noChangeAspect="1"/>
              </p:cNvPicPr>
              <p:nvPr/>
            </p:nvPicPr>
            <p:blipFill>
              <a:blip r:embed="rId10"/>
              <a:stretch>
                <a:fillRect/>
              </a:stretch>
            </p:blipFill>
            <p:spPr>
              <a:xfrm>
                <a:off x="5807703" y="2410546"/>
                <a:ext cx="860214" cy="73489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5" name="Textfeld 54">
                <a:extLst>
                  <a:ext uri="{FF2B5EF4-FFF2-40B4-BE49-F238E27FC236}">
                    <a16:creationId xmlns:a16="http://schemas.microsoft.com/office/drawing/2014/main" id="{FDEC421E-37AD-4E2D-BEC9-BA120B6CB654}"/>
                  </a:ext>
                </a:extLst>
              </p:cNvPr>
              <p:cNvSpPr txBox="1"/>
              <p:nvPr/>
            </p:nvSpPr>
            <p:spPr>
              <a:xfrm>
                <a:off x="5885727" y="2455476"/>
                <a:ext cx="973157" cy="524971"/>
              </a:xfrm>
              <a:prstGeom prst="rect">
                <a:avLst/>
              </a:prstGeom>
              <a:noFill/>
              <a:ln>
                <a:noFill/>
              </a:ln>
            </p:spPr>
            <p:txBody>
              <a:bodyPr wrap="none" rtlCol="0">
                <a:spAutoFit/>
              </a:bodyPr>
              <a:lstStyle/>
              <a:p>
                <a:r>
                  <a:rPr lang="en-US" sz="800" b="1"/>
                  <a:t>VIM</a:t>
                </a:r>
              </a:p>
            </p:txBody>
          </p:sp>
        </p:grpSp>
        <p:grpSp>
          <p:nvGrpSpPr>
            <p:cNvPr id="50" name="Gruppieren 49">
              <a:extLst>
                <a:ext uri="{FF2B5EF4-FFF2-40B4-BE49-F238E27FC236}">
                  <a16:creationId xmlns:a16="http://schemas.microsoft.com/office/drawing/2014/main" id="{9D780F5F-7A75-4561-9B51-88E5B7CF191C}"/>
                </a:ext>
              </a:extLst>
            </p:cNvPr>
            <p:cNvGrpSpPr/>
            <p:nvPr/>
          </p:nvGrpSpPr>
          <p:grpSpPr>
            <a:xfrm>
              <a:off x="2116123" y="2092825"/>
              <a:ext cx="564025" cy="525802"/>
              <a:chOff x="5943813" y="2326987"/>
              <a:chExt cx="867618" cy="685350"/>
            </a:xfrm>
          </p:grpSpPr>
          <p:sp>
            <p:nvSpPr>
              <p:cNvPr id="52" name="Ellipse 51">
                <a:extLst>
                  <a:ext uri="{FF2B5EF4-FFF2-40B4-BE49-F238E27FC236}">
                    <a16:creationId xmlns:a16="http://schemas.microsoft.com/office/drawing/2014/main" id="{BDB11C5B-D2B1-4B58-8A79-58C5FF0773A1}"/>
                  </a:ext>
                </a:extLst>
              </p:cNvPr>
              <p:cNvSpPr/>
              <p:nvPr/>
            </p:nvSpPr>
            <p:spPr>
              <a:xfrm>
                <a:off x="5963577" y="2326987"/>
                <a:ext cx="847854" cy="673725"/>
              </a:xfrm>
              <a:prstGeom prst="ellipse">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Grafik 52">
                <a:extLst>
                  <a:ext uri="{FF2B5EF4-FFF2-40B4-BE49-F238E27FC236}">
                    <a16:creationId xmlns:a16="http://schemas.microsoft.com/office/drawing/2014/main" id="{09DAE969-C501-4A10-A3AA-7C4A417B676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43813" y="2326987"/>
                <a:ext cx="847855" cy="6853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51" name="Ellipse 50">
              <a:extLst>
                <a:ext uri="{FF2B5EF4-FFF2-40B4-BE49-F238E27FC236}">
                  <a16:creationId xmlns:a16="http://schemas.microsoft.com/office/drawing/2014/main" id="{B269DEFA-EAAB-4C9E-A3B3-0DA692E18388}"/>
                </a:ext>
              </a:extLst>
            </p:cNvPr>
            <p:cNvSpPr/>
            <p:nvPr/>
          </p:nvSpPr>
          <p:spPr>
            <a:xfrm>
              <a:off x="2724653" y="1874250"/>
              <a:ext cx="501462" cy="516882"/>
            </a:xfrm>
            <a:prstGeom prst="ellipse">
              <a:avLst/>
            </a:prstGeom>
            <a:solidFill>
              <a:schemeClr val="bg1"/>
            </a:solid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a:t>
              </a:r>
            </a:p>
          </p:txBody>
        </p:sp>
      </p:grpSp>
      <p:sp>
        <p:nvSpPr>
          <p:cNvPr id="20" name="Titel 1">
            <a:extLst>
              <a:ext uri="{FF2B5EF4-FFF2-40B4-BE49-F238E27FC236}">
                <a16:creationId xmlns:a16="http://schemas.microsoft.com/office/drawing/2014/main" id="{EA4F277E-E579-46AD-84C0-A876D4D2E9ED}"/>
              </a:ext>
            </a:extLst>
          </p:cNvPr>
          <p:cNvSpPr>
            <a:spLocks noGrp="1"/>
          </p:cNvSpPr>
          <p:nvPr>
            <p:ph type="title"/>
          </p:nvPr>
        </p:nvSpPr>
        <p:spPr/>
        <p:txBody>
          <a:bodyPr/>
          <a:lstStyle/>
          <a:p>
            <a:r>
              <a:rPr lang="de-DE" dirty="0"/>
              <a:t>SmartCom: Content</a:t>
            </a:r>
          </a:p>
        </p:txBody>
      </p:sp>
      <p:sp>
        <p:nvSpPr>
          <p:cNvPr id="17" name="Textfeld 16">
            <a:extLst>
              <a:ext uri="{FF2B5EF4-FFF2-40B4-BE49-F238E27FC236}">
                <a16:creationId xmlns:a16="http://schemas.microsoft.com/office/drawing/2014/main" id="{5438677F-63F3-4CB9-A019-954A0F9F7CF4}"/>
              </a:ext>
            </a:extLst>
          </p:cNvPr>
          <p:cNvSpPr txBox="1"/>
          <p:nvPr/>
        </p:nvSpPr>
        <p:spPr>
          <a:xfrm flipH="1">
            <a:off x="421213" y="3900993"/>
            <a:ext cx="2710627" cy="830997"/>
          </a:xfrm>
          <a:prstGeom prst="rect">
            <a:avLst/>
          </a:prstGeom>
          <a:noFill/>
        </p:spPr>
        <p:txBody>
          <a:bodyPr wrap="square" rtlCol="0">
            <a:spAutoFit/>
          </a:bodyPr>
          <a:lstStyle/>
          <a:p>
            <a:r>
              <a:rPr lang="de-DE" sz="2400" b="1" dirty="0" err="1">
                <a:solidFill>
                  <a:srgbClr val="FF0000"/>
                </a:solidFill>
                <a:latin typeface="Arial" panose="020B0604020202020204" pitchFamily="34" charset="0"/>
                <a:cs typeface="Arial" panose="020B0604020202020204" pitchFamily="34" charset="0"/>
              </a:rPr>
              <a:t>impact</a:t>
            </a:r>
            <a:r>
              <a:rPr lang="de-DE" sz="2400" b="1" dirty="0">
                <a:solidFill>
                  <a:srgbClr val="FF0000"/>
                </a:solidFill>
                <a:latin typeface="Arial" panose="020B0604020202020204" pitchFamily="34" charset="0"/>
                <a:cs typeface="Arial" panose="020B0604020202020204" pitchFamily="34" charset="0"/>
              </a:rPr>
              <a:t> and</a:t>
            </a:r>
          </a:p>
          <a:p>
            <a:r>
              <a:rPr lang="de-DE" sz="2400" b="1" dirty="0" err="1">
                <a:solidFill>
                  <a:srgbClr val="FF0000"/>
                </a:solidFill>
                <a:latin typeface="Arial" panose="020B0604020202020204" pitchFamily="34" charset="0"/>
                <a:cs typeface="Arial" panose="020B0604020202020204" pitchFamily="34" charset="0"/>
              </a:rPr>
              <a:t>cooperations</a:t>
            </a:r>
            <a:endParaRPr lang="de-DE"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82217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8687A2-6CAD-4859-9B28-0BFD333F062E}"/>
              </a:ext>
            </a:extLst>
          </p:cNvPr>
          <p:cNvSpPr>
            <a:spLocks noGrp="1"/>
          </p:cNvSpPr>
          <p:nvPr>
            <p:ph type="title"/>
          </p:nvPr>
        </p:nvSpPr>
        <p:spPr/>
        <p:txBody>
          <a:bodyPr/>
          <a:lstStyle/>
          <a:p>
            <a:r>
              <a:rPr lang="en-US" dirty="0"/>
              <a:t>Documentation</a:t>
            </a:r>
            <a:endParaRPr lang="de-DE" dirty="0"/>
          </a:p>
        </p:txBody>
      </p:sp>
      <p:grpSp>
        <p:nvGrpSpPr>
          <p:cNvPr id="4" name="Gruppieren 3">
            <a:extLst>
              <a:ext uri="{FF2B5EF4-FFF2-40B4-BE49-F238E27FC236}">
                <a16:creationId xmlns:a16="http://schemas.microsoft.com/office/drawing/2014/main" id="{1054D80E-3E2C-43B4-A343-773E268D1F8B}"/>
              </a:ext>
            </a:extLst>
          </p:cNvPr>
          <p:cNvGrpSpPr/>
          <p:nvPr/>
        </p:nvGrpSpPr>
        <p:grpSpPr>
          <a:xfrm>
            <a:off x="6070645" y="1509697"/>
            <a:ext cx="2385773" cy="3030934"/>
            <a:chOff x="6070645" y="1509697"/>
            <a:chExt cx="2385773" cy="3030934"/>
          </a:xfrm>
        </p:grpSpPr>
        <p:pic>
          <p:nvPicPr>
            <p:cNvPr id="7" name="Grafik 6">
              <a:extLst>
                <a:ext uri="{FF2B5EF4-FFF2-40B4-BE49-F238E27FC236}">
                  <a16:creationId xmlns:a16="http://schemas.microsoft.com/office/drawing/2014/main" id="{2A6CEAFC-3AB5-44E7-AD8E-4BC7DD7A2817}"/>
                </a:ext>
              </a:extLst>
            </p:cNvPr>
            <p:cNvPicPr>
              <a:picLocks noChangeAspect="1"/>
            </p:cNvPicPr>
            <p:nvPr/>
          </p:nvPicPr>
          <p:blipFill>
            <a:blip r:embed="rId3"/>
            <a:stretch>
              <a:fillRect/>
            </a:stretch>
          </p:blipFill>
          <p:spPr>
            <a:xfrm rot="845215">
              <a:off x="6070645" y="1509697"/>
              <a:ext cx="2124890" cy="3030934"/>
            </a:xfrm>
            <a:prstGeom prst="rect">
              <a:avLst/>
            </a:prstGeom>
            <a:ln>
              <a:noFill/>
            </a:ln>
            <a:effectLst>
              <a:outerShdw blurRad="292100" dist="139700" dir="2700000" algn="tl" rotWithShape="0">
                <a:srgbClr val="333333">
                  <a:alpha val="65000"/>
                </a:srgbClr>
              </a:outerShdw>
            </a:effectLst>
          </p:spPr>
        </p:pic>
        <p:sp>
          <p:nvSpPr>
            <p:cNvPr id="9" name="Rechteck 8">
              <a:extLst>
                <a:ext uri="{FF2B5EF4-FFF2-40B4-BE49-F238E27FC236}">
                  <a16:creationId xmlns:a16="http://schemas.microsoft.com/office/drawing/2014/main" id="{F797C92D-2AAE-41DF-AB43-A4AEB99D3E22}"/>
                </a:ext>
              </a:extLst>
            </p:cNvPr>
            <p:cNvSpPr/>
            <p:nvPr/>
          </p:nvSpPr>
          <p:spPr>
            <a:xfrm rot="852413">
              <a:off x="6459756" y="1588362"/>
              <a:ext cx="1996662" cy="385870"/>
            </a:xfrm>
            <a:prstGeom prst="rect">
              <a:avLst/>
            </a:prstGeom>
            <a:solidFill>
              <a:srgbClr val="009BC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WIKI</a:t>
              </a:r>
            </a:p>
          </p:txBody>
        </p:sp>
      </p:grpSp>
      <p:pic>
        <p:nvPicPr>
          <p:cNvPr id="13" name="Grafik 12">
            <a:extLst>
              <a:ext uri="{FF2B5EF4-FFF2-40B4-BE49-F238E27FC236}">
                <a16:creationId xmlns:a16="http://schemas.microsoft.com/office/drawing/2014/main" id="{10789667-56C8-4CAA-8399-6333BF9D9FC9}"/>
              </a:ext>
            </a:extLst>
          </p:cNvPr>
          <p:cNvPicPr>
            <a:picLocks noChangeAspect="1"/>
          </p:cNvPicPr>
          <p:nvPr/>
        </p:nvPicPr>
        <p:blipFill>
          <a:blip r:embed="rId4"/>
          <a:stretch>
            <a:fillRect/>
          </a:stretch>
        </p:blipFill>
        <p:spPr>
          <a:xfrm rot="934544">
            <a:off x="684305" y="1559063"/>
            <a:ext cx="2099313" cy="2974348"/>
          </a:xfrm>
          <a:prstGeom prst="rect">
            <a:avLst/>
          </a:prstGeom>
          <a:ln>
            <a:noFill/>
          </a:ln>
          <a:effectLst>
            <a:outerShdw blurRad="292100" dist="139700" dir="2700000" algn="tl" rotWithShape="0">
              <a:srgbClr val="333333">
                <a:alpha val="65000"/>
              </a:srgbClr>
            </a:outerShdw>
          </a:effectLst>
        </p:spPr>
      </p:pic>
      <p:grpSp>
        <p:nvGrpSpPr>
          <p:cNvPr id="14" name="Gruppieren 13">
            <a:extLst>
              <a:ext uri="{FF2B5EF4-FFF2-40B4-BE49-F238E27FC236}">
                <a16:creationId xmlns:a16="http://schemas.microsoft.com/office/drawing/2014/main" id="{3A30A2C9-5FFB-449C-B5E8-535EB2917C40}"/>
              </a:ext>
            </a:extLst>
          </p:cNvPr>
          <p:cNvGrpSpPr/>
          <p:nvPr/>
        </p:nvGrpSpPr>
        <p:grpSpPr>
          <a:xfrm rot="450693">
            <a:off x="1107915" y="1475976"/>
            <a:ext cx="2141764" cy="3091463"/>
            <a:chOff x="3344785" y="1971044"/>
            <a:chExt cx="1783800" cy="2574771"/>
          </a:xfrm>
        </p:grpSpPr>
        <p:grpSp>
          <p:nvGrpSpPr>
            <p:cNvPr id="15" name="Gruppieren 14">
              <a:extLst>
                <a:ext uri="{FF2B5EF4-FFF2-40B4-BE49-F238E27FC236}">
                  <a16:creationId xmlns:a16="http://schemas.microsoft.com/office/drawing/2014/main" id="{520EBB71-8FBD-4219-84C2-2F7FD5B5DDE5}"/>
                </a:ext>
              </a:extLst>
            </p:cNvPr>
            <p:cNvGrpSpPr/>
            <p:nvPr/>
          </p:nvGrpSpPr>
          <p:grpSpPr>
            <a:xfrm>
              <a:off x="3344785" y="1974204"/>
              <a:ext cx="1783800" cy="2571611"/>
              <a:chOff x="3344785" y="1974204"/>
              <a:chExt cx="1783800" cy="2571611"/>
            </a:xfrm>
          </p:grpSpPr>
          <p:pic>
            <p:nvPicPr>
              <p:cNvPr id="17" name="Grafik 16">
                <a:extLst>
                  <a:ext uri="{FF2B5EF4-FFF2-40B4-BE49-F238E27FC236}">
                    <a16:creationId xmlns:a16="http://schemas.microsoft.com/office/drawing/2014/main" id="{C5B1AC19-CC10-49C2-A245-10053B1850E3}"/>
                  </a:ext>
                </a:extLst>
              </p:cNvPr>
              <p:cNvPicPr>
                <a:picLocks noChangeAspect="1"/>
              </p:cNvPicPr>
              <p:nvPr/>
            </p:nvPicPr>
            <p:blipFill>
              <a:blip r:embed="rId5"/>
              <a:stretch>
                <a:fillRect/>
              </a:stretch>
            </p:blipFill>
            <p:spPr>
              <a:xfrm rot="418121">
                <a:off x="3344785" y="2002711"/>
                <a:ext cx="1783800" cy="2543104"/>
              </a:xfrm>
              <a:prstGeom prst="rect">
                <a:avLst/>
              </a:prstGeom>
              <a:ln>
                <a:noFill/>
              </a:ln>
              <a:effectLst>
                <a:outerShdw blurRad="292100" dist="139700" dir="2700000" algn="tl" rotWithShape="0">
                  <a:srgbClr val="333333">
                    <a:alpha val="65000"/>
                  </a:srgbClr>
                </a:outerShdw>
              </a:effectLst>
            </p:spPr>
          </p:pic>
          <p:sp>
            <p:nvSpPr>
              <p:cNvPr id="18" name="Rechteck 17">
                <a:extLst>
                  <a:ext uri="{FF2B5EF4-FFF2-40B4-BE49-F238E27FC236}">
                    <a16:creationId xmlns:a16="http://schemas.microsoft.com/office/drawing/2014/main" id="{0D456AA7-CFE4-4982-ADCA-C2F248868BA5}"/>
                  </a:ext>
                </a:extLst>
              </p:cNvPr>
              <p:cNvSpPr/>
              <p:nvPr/>
            </p:nvSpPr>
            <p:spPr>
              <a:xfrm rot="550585">
                <a:off x="3530221" y="1974204"/>
                <a:ext cx="536444" cy="28813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6" name="Picture 2" descr="C:\Users\Rudi\Downloads\Globe.png">
              <a:extLst>
                <a:ext uri="{FF2B5EF4-FFF2-40B4-BE49-F238E27FC236}">
                  <a16:creationId xmlns:a16="http://schemas.microsoft.com/office/drawing/2014/main" id="{B1DF8289-7123-4368-9712-56A90903EEDF}"/>
                </a:ext>
              </a:extLst>
            </p:cNvPr>
            <p:cNvPicPr>
              <a:picLocks noChangeAspect="1" noChangeArrowheads="1"/>
            </p:cNvPicPr>
            <p:nvPr/>
          </p:nvPicPr>
          <p:blipFill>
            <a:blip r:embed="rId6" cstate="print"/>
            <a:srcRect/>
            <a:stretch>
              <a:fillRect/>
            </a:stretch>
          </p:blipFill>
          <p:spPr bwMode="auto">
            <a:xfrm>
              <a:off x="3595906" y="1971044"/>
              <a:ext cx="293497" cy="279339"/>
            </a:xfrm>
            <a:prstGeom prst="rect">
              <a:avLst/>
            </a:prstGeom>
            <a:noFill/>
          </p:spPr>
        </p:pic>
      </p:grpSp>
      <p:pic>
        <p:nvPicPr>
          <p:cNvPr id="6" name="Grafik 5">
            <a:extLst>
              <a:ext uri="{FF2B5EF4-FFF2-40B4-BE49-F238E27FC236}">
                <a16:creationId xmlns:a16="http://schemas.microsoft.com/office/drawing/2014/main" id="{1319D8EC-9BC5-483E-B9C4-773A083A3EC2}"/>
              </a:ext>
            </a:extLst>
          </p:cNvPr>
          <p:cNvPicPr>
            <a:picLocks noChangeAspect="1"/>
          </p:cNvPicPr>
          <p:nvPr/>
        </p:nvPicPr>
        <p:blipFill>
          <a:blip r:embed="rId7"/>
          <a:stretch>
            <a:fillRect/>
          </a:stretch>
        </p:blipFill>
        <p:spPr>
          <a:xfrm rot="852934">
            <a:off x="3561489" y="1561225"/>
            <a:ext cx="2114242" cy="3003608"/>
          </a:xfrm>
          <a:prstGeom prst="rect">
            <a:avLst/>
          </a:prstGeom>
          <a:ln>
            <a:noFill/>
          </a:ln>
          <a:effectLst>
            <a:outerShdw blurRad="292100" dist="139700" dir="2700000" algn="tl" rotWithShape="0">
              <a:srgbClr val="333333">
                <a:alpha val="65000"/>
              </a:srgbClr>
            </a:outerShdw>
          </a:effectLst>
        </p:spPr>
      </p:pic>
      <p:sp>
        <p:nvSpPr>
          <p:cNvPr id="3" name="Textfeld 2">
            <a:extLst>
              <a:ext uri="{FF2B5EF4-FFF2-40B4-BE49-F238E27FC236}">
                <a16:creationId xmlns:a16="http://schemas.microsoft.com/office/drawing/2014/main" id="{F83901CC-9F06-4C4A-847A-2CCD34FF8185}"/>
              </a:ext>
            </a:extLst>
          </p:cNvPr>
          <p:cNvSpPr txBox="1"/>
          <p:nvPr/>
        </p:nvSpPr>
        <p:spPr>
          <a:xfrm>
            <a:off x="8192238" y="3345835"/>
            <a:ext cx="902811" cy="954107"/>
          </a:xfrm>
          <a:prstGeom prst="rect">
            <a:avLst/>
          </a:prstGeom>
          <a:noFill/>
        </p:spPr>
        <p:txBody>
          <a:bodyPr wrap="none" rtlCol="0">
            <a:spAutoFit/>
          </a:bodyPr>
          <a:lstStyle/>
          <a:p>
            <a:r>
              <a:rPr lang="de-DE" sz="56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387714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3000"/>
                            </p:stCondLst>
                            <p:childTnLst>
                              <p:par>
                                <p:cTn id="17" presetID="10" presetClass="entr" presetSubtype="0" fill="hold" grpId="0" nodeType="afterEffect">
                                  <p:stCondLst>
                                    <p:cond delay="5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03060EC-C36F-417F-A898-C32111D89A1A}"/>
              </a:ext>
            </a:extLst>
          </p:cNvPr>
          <p:cNvPicPr>
            <a:picLocks noChangeAspect="1"/>
          </p:cNvPicPr>
          <p:nvPr/>
        </p:nvPicPr>
        <p:blipFill rotWithShape="1">
          <a:blip r:embed="rId3"/>
          <a:srcRect t="1051" b="1276"/>
          <a:stretch/>
        </p:blipFill>
        <p:spPr>
          <a:xfrm>
            <a:off x="1216990" y="1730913"/>
            <a:ext cx="6138877" cy="3001077"/>
          </a:xfrm>
          <a:prstGeom prst="rect">
            <a:avLst/>
          </a:prstGeom>
        </p:spPr>
      </p:pic>
      <p:sp>
        <p:nvSpPr>
          <p:cNvPr id="33" name="Ellipse 32">
            <a:extLst>
              <a:ext uri="{FF2B5EF4-FFF2-40B4-BE49-F238E27FC236}">
                <a16:creationId xmlns:a16="http://schemas.microsoft.com/office/drawing/2014/main" id="{6B6A4C22-29BB-49A6-8CD1-2637CD3E9FE8}"/>
              </a:ext>
            </a:extLst>
          </p:cNvPr>
          <p:cNvSpPr/>
          <p:nvPr/>
        </p:nvSpPr>
        <p:spPr>
          <a:xfrm>
            <a:off x="4016879" y="1637517"/>
            <a:ext cx="844025" cy="774071"/>
          </a:xfrm>
          <a:prstGeom prst="ellipse">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35" name="Textfeld 34">
            <a:extLst>
              <a:ext uri="{FF2B5EF4-FFF2-40B4-BE49-F238E27FC236}">
                <a16:creationId xmlns:a16="http://schemas.microsoft.com/office/drawing/2014/main" id="{4BCFC089-0AC5-46E9-AE08-CE3859B95317}"/>
              </a:ext>
            </a:extLst>
          </p:cNvPr>
          <p:cNvSpPr txBox="1"/>
          <p:nvPr/>
        </p:nvSpPr>
        <p:spPr>
          <a:xfrm>
            <a:off x="4662932" y="1195182"/>
            <a:ext cx="1011815" cy="300082"/>
          </a:xfrm>
          <a:prstGeom prst="rect">
            <a:avLst/>
          </a:prstGeom>
          <a:noFill/>
          <a:ln w="28575">
            <a:solidFill>
              <a:schemeClr val="accent2"/>
            </a:solidFill>
          </a:ln>
        </p:spPr>
        <p:txBody>
          <a:bodyPr wrap="none" rtlCol="0">
            <a:spAutoFit/>
          </a:bodyPr>
          <a:lstStyle/>
          <a:p>
            <a:r>
              <a:rPr lang="en-US" sz="1350">
                <a:latin typeface="Arial" panose="020B0604020202020204" pitchFamily="34" charset="0"/>
                <a:cs typeface="Arial" panose="020B0604020202020204" pitchFamily="34" charset="0"/>
              </a:rPr>
              <a:t>SmartCom</a:t>
            </a:r>
          </a:p>
        </p:txBody>
      </p:sp>
      <p:sp>
        <p:nvSpPr>
          <p:cNvPr id="36" name="Ellipse 35">
            <a:extLst>
              <a:ext uri="{FF2B5EF4-FFF2-40B4-BE49-F238E27FC236}">
                <a16:creationId xmlns:a16="http://schemas.microsoft.com/office/drawing/2014/main" id="{46D0813D-EB60-4193-B473-C7B7EE623CD0}"/>
              </a:ext>
            </a:extLst>
          </p:cNvPr>
          <p:cNvSpPr/>
          <p:nvPr/>
        </p:nvSpPr>
        <p:spPr>
          <a:xfrm>
            <a:off x="6202160" y="1570446"/>
            <a:ext cx="844025" cy="774071"/>
          </a:xfrm>
          <a:prstGeom prst="ellipse">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37" name="Textfeld 36">
            <a:extLst>
              <a:ext uri="{FF2B5EF4-FFF2-40B4-BE49-F238E27FC236}">
                <a16:creationId xmlns:a16="http://schemas.microsoft.com/office/drawing/2014/main" id="{49DFB28A-89F3-4D00-BA70-4F636DD92C63}"/>
              </a:ext>
            </a:extLst>
          </p:cNvPr>
          <p:cNvSpPr txBox="1"/>
          <p:nvPr/>
        </p:nvSpPr>
        <p:spPr>
          <a:xfrm>
            <a:off x="6466364" y="1176916"/>
            <a:ext cx="809837" cy="300082"/>
          </a:xfrm>
          <a:prstGeom prst="rect">
            <a:avLst/>
          </a:prstGeom>
          <a:noFill/>
          <a:ln w="28575">
            <a:solidFill>
              <a:schemeClr val="accent2"/>
            </a:solidFill>
          </a:ln>
        </p:spPr>
        <p:txBody>
          <a:bodyPr wrap="none" rtlCol="0">
            <a:spAutoFit/>
          </a:bodyPr>
          <a:lstStyle/>
          <a:p>
            <a:r>
              <a:rPr lang="en-US" sz="1350">
                <a:latin typeface="Arial" panose="020B0604020202020204" pitchFamily="34" charset="0"/>
                <a:cs typeface="Arial" panose="020B0604020202020204" pitchFamily="34" charset="0"/>
              </a:rPr>
              <a:t>04/2018</a:t>
            </a:r>
          </a:p>
        </p:txBody>
      </p:sp>
      <p:sp>
        <p:nvSpPr>
          <p:cNvPr id="38" name="Textfeld 37">
            <a:extLst>
              <a:ext uri="{FF2B5EF4-FFF2-40B4-BE49-F238E27FC236}">
                <a16:creationId xmlns:a16="http://schemas.microsoft.com/office/drawing/2014/main" id="{D714EB55-FAC0-4507-B9D8-EAE9B9897805}"/>
              </a:ext>
            </a:extLst>
          </p:cNvPr>
          <p:cNvSpPr txBox="1"/>
          <p:nvPr/>
        </p:nvSpPr>
        <p:spPr>
          <a:xfrm>
            <a:off x="1666390" y="4116641"/>
            <a:ext cx="809837" cy="300082"/>
          </a:xfrm>
          <a:prstGeom prst="rect">
            <a:avLst/>
          </a:prstGeom>
          <a:noFill/>
          <a:ln w="28575">
            <a:solidFill>
              <a:schemeClr val="accent2"/>
            </a:solidFill>
          </a:ln>
        </p:spPr>
        <p:txBody>
          <a:bodyPr wrap="none" rtlCol="0">
            <a:spAutoFit/>
          </a:bodyPr>
          <a:lstStyle/>
          <a:p>
            <a:r>
              <a:rPr lang="en-US" sz="1350">
                <a:latin typeface="Arial" panose="020B0604020202020204" pitchFamily="34" charset="0"/>
                <a:cs typeface="Arial" panose="020B0604020202020204" pitchFamily="34" charset="0"/>
              </a:rPr>
              <a:t>03/2018</a:t>
            </a:r>
          </a:p>
        </p:txBody>
      </p:sp>
      <p:sp>
        <p:nvSpPr>
          <p:cNvPr id="39" name="Ellipse 38">
            <a:extLst>
              <a:ext uri="{FF2B5EF4-FFF2-40B4-BE49-F238E27FC236}">
                <a16:creationId xmlns:a16="http://schemas.microsoft.com/office/drawing/2014/main" id="{40191A68-8584-43AE-9B5D-21565CC801BE}"/>
              </a:ext>
            </a:extLst>
          </p:cNvPr>
          <p:cNvSpPr/>
          <p:nvPr/>
        </p:nvSpPr>
        <p:spPr>
          <a:xfrm>
            <a:off x="1875734" y="3211597"/>
            <a:ext cx="844025" cy="774071"/>
          </a:xfrm>
          <a:prstGeom prst="ellipse">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40" name="Ellipse 39">
            <a:extLst>
              <a:ext uri="{FF2B5EF4-FFF2-40B4-BE49-F238E27FC236}">
                <a16:creationId xmlns:a16="http://schemas.microsoft.com/office/drawing/2014/main" id="{26A41593-4117-4DD8-A417-0AEE5AFD9348}"/>
              </a:ext>
            </a:extLst>
          </p:cNvPr>
          <p:cNvSpPr/>
          <p:nvPr/>
        </p:nvSpPr>
        <p:spPr>
          <a:xfrm>
            <a:off x="5732511" y="2877155"/>
            <a:ext cx="276824" cy="253880"/>
          </a:xfrm>
          <a:prstGeom prst="ellipse">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41" name="Textfeld 40">
            <a:extLst>
              <a:ext uri="{FF2B5EF4-FFF2-40B4-BE49-F238E27FC236}">
                <a16:creationId xmlns:a16="http://schemas.microsoft.com/office/drawing/2014/main" id="{48002C70-9038-431F-86CD-E3479CDF2495}"/>
              </a:ext>
            </a:extLst>
          </p:cNvPr>
          <p:cNvSpPr txBox="1"/>
          <p:nvPr/>
        </p:nvSpPr>
        <p:spPr>
          <a:xfrm>
            <a:off x="6930515" y="2630994"/>
            <a:ext cx="809837" cy="507831"/>
          </a:xfrm>
          <a:prstGeom prst="rect">
            <a:avLst/>
          </a:prstGeom>
          <a:noFill/>
          <a:ln w="28575">
            <a:solidFill>
              <a:schemeClr val="accent2"/>
            </a:solidFill>
          </a:ln>
        </p:spPr>
        <p:txBody>
          <a:bodyPr wrap="none" rtlCol="0">
            <a:spAutoFit/>
          </a:bodyPr>
          <a:lstStyle/>
          <a:p>
            <a:r>
              <a:rPr lang="en-US" sz="1350">
                <a:latin typeface="Arial" panose="020B0604020202020204" pitchFamily="34" charset="0"/>
                <a:cs typeface="Arial" panose="020B0604020202020204" pitchFamily="34" charset="0"/>
              </a:rPr>
              <a:t>06/2018</a:t>
            </a:r>
          </a:p>
          <a:p>
            <a:r>
              <a:rPr lang="en-US" sz="1350">
                <a:latin typeface="Arial" panose="020B0604020202020204" pitchFamily="34" charset="0"/>
                <a:cs typeface="Arial" panose="020B0604020202020204" pitchFamily="34" charset="0"/>
              </a:rPr>
              <a:t>11/2018</a:t>
            </a:r>
          </a:p>
        </p:txBody>
      </p:sp>
      <p:sp>
        <p:nvSpPr>
          <p:cNvPr id="42" name="Ellipse 41">
            <a:extLst>
              <a:ext uri="{FF2B5EF4-FFF2-40B4-BE49-F238E27FC236}">
                <a16:creationId xmlns:a16="http://schemas.microsoft.com/office/drawing/2014/main" id="{B4AC00E3-591E-480C-B2E0-5982ACA320E9}"/>
              </a:ext>
            </a:extLst>
          </p:cNvPr>
          <p:cNvSpPr/>
          <p:nvPr/>
        </p:nvSpPr>
        <p:spPr>
          <a:xfrm>
            <a:off x="6020415" y="3095537"/>
            <a:ext cx="181745" cy="195481"/>
          </a:xfrm>
          <a:prstGeom prst="ellipse">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cxnSp>
        <p:nvCxnSpPr>
          <p:cNvPr id="43" name="Gerader Verbinder 16">
            <a:extLst>
              <a:ext uri="{FF2B5EF4-FFF2-40B4-BE49-F238E27FC236}">
                <a16:creationId xmlns:a16="http://schemas.microsoft.com/office/drawing/2014/main" id="{74EEF280-3D49-4960-B817-E5DFA63D2B92}"/>
              </a:ext>
            </a:extLst>
          </p:cNvPr>
          <p:cNvCxnSpPr>
            <a:cxnSpLocks/>
            <a:endCxn id="40" idx="6"/>
          </p:cNvCxnSpPr>
          <p:nvPr/>
        </p:nvCxnSpPr>
        <p:spPr>
          <a:xfrm flipH="1">
            <a:off x="6009335" y="2865595"/>
            <a:ext cx="921180" cy="138500"/>
          </a:xfrm>
          <a:prstGeom prst="line">
            <a:avLst/>
          </a:prstGeom>
          <a:ln w="1587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44" name="Gerader Verbinder 17">
            <a:extLst>
              <a:ext uri="{FF2B5EF4-FFF2-40B4-BE49-F238E27FC236}">
                <a16:creationId xmlns:a16="http://schemas.microsoft.com/office/drawing/2014/main" id="{EFEC9F79-38A2-481A-B30D-EA0A3C0BCA1B}"/>
              </a:ext>
            </a:extLst>
          </p:cNvPr>
          <p:cNvCxnSpPr>
            <a:cxnSpLocks/>
            <a:stCxn id="41" idx="1"/>
            <a:endCxn id="42" idx="6"/>
          </p:cNvCxnSpPr>
          <p:nvPr/>
        </p:nvCxnSpPr>
        <p:spPr>
          <a:xfrm flipH="1">
            <a:off x="6202160" y="2884910"/>
            <a:ext cx="728355" cy="308368"/>
          </a:xfrm>
          <a:prstGeom prst="line">
            <a:avLst/>
          </a:prstGeom>
          <a:ln w="1587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45" name="Gerader Verbinder 18">
            <a:extLst>
              <a:ext uri="{FF2B5EF4-FFF2-40B4-BE49-F238E27FC236}">
                <a16:creationId xmlns:a16="http://schemas.microsoft.com/office/drawing/2014/main" id="{69D42B3F-48E9-46F5-BC33-410DF54010F3}"/>
              </a:ext>
            </a:extLst>
          </p:cNvPr>
          <p:cNvCxnSpPr>
            <a:cxnSpLocks/>
            <a:stCxn id="37" idx="2"/>
            <a:endCxn id="36" idx="0"/>
          </p:cNvCxnSpPr>
          <p:nvPr/>
        </p:nvCxnSpPr>
        <p:spPr>
          <a:xfrm flipH="1">
            <a:off x="6624173" y="1476999"/>
            <a:ext cx="247110" cy="93447"/>
          </a:xfrm>
          <a:prstGeom prst="line">
            <a:avLst/>
          </a:prstGeom>
          <a:ln w="1587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46" name="Gerader Verbinder 19">
            <a:extLst>
              <a:ext uri="{FF2B5EF4-FFF2-40B4-BE49-F238E27FC236}">
                <a16:creationId xmlns:a16="http://schemas.microsoft.com/office/drawing/2014/main" id="{E414C440-EBA1-465A-839A-7294AEAE647C}"/>
              </a:ext>
            </a:extLst>
          </p:cNvPr>
          <p:cNvCxnSpPr>
            <a:cxnSpLocks/>
            <a:stCxn id="35" idx="2"/>
            <a:endCxn id="33" idx="7"/>
          </p:cNvCxnSpPr>
          <p:nvPr/>
        </p:nvCxnSpPr>
        <p:spPr>
          <a:xfrm flipH="1">
            <a:off x="4737299" y="1495263"/>
            <a:ext cx="431540" cy="255614"/>
          </a:xfrm>
          <a:prstGeom prst="line">
            <a:avLst/>
          </a:prstGeom>
          <a:ln w="15875">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47" name="Gerader Verbinder 20">
            <a:extLst>
              <a:ext uri="{FF2B5EF4-FFF2-40B4-BE49-F238E27FC236}">
                <a16:creationId xmlns:a16="http://schemas.microsoft.com/office/drawing/2014/main" id="{948EEBBB-17B4-4D98-BF9B-24A994C2797E}"/>
              </a:ext>
            </a:extLst>
          </p:cNvPr>
          <p:cNvCxnSpPr>
            <a:cxnSpLocks/>
          </p:cNvCxnSpPr>
          <p:nvPr/>
        </p:nvCxnSpPr>
        <p:spPr>
          <a:xfrm flipH="1">
            <a:off x="2090787" y="3977355"/>
            <a:ext cx="80687" cy="131806"/>
          </a:xfrm>
          <a:prstGeom prst="line">
            <a:avLst/>
          </a:prstGeom>
          <a:ln w="15875">
            <a:solidFill>
              <a:schemeClr val="accent2"/>
            </a:solidFill>
          </a:ln>
        </p:spPr>
        <p:style>
          <a:lnRef idx="2">
            <a:schemeClr val="accent1"/>
          </a:lnRef>
          <a:fillRef idx="0">
            <a:schemeClr val="accent1"/>
          </a:fillRef>
          <a:effectRef idx="1">
            <a:schemeClr val="accent1"/>
          </a:effectRef>
          <a:fontRef idx="minor">
            <a:schemeClr val="tx1"/>
          </a:fontRef>
        </p:style>
      </p:cxnSp>
      <p:sp>
        <p:nvSpPr>
          <p:cNvPr id="3" name="Titel 2">
            <a:extLst>
              <a:ext uri="{FF2B5EF4-FFF2-40B4-BE49-F238E27FC236}">
                <a16:creationId xmlns:a16="http://schemas.microsoft.com/office/drawing/2014/main" id="{8161F7C7-E6C8-4BCA-B2D1-0782DC1B4BC8}"/>
              </a:ext>
            </a:extLst>
          </p:cNvPr>
          <p:cNvSpPr>
            <a:spLocks noGrp="1"/>
          </p:cNvSpPr>
          <p:nvPr>
            <p:ph type="title"/>
          </p:nvPr>
        </p:nvSpPr>
        <p:spPr/>
        <p:txBody>
          <a:bodyPr/>
          <a:lstStyle/>
          <a:p>
            <a:r>
              <a:rPr lang="en-US" dirty="0"/>
              <a:t>Digitalization is global …</a:t>
            </a:r>
            <a:endParaRPr lang="de-DE" dirty="0"/>
          </a:p>
        </p:txBody>
      </p:sp>
      <p:sp>
        <p:nvSpPr>
          <p:cNvPr id="20" name="Textfeld 19">
            <a:extLst>
              <a:ext uri="{FF2B5EF4-FFF2-40B4-BE49-F238E27FC236}">
                <a16:creationId xmlns:a16="http://schemas.microsoft.com/office/drawing/2014/main" id="{1524A9A6-49C6-4BB7-8B55-24D00DC15985}"/>
              </a:ext>
            </a:extLst>
          </p:cNvPr>
          <p:cNvSpPr txBox="1"/>
          <p:nvPr/>
        </p:nvSpPr>
        <p:spPr>
          <a:xfrm>
            <a:off x="1092173" y="3877741"/>
            <a:ext cx="809837" cy="300082"/>
          </a:xfrm>
          <a:prstGeom prst="rect">
            <a:avLst/>
          </a:prstGeom>
          <a:solidFill>
            <a:schemeClr val="accent6">
              <a:lumMod val="40000"/>
              <a:lumOff val="60000"/>
            </a:schemeClr>
          </a:solidFill>
          <a:ln w="28575">
            <a:solidFill>
              <a:schemeClr val="accent2"/>
            </a:solidFill>
          </a:ln>
        </p:spPr>
        <p:txBody>
          <a:bodyPr wrap="none" rtlCol="0">
            <a:spAutoFit/>
          </a:bodyPr>
          <a:lstStyle/>
          <a:p>
            <a:r>
              <a:rPr lang="en-US" sz="1350" dirty="0">
                <a:latin typeface="Arial" panose="020B0604020202020204" pitchFamily="34" charset="0"/>
                <a:cs typeface="Arial" panose="020B0604020202020204" pitchFamily="34" charset="0"/>
              </a:rPr>
              <a:t>09/2019</a:t>
            </a:r>
          </a:p>
        </p:txBody>
      </p:sp>
    </p:spTree>
    <p:extLst>
      <p:ext uri="{BB962C8B-B14F-4D97-AF65-F5344CB8AC3E}">
        <p14:creationId xmlns:p14="http://schemas.microsoft.com/office/powerpoint/2010/main" val="7670548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8A2A3108-BFFD-41CF-ABDC-32205739B5CE}"/>
              </a:ext>
            </a:extLst>
          </p:cNvPr>
          <p:cNvPicPr>
            <a:picLocks noChangeAspect="1"/>
          </p:cNvPicPr>
          <p:nvPr/>
        </p:nvPicPr>
        <p:blipFill>
          <a:blip r:embed="rId2"/>
          <a:stretch>
            <a:fillRect/>
          </a:stretch>
        </p:blipFill>
        <p:spPr>
          <a:xfrm>
            <a:off x="1259632" y="731949"/>
            <a:ext cx="6768752" cy="4144057"/>
          </a:xfrm>
          <a:prstGeom prst="rect">
            <a:avLst/>
          </a:prstGeom>
        </p:spPr>
      </p:pic>
      <p:sp>
        <p:nvSpPr>
          <p:cNvPr id="4" name="Titel 3">
            <a:extLst>
              <a:ext uri="{FF2B5EF4-FFF2-40B4-BE49-F238E27FC236}">
                <a16:creationId xmlns:a16="http://schemas.microsoft.com/office/drawing/2014/main" id="{EEC607C3-73F6-4775-9A45-D10F5366CA0E}"/>
              </a:ext>
            </a:extLst>
          </p:cNvPr>
          <p:cNvSpPr>
            <a:spLocks noGrp="1"/>
          </p:cNvSpPr>
          <p:nvPr>
            <p:ph type="title"/>
          </p:nvPr>
        </p:nvSpPr>
        <p:spPr>
          <a:prstGeom prst="rect">
            <a:avLst/>
          </a:prstGeom>
        </p:spPr>
        <p:txBody>
          <a:bodyPr>
            <a:noAutofit/>
          </a:bodyPr>
          <a:lstStyle/>
          <a:p>
            <a:r>
              <a:rPr lang="en-GB" sz="2200" dirty="0">
                <a:solidFill>
                  <a:srgbClr val="0073AA"/>
                </a:solidFill>
              </a:rPr>
              <a:t>Worldwide</a:t>
            </a:r>
            <a:r>
              <a:rPr lang="en-GB" sz="2200" dirty="0"/>
              <a:t> </a:t>
            </a:r>
            <a:r>
              <a:rPr lang="en-GB" sz="2200" dirty="0">
                <a:solidFill>
                  <a:srgbClr val="0073AA"/>
                </a:solidFill>
              </a:rPr>
              <a:t>relevance</a:t>
            </a:r>
            <a:r>
              <a:rPr lang="en-GB" sz="2200" dirty="0"/>
              <a:t> </a:t>
            </a:r>
            <a:r>
              <a:rPr lang="en-GB" sz="2200" dirty="0">
                <a:solidFill>
                  <a:srgbClr val="0073AA"/>
                </a:solidFill>
              </a:rPr>
              <a:t>and</a:t>
            </a:r>
            <a:r>
              <a:rPr lang="en-GB" sz="2200" dirty="0"/>
              <a:t> </a:t>
            </a:r>
            <a:r>
              <a:rPr lang="en-GB" sz="2200" dirty="0">
                <a:solidFill>
                  <a:srgbClr val="0073AA"/>
                </a:solidFill>
              </a:rPr>
              <a:t>cooperation</a:t>
            </a:r>
            <a:endParaRPr lang="de-DE" sz="2200" dirty="0">
              <a:solidFill>
                <a:srgbClr val="0073AA"/>
              </a:solidFill>
            </a:endParaRPr>
          </a:p>
        </p:txBody>
      </p:sp>
    </p:spTree>
    <p:extLst>
      <p:ext uri="{BB962C8B-B14F-4D97-AF65-F5344CB8AC3E}">
        <p14:creationId xmlns:p14="http://schemas.microsoft.com/office/powerpoint/2010/main" val="10376911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1303372" y="519523"/>
            <a:ext cx="6941036" cy="2631490"/>
          </a:xfrm>
          <a:prstGeom prst="rect">
            <a:avLst/>
          </a:prstGeom>
          <a:noFill/>
        </p:spPr>
        <p:txBody>
          <a:bodyPr wrap="square" rtlCol="0">
            <a:spAutoFit/>
          </a:bodyPr>
          <a:lstStyle/>
          <a:p>
            <a:r>
              <a:rPr lang="en-US" sz="1500" b="1" dirty="0">
                <a:solidFill>
                  <a:srgbClr val="0070C0"/>
                </a:solidFill>
              </a:rPr>
              <a:t>Software allows seemingly everything ...</a:t>
            </a:r>
          </a:p>
          <a:p>
            <a:endParaRPr lang="en-GB" sz="1500" b="1" dirty="0">
              <a:solidFill>
                <a:srgbClr val="0070C0"/>
              </a:solidFill>
            </a:endParaRPr>
          </a:p>
          <a:p>
            <a:r>
              <a:rPr lang="en-GB" sz="1500" b="1" dirty="0">
                <a:solidFill>
                  <a:srgbClr val="0070C0"/>
                </a:solidFill>
              </a:rPr>
              <a:t>However, what we need to avoid in automated (machine to machine) communication</a:t>
            </a:r>
          </a:p>
          <a:p>
            <a:endParaRPr lang="en-GB" sz="1500" b="1" dirty="0">
              <a:solidFill>
                <a:srgbClr val="0070C0"/>
              </a:solidFill>
            </a:endParaRPr>
          </a:p>
          <a:p>
            <a:pPr marL="214313" indent="-214313">
              <a:buFont typeface="Arial" panose="020B0604020202020204" pitchFamily="34" charset="0"/>
              <a:buChar char="•"/>
            </a:pPr>
            <a:r>
              <a:rPr lang="en-GB" sz="1500" b="1" dirty="0">
                <a:solidFill>
                  <a:srgbClr val="0070C0"/>
                </a:solidFill>
              </a:rPr>
              <a:t>Units such as: </a:t>
            </a:r>
            <a:r>
              <a:rPr lang="en-GB" sz="1500" dirty="0">
                <a:solidFill>
                  <a:srgbClr val="0070C0"/>
                </a:solidFill>
              </a:rPr>
              <a:t>Inch, Gallon, Feet, Miles, …</a:t>
            </a:r>
          </a:p>
          <a:p>
            <a:pPr marL="214313" indent="-214313">
              <a:buFont typeface="Arial" panose="020B0604020202020204" pitchFamily="34" charset="0"/>
              <a:buChar char="•"/>
            </a:pPr>
            <a:endParaRPr lang="en-GB" sz="1500" b="1" dirty="0">
              <a:solidFill>
                <a:srgbClr val="0070C0"/>
              </a:solidFill>
            </a:endParaRPr>
          </a:p>
          <a:p>
            <a:pPr marL="214313" indent="-214313">
              <a:buFont typeface="Arial" panose="020B0604020202020204" pitchFamily="34" charset="0"/>
              <a:buChar char="•"/>
            </a:pPr>
            <a:r>
              <a:rPr lang="en-GB" sz="1500" b="1" dirty="0">
                <a:solidFill>
                  <a:srgbClr val="0070C0"/>
                </a:solidFill>
              </a:rPr>
              <a:t>Characters such as: </a:t>
            </a:r>
            <a:r>
              <a:rPr lang="en-GB" sz="1500" dirty="0">
                <a:solidFill>
                  <a:srgbClr val="0070C0"/>
                </a:solidFill>
              </a:rPr>
              <a:t>ÄÖÜ,                         ,                       ,               , …… </a:t>
            </a:r>
          </a:p>
          <a:p>
            <a:pPr marL="214313" indent="-214313">
              <a:buFont typeface="Arial" panose="020B0604020202020204" pitchFamily="34" charset="0"/>
              <a:buChar char="•"/>
            </a:pPr>
            <a:endParaRPr lang="en-GB" sz="1500" b="1" dirty="0">
              <a:solidFill>
                <a:srgbClr val="0070C0"/>
              </a:solidFill>
            </a:endParaRPr>
          </a:p>
          <a:p>
            <a:pPr marL="214313" indent="-214313">
              <a:buFont typeface="Arial" panose="020B0604020202020204" pitchFamily="34" charset="0"/>
              <a:buChar char="•"/>
            </a:pPr>
            <a:r>
              <a:rPr lang="en-GB" sz="1500" b="1" dirty="0">
                <a:solidFill>
                  <a:srgbClr val="0070C0"/>
                </a:solidFill>
              </a:rPr>
              <a:t>Numeral systems such as: </a:t>
            </a:r>
            <a:r>
              <a:rPr lang="en-GB" sz="1500" dirty="0">
                <a:solidFill>
                  <a:srgbClr val="0070C0"/>
                </a:solidFill>
              </a:rPr>
              <a:t>binary, hexadecimal, ...</a:t>
            </a:r>
            <a:br>
              <a:rPr lang="en-GB" sz="1500" dirty="0">
                <a:solidFill>
                  <a:srgbClr val="0070C0"/>
                </a:solidFill>
              </a:rPr>
            </a:br>
            <a:endParaRPr lang="en-GB" sz="1500" dirty="0">
              <a:solidFill>
                <a:srgbClr val="0070C0"/>
              </a:solidFill>
            </a:endParaRPr>
          </a:p>
          <a:p>
            <a:pPr marL="214313" indent="-214313">
              <a:buFont typeface="Arial" panose="020B0604020202020204" pitchFamily="34" charset="0"/>
              <a:buChar char="•"/>
            </a:pPr>
            <a:r>
              <a:rPr lang="en-GB" sz="1500" b="1" dirty="0">
                <a:solidFill>
                  <a:srgbClr val="0070C0"/>
                </a:solidFill>
              </a:rPr>
              <a:t>Numerical digits such as: </a:t>
            </a:r>
            <a:r>
              <a:rPr lang="en-GB" sz="1500" dirty="0">
                <a:solidFill>
                  <a:srgbClr val="0070C0"/>
                </a:solidFill>
              </a:rPr>
              <a:t>Roman numerals (MMMCLXXXIIIV), …</a:t>
            </a:r>
          </a:p>
        </p:txBody>
      </p:sp>
      <p:sp>
        <p:nvSpPr>
          <p:cNvPr id="4" name="Textfeld 3"/>
          <p:cNvSpPr txBox="1"/>
          <p:nvPr/>
        </p:nvSpPr>
        <p:spPr>
          <a:xfrm>
            <a:off x="1363759" y="3247578"/>
            <a:ext cx="5705857" cy="323165"/>
          </a:xfrm>
          <a:prstGeom prst="rect">
            <a:avLst/>
          </a:prstGeom>
          <a:noFill/>
        </p:spPr>
        <p:txBody>
          <a:bodyPr wrap="none" rtlCol="0">
            <a:spAutoFit/>
          </a:bodyPr>
          <a:lstStyle/>
          <a:p>
            <a:r>
              <a:rPr lang="de-DE" sz="1500" b="1" dirty="0">
                <a:solidFill>
                  <a:srgbClr val="0070C0"/>
                </a:solidFill>
              </a:rPr>
              <a:t>… </a:t>
            </a:r>
            <a:r>
              <a:rPr lang="en-US" sz="1500" b="1" dirty="0">
                <a:solidFill>
                  <a:srgbClr val="0070C0"/>
                </a:solidFill>
              </a:rPr>
              <a:t>but some countries will introduce or maintain their own variants.</a:t>
            </a:r>
          </a:p>
        </p:txBody>
      </p:sp>
      <p:sp>
        <p:nvSpPr>
          <p:cNvPr id="6" name="Textfeld 5"/>
          <p:cNvSpPr txBox="1"/>
          <p:nvPr/>
        </p:nvSpPr>
        <p:spPr>
          <a:xfrm>
            <a:off x="4604948" y="1437624"/>
            <a:ext cx="3369431" cy="553998"/>
          </a:xfrm>
          <a:prstGeom prst="rect">
            <a:avLst/>
          </a:prstGeom>
          <a:solidFill>
            <a:schemeClr val="bg1"/>
          </a:solidFill>
        </p:spPr>
        <p:txBody>
          <a:bodyPr wrap="square" rtlCol="0">
            <a:spAutoFit/>
          </a:bodyPr>
          <a:lstStyle/>
          <a:p>
            <a:r>
              <a:rPr lang="de-DE" sz="1500" b="1" dirty="0">
                <a:solidFill>
                  <a:srgbClr val="0070C0"/>
                </a:solidFill>
              </a:rPr>
              <a:t>Braunschweiger Ell                                    ,…</a:t>
            </a:r>
          </a:p>
        </p:txBody>
      </p:sp>
      <p:sp>
        <p:nvSpPr>
          <p:cNvPr id="8" name="Textfeld 7"/>
          <p:cNvSpPr txBox="1"/>
          <p:nvPr/>
        </p:nvSpPr>
        <p:spPr>
          <a:xfrm>
            <a:off x="2900383" y="73630"/>
            <a:ext cx="2612446" cy="415498"/>
          </a:xfrm>
          <a:prstGeom prst="rect">
            <a:avLst/>
          </a:prstGeom>
          <a:noFill/>
        </p:spPr>
        <p:txBody>
          <a:bodyPr wrap="none" rtlCol="0">
            <a:spAutoFit/>
          </a:bodyPr>
          <a:lstStyle>
            <a:defPPr>
              <a:defRPr lang="en-US"/>
            </a:defPPr>
            <a:lvl1pPr>
              <a:defRPr sz="2800">
                <a:solidFill>
                  <a:srgbClr val="0070C0"/>
                </a:solidFill>
              </a:defRPr>
            </a:lvl1pPr>
          </a:lstStyle>
          <a:p>
            <a:r>
              <a:rPr lang="en-GB" sz="2100" dirty="0"/>
              <a:t>What we do not want </a:t>
            </a:r>
          </a:p>
        </p:txBody>
      </p:sp>
      <p:grpSp>
        <p:nvGrpSpPr>
          <p:cNvPr id="2" name="Gruppieren 1"/>
          <p:cNvGrpSpPr/>
          <p:nvPr/>
        </p:nvGrpSpPr>
        <p:grpSpPr>
          <a:xfrm>
            <a:off x="3568732" y="1861310"/>
            <a:ext cx="2734133" cy="364331"/>
            <a:chOff x="3198589" y="2583184"/>
            <a:chExt cx="3645511" cy="485775"/>
          </a:xfrm>
        </p:grpSpPr>
        <p:pic>
          <p:nvPicPr>
            <p:cNvPr id="2051" name="Picture 3" descr="C:\Users\wieden01\Documents\Zwischenablage0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305" y="2663403"/>
              <a:ext cx="1202322" cy="33354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wieden01\Documents\meter-arabisch.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8589" y="2583184"/>
              <a:ext cx="1409700" cy="4857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wieden01\Documents\russisch meter.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2813" y="2701753"/>
              <a:ext cx="741287" cy="2878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uppieren 8"/>
          <p:cNvGrpSpPr/>
          <p:nvPr/>
        </p:nvGrpSpPr>
        <p:grpSpPr>
          <a:xfrm>
            <a:off x="1385647" y="3976249"/>
            <a:ext cx="6371872" cy="584921"/>
            <a:chOff x="287809" y="5241394"/>
            <a:chExt cx="8495829" cy="779894"/>
          </a:xfrm>
        </p:grpSpPr>
        <p:sp>
          <p:nvSpPr>
            <p:cNvPr id="7" name="Textfeld 6"/>
            <p:cNvSpPr txBox="1"/>
            <p:nvPr/>
          </p:nvSpPr>
          <p:spPr>
            <a:xfrm>
              <a:off x="359817" y="5241394"/>
              <a:ext cx="6555897" cy="738663"/>
            </a:xfrm>
            <a:prstGeom prst="rect">
              <a:avLst/>
            </a:prstGeom>
            <a:noFill/>
          </p:spPr>
          <p:txBody>
            <a:bodyPr wrap="none" rtlCol="0">
              <a:spAutoFit/>
            </a:bodyPr>
            <a:lstStyle/>
            <a:p>
              <a:r>
                <a:rPr lang="en-GB" sz="1500" b="1" u="sng" dirty="0">
                  <a:solidFill>
                    <a:srgbClr val="FF0000"/>
                  </a:solidFill>
                </a:rPr>
                <a:t>Economic disaster: </a:t>
              </a:r>
              <a:r>
                <a:rPr lang="en-GB" sz="1500" b="1" dirty="0">
                  <a:solidFill>
                    <a:srgbClr val="FF0000"/>
                  </a:solidFill>
                </a:rPr>
                <a:t>complexity rise in the order of </a:t>
              </a:r>
              <a:r>
                <a:rPr lang="de-DE" sz="1500" b="1" dirty="0">
                  <a:solidFill>
                    <a:srgbClr val="FF0000"/>
                  </a:solidFill>
                </a:rPr>
                <a:t>n*(n-1)/2</a:t>
              </a:r>
            </a:p>
            <a:p>
              <a:r>
                <a:rPr lang="de-DE" sz="1500" i="1" dirty="0">
                  <a:solidFill>
                    <a:srgbClr val="0070C0"/>
                  </a:solidFill>
                </a:rPr>
                <a:t>(N: </a:t>
              </a:r>
              <a:r>
                <a:rPr lang="de-DE" sz="1500" i="1" dirty="0" err="1">
                  <a:solidFill>
                    <a:srgbClr val="0070C0"/>
                  </a:solidFill>
                </a:rPr>
                <a:t>number</a:t>
              </a:r>
              <a:r>
                <a:rPr lang="de-DE" sz="1500" i="1" dirty="0">
                  <a:solidFill>
                    <a:srgbClr val="0070C0"/>
                  </a:solidFill>
                </a:rPr>
                <a:t> </a:t>
              </a:r>
              <a:r>
                <a:rPr lang="de-DE" sz="1500" i="1" dirty="0" err="1">
                  <a:solidFill>
                    <a:srgbClr val="0070C0"/>
                  </a:solidFill>
                </a:rPr>
                <a:t>of</a:t>
              </a:r>
              <a:r>
                <a:rPr lang="de-DE" sz="1500" i="1" dirty="0">
                  <a:solidFill>
                    <a:srgbClr val="0070C0"/>
                  </a:solidFill>
                </a:rPr>
                <a:t> redundant </a:t>
              </a:r>
              <a:r>
                <a:rPr lang="de-DE" sz="1500" i="1" dirty="0" err="1">
                  <a:solidFill>
                    <a:srgbClr val="0070C0"/>
                  </a:solidFill>
                </a:rPr>
                <a:t>information</a:t>
              </a:r>
              <a:r>
                <a:rPr lang="de-DE" sz="1500" i="1" dirty="0">
                  <a:solidFill>
                    <a:srgbClr val="0070C0"/>
                  </a:solidFill>
                </a:rPr>
                <a:t> e.g. mm </a:t>
              </a:r>
              <a:r>
                <a:rPr lang="de-DE" sz="1500" i="1" dirty="0" err="1">
                  <a:solidFill>
                    <a:srgbClr val="0070C0"/>
                  </a:solidFill>
                </a:rPr>
                <a:t>to</a:t>
              </a:r>
              <a:r>
                <a:rPr lang="de-DE" sz="1500" i="1" dirty="0">
                  <a:solidFill>
                    <a:srgbClr val="0070C0"/>
                  </a:solidFill>
                </a:rPr>
                <a:t> </a:t>
              </a:r>
              <a:r>
                <a:rPr lang="de-DE" sz="1500" i="1" dirty="0" err="1">
                  <a:solidFill>
                    <a:srgbClr val="0070C0"/>
                  </a:solidFill>
                </a:rPr>
                <a:t>inch</a:t>
              </a:r>
              <a:r>
                <a:rPr lang="de-DE" sz="1500" i="1" dirty="0">
                  <a:solidFill>
                    <a:srgbClr val="0070C0"/>
                  </a:solidFill>
                </a:rPr>
                <a:t>: n=2)</a:t>
              </a:r>
              <a:endParaRPr lang="en-GB" sz="1500" i="1" dirty="0">
                <a:solidFill>
                  <a:srgbClr val="0070C0"/>
                </a:solidFill>
              </a:endParaRPr>
            </a:p>
          </p:txBody>
        </p:sp>
        <p:sp>
          <p:nvSpPr>
            <p:cNvPr id="5" name="Rechteck 4"/>
            <p:cNvSpPr/>
            <p:nvPr/>
          </p:nvSpPr>
          <p:spPr>
            <a:xfrm>
              <a:off x="287809" y="5241394"/>
              <a:ext cx="8495829" cy="779894"/>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a:p>
          </p:txBody>
        </p:sp>
      </p:grpSp>
      <p:pic>
        <p:nvPicPr>
          <p:cNvPr id="205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7642" y="1479308"/>
            <a:ext cx="1457996" cy="214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feld 14"/>
          <p:cNvSpPr txBox="1"/>
          <p:nvPr/>
        </p:nvSpPr>
        <p:spPr>
          <a:xfrm>
            <a:off x="1368619" y="3558870"/>
            <a:ext cx="5775877" cy="323165"/>
          </a:xfrm>
          <a:prstGeom prst="rect">
            <a:avLst/>
          </a:prstGeom>
          <a:noFill/>
        </p:spPr>
        <p:txBody>
          <a:bodyPr wrap="none" rtlCol="0">
            <a:spAutoFit/>
          </a:bodyPr>
          <a:lstStyle/>
          <a:p>
            <a:r>
              <a:rPr lang="de-DE" sz="1500" b="1" dirty="0">
                <a:solidFill>
                  <a:srgbClr val="0070C0"/>
                </a:solidFill>
              </a:rPr>
              <a:t>… </a:t>
            </a:r>
            <a:r>
              <a:rPr lang="de-DE" sz="1500" b="1" dirty="0" err="1">
                <a:solidFill>
                  <a:srgbClr val="0070C0"/>
                </a:solidFill>
              </a:rPr>
              <a:t>even</a:t>
            </a:r>
            <a:r>
              <a:rPr lang="de-DE" sz="1500" b="1" dirty="0">
                <a:solidFill>
                  <a:srgbClr val="0070C0"/>
                </a:solidFill>
              </a:rPr>
              <a:t> </a:t>
            </a:r>
            <a:r>
              <a:rPr lang="de-DE" sz="1500" b="1" dirty="0" err="1">
                <a:solidFill>
                  <a:srgbClr val="0070C0"/>
                </a:solidFill>
              </a:rPr>
              <a:t>if</a:t>
            </a:r>
            <a:r>
              <a:rPr lang="de-DE" sz="1500" b="1" dirty="0">
                <a:solidFill>
                  <a:srgbClr val="0070C0"/>
                </a:solidFill>
              </a:rPr>
              <a:t> </a:t>
            </a:r>
            <a:r>
              <a:rPr lang="de-DE" sz="1500" b="1" dirty="0" err="1">
                <a:solidFill>
                  <a:srgbClr val="0070C0"/>
                </a:solidFill>
              </a:rPr>
              <a:t>there</a:t>
            </a:r>
            <a:r>
              <a:rPr lang="de-DE" sz="1500" b="1" dirty="0">
                <a:solidFill>
                  <a:srgbClr val="0070C0"/>
                </a:solidFill>
              </a:rPr>
              <a:t> </a:t>
            </a:r>
            <a:r>
              <a:rPr lang="de-DE" sz="1500" b="1" dirty="0" err="1">
                <a:solidFill>
                  <a:srgbClr val="0070C0"/>
                </a:solidFill>
              </a:rPr>
              <a:t>is</a:t>
            </a:r>
            <a:r>
              <a:rPr lang="de-DE" sz="1500" b="1" dirty="0">
                <a:solidFill>
                  <a:srgbClr val="0070C0"/>
                </a:solidFill>
              </a:rPr>
              <a:t> a </a:t>
            </a:r>
            <a:r>
              <a:rPr lang="de-DE" sz="1500" b="1" dirty="0" err="1">
                <a:solidFill>
                  <a:srgbClr val="0070C0"/>
                </a:solidFill>
              </a:rPr>
              <a:t>increasing</a:t>
            </a:r>
            <a:r>
              <a:rPr lang="de-DE" sz="1500" b="1" dirty="0">
                <a:solidFill>
                  <a:srgbClr val="0070C0"/>
                </a:solidFill>
              </a:rPr>
              <a:t> </a:t>
            </a:r>
            <a:r>
              <a:rPr lang="de-DE" sz="1500" b="1" dirty="0" err="1">
                <a:solidFill>
                  <a:srgbClr val="0070C0"/>
                </a:solidFill>
              </a:rPr>
              <a:t>risk</a:t>
            </a:r>
            <a:r>
              <a:rPr lang="de-DE" sz="1500" b="1" dirty="0">
                <a:solidFill>
                  <a:srgbClr val="0070C0"/>
                </a:solidFill>
              </a:rPr>
              <a:t> </a:t>
            </a:r>
            <a:r>
              <a:rPr lang="de-DE" sz="1500" b="1" dirty="0" err="1">
                <a:solidFill>
                  <a:srgbClr val="0070C0"/>
                </a:solidFill>
              </a:rPr>
              <a:t>of</a:t>
            </a:r>
            <a:r>
              <a:rPr lang="de-DE" sz="1500" b="1" dirty="0">
                <a:solidFill>
                  <a:srgbClr val="0070C0"/>
                </a:solidFill>
              </a:rPr>
              <a:t> </a:t>
            </a:r>
            <a:r>
              <a:rPr lang="de-DE" sz="1500" b="1" dirty="0" err="1">
                <a:solidFill>
                  <a:srgbClr val="0070C0"/>
                </a:solidFill>
              </a:rPr>
              <a:t>diversity</a:t>
            </a:r>
            <a:r>
              <a:rPr lang="de-DE" sz="1500" b="1" dirty="0">
                <a:solidFill>
                  <a:srgbClr val="0070C0"/>
                </a:solidFill>
              </a:rPr>
              <a:t> </a:t>
            </a:r>
            <a:r>
              <a:rPr lang="de-DE" sz="1500" b="1" dirty="0" err="1">
                <a:solidFill>
                  <a:srgbClr val="0070C0"/>
                </a:solidFill>
              </a:rPr>
              <a:t>and</a:t>
            </a:r>
            <a:r>
              <a:rPr lang="de-DE" sz="1500" b="1" dirty="0">
                <a:solidFill>
                  <a:srgbClr val="0070C0"/>
                </a:solidFill>
              </a:rPr>
              <a:t> </a:t>
            </a:r>
            <a:r>
              <a:rPr lang="de-DE" sz="1500" b="1" dirty="0" err="1">
                <a:solidFill>
                  <a:srgbClr val="0070C0"/>
                </a:solidFill>
              </a:rPr>
              <a:t>missunderstanding</a:t>
            </a:r>
            <a:r>
              <a:rPr lang="de-DE" sz="1500" b="1" dirty="0">
                <a:solidFill>
                  <a:srgbClr val="0070C0"/>
                </a:solidFill>
              </a:rPr>
              <a:t>. </a:t>
            </a:r>
            <a:endParaRPr lang="en-US" sz="1500" b="1" dirty="0">
              <a:solidFill>
                <a:srgbClr val="0070C0"/>
              </a:solidFill>
            </a:endParaRPr>
          </a:p>
        </p:txBody>
      </p:sp>
    </p:spTree>
    <p:extLst>
      <p:ext uri="{BB962C8B-B14F-4D97-AF65-F5344CB8AC3E}">
        <p14:creationId xmlns:p14="http://schemas.microsoft.com/office/powerpoint/2010/main" val="20985060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5C581F-6BB2-4DFA-BB7E-432949321CB6}"/>
              </a:ext>
            </a:extLst>
          </p:cNvPr>
          <p:cNvSpPr>
            <a:spLocks noGrp="1"/>
          </p:cNvSpPr>
          <p:nvPr>
            <p:ph type="title"/>
          </p:nvPr>
        </p:nvSpPr>
        <p:spPr/>
        <p:txBody>
          <a:bodyPr/>
          <a:lstStyle/>
          <a:p>
            <a:r>
              <a:rPr lang="de-DE" dirty="0"/>
              <a:t>Liaisons</a:t>
            </a:r>
          </a:p>
        </p:txBody>
      </p:sp>
      <p:pic>
        <p:nvPicPr>
          <p:cNvPr id="9" name="Bildplatzhalter 8" descr="PowerPoint-Bildschirmpräsentation  -  Totems.pptx">
            <a:extLst>
              <a:ext uri="{FF2B5EF4-FFF2-40B4-BE49-F238E27FC236}">
                <a16:creationId xmlns:a16="http://schemas.microsoft.com/office/drawing/2014/main" id="{5244F67E-1487-453D-A310-BDC90CA66FB6}"/>
              </a:ext>
            </a:extLst>
          </p:cNvPr>
          <p:cNvPicPr>
            <a:picLocks noGrp="1" noChangeAspect="1"/>
          </p:cNvPicPr>
          <p:nvPr>
            <p:ph type="pic" idx="4294967295"/>
          </p:nvPr>
        </p:nvPicPr>
        <p:blipFill>
          <a:blip r:embed="rId2"/>
          <a:srcRect/>
          <a:stretch>
            <a:fillRect/>
          </a:stretch>
        </p:blipFill>
        <p:spPr>
          <a:xfrm>
            <a:off x="1115616" y="1221581"/>
            <a:ext cx="6832600" cy="3654425"/>
          </a:xfrm>
        </p:spPr>
      </p:pic>
    </p:spTree>
    <p:extLst>
      <p:ext uri="{BB962C8B-B14F-4D97-AF65-F5344CB8AC3E}">
        <p14:creationId xmlns:p14="http://schemas.microsoft.com/office/powerpoint/2010/main" val="15223479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F7069E3C-BCA9-4B47-AA19-3F046307F846}"/>
              </a:ext>
            </a:extLst>
          </p:cNvPr>
          <p:cNvSpPr/>
          <p:nvPr/>
        </p:nvSpPr>
        <p:spPr>
          <a:xfrm>
            <a:off x="915732" y="2355726"/>
            <a:ext cx="2510853" cy="288032"/>
          </a:xfrm>
          <a:prstGeom prst="rect">
            <a:avLst/>
          </a:prstGeom>
          <a:solidFill>
            <a:schemeClr val="accent6">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AD18B5E4-7A56-4944-9115-CFB1323A15B2}"/>
              </a:ext>
            </a:extLst>
          </p:cNvPr>
          <p:cNvSpPr/>
          <p:nvPr/>
        </p:nvSpPr>
        <p:spPr>
          <a:xfrm>
            <a:off x="915732" y="3291830"/>
            <a:ext cx="3028014" cy="288032"/>
          </a:xfrm>
          <a:prstGeom prst="rect">
            <a:avLst/>
          </a:prstGeom>
          <a:solidFill>
            <a:schemeClr val="accent6">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6064D885-E4FA-49A2-A1D3-00347F6E980E}"/>
              </a:ext>
            </a:extLst>
          </p:cNvPr>
          <p:cNvSpPr/>
          <p:nvPr/>
        </p:nvSpPr>
        <p:spPr>
          <a:xfrm>
            <a:off x="915731" y="3853921"/>
            <a:ext cx="4376349" cy="288032"/>
          </a:xfrm>
          <a:prstGeom prst="rect">
            <a:avLst/>
          </a:prstGeom>
          <a:solidFill>
            <a:srgbClr val="92D050">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81C3C7C3-9E50-44E2-96FE-B6D79FF6E152}"/>
              </a:ext>
            </a:extLst>
          </p:cNvPr>
          <p:cNvSpPr/>
          <p:nvPr/>
        </p:nvSpPr>
        <p:spPr>
          <a:xfrm>
            <a:off x="915732" y="4443958"/>
            <a:ext cx="4376349" cy="288032"/>
          </a:xfrm>
          <a:prstGeom prst="rect">
            <a:avLst/>
          </a:prstGeom>
          <a:solidFill>
            <a:srgbClr val="92D050">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35" name="Gruppieren 34">
            <a:extLst>
              <a:ext uri="{FF2B5EF4-FFF2-40B4-BE49-F238E27FC236}">
                <a16:creationId xmlns:a16="http://schemas.microsoft.com/office/drawing/2014/main" id="{0843A4CF-D9C1-4360-93CE-80E04F23D723}"/>
              </a:ext>
            </a:extLst>
          </p:cNvPr>
          <p:cNvGrpSpPr/>
          <p:nvPr/>
        </p:nvGrpSpPr>
        <p:grpSpPr>
          <a:xfrm>
            <a:off x="3961817" y="1491630"/>
            <a:ext cx="2194359" cy="576064"/>
            <a:chOff x="4177841" y="1419622"/>
            <a:chExt cx="2194359" cy="576064"/>
          </a:xfrm>
        </p:grpSpPr>
        <p:sp>
          <p:nvSpPr>
            <p:cNvPr id="11" name="Rechteck 10">
              <a:extLst>
                <a:ext uri="{FF2B5EF4-FFF2-40B4-BE49-F238E27FC236}">
                  <a16:creationId xmlns:a16="http://schemas.microsoft.com/office/drawing/2014/main" id="{47B648D8-59EB-4D4C-A3FF-F1E2BE29EAD0}"/>
                </a:ext>
              </a:extLst>
            </p:cNvPr>
            <p:cNvSpPr/>
            <p:nvPr/>
          </p:nvSpPr>
          <p:spPr>
            <a:xfrm>
              <a:off x="4177841" y="1707654"/>
              <a:ext cx="1106192" cy="288032"/>
            </a:xfrm>
            <a:prstGeom prst="rect">
              <a:avLst/>
            </a:prstGeom>
            <a:solidFill>
              <a:schemeClr val="accent3">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95DA7AA4-100C-43DD-A5AB-0950E801162E}"/>
                </a:ext>
              </a:extLst>
            </p:cNvPr>
            <p:cNvSpPr/>
            <p:nvPr/>
          </p:nvSpPr>
          <p:spPr>
            <a:xfrm>
              <a:off x="5364088" y="1707654"/>
              <a:ext cx="1008112" cy="288032"/>
            </a:xfrm>
            <a:prstGeom prst="rect">
              <a:avLst/>
            </a:prstGeom>
            <a:solidFill>
              <a:schemeClr val="accent3">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4" name="Gerade Verbindung mit Pfeil 3">
              <a:extLst>
                <a:ext uri="{FF2B5EF4-FFF2-40B4-BE49-F238E27FC236}">
                  <a16:creationId xmlns:a16="http://schemas.microsoft.com/office/drawing/2014/main" id="{5DAC36C3-2A8E-4300-B2FF-ED97F23A1CB8}"/>
                </a:ext>
              </a:extLst>
            </p:cNvPr>
            <p:cNvCxnSpPr>
              <a:cxnSpLocks/>
            </p:cNvCxnSpPr>
            <p:nvPr/>
          </p:nvCxnSpPr>
          <p:spPr>
            <a:xfrm flipH="1">
              <a:off x="4648493" y="1419622"/>
              <a:ext cx="351532" cy="2880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Gerade Verbindung mit Pfeil 17">
              <a:extLst>
                <a:ext uri="{FF2B5EF4-FFF2-40B4-BE49-F238E27FC236}">
                  <a16:creationId xmlns:a16="http://schemas.microsoft.com/office/drawing/2014/main" id="{4DEE45A3-2467-4DFD-8260-960F0DDCFDBB}"/>
                </a:ext>
              </a:extLst>
            </p:cNvPr>
            <p:cNvCxnSpPr>
              <a:cxnSpLocks/>
            </p:cNvCxnSpPr>
            <p:nvPr/>
          </p:nvCxnSpPr>
          <p:spPr>
            <a:xfrm>
              <a:off x="5029994" y="1419622"/>
              <a:ext cx="838150" cy="2880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37" name="Gruppieren 36">
            <a:extLst>
              <a:ext uri="{FF2B5EF4-FFF2-40B4-BE49-F238E27FC236}">
                <a16:creationId xmlns:a16="http://schemas.microsoft.com/office/drawing/2014/main" id="{AC18D6C2-BBB9-4B17-BF0D-11124E21B6C2}"/>
              </a:ext>
            </a:extLst>
          </p:cNvPr>
          <p:cNvGrpSpPr/>
          <p:nvPr/>
        </p:nvGrpSpPr>
        <p:grpSpPr>
          <a:xfrm>
            <a:off x="6516216" y="1203598"/>
            <a:ext cx="1684737" cy="874643"/>
            <a:chOff x="6732240" y="1131590"/>
            <a:chExt cx="1684737" cy="874643"/>
          </a:xfrm>
        </p:grpSpPr>
        <p:sp>
          <p:nvSpPr>
            <p:cNvPr id="10" name="Rechteck 9">
              <a:extLst>
                <a:ext uri="{FF2B5EF4-FFF2-40B4-BE49-F238E27FC236}">
                  <a16:creationId xmlns:a16="http://schemas.microsoft.com/office/drawing/2014/main" id="{62434269-21E1-46BD-BCD5-3739B6A1C986}"/>
                </a:ext>
              </a:extLst>
            </p:cNvPr>
            <p:cNvSpPr/>
            <p:nvPr/>
          </p:nvSpPr>
          <p:spPr>
            <a:xfrm>
              <a:off x="7412636" y="1131590"/>
              <a:ext cx="1004341" cy="288032"/>
            </a:xfrm>
            <a:prstGeom prst="rect">
              <a:avLst/>
            </a:prstGeom>
            <a:solidFill>
              <a:schemeClr val="accent6">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30" name="Rechteck 29">
              <a:extLst>
                <a:ext uri="{FF2B5EF4-FFF2-40B4-BE49-F238E27FC236}">
                  <a16:creationId xmlns:a16="http://schemas.microsoft.com/office/drawing/2014/main" id="{29B0C794-6447-4A3F-A66C-FE5734CFB240}"/>
                </a:ext>
              </a:extLst>
            </p:cNvPr>
            <p:cNvSpPr/>
            <p:nvPr/>
          </p:nvSpPr>
          <p:spPr>
            <a:xfrm>
              <a:off x="6732240" y="1718201"/>
              <a:ext cx="1004341" cy="288032"/>
            </a:xfrm>
            <a:prstGeom prst="rect">
              <a:avLst/>
            </a:prstGeom>
            <a:solidFill>
              <a:schemeClr val="accent6">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grpSp>
      <p:sp>
        <p:nvSpPr>
          <p:cNvPr id="31" name="Textfeld 30">
            <a:extLst>
              <a:ext uri="{FF2B5EF4-FFF2-40B4-BE49-F238E27FC236}">
                <a16:creationId xmlns:a16="http://schemas.microsoft.com/office/drawing/2014/main" id="{EBEACA67-A396-4A29-AB27-814FD119FC7A}"/>
              </a:ext>
            </a:extLst>
          </p:cNvPr>
          <p:cNvSpPr txBox="1"/>
          <p:nvPr/>
        </p:nvSpPr>
        <p:spPr>
          <a:xfrm>
            <a:off x="7507419" y="1545054"/>
            <a:ext cx="1241045" cy="738664"/>
          </a:xfrm>
          <a:prstGeom prst="rect">
            <a:avLst/>
          </a:prstGeom>
          <a:noFill/>
        </p:spPr>
        <p:txBody>
          <a:bodyPr wrap="none" rtlCol="0">
            <a:spAutoFit/>
          </a:bodyPr>
          <a:lstStyle/>
          <a:p>
            <a:r>
              <a:rPr lang="de-DE" sz="1400" dirty="0" err="1">
                <a:solidFill>
                  <a:schemeClr val="accent2"/>
                </a:solidFill>
                <a:latin typeface="Arial" panose="020B0604020202020204" pitchFamily="34" charset="0"/>
                <a:cs typeface="Arial" panose="020B0604020202020204" pitchFamily="34" charset="0"/>
              </a:rPr>
              <a:t>create</a:t>
            </a:r>
            <a:r>
              <a:rPr lang="de-DE" sz="1400" dirty="0">
                <a:solidFill>
                  <a:schemeClr val="accent2"/>
                </a:solidFill>
                <a:latin typeface="Arial" panose="020B0604020202020204" pitchFamily="34" charset="0"/>
                <a:cs typeface="Arial" panose="020B0604020202020204" pitchFamily="34" charset="0"/>
              </a:rPr>
              <a:t> DCC</a:t>
            </a:r>
          </a:p>
          <a:p>
            <a:r>
              <a:rPr lang="de-DE" sz="1400" dirty="0" err="1">
                <a:solidFill>
                  <a:schemeClr val="accent2"/>
                </a:solidFill>
                <a:latin typeface="Arial" panose="020B0604020202020204" pitchFamily="34" charset="0"/>
                <a:cs typeface="Arial" panose="020B0604020202020204" pitchFamily="34" charset="0"/>
              </a:rPr>
              <a:t>use</a:t>
            </a:r>
            <a:r>
              <a:rPr lang="de-DE" sz="1400" dirty="0">
                <a:solidFill>
                  <a:schemeClr val="accent2"/>
                </a:solidFill>
                <a:latin typeface="Arial" panose="020B0604020202020204" pitchFamily="34" charset="0"/>
                <a:cs typeface="Arial" panose="020B0604020202020204" pitchFamily="34" charset="0"/>
              </a:rPr>
              <a:t> DCC</a:t>
            </a:r>
          </a:p>
          <a:p>
            <a:r>
              <a:rPr lang="de-DE" sz="1400" dirty="0" err="1">
                <a:solidFill>
                  <a:schemeClr val="accent2"/>
                </a:solidFill>
                <a:latin typeface="Arial" panose="020B0604020202020204" pitchFamily="34" charset="0"/>
                <a:cs typeface="Arial" panose="020B0604020202020204" pitchFamily="34" charset="0"/>
              </a:rPr>
              <a:t>validate</a:t>
            </a:r>
            <a:r>
              <a:rPr lang="de-DE" sz="1400" dirty="0">
                <a:solidFill>
                  <a:schemeClr val="accent2"/>
                </a:solidFill>
                <a:latin typeface="Arial" panose="020B0604020202020204" pitchFamily="34" charset="0"/>
                <a:cs typeface="Arial" panose="020B0604020202020204" pitchFamily="34" charset="0"/>
              </a:rPr>
              <a:t> DCC</a:t>
            </a:r>
          </a:p>
        </p:txBody>
      </p:sp>
      <p:sp>
        <p:nvSpPr>
          <p:cNvPr id="2" name="Rechteck 1">
            <a:extLst>
              <a:ext uri="{FF2B5EF4-FFF2-40B4-BE49-F238E27FC236}">
                <a16:creationId xmlns:a16="http://schemas.microsoft.com/office/drawing/2014/main" id="{9DD63859-1302-400B-9CF8-0808BD4D3EDB}"/>
              </a:ext>
            </a:extLst>
          </p:cNvPr>
          <p:cNvSpPr/>
          <p:nvPr/>
        </p:nvSpPr>
        <p:spPr>
          <a:xfrm>
            <a:off x="2123728" y="1203598"/>
            <a:ext cx="4680520" cy="288032"/>
          </a:xfrm>
          <a:prstGeom prst="rect">
            <a:avLst/>
          </a:prstGeom>
          <a:solidFill>
            <a:srgbClr val="92D050">
              <a:alpha val="4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5B1B5219-2E19-4E88-BC03-4AF49022E1DA}"/>
              </a:ext>
            </a:extLst>
          </p:cNvPr>
          <p:cNvSpPr/>
          <p:nvPr/>
        </p:nvSpPr>
        <p:spPr>
          <a:xfrm>
            <a:off x="107504" y="1131590"/>
            <a:ext cx="8136904" cy="3692614"/>
          </a:xfrm>
          <a:prstGeom prst="rect">
            <a:avLst/>
          </a:prstGeom>
        </p:spPr>
        <p:txBody>
          <a:bodyPr wrap="square">
            <a:spAutoFit/>
          </a:bodyPr>
          <a:lstStyle/>
          <a:p>
            <a:pPr marL="742950" lvl="1" indent="-285750">
              <a:lnSpc>
                <a:spcPct val="107000"/>
              </a:lnSpc>
              <a:spcBef>
                <a:spcPts val="1200"/>
              </a:spcBef>
              <a:spcAft>
                <a:spcPts val="1200"/>
              </a:spcAft>
              <a:buFont typeface="Courier New" panose="02070309020205020404" pitchFamily="49" charset="0"/>
              <a:buChar char="o"/>
            </a:pPr>
            <a:r>
              <a:rPr lang="en-GB" i="1" dirty="0">
                <a:solidFill>
                  <a:srgbClr val="1F3864"/>
                </a:solidFill>
                <a:latin typeface="Calibri" panose="020F0502020204030204" pitchFamily="34" charset="0"/>
                <a:ea typeface="Calibri" panose="020F0502020204030204" pitchFamily="34" charset="0"/>
                <a:cs typeface="Times New Roman" panose="02020603050405020304" pitchFamily="18" charset="0"/>
              </a:rPr>
              <a:t>Definition of minimum requirements for DCC regarding content and interfaces</a:t>
            </a:r>
            <a:endParaRPr lang="de-DE"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Bef>
                <a:spcPts val="1200"/>
              </a:spcBef>
              <a:spcAft>
                <a:spcPts val="1200"/>
              </a:spcAft>
              <a:buFont typeface="Courier New" panose="02070309020205020404" pitchFamily="49" charset="0"/>
              <a:buChar char="o"/>
            </a:pPr>
            <a:r>
              <a:rPr lang="en-GB" i="1" dirty="0">
                <a:solidFill>
                  <a:srgbClr val="1F3864"/>
                </a:solidFill>
                <a:latin typeface="Calibri" panose="020F0502020204030204" pitchFamily="34" charset="0"/>
                <a:ea typeface="Calibri" panose="020F0502020204030204" pitchFamily="34" charset="0"/>
                <a:cs typeface="Times New Roman" panose="02020603050405020304" pitchFamily="18" charset="0"/>
              </a:rPr>
              <a:t>Development and publication of case studies, guidelines and software</a:t>
            </a:r>
            <a:endParaRPr lang="de-DE"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Bef>
                <a:spcPts val="1200"/>
              </a:spcBef>
              <a:spcAft>
                <a:spcPts val="1200"/>
              </a:spcAft>
              <a:buFont typeface="Courier New" panose="02070309020205020404" pitchFamily="49" charset="0"/>
              <a:buChar char="o"/>
            </a:pPr>
            <a:r>
              <a:rPr lang="en-GB" i="1" dirty="0">
                <a:solidFill>
                  <a:srgbClr val="1F3864"/>
                </a:solidFill>
                <a:latin typeface="Calibri" panose="020F0502020204030204" pitchFamily="34" charset="0"/>
                <a:ea typeface="Calibri" panose="020F0502020204030204" pitchFamily="34" charset="0"/>
                <a:cs typeface="Times New Roman" panose="02020603050405020304" pitchFamily="18" charset="0"/>
              </a:rPr>
              <a:t>Organisation of workshops to provide a forum for the presentation and discussion of novel approaches</a:t>
            </a:r>
            <a:endParaRPr lang="de-DE"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Bef>
                <a:spcPts val="1200"/>
              </a:spcBef>
              <a:spcAft>
                <a:spcPts val="1200"/>
              </a:spcAft>
              <a:buFont typeface="Courier New" panose="02070309020205020404" pitchFamily="49" charset="0"/>
              <a:buChar char="o"/>
            </a:pPr>
            <a:r>
              <a:rPr lang="en-GB" i="1" dirty="0">
                <a:solidFill>
                  <a:srgbClr val="1F3864"/>
                </a:solidFill>
                <a:latin typeface="Calibri" panose="020F0502020204030204" pitchFamily="34" charset="0"/>
                <a:ea typeface="Calibri" panose="020F0502020204030204" pitchFamily="34" charset="0"/>
                <a:cs typeface="Times New Roman" panose="02020603050405020304" pitchFamily="18" charset="0"/>
              </a:rPr>
              <a:t>Organisation of training courses, both, web-based and in person</a:t>
            </a:r>
            <a:endParaRPr lang="de-DE"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Bef>
                <a:spcPts val="1200"/>
              </a:spcBef>
              <a:spcAft>
                <a:spcPts val="1200"/>
              </a:spcAft>
              <a:buFont typeface="Courier New" panose="02070309020205020404" pitchFamily="49" charset="0"/>
              <a:buChar char="o"/>
            </a:pPr>
            <a:r>
              <a:rPr lang="en-GB" i="1" dirty="0">
                <a:solidFill>
                  <a:srgbClr val="1F3864"/>
                </a:solidFill>
                <a:latin typeface="Calibri" panose="020F0502020204030204" pitchFamily="34" charset="0"/>
                <a:ea typeface="Calibri" panose="020F0502020204030204" pitchFamily="34" charset="0"/>
                <a:cs typeface="Times New Roman" panose="02020603050405020304" pitchFamily="18" charset="0"/>
              </a:rPr>
              <a:t>Active collaboration with all EURAMET TCs</a:t>
            </a:r>
            <a:endParaRPr lang="de-DE"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Bef>
                <a:spcPts val="1200"/>
              </a:spcBef>
              <a:spcAft>
                <a:spcPts val="1200"/>
              </a:spcAft>
              <a:buFont typeface="Courier New" panose="02070309020205020404" pitchFamily="49" charset="0"/>
              <a:buChar char="o"/>
            </a:pPr>
            <a:r>
              <a:rPr lang="en-GB" i="1" dirty="0">
                <a:solidFill>
                  <a:srgbClr val="1F3864"/>
                </a:solidFill>
                <a:latin typeface="Calibri" panose="020F0502020204030204" pitchFamily="34" charset="0"/>
                <a:ea typeface="Calibri" panose="020F0502020204030204" pitchFamily="34" charset="0"/>
                <a:cs typeface="Times New Roman" panose="02020603050405020304" pitchFamily="18" charset="0"/>
              </a:rPr>
              <a:t>Active collaboration with the CIPM and its CCs</a:t>
            </a:r>
            <a:endParaRPr lang="de-DE" dirty="0"/>
          </a:p>
        </p:txBody>
      </p:sp>
      <p:sp>
        <p:nvSpPr>
          <p:cNvPr id="3" name="Titel 2">
            <a:extLst>
              <a:ext uri="{FF2B5EF4-FFF2-40B4-BE49-F238E27FC236}">
                <a16:creationId xmlns:a16="http://schemas.microsoft.com/office/drawing/2014/main" id="{C01DDC04-4C68-4ECB-B00E-D5AF31B1DB50}"/>
              </a:ext>
            </a:extLst>
          </p:cNvPr>
          <p:cNvSpPr>
            <a:spLocks noGrp="1"/>
          </p:cNvSpPr>
          <p:nvPr>
            <p:ph type="title"/>
          </p:nvPr>
        </p:nvSpPr>
        <p:spPr/>
        <p:txBody>
          <a:bodyPr>
            <a:normAutofit/>
          </a:bodyPr>
          <a:lstStyle/>
          <a:p>
            <a:r>
              <a:rPr lang="en-GB" dirty="0"/>
              <a:t>Aims of TC IM 1448: </a:t>
            </a:r>
            <a:r>
              <a:rPr lang="de-DE" dirty="0"/>
              <a:t>Development </a:t>
            </a:r>
            <a:r>
              <a:rPr lang="de-DE" dirty="0" err="1"/>
              <a:t>of</a:t>
            </a:r>
            <a:r>
              <a:rPr lang="de-DE" dirty="0"/>
              <a:t> digital </a:t>
            </a:r>
            <a:r>
              <a:rPr lang="de-DE" dirty="0" err="1"/>
              <a:t>calibration</a:t>
            </a:r>
            <a:r>
              <a:rPr lang="de-DE" dirty="0"/>
              <a:t> </a:t>
            </a:r>
            <a:r>
              <a:rPr lang="de-DE" dirty="0" err="1"/>
              <a:t>certificates</a:t>
            </a:r>
            <a:endParaRPr lang="de-DE" dirty="0"/>
          </a:p>
        </p:txBody>
      </p:sp>
    </p:spTree>
    <p:extLst>
      <p:ext uri="{BB962C8B-B14F-4D97-AF65-F5344CB8AC3E}">
        <p14:creationId xmlns:p14="http://schemas.microsoft.com/office/powerpoint/2010/main" val="9119480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animBg="1"/>
      <p:bldP spid="31" grpId="0"/>
      <p:bldP spid="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C9089E2-F241-43FE-9688-6634678068FD}"/>
              </a:ext>
            </a:extLst>
          </p:cNvPr>
          <p:cNvSpPr>
            <a:spLocks noGrp="1"/>
          </p:cNvSpPr>
          <p:nvPr>
            <p:ph type="title"/>
          </p:nvPr>
        </p:nvSpPr>
        <p:spPr/>
        <p:txBody>
          <a:bodyPr>
            <a:normAutofit/>
          </a:bodyPr>
          <a:lstStyle/>
          <a:p>
            <a:r>
              <a:rPr lang="en-GB" b="1" dirty="0">
                <a:solidFill>
                  <a:srgbClr val="C00000"/>
                </a:solidFill>
              </a:rPr>
              <a:t>Global opportunity</a:t>
            </a:r>
          </a:p>
        </p:txBody>
      </p:sp>
      <p:sp>
        <p:nvSpPr>
          <p:cNvPr id="6" name="Rechteck 5">
            <a:extLst>
              <a:ext uri="{FF2B5EF4-FFF2-40B4-BE49-F238E27FC236}">
                <a16:creationId xmlns:a16="http://schemas.microsoft.com/office/drawing/2014/main" id="{8DA21248-CD06-4A11-9CC1-7E8F5CDF4B5A}"/>
              </a:ext>
            </a:extLst>
          </p:cNvPr>
          <p:cNvSpPr/>
          <p:nvPr/>
        </p:nvSpPr>
        <p:spPr>
          <a:xfrm>
            <a:off x="3135216" y="1102693"/>
            <a:ext cx="5049171" cy="1738362"/>
          </a:xfrm>
          <a:prstGeom prst="rect">
            <a:avLst/>
          </a:prstGeom>
          <a:solidFill>
            <a:srgbClr val="009BCE">
              <a:alpha val="14902"/>
            </a:srgbClr>
          </a:solidFill>
        </p:spPr>
        <p:style>
          <a:lnRef idx="1">
            <a:schemeClr val="accent1"/>
          </a:lnRef>
          <a:fillRef idx="3">
            <a:schemeClr val="accent1"/>
          </a:fillRef>
          <a:effectRef idx="2">
            <a:schemeClr val="accent1"/>
          </a:effectRef>
          <a:fontRef idx="minor">
            <a:schemeClr val="lt1"/>
          </a:fontRef>
        </p:style>
        <p:txBody>
          <a:bodyPr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r"/>
            <a:r>
              <a:rPr lang="en-GB" sz="2000" dirty="0">
                <a:solidFill>
                  <a:schemeClr val="tx2"/>
                </a:solidFill>
                <a:latin typeface="Arial" panose="020B0604020202020204" pitchFamily="34" charset="0"/>
                <a:cs typeface="Arial" panose="020B0604020202020204" pitchFamily="34" charset="0"/>
              </a:rPr>
              <a:t>Transfer the successful International </a:t>
            </a:r>
          </a:p>
          <a:p>
            <a:pPr algn="r"/>
            <a:r>
              <a:rPr lang="en-GB" sz="2000" dirty="0">
                <a:solidFill>
                  <a:schemeClr val="tx2"/>
                </a:solidFill>
                <a:latin typeface="Arial" panose="020B0604020202020204" pitchFamily="34" charset="0"/>
                <a:cs typeface="Arial" panose="020B0604020202020204" pitchFamily="34" charset="0"/>
              </a:rPr>
              <a:t>System of Units into the </a:t>
            </a:r>
          </a:p>
          <a:p>
            <a:pPr algn="r"/>
            <a:r>
              <a:rPr lang="en-GB" sz="2000" dirty="0">
                <a:solidFill>
                  <a:schemeClr val="tx2"/>
                </a:solidFill>
                <a:latin typeface="Arial" panose="020B0604020202020204" pitchFamily="34" charset="0"/>
                <a:cs typeface="Arial" panose="020B0604020202020204" pitchFamily="34" charset="0"/>
              </a:rPr>
              <a:t>digitalised world</a:t>
            </a:r>
          </a:p>
          <a:p>
            <a:pPr algn="r"/>
            <a:endParaRPr lang="en-GB" sz="2000" dirty="0">
              <a:solidFill>
                <a:schemeClr val="tx2"/>
              </a:solidFill>
              <a:latin typeface="Arial" panose="020B0604020202020204" pitchFamily="34" charset="0"/>
              <a:cs typeface="Arial" panose="020B0604020202020204" pitchFamily="34" charset="0"/>
            </a:endParaRPr>
          </a:p>
          <a:p>
            <a:pPr algn="r"/>
            <a:r>
              <a:rPr lang="en-GB" sz="2000" dirty="0">
                <a:solidFill>
                  <a:schemeClr val="tx2"/>
                </a:solidFill>
                <a:latin typeface="Arial" panose="020B0604020202020204" pitchFamily="34" charset="0"/>
                <a:cs typeface="Arial" panose="020B0604020202020204" pitchFamily="34" charset="0"/>
              </a:rPr>
              <a:t>(October 2019)</a:t>
            </a:r>
          </a:p>
          <a:p>
            <a:pPr algn="ctr"/>
            <a:endParaRPr lang="de-DE" dirty="0"/>
          </a:p>
        </p:txBody>
      </p:sp>
      <p:grpSp>
        <p:nvGrpSpPr>
          <p:cNvPr id="7" name="Gruppieren 6">
            <a:extLst>
              <a:ext uri="{FF2B5EF4-FFF2-40B4-BE49-F238E27FC236}">
                <a16:creationId xmlns:a16="http://schemas.microsoft.com/office/drawing/2014/main" id="{6EE60DD0-77C5-4D38-BF13-C8ADAB5ED0D5}"/>
              </a:ext>
            </a:extLst>
          </p:cNvPr>
          <p:cNvGrpSpPr/>
          <p:nvPr/>
        </p:nvGrpSpPr>
        <p:grpSpPr>
          <a:xfrm>
            <a:off x="943626" y="1152186"/>
            <a:ext cx="6149324" cy="3738348"/>
            <a:chOff x="695114" y="767043"/>
            <a:chExt cx="7308284" cy="4064000"/>
          </a:xfrm>
        </p:grpSpPr>
        <p:graphicFrame>
          <p:nvGraphicFramePr>
            <p:cNvPr id="9" name="Diagramm 8">
              <a:extLst>
                <a:ext uri="{FF2B5EF4-FFF2-40B4-BE49-F238E27FC236}">
                  <a16:creationId xmlns:a16="http://schemas.microsoft.com/office/drawing/2014/main" id="{C830C75B-6F7B-42C0-B1A0-CA4658A29865}"/>
                </a:ext>
              </a:extLst>
            </p:cNvPr>
            <p:cNvGraphicFramePr/>
            <p:nvPr>
              <p:extLst/>
            </p:nvPr>
          </p:nvGraphicFramePr>
          <p:xfrm>
            <a:off x="1024833" y="767043"/>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feld 9">
              <a:extLst>
                <a:ext uri="{FF2B5EF4-FFF2-40B4-BE49-F238E27FC236}">
                  <a16:creationId xmlns:a16="http://schemas.microsoft.com/office/drawing/2014/main" id="{CBD6D236-27B1-4493-A3C9-81E7518E592A}"/>
                </a:ext>
              </a:extLst>
            </p:cNvPr>
            <p:cNvSpPr txBox="1"/>
            <p:nvPr/>
          </p:nvSpPr>
          <p:spPr>
            <a:xfrm>
              <a:off x="2143495" y="1056490"/>
              <a:ext cx="1656183" cy="63571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b="1" dirty="0">
                  <a:solidFill>
                    <a:srgbClr val="00B050"/>
                  </a:solidFill>
                  <a:latin typeface="Arial" panose="020B0604020202020204" pitchFamily="34" charset="0"/>
                  <a:cs typeface="Arial" panose="020B0604020202020204" pitchFamily="34" charset="0"/>
                </a:rPr>
                <a:t>Driving Force</a:t>
              </a:r>
            </a:p>
          </p:txBody>
        </p:sp>
        <p:sp>
          <p:nvSpPr>
            <p:cNvPr id="12" name="Textfeld 10">
              <a:extLst>
                <a:ext uri="{FF2B5EF4-FFF2-40B4-BE49-F238E27FC236}">
                  <a16:creationId xmlns:a16="http://schemas.microsoft.com/office/drawing/2014/main" id="{5C9D0E47-73BC-4C54-A395-781CBFD27C27}"/>
                </a:ext>
              </a:extLst>
            </p:cNvPr>
            <p:cNvSpPr txBox="1"/>
            <p:nvPr/>
          </p:nvSpPr>
          <p:spPr>
            <a:xfrm>
              <a:off x="695114" y="2021483"/>
              <a:ext cx="1807650" cy="36804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b="1" dirty="0">
                  <a:solidFill>
                    <a:srgbClr val="2E5394"/>
                  </a:solidFill>
                  <a:latin typeface="Arial" panose="020B0604020202020204" pitchFamily="34" charset="0"/>
                  <a:cs typeface="Arial" panose="020B0604020202020204" pitchFamily="34" charset="0"/>
                </a:rPr>
                <a:t>Distribution</a:t>
              </a:r>
            </a:p>
          </p:txBody>
        </p:sp>
        <p:sp>
          <p:nvSpPr>
            <p:cNvPr id="13" name="Textfeld 11">
              <a:extLst>
                <a:ext uri="{FF2B5EF4-FFF2-40B4-BE49-F238E27FC236}">
                  <a16:creationId xmlns:a16="http://schemas.microsoft.com/office/drawing/2014/main" id="{C725DF13-7399-4A8D-BD8A-7FD0D08BE9AD}"/>
                </a:ext>
              </a:extLst>
            </p:cNvPr>
            <p:cNvSpPr txBox="1"/>
            <p:nvPr/>
          </p:nvSpPr>
          <p:spPr>
            <a:xfrm>
              <a:off x="6843820" y="3481900"/>
              <a:ext cx="1159578" cy="36804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b="1" dirty="0">
                  <a:solidFill>
                    <a:schemeClr val="accent1"/>
                  </a:solidFill>
                  <a:latin typeface="Arial" panose="020B0604020202020204" pitchFamily="34" charset="0"/>
                  <a:cs typeface="Arial" panose="020B0604020202020204" pitchFamily="34" charset="0"/>
                </a:rPr>
                <a:t>Benefit</a:t>
              </a:r>
            </a:p>
          </p:txBody>
        </p:sp>
      </p:grpSp>
    </p:spTree>
    <p:extLst>
      <p:ext uri="{BB962C8B-B14F-4D97-AF65-F5344CB8AC3E}">
        <p14:creationId xmlns:p14="http://schemas.microsoft.com/office/powerpoint/2010/main" val="380075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7">
            <a:extLst>
              <a:ext uri="{FF2B5EF4-FFF2-40B4-BE49-F238E27FC236}">
                <a16:creationId xmlns:a16="http://schemas.microsoft.com/office/drawing/2014/main" id="{8D62E37C-7F17-4462-95FF-2046B5147E3B}"/>
              </a:ext>
            </a:extLst>
          </p:cNvPr>
          <p:cNvSpPr txBox="1">
            <a:spLocks/>
          </p:cNvSpPr>
          <p:nvPr/>
        </p:nvSpPr>
        <p:spPr>
          <a:xfrm>
            <a:off x="539552" y="1164692"/>
            <a:ext cx="8450888" cy="2631194"/>
          </a:xfrm>
          <a:prstGeom prst="rect">
            <a:avLst/>
          </a:prstGeom>
        </p:spPr>
        <p:txBody>
          <a:bodyPr>
            <a:noAutofit/>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u="sng" dirty="0"/>
              <a:t>Getting in contact via E-Mail</a:t>
            </a:r>
            <a:r>
              <a:rPr lang="en-GB" sz="1800" dirty="0"/>
              <a:t>:         </a:t>
            </a:r>
            <a:r>
              <a:rPr lang="en-GB" sz="1800" dirty="0">
                <a:hlinkClick r:id="rId3"/>
              </a:rPr>
              <a:t>smartcom@ptb.de</a:t>
            </a:r>
            <a:endParaRPr lang="en-GB" sz="1800" dirty="0"/>
          </a:p>
          <a:p>
            <a:pPr marL="0" indent="0">
              <a:spcBef>
                <a:spcPts val="225"/>
              </a:spcBef>
              <a:buNone/>
            </a:pPr>
            <a:endParaRPr lang="en-GB" sz="500" dirty="0"/>
          </a:p>
          <a:p>
            <a:r>
              <a:rPr lang="en-GB" sz="1800" u="sng" dirty="0"/>
              <a:t>Register for the newsletter</a:t>
            </a:r>
            <a:r>
              <a:rPr lang="en-GB" sz="1800" dirty="0"/>
              <a:t>:           </a:t>
            </a:r>
            <a:r>
              <a:rPr lang="en-GB" sz="1800" dirty="0">
                <a:hlinkClick r:id="rId4"/>
              </a:rPr>
              <a:t>ht</a:t>
            </a:r>
            <a:r>
              <a:rPr lang="en-GB" sz="1800" dirty="0">
                <a:hlinkClick r:id="rId4"/>
              </a:rPr>
              <a:t>tps://www.ptb.de/empir2018/smartcom/project/</a:t>
            </a:r>
            <a:endParaRPr lang="en-GB" sz="1800" dirty="0"/>
          </a:p>
          <a:p>
            <a:pPr marL="0" indent="0">
              <a:spcBef>
                <a:spcPts val="225"/>
              </a:spcBef>
              <a:buNone/>
            </a:pPr>
            <a:endParaRPr lang="en-GB" sz="500" dirty="0"/>
          </a:p>
          <a:p>
            <a:r>
              <a:rPr lang="en-GB" sz="1800" u="sng" dirty="0"/>
              <a:t>Be part of the stakeholder network:</a:t>
            </a:r>
            <a:r>
              <a:rPr lang="en-GB" sz="1800" dirty="0"/>
              <a:t>   </a:t>
            </a:r>
            <a:r>
              <a:rPr lang="en-GB" sz="1800" dirty="0">
                <a:hlinkClick r:id="rId3"/>
              </a:rPr>
              <a:t>smartcom@ptb.de</a:t>
            </a:r>
            <a:endParaRPr lang="en-GB" sz="1800" u="sng" dirty="0"/>
          </a:p>
          <a:p>
            <a:pPr>
              <a:spcBef>
                <a:spcPts val="225"/>
              </a:spcBef>
            </a:pPr>
            <a:endParaRPr lang="en-GB" sz="500" dirty="0"/>
          </a:p>
          <a:p>
            <a:r>
              <a:rPr lang="en-GB" sz="1800" u="sng" dirty="0"/>
              <a:t>Join the project as collaborator:</a:t>
            </a:r>
            <a:r>
              <a:rPr lang="en-GB" sz="1800" dirty="0"/>
              <a:t>    </a:t>
            </a:r>
            <a:r>
              <a:rPr lang="en-GB" sz="1800" dirty="0">
                <a:hlinkClick r:id="rId3"/>
              </a:rPr>
              <a:t>smartcom@ptb.de</a:t>
            </a:r>
            <a:endParaRPr lang="en-GB" sz="1800" dirty="0"/>
          </a:p>
          <a:p>
            <a:pPr marL="0" indent="0">
              <a:spcBef>
                <a:spcPts val="225"/>
              </a:spcBef>
              <a:buNone/>
            </a:pPr>
            <a:endParaRPr lang="en-GB" sz="500" dirty="0">
              <a:solidFill>
                <a:schemeClr val="accent1">
                  <a:lumMod val="50000"/>
                </a:schemeClr>
              </a:solidFill>
            </a:endParaRPr>
          </a:p>
          <a:p>
            <a:r>
              <a:rPr lang="en-GB" sz="1800" dirty="0"/>
              <a:t>Visit our homepage                         </a:t>
            </a:r>
            <a:r>
              <a:rPr lang="en-GB" sz="1800" dirty="0">
                <a:hlinkClick r:id="rId5"/>
              </a:rPr>
              <a:t>https://www.ptb.de/empir2018/smartcom/home</a:t>
            </a:r>
            <a:endParaRPr lang="en-GB" sz="1800" dirty="0">
              <a:solidFill>
                <a:schemeClr val="accent1">
                  <a:lumMod val="50000"/>
                </a:schemeClr>
              </a:solidFill>
            </a:endParaRPr>
          </a:p>
          <a:p>
            <a:pPr marL="0" indent="0">
              <a:buNone/>
            </a:pPr>
            <a:endParaRPr lang="en-GB" sz="1800" dirty="0"/>
          </a:p>
          <a:p>
            <a:pPr marL="0" indent="0">
              <a:buNone/>
            </a:pPr>
            <a:endParaRPr lang="en-GB" sz="1800" dirty="0"/>
          </a:p>
        </p:txBody>
      </p:sp>
      <p:sp>
        <p:nvSpPr>
          <p:cNvPr id="2" name="Titel 1">
            <a:extLst>
              <a:ext uri="{FF2B5EF4-FFF2-40B4-BE49-F238E27FC236}">
                <a16:creationId xmlns:a16="http://schemas.microsoft.com/office/drawing/2014/main" id="{80AFC305-673C-417E-BA9F-4E2DEC296109}"/>
              </a:ext>
            </a:extLst>
          </p:cNvPr>
          <p:cNvSpPr>
            <a:spLocks noGrp="1"/>
          </p:cNvSpPr>
          <p:nvPr>
            <p:ph type="title"/>
          </p:nvPr>
        </p:nvSpPr>
        <p:spPr/>
        <p:txBody>
          <a:bodyPr/>
          <a:lstStyle/>
          <a:p>
            <a:r>
              <a:rPr lang="de-DE" dirty="0" err="1"/>
              <a:t>be</a:t>
            </a:r>
            <a:r>
              <a:rPr lang="de-DE" dirty="0"/>
              <a:t> </a:t>
            </a:r>
            <a:r>
              <a:rPr lang="de-DE" dirty="0" err="1"/>
              <a:t>part</a:t>
            </a:r>
            <a:r>
              <a:rPr lang="de-DE" dirty="0"/>
              <a:t> </a:t>
            </a:r>
            <a:r>
              <a:rPr lang="de-DE" dirty="0" err="1"/>
              <a:t>of</a:t>
            </a:r>
            <a:r>
              <a:rPr lang="de-DE" dirty="0"/>
              <a:t> </a:t>
            </a:r>
            <a:r>
              <a:rPr lang="de-DE" dirty="0" err="1"/>
              <a:t>it</a:t>
            </a:r>
            <a:endParaRPr lang="de-DE" dirty="0"/>
          </a:p>
        </p:txBody>
      </p:sp>
      <p:sp>
        <p:nvSpPr>
          <p:cNvPr id="5" name="Textfeld 4">
            <a:extLst>
              <a:ext uri="{FF2B5EF4-FFF2-40B4-BE49-F238E27FC236}">
                <a16:creationId xmlns:a16="http://schemas.microsoft.com/office/drawing/2014/main" id="{69BA7616-F153-497D-9AAA-D3316C8BF229}"/>
              </a:ext>
            </a:extLst>
          </p:cNvPr>
          <p:cNvSpPr txBox="1"/>
          <p:nvPr/>
        </p:nvSpPr>
        <p:spPr>
          <a:xfrm>
            <a:off x="803312" y="3448620"/>
            <a:ext cx="6144952" cy="403957"/>
          </a:xfrm>
          <a:prstGeom prst="rect">
            <a:avLst/>
          </a:prstGeom>
          <a:noFill/>
        </p:spPr>
        <p:txBody>
          <a:bodyPr wrap="none" rtlCol="0">
            <a:spAutoFit/>
          </a:bodyPr>
          <a:lstStyle/>
          <a:p>
            <a:r>
              <a:rPr lang="en-GB" sz="2025" b="1" dirty="0">
                <a:solidFill>
                  <a:srgbClr val="C00000"/>
                </a:solidFill>
                <a:effectLst>
                  <a:outerShdw blurRad="38100" dist="38100" dir="2700000" algn="tl">
                    <a:srgbClr val="000000">
                      <a:alpha val="43137"/>
                    </a:srgbClr>
                  </a:outerShdw>
                </a:effectLst>
              </a:rPr>
              <a:t>International Workshop “Digital Calibration Certificate”</a:t>
            </a:r>
          </a:p>
        </p:txBody>
      </p:sp>
      <p:sp>
        <p:nvSpPr>
          <p:cNvPr id="6" name="Textfeld 5">
            <a:extLst>
              <a:ext uri="{FF2B5EF4-FFF2-40B4-BE49-F238E27FC236}">
                <a16:creationId xmlns:a16="http://schemas.microsoft.com/office/drawing/2014/main" id="{80944C59-F804-49AA-BB7F-F99D71390BB9}"/>
              </a:ext>
            </a:extLst>
          </p:cNvPr>
          <p:cNvSpPr txBox="1"/>
          <p:nvPr/>
        </p:nvSpPr>
        <p:spPr>
          <a:xfrm>
            <a:off x="842940" y="3808660"/>
            <a:ext cx="5697842" cy="923330"/>
          </a:xfrm>
          <a:prstGeom prst="rect">
            <a:avLst/>
          </a:prstGeom>
          <a:noFill/>
        </p:spPr>
        <p:txBody>
          <a:bodyPr wrap="none" rtlCol="0">
            <a:spAutoFit/>
          </a:bodyPr>
          <a:lstStyle/>
          <a:p>
            <a:r>
              <a:rPr lang="en-GB" b="1" dirty="0"/>
              <a:t>Where:		PTB; Brunswick</a:t>
            </a:r>
          </a:p>
          <a:p>
            <a:r>
              <a:rPr lang="en-GB" b="1" dirty="0"/>
              <a:t>When:		Autumn 2020</a:t>
            </a:r>
          </a:p>
          <a:p>
            <a:r>
              <a:rPr lang="en-GB" b="1" dirty="0"/>
              <a:t>Participants:	NMI’s, AI’s, Companies, Calibration Lab’s, …</a:t>
            </a:r>
          </a:p>
        </p:txBody>
      </p:sp>
    </p:spTree>
    <p:extLst>
      <p:ext uri="{BB962C8B-B14F-4D97-AF65-F5344CB8AC3E}">
        <p14:creationId xmlns:p14="http://schemas.microsoft.com/office/powerpoint/2010/main" val="328380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CB3A3318-B715-478A-B604-757E530DFCF5}"/>
              </a:ext>
            </a:extLst>
          </p:cNvPr>
          <p:cNvGrpSpPr/>
          <p:nvPr/>
        </p:nvGrpSpPr>
        <p:grpSpPr>
          <a:xfrm>
            <a:off x="381337" y="1059582"/>
            <a:ext cx="7937685" cy="3853107"/>
            <a:chOff x="381337" y="843558"/>
            <a:chExt cx="8228926" cy="4069132"/>
          </a:xfrm>
        </p:grpSpPr>
        <p:pic>
          <p:nvPicPr>
            <p:cNvPr id="4" name="Grafik 3">
              <a:extLst>
                <a:ext uri="{FF2B5EF4-FFF2-40B4-BE49-F238E27FC236}">
                  <a16:creationId xmlns:a16="http://schemas.microsoft.com/office/drawing/2014/main" id="{D5A29AFA-03D6-4877-BE4B-578EDDBF615B}"/>
                </a:ext>
              </a:extLst>
            </p:cNvPr>
            <p:cNvPicPr>
              <a:picLocks noChangeAspect="1"/>
            </p:cNvPicPr>
            <p:nvPr/>
          </p:nvPicPr>
          <p:blipFill>
            <a:blip r:embed="rId2"/>
            <a:stretch>
              <a:fillRect/>
            </a:stretch>
          </p:blipFill>
          <p:spPr>
            <a:xfrm>
              <a:off x="381337" y="843558"/>
              <a:ext cx="8228926" cy="4069132"/>
            </a:xfrm>
            <a:prstGeom prst="rect">
              <a:avLst/>
            </a:prstGeom>
          </p:spPr>
        </p:pic>
        <p:pic>
          <p:nvPicPr>
            <p:cNvPr id="2" name="Grafik 1">
              <a:extLst>
                <a:ext uri="{FF2B5EF4-FFF2-40B4-BE49-F238E27FC236}">
                  <a16:creationId xmlns:a16="http://schemas.microsoft.com/office/drawing/2014/main" id="{B5BA9859-4C76-4603-8C56-257E500D868C}"/>
                </a:ext>
              </a:extLst>
            </p:cNvPr>
            <p:cNvPicPr>
              <a:picLocks noChangeAspect="1"/>
            </p:cNvPicPr>
            <p:nvPr/>
          </p:nvPicPr>
          <p:blipFill>
            <a:blip r:embed="rId3"/>
            <a:stretch>
              <a:fillRect/>
            </a:stretch>
          </p:blipFill>
          <p:spPr>
            <a:xfrm>
              <a:off x="2981325" y="847496"/>
              <a:ext cx="2958827" cy="455314"/>
            </a:xfrm>
            <a:prstGeom prst="rect">
              <a:avLst/>
            </a:prstGeom>
          </p:spPr>
        </p:pic>
      </p:grpSp>
      <p:sp>
        <p:nvSpPr>
          <p:cNvPr id="5" name="Titel 4">
            <a:extLst>
              <a:ext uri="{FF2B5EF4-FFF2-40B4-BE49-F238E27FC236}">
                <a16:creationId xmlns:a16="http://schemas.microsoft.com/office/drawing/2014/main" id="{636F79A2-FE34-4D37-B0D5-AE11428B9339}"/>
              </a:ext>
            </a:extLst>
          </p:cNvPr>
          <p:cNvSpPr>
            <a:spLocks noGrp="1"/>
          </p:cNvSpPr>
          <p:nvPr>
            <p:ph type="title"/>
          </p:nvPr>
        </p:nvSpPr>
        <p:spPr/>
        <p:txBody>
          <a:bodyPr/>
          <a:lstStyle/>
          <a:p>
            <a:endParaRPr lang="de-DE" dirty="0"/>
          </a:p>
        </p:txBody>
      </p:sp>
      <p:sp>
        <p:nvSpPr>
          <p:cNvPr id="6" name="Titel 1">
            <a:extLst>
              <a:ext uri="{FF2B5EF4-FFF2-40B4-BE49-F238E27FC236}">
                <a16:creationId xmlns:a16="http://schemas.microsoft.com/office/drawing/2014/main" id="{E3199F09-93CC-4282-8E73-1350F396A62B}"/>
              </a:ext>
            </a:extLst>
          </p:cNvPr>
          <p:cNvSpPr txBox="1">
            <a:spLocks/>
          </p:cNvSpPr>
          <p:nvPr/>
        </p:nvSpPr>
        <p:spPr>
          <a:xfrm>
            <a:off x="533737" y="-164554"/>
            <a:ext cx="6711613" cy="1325563"/>
          </a:xfrm>
          <a:prstGeom prst="rect">
            <a:avLst/>
          </a:prstGeom>
        </p:spPr>
        <p:txBody>
          <a:bodyPr vert="horz" lIns="91440" tIns="45720" rIns="91440" bIns="45720" rtlCol="0" anchor="ctr">
            <a:normAutofit/>
          </a:bodyPr>
          <a:lstStyle>
            <a:lvl1pPr algn="l" defTabSz="457200" rtl="0" eaLnBrk="1" latinLnBrk="0" hangingPunct="1">
              <a:spcBef>
                <a:spcPct val="0"/>
              </a:spcBef>
              <a:buNone/>
              <a:defRPr lang="en-US" sz="2800" b="1" kern="1200" dirty="0">
                <a:solidFill>
                  <a:srgbClr val="0073AA"/>
                </a:solidFill>
                <a:latin typeface="Arial" pitchFamily="34" charset="0"/>
                <a:ea typeface="+mj-ea"/>
                <a:cs typeface="Arial" pitchFamily="34" charset="0"/>
              </a:defRPr>
            </a:lvl1pPr>
          </a:lstStyle>
          <a:p>
            <a:r>
              <a:rPr lang="de-DE" dirty="0" err="1"/>
              <a:t>You</a:t>
            </a:r>
            <a:r>
              <a:rPr lang="de-DE" dirty="0"/>
              <a:t> </a:t>
            </a:r>
            <a:r>
              <a:rPr lang="de-DE" dirty="0" err="1"/>
              <a:t>are</a:t>
            </a:r>
            <a:r>
              <a:rPr lang="de-DE" dirty="0"/>
              <a:t> </a:t>
            </a:r>
            <a:r>
              <a:rPr lang="de-DE" dirty="0" err="1"/>
              <a:t>invited</a:t>
            </a:r>
            <a:r>
              <a:rPr lang="de-DE" dirty="0"/>
              <a:t> – </a:t>
            </a:r>
            <a:r>
              <a:rPr lang="de-DE" dirty="0" err="1"/>
              <a:t>your</a:t>
            </a:r>
            <a:r>
              <a:rPr lang="de-DE" dirty="0"/>
              <a:t> </a:t>
            </a:r>
            <a:r>
              <a:rPr lang="de-DE" dirty="0" err="1"/>
              <a:t>needs</a:t>
            </a:r>
            <a:r>
              <a:rPr lang="de-DE" dirty="0"/>
              <a:t> do </a:t>
            </a:r>
            <a:r>
              <a:rPr lang="de-DE" dirty="0" err="1"/>
              <a:t>count</a:t>
            </a:r>
            <a:endParaRPr lang="de-DE" dirty="0"/>
          </a:p>
        </p:txBody>
      </p:sp>
      <p:grpSp>
        <p:nvGrpSpPr>
          <p:cNvPr id="44" name="Gruppieren 43">
            <a:extLst>
              <a:ext uri="{FF2B5EF4-FFF2-40B4-BE49-F238E27FC236}">
                <a16:creationId xmlns:a16="http://schemas.microsoft.com/office/drawing/2014/main" id="{D7F09313-3283-4CA4-9AD2-3AA38ADC200B}"/>
              </a:ext>
            </a:extLst>
          </p:cNvPr>
          <p:cNvGrpSpPr/>
          <p:nvPr/>
        </p:nvGrpSpPr>
        <p:grpSpPr>
          <a:xfrm>
            <a:off x="-36512" y="-92546"/>
            <a:ext cx="9289032" cy="5005235"/>
            <a:chOff x="-36512" y="-92546"/>
            <a:chExt cx="9289032" cy="5005235"/>
          </a:xfrm>
        </p:grpSpPr>
        <p:sp>
          <p:nvSpPr>
            <p:cNvPr id="25" name="Rechteck 24">
              <a:extLst>
                <a:ext uri="{FF2B5EF4-FFF2-40B4-BE49-F238E27FC236}">
                  <a16:creationId xmlns:a16="http://schemas.microsoft.com/office/drawing/2014/main" id="{20351E66-6979-4610-8E28-3FF08B5E46C9}"/>
                </a:ext>
              </a:extLst>
            </p:cNvPr>
            <p:cNvSpPr/>
            <p:nvPr/>
          </p:nvSpPr>
          <p:spPr>
            <a:xfrm>
              <a:off x="-36512" y="0"/>
              <a:ext cx="9289032" cy="491268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26" name="Grafik 25">
              <a:extLst>
                <a:ext uri="{FF2B5EF4-FFF2-40B4-BE49-F238E27FC236}">
                  <a16:creationId xmlns:a16="http://schemas.microsoft.com/office/drawing/2014/main" id="{CBE038B6-CB01-4EC0-B53A-3AF75156AB9C}"/>
                </a:ext>
              </a:extLst>
            </p:cNvPr>
            <p:cNvPicPr>
              <a:picLocks noChangeAspect="1"/>
            </p:cNvPicPr>
            <p:nvPr/>
          </p:nvPicPr>
          <p:blipFill rotWithShape="1">
            <a:blip r:embed="rId4">
              <a:extLst>
                <a:ext uri="{28A0092B-C50C-407E-A947-70E740481C1C}">
                  <a14:useLocalDpi xmlns:a14="http://schemas.microsoft.com/office/drawing/2010/main" val="0"/>
                </a:ext>
              </a:extLst>
            </a:blip>
            <a:srcRect b="9060"/>
            <a:stretch/>
          </p:blipFill>
          <p:spPr>
            <a:xfrm>
              <a:off x="440807" y="158211"/>
              <a:ext cx="4227278" cy="1002798"/>
            </a:xfrm>
            <a:prstGeom prst="rect">
              <a:avLst/>
            </a:prstGeom>
          </p:spPr>
        </p:pic>
        <p:grpSp>
          <p:nvGrpSpPr>
            <p:cNvPr id="27" name="Gruppieren 26">
              <a:extLst>
                <a:ext uri="{FF2B5EF4-FFF2-40B4-BE49-F238E27FC236}">
                  <a16:creationId xmlns:a16="http://schemas.microsoft.com/office/drawing/2014/main" id="{41D26714-ACB9-490D-80D2-F1405537BAC0}"/>
                </a:ext>
              </a:extLst>
            </p:cNvPr>
            <p:cNvGrpSpPr/>
            <p:nvPr/>
          </p:nvGrpSpPr>
          <p:grpSpPr>
            <a:xfrm>
              <a:off x="933567" y="1348176"/>
              <a:ext cx="2918353" cy="3023774"/>
              <a:chOff x="256959" y="1249204"/>
              <a:chExt cx="2969156" cy="3076411"/>
            </a:xfrm>
          </p:grpSpPr>
          <p:pic>
            <p:nvPicPr>
              <p:cNvPr id="28" name="Grafik 27">
                <a:extLst>
                  <a:ext uri="{FF2B5EF4-FFF2-40B4-BE49-F238E27FC236}">
                    <a16:creationId xmlns:a16="http://schemas.microsoft.com/office/drawing/2014/main" id="{1ED56DC0-D3AE-414E-B4E6-6704A23951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183" y="1249204"/>
                <a:ext cx="2933970" cy="3076411"/>
              </a:xfrm>
              <a:prstGeom prst="rect">
                <a:avLst/>
              </a:prstGeom>
            </p:spPr>
          </p:pic>
          <p:pic>
            <p:nvPicPr>
              <p:cNvPr id="29" name="Grafik 28">
                <a:extLst>
                  <a:ext uri="{FF2B5EF4-FFF2-40B4-BE49-F238E27FC236}">
                    <a16:creationId xmlns:a16="http://schemas.microsoft.com/office/drawing/2014/main" id="{7235C503-0500-499E-A7D3-5586A6A3BB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959" y="2037360"/>
                <a:ext cx="530079" cy="51829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30" name="Gruppieren 29">
                <a:extLst>
                  <a:ext uri="{FF2B5EF4-FFF2-40B4-BE49-F238E27FC236}">
                    <a16:creationId xmlns:a16="http://schemas.microsoft.com/office/drawing/2014/main" id="{C204AF53-516E-4CCA-81AC-AD7A65E6B159}"/>
                  </a:ext>
                </a:extLst>
              </p:cNvPr>
              <p:cNvGrpSpPr/>
              <p:nvPr/>
            </p:nvGrpSpPr>
            <p:grpSpPr>
              <a:xfrm>
                <a:off x="842130" y="2122050"/>
                <a:ext cx="644046" cy="525801"/>
                <a:chOff x="3984669" y="3163014"/>
                <a:chExt cx="823038" cy="720812"/>
              </a:xfrm>
            </p:grpSpPr>
            <p:pic>
              <p:nvPicPr>
                <p:cNvPr id="38" name="Grafik 37">
                  <a:extLst>
                    <a:ext uri="{FF2B5EF4-FFF2-40B4-BE49-F238E27FC236}">
                      <a16:creationId xmlns:a16="http://schemas.microsoft.com/office/drawing/2014/main" id="{8C46A3FE-9937-4559-8A09-D829F7957FBE}"/>
                    </a:ext>
                  </a:extLst>
                </p:cNvPr>
                <p:cNvPicPr>
                  <a:picLocks noChangeAspect="1"/>
                </p:cNvPicPr>
                <p:nvPr/>
              </p:nvPicPr>
              <p:blipFill rotWithShape="1">
                <a:blip r:embed="rId7"/>
                <a:srcRect l="6631" t="8056" r="10420" b="9683"/>
                <a:stretch/>
              </p:blipFill>
              <p:spPr>
                <a:xfrm>
                  <a:off x="3984669" y="3163014"/>
                  <a:ext cx="702369" cy="72081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9" name="Textfeld 38">
                  <a:extLst>
                    <a:ext uri="{FF2B5EF4-FFF2-40B4-BE49-F238E27FC236}">
                      <a16:creationId xmlns:a16="http://schemas.microsoft.com/office/drawing/2014/main" id="{36D8FE13-C8E3-4B19-A397-F17E25259D10}"/>
                    </a:ext>
                  </a:extLst>
                </p:cNvPr>
                <p:cNvSpPr txBox="1"/>
                <p:nvPr/>
              </p:nvSpPr>
              <p:spPr>
                <a:xfrm>
                  <a:off x="4002233" y="3202994"/>
                  <a:ext cx="805474" cy="464118"/>
                </a:xfrm>
                <a:prstGeom prst="rect">
                  <a:avLst/>
                </a:prstGeom>
                <a:noFill/>
                <a:ln>
                  <a:noFill/>
                </a:ln>
              </p:spPr>
              <p:txBody>
                <a:bodyPr wrap="none" rtlCol="0">
                  <a:spAutoFit/>
                </a:bodyPr>
                <a:lstStyle/>
                <a:p>
                  <a:r>
                    <a:rPr lang="en-US" sz="1600" b="1" dirty="0"/>
                    <a:t>GUM</a:t>
                  </a:r>
                </a:p>
              </p:txBody>
            </p:sp>
          </p:grpSp>
          <p:grpSp>
            <p:nvGrpSpPr>
              <p:cNvPr id="31" name="Gruppieren 30">
                <a:extLst>
                  <a:ext uri="{FF2B5EF4-FFF2-40B4-BE49-F238E27FC236}">
                    <a16:creationId xmlns:a16="http://schemas.microsoft.com/office/drawing/2014/main" id="{92B85D5A-0B41-4846-92CF-E361BFD5541A}"/>
                  </a:ext>
                </a:extLst>
              </p:cNvPr>
              <p:cNvGrpSpPr/>
              <p:nvPr/>
            </p:nvGrpSpPr>
            <p:grpSpPr>
              <a:xfrm>
                <a:off x="1456955" y="2140324"/>
                <a:ext cx="590716" cy="502437"/>
                <a:chOff x="5807703" y="2272885"/>
                <a:chExt cx="918425" cy="734895"/>
              </a:xfrm>
            </p:grpSpPr>
            <p:pic>
              <p:nvPicPr>
                <p:cNvPr id="36" name="Grafik 35">
                  <a:extLst>
                    <a:ext uri="{FF2B5EF4-FFF2-40B4-BE49-F238E27FC236}">
                      <a16:creationId xmlns:a16="http://schemas.microsoft.com/office/drawing/2014/main" id="{29541A27-D2A5-451A-8B14-93FC83ABFBAB}"/>
                    </a:ext>
                  </a:extLst>
                </p:cNvPr>
                <p:cNvPicPr>
                  <a:picLocks noChangeAspect="1"/>
                </p:cNvPicPr>
                <p:nvPr/>
              </p:nvPicPr>
              <p:blipFill>
                <a:blip r:embed="rId8"/>
                <a:stretch>
                  <a:fillRect/>
                </a:stretch>
              </p:blipFill>
              <p:spPr>
                <a:xfrm>
                  <a:off x="5807703" y="2272885"/>
                  <a:ext cx="860213" cy="73489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7" name="Textfeld 36">
                  <a:extLst>
                    <a:ext uri="{FF2B5EF4-FFF2-40B4-BE49-F238E27FC236}">
                      <a16:creationId xmlns:a16="http://schemas.microsoft.com/office/drawing/2014/main" id="{D4D69ECE-F3C3-496E-905B-2D5FDC20BFA2}"/>
                    </a:ext>
                  </a:extLst>
                </p:cNvPr>
                <p:cNvSpPr txBox="1"/>
                <p:nvPr/>
              </p:nvSpPr>
              <p:spPr>
                <a:xfrm>
                  <a:off x="5885727" y="2317814"/>
                  <a:ext cx="840401" cy="495191"/>
                </a:xfrm>
                <a:prstGeom prst="rect">
                  <a:avLst/>
                </a:prstGeom>
                <a:noFill/>
                <a:ln>
                  <a:noFill/>
                </a:ln>
              </p:spPr>
              <p:txBody>
                <a:bodyPr wrap="none" rtlCol="0">
                  <a:spAutoFit/>
                </a:bodyPr>
                <a:lstStyle/>
                <a:p>
                  <a:r>
                    <a:rPr lang="en-US" sz="1600" b="1" dirty="0"/>
                    <a:t>VIM</a:t>
                  </a:r>
                </a:p>
              </p:txBody>
            </p:sp>
          </p:grpSp>
          <p:grpSp>
            <p:nvGrpSpPr>
              <p:cNvPr id="32" name="Gruppieren 31">
                <a:extLst>
                  <a:ext uri="{FF2B5EF4-FFF2-40B4-BE49-F238E27FC236}">
                    <a16:creationId xmlns:a16="http://schemas.microsoft.com/office/drawing/2014/main" id="{720D583C-6A86-44D8-8501-B51F54B7A61E}"/>
                  </a:ext>
                </a:extLst>
              </p:cNvPr>
              <p:cNvGrpSpPr/>
              <p:nvPr/>
            </p:nvGrpSpPr>
            <p:grpSpPr>
              <a:xfrm>
                <a:off x="2116123" y="1998707"/>
                <a:ext cx="564025" cy="611002"/>
                <a:chOff x="5943813" y="2204309"/>
                <a:chExt cx="867618" cy="796403"/>
              </a:xfrm>
            </p:grpSpPr>
            <p:sp>
              <p:nvSpPr>
                <p:cNvPr id="34" name="Ellipse 33">
                  <a:extLst>
                    <a:ext uri="{FF2B5EF4-FFF2-40B4-BE49-F238E27FC236}">
                      <a16:creationId xmlns:a16="http://schemas.microsoft.com/office/drawing/2014/main" id="{81A3A9A8-69ED-4961-BC27-AA9678A10CDD}"/>
                    </a:ext>
                  </a:extLst>
                </p:cNvPr>
                <p:cNvSpPr/>
                <p:nvPr/>
              </p:nvSpPr>
              <p:spPr>
                <a:xfrm>
                  <a:off x="5963577" y="2326987"/>
                  <a:ext cx="847854" cy="673725"/>
                </a:xfrm>
                <a:prstGeom prst="ellipse">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fik 34">
                  <a:extLst>
                    <a:ext uri="{FF2B5EF4-FFF2-40B4-BE49-F238E27FC236}">
                      <a16:creationId xmlns:a16="http://schemas.microsoft.com/office/drawing/2014/main" id="{E8D7BAFF-1687-4725-B88F-2F1FB89FBA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43813" y="2204309"/>
                  <a:ext cx="847856" cy="6853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33" name="Ellipse 32">
                <a:extLst>
                  <a:ext uri="{FF2B5EF4-FFF2-40B4-BE49-F238E27FC236}">
                    <a16:creationId xmlns:a16="http://schemas.microsoft.com/office/drawing/2014/main" id="{198D07FE-D4C7-4681-BEE6-A319B710E106}"/>
                  </a:ext>
                </a:extLst>
              </p:cNvPr>
              <p:cNvSpPr/>
              <p:nvPr/>
            </p:nvSpPr>
            <p:spPr>
              <a:xfrm>
                <a:off x="2724653" y="1780132"/>
                <a:ext cx="501462" cy="516882"/>
              </a:xfrm>
              <a:prstGeom prst="ellipse">
                <a:avLst/>
              </a:prstGeom>
              <a:solidFill>
                <a:schemeClr val="bg1"/>
              </a:solid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solidFill>
                      <a:schemeClr val="tx1"/>
                    </a:solidFill>
                  </a:rPr>
                  <a:t>…</a:t>
                </a:r>
                <a:endParaRPr lang="en-US" dirty="0">
                  <a:solidFill>
                    <a:schemeClr val="tx1"/>
                  </a:solidFill>
                </a:endParaRPr>
              </a:p>
            </p:txBody>
          </p:sp>
        </p:grpSp>
        <p:sp>
          <p:nvSpPr>
            <p:cNvPr id="40" name="Rechteck 39">
              <a:extLst>
                <a:ext uri="{FF2B5EF4-FFF2-40B4-BE49-F238E27FC236}">
                  <a16:creationId xmlns:a16="http://schemas.microsoft.com/office/drawing/2014/main" id="{7AA707B4-2902-4FF4-B1DE-6895DBCDF38C}"/>
                </a:ext>
              </a:extLst>
            </p:cNvPr>
            <p:cNvSpPr/>
            <p:nvPr/>
          </p:nvSpPr>
          <p:spPr>
            <a:xfrm>
              <a:off x="4788024" y="-92546"/>
              <a:ext cx="4352474" cy="1200329"/>
            </a:xfrm>
            <a:prstGeom prst="rect">
              <a:avLst/>
            </a:prstGeom>
          </p:spPr>
          <p:txBody>
            <a:bodyPr wrap="none">
              <a:spAutoFit/>
            </a:bodyPr>
            <a:lstStyle/>
            <a:p>
              <a:endParaRPr lang="pt-BR" sz="2400" b="1" dirty="0">
                <a:solidFill>
                  <a:srgbClr val="00B050"/>
                </a:solidFill>
                <a:latin typeface="Arial" panose="020B0604020202020204" pitchFamily="34" charset="0"/>
              </a:endParaRPr>
            </a:p>
            <a:p>
              <a:r>
                <a:rPr lang="pt-BR" sz="2400" b="1" dirty="0">
                  <a:solidFill>
                    <a:srgbClr val="00B050"/>
                  </a:solidFill>
                  <a:latin typeface="Arial" panose="020B0604020202020204" pitchFamily="34" charset="0"/>
                </a:rPr>
                <a:t>Thank you for your attention</a:t>
              </a:r>
            </a:p>
            <a:p>
              <a:r>
                <a:rPr lang="pt-BR" sz="2400" b="1" dirty="0">
                  <a:solidFill>
                    <a:srgbClr val="00B050"/>
                  </a:solidFill>
                  <a:latin typeface="Arial" panose="020B0604020202020204" pitchFamily="34" charset="0"/>
                </a:rPr>
                <a:t>Obrigado pela atenção </a:t>
              </a:r>
              <a:endParaRPr lang="de-DE" sz="2400" b="1" dirty="0">
                <a:solidFill>
                  <a:srgbClr val="00B050"/>
                </a:solidFill>
              </a:endParaRPr>
            </a:p>
          </p:txBody>
        </p:sp>
        <p:sp>
          <p:nvSpPr>
            <p:cNvPr id="42" name="Rechteck 41">
              <a:extLst>
                <a:ext uri="{FF2B5EF4-FFF2-40B4-BE49-F238E27FC236}">
                  <a16:creationId xmlns:a16="http://schemas.microsoft.com/office/drawing/2014/main" id="{4E835719-EF77-45B8-830B-1F301F4E71F8}"/>
                </a:ext>
              </a:extLst>
            </p:cNvPr>
            <p:cNvSpPr/>
            <p:nvPr/>
          </p:nvSpPr>
          <p:spPr>
            <a:xfrm>
              <a:off x="1212266" y="4371950"/>
              <a:ext cx="2531783" cy="461665"/>
            </a:xfrm>
            <a:prstGeom prst="rect">
              <a:avLst/>
            </a:prstGeom>
          </p:spPr>
          <p:txBody>
            <a:bodyPr wrap="none">
              <a:spAutoFit/>
            </a:bodyPr>
            <a:lstStyle/>
            <a:p>
              <a:r>
                <a:rPr lang="en-GB" sz="2400" dirty="0">
                  <a:hlinkClick r:id="rId10"/>
                </a:rPr>
                <a:t>smartcom@ptb.de</a:t>
              </a:r>
              <a:endParaRPr lang="de-DE" sz="2400" dirty="0"/>
            </a:p>
          </p:txBody>
        </p:sp>
      </p:grpSp>
      <p:pic>
        <p:nvPicPr>
          <p:cNvPr id="7" name="Grafik 6">
            <a:extLst>
              <a:ext uri="{FF2B5EF4-FFF2-40B4-BE49-F238E27FC236}">
                <a16:creationId xmlns:a16="http://schemas.microsoft.com/office/drawing/2014/main" id="{452F17E9-5CF2-4719-817D-37BC3AA02B63}"/>
              </a:ext>
            </a:extLst>
          </p:cNvPr>
          <p:cNvPicPr>
            <a:picLocks noChangeAspect="1"/>
          </p:cNvPicPr>
          <p:nvPr/>
        </p:nvPicPr>
        <p:blipFill>
          <a:blip r:embed="rId11"/>
          <a:stretch>
            <a:fillRect/>
          </a:stretch>
        </p:blipFill>
        <p:spPr>
          <a:xfrm>
            <a:off x="5218865" y="1418415"/>
            <a:ext cx="3241567" cy="3241567"/>
          </a:xfrm>
          <a:prstGeom prst="rect">
            <a:avLst/>
          </a:prstGeom>
        </p:spPr>
      </p:pic>
      <p:sp>
        <p:nvSpPr>
          <p:cNvPr id="8" name="Textfeld 7">
            <a:extLst>
              <a:ext uri="{FF2B5EF4-FFF2-40B4-BE49-F238E27FC236}">
                <a16:creationId xmlns:a16="http://schemas.microsoft.com/office/drawing/2014/main" id="{1F2658DA-F4BE-418F-849F-BF8C26284FD4}"/>
              </a:ext>
            </a:extLst>
          </p:cNvPr>
          <p:cNvSpPr txBox="1"/>
          <p:nvPr/>
        </p:nvSpPr>
        <p:spPr>
          <a:xfrm>
            <a:off x="5250261" y="1504025"/>
            <a:ext cx="3354187" cy="461665"/>
          </a:xfrm>
          <a:prstGeom prst="rect">
            <a:avLst/>
          </a:prstGeom>
          <a:noFill/>
        </p:spPr>
        <p:txBody>
          <a:bodyPr wrap="square" rtlCol="0">
            <a:spAutoFit/>
          </a:bodyPr>
          <a:lstStyle/>
          <a:p>
            <a:r>
              <a:rPr lang="en-US" sz="2400" dirty="0"/>
              <a:t>Take part (short survey):</a:t>
            </a:r>
            <a:endParaRPr lang="de-DE" sz="2400" dirty="0"/>
          </a:p>
        </p:txBody>
      </p:sp>
      <p:sp>
        <p:nvSpPr>
          <p:cNvPr id="9" name="Rechteck 8">
            <a:extLst>
              <a:ext uri="{FF2B5EF4-FFF2-40B4-BE49-F238E27FC236}">
                <a16:creationId xmlns:a16="http://schemas.microsoft.com/office/drawing/2014/main" id="{F8BCF1D6-A480-4545-AF10-4A458C849851}"/>
              </a:ext>
            </a:extLst>
          </p:cNvPr>
          <p:cNvSpPr/>
          <p:nvPr/>
        </p:nvSpPr>
        <p:spPr>
          <a:xfrm>
            <a:off x="5148064" y="4082711"/>
            <a:ext cx="3779911" cy="461665"/>
          </a:xfrm>
          <a:prstGeom prst="rect">
            <a:avLst/>
          </a:prstGeom>
        </p:spPr>
        <p:txBody>
          <a:bodyPr wrap="square">
            <a:spAutoFit/>
          </a:bodyPr>
          <a:lstStyle/>
          <a:p>
            <a:pPr algn="ctr"/>
            <a:r>
              <a:rPr lang="de-DE" sz="2400" dirty="0">
                <a:hlinkClick r:id="rId12"/>
              </a:rPr>
              <a:t>https://tinyurl.com/sosu2y5 </a:t>
            </a:r>
            <a:endParaRPr lang="de-DE" sz="2400" dirty="0"/>
          </a:p>
        </p:txBody>
      </p:sp>
    </p:spTree>
    <p:extLst>
      <p:ext uri="{BB962C8B-B14F-4D97-AF65-F5344CB8AC3E}">
        <p14:creationId xmlns:p14="http://schemas.microsoft.com/office/powerpoint/2010/main" val="7731972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3B281D8-B14A-4990-9149-7BDD3D7D48AA}"/>
              </a:ext>
            </a:extLst>
          </p:cNvPr>
          <p:cNvSpPr>
            <a:spLocks noGrp="1"/>
          </p:cNvSpPr>
          <p:nvPr>
            <p:ph type="body" sz="quarter" idx="3"/>
          </p:nvPr>
        </p:nvSpPr>
        <p:spPr>
          <a:xfrm>
            <a:off x="5009933" y="1144921"/>
            <a:ext cx="3130505" cy="367259"/>
          </a:xfrm>
        </p:spPr>
        <p:txBody>
          <a:bodyPr/>
          <a:lstStyle/>
          <a:p>
            <a:r>
              <a:rPr lang="en-US" dirty="0"/>
              <a:t>project</a:t>
            </a:r>
          </a:p>
        </p:txBody>
      </p:sp>
      <p:sp>
        <p:nvSpPr>
          <p:cNvPr id="3" name="Inhaltsplatzhalter 2">
            <a:extLst>
              <a:ext uri="{FF2B5EF4-FFF2-40B4-BE49-F238E27FC236}">
                <a16:creationId xmlns:a16="http://schemas.microsoft.com/office/drawing/2014/main" id="{39ECF8C9-E41C-425A-8578-D11ED0D1BB1A}"/>
              </a:ext>
            </a:extLst>
          </p:cNvPr>
          <p:cNvSpPr>
            <a:spLocks noGrp="1"/>
          </p:cNvSpPr>
          <p:nvPr>
            <p:ph sz="quarter" idx="4"/>
          </p:nvPr>
        </p:nvSpPr>
        <p:spPr>
          <a:xfrm>
            <a:off x="5547737" y="1479548"/>
            <a:ext cx="3128719" cy="3036418"/>
          </a:xfrm>
        </p:spPr>
        <p:txBody>
          <a:bodyPr>
            <a:normAutofit/>
          </a:bodyPr>
          <a:lstStyle/>
          <a:p>
            <a:pPr marL="0" indent="0">
              <a:buNone/>
            </a:pPr>
            <a:r>
              <a:rPr lang="en-US" sz="1650" dirty="0"/>
              <a:t>start		June 2018</a:t>
            </a:r>
          </a:p>
          <a:p>
            <a:pPr marL="0" indent="0">
              <a:buNone/>
            </a:pPr>
            <a:r>
              <a:rPr lang="en-US" sz="1650" dirty="0"/>
              <a:t>duration	3 Year</a:t>
            </a:r>
          </a:p>
          <a:p>
            <a:pPr marL="0" indent="0">
              <a:buNone/>
            </a:pPr>
            <a:r>
              <a:rPr lang="en-US" sz="1650" dirty="0"/>
              <a:t>partners	NPL, CMI, Aalto, 			UM, </a:t>
            </a:r>
            <a:r>
              <a:rPr lang="en-US" sz="1650" dirty="0" err="1"/>
              <a:t>Unicas</a:t>
            </a:r>
            <a:r>
              <a:rPr lang="en-US" sz="1650" dirty="0"/>
              <a:t>, NIM,			ITRI, KRISS, Zeiss,			</a:t>
            </a:r>
            <a:r>
              <a:rPr lang="en-US" sz="1650" dirty="0" err="1"/>
              <a:t>Ostfalia</a:t>
            </a:r>
            <a:r>
              <a:rPr lang="en-US" sz="1650" dirty="0"/>
              <a:t>, Hexagon, 			Mitutoyo, 	Sartorius, 		Mettler-Toledo. </a:t>
            </a:r>
          </a:p>
          <a:p>
            <a:pPr marL="0" indent="0">
              <a:buNone/>
            </a:pPr>
            <a:r>
              <a:rPr lang="en-US" sz="1650" dirty="0"/>
              <a:t>Contact		smartcom@ptb.de</a:t>
            </a:r>
          </a:p>
        </p:txBody>
      </p:sp>
      <p:pic>
        <p:nvPicPr>
          <p:cNvPr id="7" name="Grafik 6">
            <a:extLst>
              <a:ext uri="{FF2B5EF4-FFF2-40B4-BE49-F238E27FC236}">
                <a16:creationId xmlns:a16="http://schemas.microsoft.com/office/drawing/2014/main" id="{5038A24E-DA00-4DE9-8A26-1BBB3C9334A1}"/>
              </a:ext>
            </a:extLst>
          </p:cNvPr>
          <p:cNvPicPr>
            <a:picLocks noChangeAspect="1"/>
          </p:cNvPicPr>
          <p:nvPr/>
        </p:nvPicPr>
        <p:blipFill rotWithShape="1">
          <a:blip r:embed="rId2">
            <a:extLst>
              <a:ext uri="{28A0092B-C50C-407E-A947-70E740481C1C}">
                <a14:useLocalDpi xmlns:a14="http://schemas.microsoft.com/office/drawing/2010/main" val="0"/>
              </a:ext>
            </a:extLst>
          </a:blip>
          <a:srcRect b="9060"/>
          <a:stretch/>
        </p:blipFill>
        <p:spPr>
          <a:xfrm>
            <a:off x="56690" y="25294"/>
            <a:ext cx="4227278" cy="1002798"/>
          </a:xfrm>
          <a:prstGeom prst="rect">
            <a:avLst/>
          </a:prstGeom>
        </p:spPr>
      </p:pic>
      <p:grpSp>
        <p:nvGrpSpPr>
          <p:cNvPr id="8" name="Gruppieren 7">
            <a:extLst>
              <a:ext uri="{FF2B5EF4-FFF2-40B4-BE49-F238E27FC236}">
                <a16:creationId xmlns:a16="http://schemas.microsoft.com/office/drawing/2014/main" id="{037277B6-B3AC-474F-8F78-085F48A19107}"/>
              </a:ext>
            </a:extLst>
          </p:cNvPr>
          <p:cNvGrpSpPr/>
          <p:nvPr/>
        </p:nvGrpSpPr>
        <p:grpSpPr>
          <a:xfrm>
            <a:off x="755576" y="1379691"/>
            <a:ext cx="3265841" cy="3383814"/>
            <a:chOff x="256959" y="1343322"/>
            <a:chExt cx="2969156" cy="3076411"/>
          </a:xfrm>
        </p:grpSpPr>
        <p:pic>
          <p:nvPicPr>
            <p:cNvPr id="9" name="Grafik 8">
              <a:extLst>
                <a:ext uri="{FF2B5EF4-FFF2-40B4-BE49-F238E27FC236}">
                  <a16:creationId xmlns:a16="http://schemas.microsoft.com/office/drawing/2014/main" id="{97C68AFA-3B75-4D24-AEE6-E9B4604207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183" y="1343322"/>
              <a:ext cx="2933970" cy="3076411"/>
            </a:xfrm>
            <a:prstGeom prst="rect">
              <a:avLst/>
            </a:prstGeom>
          </p:spPr>
        </p:pic>
        <p:pic>
          <p:nvPicPr>
            <p:cNvPr id="10" name="Grafik 9">
              <a:extLst>
                <a:ext uri="{FF2B5EF4-FFF2-40B4-BE49-F238E27FC236}">
                  <a16:creationId xmlns:a16="http://schemas.microsoft.com/office/drawing/2014/main" id="{5D332EB6-0D96-4774-8ADE-5C5BCDC10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959" y="2131478"/>
              <a:ext cx="530079" cy="51829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1" name="Gruppieren 10">
              <a:extLst>
                <a:ext uri="{FF2B5EF4-FFF2-40B4-BE49-F238E27FC236}">
                  <a16:creationId xmlns:a16="http://schemas.microsoft.com/office/drawing/2014/main" id="{377C8C54-D03D-4C6C-BB42-760BE090A751}"/>
                </a:ext>
              </a:extLst>
            </p:cNvPr>
            <p:cNvGrpSpPr/>
            <p:nvPr/>
          </p:nvGrpSpPr>
          <p:grpSpPr>
            <a:xfrm>
              <a:off x="842130" y="2216168"/>
              <a:ext cx="644046" cy="525801"/>
              <a:chOff x="3984669" y="3292039"/>
              <a:chExt cx="823038" cy="720812"/>
            </a:xfrm>
          </p:grpSpPr>
          <p:pic>
            <p:nvPicPr>
              <p:cNvPr id="19" name="Grafik 18">
                <a:extLst>
                  <a:ext uri="{FF2B5EF4-FFF2-40B4-BE49-F238E27FC236}">
                    <a16:creationId xmlns:a16="http://schemas.microsoft.com/office/drawing/2014/main" id="{9330C9D7-D469-4BC9-92C1-238301D253F2}"/>
                  </a:ext>
                </a:extLst>
              </p:cNvPr>
              <p:cNvPicPr>
                <a:picLocks noChangeAspect="1"/>
              </p:cNvPicPr>
              <p:nvPr/>
            </p:nvPicPr>
            <p:blipFill rotWithShape="1">
              <a:blip r:embed="rId5"/>
              <a:srcRect l="6631" t="8056" r="10420" b="9683"/>
              <a:stretch/>
            </p:blipFill>
            <p:spPr>
              <a:xfrm>
                <a:off x="3984669" y="3292039"/>
                <a:ext cx="702368" cy="72081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Textfeld 19">
                <a:extLst>
                  <a:ext uri="{FF2B5EF4-FFF2-40B4-BE49-F238E27FC236}">
                    <a16:creationId xmlns:a16="http://schemas.microsoft.com/office/drawing/2014/main" id="{2335D1D6-75A5-4F67-90FE-5F4C8FED8952}"/>
                  </a:ext>
                </a:extLst>
              </p:cNvPr>
              <p:cNvSpPr txBox="1"/>
              <p:nvPr/>
            </p:nvSpPr>
            <p:spPr>
              <a:xfrm>
                <a:off x="4002234" y="3332019"/>
                <a:ext cx="805473" cy="464118"/>
              </a:xfrm>
              <a:prstGeom prst="rect">
                <a:avLst/>
              </a:prstGeom>
              <a:noFill/>
              <a:ln>
                <a:noFill/>
              </a:ln>
            </p:spPr>
            <p:txBody>
              <a:bodyPr wrap="none" rtlCol="0">
                <a:spAutoFit/>
              </a:bodyPr>
              <a:lstStyle/>
              <a:p>
                <a:r>
                  <a:rPr lang="en-US" sz="1600" b="1" dirty="0"/>
                  <a:t>GUM</a:t>
                </a:r>
              </a:p>
            </p:txBody>
          </p:sp>
        </p:grpSp>
        <p:grpSp>
          <p:nvGrpSpPr>
            <p:cNvPr id="12" name="Gruppieren 11">
              <a:extLst>
                <a:ext uri="{FF2B5EF4-FFF2-40B4-BE49-F238E27FC236}">
                  <a16:creationId xmlns:a16="http://schemas.microsoft.com/office/drawing/2014/main" id="{340029EC-9E44-4725-AC4A-F197B85A528A}"/>
                </a:ext>
              </a:extLst>
            </p:cNvPr>
            <p:cNvGrpSpPr/>
            <p:nvPr/>
          </p:nvGrpSpPr>
          <p:grpSpPr>
            <a:xfrm>
              <a:off x="1456955" y="2234442"/>
              <a:ext cx="590716" cy="502437"/>
              <a:chOff x="5807703" y="2410546"/>
              <a:chExt cx="918425" cy="734895"/>
            </a:xfrm>
          </p:grpSpPr>
          <p:pic>
            <p:nvPicPr>
              <p:cNvPr id="17" name="Grafik 16">
                <a:extLst>
                  <a:ext uri="{FF2B5EF4-FFF2-40B4-BE49-F238E27FC236}">
                    <a16:creationId xmlns:a16="http://schemas.microsoft.com/office/drawing/2014/main" id="{9E6E3234-8B51-4F34-BDA5-3E6239B404E5}"/>
                  </a:ext>
                </a:extLst>
              </p:cNvPr>
              <p:cNvPicPr>
                <a:picLocks noChangeAspect="1"/>
              </p:cNvPicPr>
              <p:nvPr/>
            </p:nvPicPr>
            <p:blipFill>
              <a:blip r:embed="rId6"/>
              <a:stretch>
                <a:fillRect/>
              </a:stretch>
            </p:blipFill>
            <p:spPr>
              <a:xfrm>
                <a:off x="5807703" y="2410546"/>
                <a:ext cx="860214" cy="73489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 name="Textfeld 17">
                <a:extLst>
                  <a:ext uri="{FF2B5EF4-FFF2-40B4-BE49-F238E27FC236}">
                    <a16:creationId xmlns:a16="http://schemas.microsoft.com/office/drawing/2014/main" id="{825FD025-50EC-4192-9F5A-DF30AE434931}"/>
                  </a:ext>
                </a:extLst>
              </p:cNvPr>
              <p:cNvSpPr txBox="1"/>
              <p:nvPr/>
            </p:nvSpPr>
            <p:spPr>
              <a:xfrm>
                <a:off x="5885726" y="2455477"/>
                <a:ext cx="840402" cy="495190"/>
              </a:xfrm>
              <a:prstGeom prst="rect">
                <a:avLst/>
              </a:prstGeom>
              <a:noFill/>
              <a:ln>
                <a:noFill/>
              </a:ln>
            </p:spPr>
            <p:txBody>
              <a:bodyPr wrap="none" rtlCol="0">
                <a:spAutoFit/>
              </a:bodyPr>
              <a:lstStyle/>
              <a:p>
                <a:r>
                  <a:rPr lang="en-US" sz="1600" b="1" dirty="0"/>
                  <a:t>VIM</a:t>
                </a:r>
              </a:p>
            </p:txBody>
          </p:sp>
        </p:grpSp>
        <p:grpSp>
          <p:nvGrpSpPr>
            <p:cNvPr id="13" name="Gruppieren 12">
              <a:extLst>
                <a:ext uri="{FF2B5EF4-FFF2-40B4-BE49-F238E27FC236}">
                  <a16:creationId xmlns:a16="http://schemas.microsoft.com/office/drawing/2014/main" id="{ACD8A201-CEC2-422D-94BC-9C52DBED20D4}"/>
                </a:ext>
              </a:extLst>
            </p:cNvPr>
            <p:cNvGrpSpPr/>
            <p:nvPr/>
          </p:nvGrpSpPr>
          <p:grpSpPr>
            <a:xfrm>
              <a:off x="2116123" y="2092825"/>
              <a:ext cx="564025" cy="525802"/>
              <a:chOff x="5943813" y="2326987"/>
              <a:chExt cx="867618" cy="685350"/>
            </a:xfrm>
          </p:grpSpPr>
          <p:sp>
            <p:nvSpPr>
              <p:cNvPr id="15" name="Ellipse 14">
                <a:extLst>
                  <a:ext uri="{FF2B5EF4-FFF2-40B4-BE49-F238E27FC236}">
                    <a16:creationId xmlns:a16="http://schemas.microsoft.com/office/drawing/2014/main" id="{C6130BA9-321D-4BA1-A535-129DE27855F4}"/>
                  </a:ext>
                </a:extLst>
              </p:cNvPr>
              <p:cNvSpPr/>
              <p:nvPr/>
            </p:nvSpPr>
            <p:spPr>
              <a:xfrm>
                <a:off x="5963577" y="2326987"/>
                <a:ext cx="847854" cy="673725"/>
              </a:xfrm>
              <a:prstGeom prst="ellipse">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fik 15">
                <a:extLst>
                  <a:ext uri="{FF2B5EF4-FFF2-40B4-BE49-F238E27FC236}">
                    <a16:creationId xmlns:a16="http://schemas.microsoft.com/office/drawing/2014/main" id="{5C869082-13B3-4DC0-B3F6-01CB106B1D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3813" y="2326987"/>
                <a:ext cx="847855" cy="6853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4" name="Ellipse 13">
              <a:extLst>
                <a:ext uri="{FF2B5EF4-FFF2-40B4-BE49-F238E27FC236}">
                  <a16:creationId xmlns:a16="http://schemas.microsoft.com/office/drawing/2014/main" id="{A2D40402-6A25-4F22-B303-86EE6BC6CA6B}"/>
                </a:ext>
              </a:extLst>
            </p:cNvPr>
            <p:cNvSpPr/>
            <p:nvPr/>
          </p:nvSpPr>
          <p:spPr>
            <a:xfrm>
              <a:off x="2724653" y="1874250"/>
              <a:ext cx="501462" cy="516882"/>
            </a:xfrm>
            <a:prstGeom prst="ellipse">
              <a:avLst/>
            </a:prstGeom>
            <a:solidFill>
              <a:schemeClr val="bg1"/>
            </a:solid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solidFill>
                    <a:schemeClr val="tx1"/>
                  </a:solidFill>
                </a:rPr>
                <a:t>…</a:t>
              </a:r>
              <a:endParaRPr lang="en-US" dirty="0">
                <a:solidFill>
                  <a:schemeClr val="tx1"/>
                </a:solidFill>
              </a:endParaRPr>
            </a:p>
          </p:txBody>
        </p:sp>
      </p:grpSp>
      <p:pic>
        <p:nvPicPr>
          <p:cNvPr id="26" name="Grafik 25">
            <a:extLst>
              <a:ext uri="{FF2B5EF4-FFF2-40B4-BE49-F238E27FC236}">
                <a16:creationId xmlns:a16="http://schemas.microsoft.com/office/drawing/2014/main" id="{701BFC46-23C1-4692-B07B-D91092F469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76056" y="339502"/>
            <a:ext cx="3091994" cy="570484"/>
          </a:xfrm>
          <a:prstGeom prst="rect">
            <a:avLst/>
          </a:prstGeom>
        </p:spPr>
      </p:pic>
      <p:sp>
        <p:nvSpPr>
          <p:cNvPr id="4" name="Rechteck 3">
            <a:extLst>
              <a:ext uri="{FF2B5EF4-FFF2-40B4-BE49-F238E27FC236}">
                <a16:creationId xmlns:a16="http://schemas.microsoft.com/office/drawing/2014/main" id="{DBA35067-9DF4-4EA6-9961-69678C6A2FF3}"/>
              </a:ext>
            </a:extLst>
          </p:cNvPr>
          <p:cNvSpPr/>
          <p:nvPr/>
        </p:nvSpPr>
        <p:spPr>
          <a:xfrm>
            <a:off x="4644008" y="4011910"/>
            <a:ext cx="3441968" cy="923330"/>
          </a:xfrm>
          <a:prstGeom prst="rect">
            <a:avLst/>
          </a:prstGeom>
        </p:spPr>
        <p:txBody>
          <a:bodyPr wrap="none">
            <a:spAutoFit/>
          </a:bodyPr>
          <a:lstStyle/>
          <a:p>
            <a:endParaRPr lang="pt-BR" b="1" dirty="0">
              <a:solidFill>
                <a:srgbClr val="00B050"/>
              </a:solidFill>
              <a:latin typeface="Arial" panose="020B0604020202020204" pitchFamily="34" charset="0"/>
            </a:endParaRPr>
          </a:p>
          <a:p>
            <a:r>
              <a:rPr lang="pt-BR" b="1" dirty="0">
                <a:solidFill>
                  <a:srgbClr val="00B050"/>
                </a:solidFill>
                <a:latin typeface="Arial" panose="020B0604020202020204" pitchFamily="34" charset="0"/>
              </a:rPr>
              <a:t>Thank you for your attention</a:t>
            </a:r>
          </a:p>
          <a:p>
            <a:r>
              <a:rPr lang="pt-BR" b="1" dirty="0">
                <a:solidFill>
                  <a:srgbClr val="00B050"/>
                </a:solidFill>
                <a:latin typeface="Arial" panose="020B0604020202020204" pitchFamily="34" charset="0"/>
              </a:rPr>
              <a:t>Obrigado pela atenção </a:t>
            </a:r>
            <a:endParaRPr lang="de-DE" b="1" dirty="0">
              <a:solidFill>
                <a:srgbClr val="00B050"/>
              </a:solidFill>
            </a:endParaRPr>
          </a:p>
        </p:txBody>
      </p:sp>
    </p:spTree>
    <p:extLst>
      <p:ext uri="{BB962C8B-B14F-4D97-AF65-F5344CB8AC3E}">
        <p14:creationId xmlns:p14="http://schemas.microsoft.com/office/powerpoint/2010/main" val="369842932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Bildplatzhalter 8" descr="Microsoft Edge">
            <a:extLst>
              <a:ext uri="{FF2B5EF4-FFF2-40B4-BE49-F238E27FC236}">
                <a16:creationId xmlns:a16="http://schemas.microsoft.com/office/drawing/2014/main" id="{42C18011-6569-4BAC-921D-E12B0D2342DD}"/>
              </a:ext>
            </a:extLst>
          </p:cNvPr>
          <p:cNvPicPr>
            <a:picLocks noGrp="1" noChangeAspect="1"/>
          </p:cNvPicPr>
          <p:nvPr>
            <p:ph type="pic" idx="4294967295"/>
          </p:nvPr>
        </p:nvPicPr>
        <p:blipFill>
          <a:blip r:embed="rId2"/>
          <a:srcRect/>
          <a:stretch>
            <a:fillRect/>
          </a:stretch>
        </p:blipFill>
        <p:spPr>
          <a:xfrm>
            <a:off x="107504" y="880655"/>
            <a:ext cx="7416824" cy="3949463"/>
          </a:xfrm>
        </p:spPr>
      </p:pic>
      <p:sp>
        <p:nvSpPr>
          <p:cNvPr id="4" name="Titel 3">
            <a:extLst>
              <a:ext uri="{FF2B5EF4-FFF2-40B4-BE49-F238E27FC236}">
                <a16:creationId xmlns:a16="http://schemas.microsoft.com/office/drawing/2014/main" id="{2DB92FCE-87EA-491F-9DF4-183804547034}"/>
              </a:ext>
            </a:extLst>
          </p:cNvPr>
          <p:cNvSpPr>
            <a:spLocks noGrp="1"/>
          </p:cNvSpPr>
          <p:nvPr>
            <p:ph type="title"/>
          </p:nvPr>
        </p:nvSpPr>
        <p:spPr/>
        <p:txBody>
          <a:bodyPr/>
          <a:lstStyle/>
          <a:p>
            <a:endParaRPr lang="de-DE"/>
          </a:p>
        </p:txBody>
      </p:sp>
      <p:sp>
        <p:nvSpPr>
          <p:cNvPr id="10" name="Titel 1">
            <a:extLst>
              <a:ext uri="{FF2B5EF4-FFF2-40B4-BE49-F238E27FC236}">
                <a16:creationId xmlns:a16="http://schemas.microsoft.com/office/drawing/2014/main" id="{CECC3516-E9A3-476D-8189-E5E4BA51E64D}"/>
              </a:ext>
            </a:extLst>
          </p:cNvPr>
          <p:cNvSpPr txBox="1">
            <a:spLocks/>
          </p:cNvSpPr>
          <p:nvPr/>
        </p:nvSpPr>
        <p:spPr>
          <a:xfrm>
            <a:off x="533737" y="-164554"/>
            <a:ext cx="6711613" cy="1325563"/>
          </a:xfrm>
          <a:prstGeom prst="rect">
            <a:avLst/>
          </a:prstGeom>
        </p:spPr>
        <p:txBody>
          <a:bodyPr vert="horz" lIns="91440" tIns="45720" rIns="91440" bIns="45720" rtlCol="0" anchor="ctr">
            <a:normAutofit/>
          </a:bodyPr>
          <a:lstStyle>
            <a:lvl1pPr algn="l" defTabSz="457200" rtl="0" eaLnBrk="1" latinLnBrk="0" hangingPunct="1">
              <a:spcBef>
                <a:spcPct val="0"/>
              </a:spcBef>
              <a:buNone/>
              <a:defRPr lang="en-US" sz="2800" b="1" kern="1200" dirty="0">
                <a:solidFill>
                  <a:srgbClr val="0073AA"/>
                </a:solidFill>
                <a:latin typeface="Arial" pitchFamily="34" charset="0"/>
                <a:ea typeface="+mj-ea"/>
                <a:cs typeface="Arial" pitchFamily="34" charset="0"/>
              </a:defRPr>
            </a:lvl1pPr>
          </a:lstStyle>
          <a:p>
            <a:r>
              <a:rPr lang="de-DE"/>
              <a:t>Stakeholder workshop, Nov. 2019</a:t>
            </a:r>
          </a:p>
        </p:txBody>
      </p:sp>
    </p:spTree>
    <p:extLst>
      <p:ext uri="{BB962C8B-B14F-4D97-AF65-F5344CB8AC3E}">
        <p14:creationId xmlns:p14="http://schemas.microsoft.com/office/powerpoint/2010/main" val="23601118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Bildplatzhalter 8" descr="Microsoft Edge">
            <a:extLst>
              <a:ext uri="{FF2B5EF4-FFF2-40B4-BE49-F238E27FC236}">
                <a16:creationId xmlns:a16="http://schemas.microsoft.com/office/drawing/2014/main" id="{A146E18B-858C-4F84-81EC-02A30C5D812E}"/>
              </a:ext>
            </a:extLst>
          </p:cNvPr>
          <p:cNvPicPr>
            <a:picLocks noGrp="1" noChangeAspect="1"/>
          </p:cNvPicPr>
          <p:nvPr>
            <p:ph type="pic" idx="4294967295"/>
          </p:nvPr>
        </p:nvPicPr>
        <p:blipFill>
          <a:blip r:embed="rId2"/>
          <a:srcRect/>
          <a:stretch>
            <a:fillRect/>
          </a:stretch>
        </p:blipFill>
        <p:spPr>
          <a:xfrm>
            <a:off x="393700" y="915566"/>
            <a:ext cx="7490668" cy="4001745"/>
          </a:xfrm>
        </p:spPr>
      </p:pic>
      <p:sp>
        <p:nvSpPr>
          <p:cNvPr id="4" name="Titel 3">
            <a:extLst>
              <a:ext uri="{FF2B5EF4-FFF2-40B4-BE49-F238E27FC236}">
                <a16:creationId xmlns:a16="http://schemas.microsoft.com/office/drawing/2014/main" id="{8BEDA765-5111-49CD-9C04-3EA50A0CD79E}"/>
              </a:ext>
            </a:extLst>
          </p:cNvPr>
          <p:cNvSpPr>
            <a:spLocks noGrp="1"/>
          </p:cNvSpPr>
          <p:nvPr>
            <p:ph type="title"/>
          </p:nvPr>
        </p:nvSpPr>
        <p:spPr/>
        <p:txBody>
          <a:bodyPr/>
          <a:lstStyle/>
          <a:p>
            <a:endParaRPr lang="de-DE"/>
          </a:p>
        </p:txBody>
      </p:sp>
      <p:sp>
        <p:nvSpPr>
          <p:cNvPr id="10" name="Titel 1">
            <a:extLst>
              <a:ext uri="{FF2B5EF4-FFF2-40B4-BE49-F238E27FC236}">
                <a16:creationId xmlns:a16="http://schemas.microsoft.com/office/drawing/2014/main" id="{411D3FC4-8590-4B31-9726-D561BFEC7EEA}"/>
              </a:ext>
            </a:extLst>
          </p:cNvPr>
          <p:cNvSpPr txBox="1">
            <a:spLocks/>
          </p:cNvSpPr>
          <p:nvPr/>
        </p:nvSpPr>
        <p:spPr>
          <a:xfrm>
            <a:off x="533737" y="-164554"/>
            <a:ext cx="6711613" cy="1325563"/>
          </a:xfrm>
          <a:prstGeom prst="rect">
            <a:avLst/>
          </a:prstGeom>
        </p:spPr>
        <p:txBody>
          <a:bodyPr vert="horz" lIns="91440" tIns="45720" rIns="91440" bIns="45720" rtlCol="0" anchor="ctr">
            <a:normAutofit/>
          </a:bodyPr>
          <a:lstStyle>
            <a:lvl1pPr algn="l" defTabSz="457200" rtl="0" eaLnBrk="1" latinLnBrk="0" hangingPunct="1">
              <a:spcBef>
                <a:spcPct val="0"/>
              </a:spcBef>
              <a:buNone/>
              <a:defRPr lang="en-US" sz="2800" b="1" kern="1200" dirty="0">
                <a:solidFill>
                  <a:srgbClr val="0073AA"/>
                </a:solidFill>
                <a:latin typeface="Arial" pitchFamily="34" charset="0"/>
                <a:ea typeface="+mj-ea"/>
                <a:cs typeface="Arial" pitchFamily="34" charset="0"/>
              </a:defRPr>
            </a:lvl1pPr>
          </a:lstStyle>
          <a:p>
            <a:r>
              <a:rPr lang="de-DE"/>
              <a:t>Stakeholder workshop, Nov. 2019</a:t>
            </a:r>
          </a:p>
        </p:txBody>
      </p:sp>
    </p:spTree>
    <p:extLst>
      <p:ext uri="{BB962C8B-B14F-4D97-AF65-F5344CB8AC3E}">
        <p14:creationId xmlns:p14="http://schemas.microsoft.com/office/powerpoint/2010/main" val="33113895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 name="Rechteck 56">
            <a:extLst>
              <a:ext uri="{FF2B5EF4-FFF2-40B4-BE49-F238E27FC236}">
                <a16:creationId xmlns:a16="http://schemas.microsoft.com/office/drawing/2014/main" id="{17F03905-8A5A-4718-8AED-8CE19EAA12A0}"/>
              </a:ext>
            </a:extLst>
          </p:cNvPr>
          <p:cNvSpPr/>
          <p:nvPr/>
        </p:nvSpPr>
        <p:spPr>
          <a:xfrm>
            <a:off x="6626711" y="1078220"/>
            <a:ext cx="1801421" cy="129319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Pfeil: nach oben gebogen 58">
            <a:extLst>
              <a:ext uri="{FF2B5EF4-FFF2-40B4-BE49-F238E27FC236}">
                <a16:creationId xmlns:a16="http://schemas.microsoft.com/office/drawing/2014/main" id="{FBD52808-CD4B-4AAB-A1A1-51C1752FEE26}"/>
              </a:ext>
            </a:extLst>
          </p:cNvPr>
          <p:cNvSpPr/>
          <p:nvPr/>
        </p:nvSpPr>
        <p:spPr>
          <a:xfrm>
            <a:off x="5367571" y="2265666"/>
            <a:ext cx="2298775" cy="421663"/>
          </a:xfrm>
          <a:prstGeom prst="bentUpArrow">
            <a:avLst>
              <a:gd name="adj1" fmla="val 24463"/>
              <a:gd name="adj2" fmla="val 29760"/>
              <a:gd name="adj3" fmla="val 29760"/>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50"/>
          </a:p>
        </p:txBody>
      </p:sp>
      <p:sp>
        <p:nvSpPr>
          <p:cNvPr id="45" name="Rechteck 44">
            <a:extLst>
              <a:ext uri="{FF2B5EF4-FFF2-40B4-BE49-F238E27FC236}">
                <a16:creationId xmlns:a16="http://schemas.microsoft.com/office/drawing/2014/main" id="{FF8786EA-DC93-4DEE-B59E-12550336CF7D}"/>
              </a:ext>
            </a:extLst>
          </p:cNvPr>
          <p:cNvSpPr/>
          <p:nvPr/>
        </p:nvSpPr>
        <p:spPr>
          <a:xfrm>
            <a:off x="6629231" y="3044343"/>
            <a:ext cx="1801421" cy="129319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Pfeil: nach oben gebogen 55">
            <a:extLst>
              <a:ext uri="{FF2B5EF4-FFF2-40B4-BE49-F238E27FC236}">
                <a16:creationId xmlns:a16="http://schemas.microsoft.com/office/drawing/2014/main" id="{EF80D1E1-AEED-4ABB-BED7-06B81D033B24}"/>
              </a:ext>
            </a:extLst>
          </p:cNvPr>
          <p:cNvSpPr/>
          <p:nvPr/>
        </p:nvSpPr>
        <p:spPr>
          <a:xfrm rot="10800000" flipH="1">
            <a:off x="5466251" y="2739716"/>
            <a:ext cx="2193699" cy="390170"/>
          </a:xfrm>
          <a:prstGeom prst="bentUpArrow">
            <a:avLst>
              <a:gd name="adj1" fmla="val 24931"/>
              <a:gd name="adj2" fmla="val 29760"/>
              <a:gd name="adj3" fmla="val 29760"/>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50"/>
          </a:p>
        </p:txBody>
      </p:sp>
      <p:grpSp>
        <p:nvGrpSpPr>
          <p:cNvPr id="43" name="Gruppieren 42">
            <a:extLst>
              <a:ext uri="{FF2B5EF4-FFF2-40B4-BE49-F238E27FC236}">
                <a16:creationId xmlns:a16="http://schemas.microsoft.com/office/drawing/2014/main" id="{E52145F0-EF28-4AE9-A086-4FF21CF00CCD}"/>
              </a:ext>
            </a:extLst>
          </p:cNvPr>
          <p:cNvGrpSpPr/>
          <p:nvPr/>
        </p:nvGrpSpPr>
        <p:grpSpPr>
          <a:xfrm>
            <a:off x="462579" y="1083343"/>
            <a:ext cx="5910842" cy="3266246"/>
            <a:chOff x="631438" y="1226745"/>
            <a:chExt cx="7881123" cy="4354994"/>
          </a:xfrm>
        </p:grpSpPr>
        <p:grpSp>
          <p:nvGrpSpPr>
            <p:cNvPr id="12" name="Gruppieren 11">
              <a:extLst>
                <a:ext uri="{FF2B5EF4-FFF2-40B4-BE49-F238E27FC236}">
                  <a16:creationId xmlns:a16="http://schemas.microsoft.com/office/drawing/2014/main" id="{520A3B00-7FAA-4745-852E-E30BBF56D92D}"/>
                </a:ext>
              </a:extLst>
            </p:cNvPr>
            <p:cNvGrpSpPr/>
            <p:nvPr/>
          </p:nvGrpSpPr>
          <p:grpSpPr>
            <a:xfrm>
              <a:off x="6110666" y="1226745"/>
              <a:ext cx="2401895" cy="1724262"/>
              <a:chOff x="6110666" y="1226745"/>
              <a:chExt cx="2401895" cy="1724262"/>
            </a:xfrm>
          </p:grpSpPr>
          <p:sp>
            <p:nvSpPr>
              <p:cNvPr id="24" name="Rechteck 23">
                <a:extLst>
                  <a:ext uri="{FF2B5EF4-FFF2-40B4-BE49-F238E27FC236}">
                    <a16:creationId xmlns:a16="http://schemas.microsoft.com/office/drawing/2014/main" id="{96751CE6-CACC-49AC-8CE4-48CA94545413}"/>
                  </a:ext>
                </a:extLst>
              </p:cNvPr>
              <p:cNvSpPr/>
              <p:nvPr/>
            </p:nvSpPr>
            <p:spPr>
              <a:xfrm>
                <a:off x="6110666" y="1226745"/>
                <a:ext cx="2401895" cy="172426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Grafik 6">
                <a:extLst>
                  <a:ext uri="{FF2B5EF4-FFF2-40B4-BE49-F238E27FC236}">
                    <a16:creationId xmlns:a16="http://schemas.microsoft.com/office/drawing/2014/main" id="{3676CE1F-A8E1-48F7-A696-2DD2A6BEFE57}"/>
                  </a:ext>
                </a:extLst>
              </p:cNvPr>
              <p:cNvPicPr>
                <a:picLocks noChangeAspect="1"/>
              </p:cNvPicPr>
              <p:nvPr/>
            </p:nvPicPr>
            <p:blipFill>
              <a:blip r:embed="rId2"/>
              <a:stretch>
                <a:fillRect/>
              </a:stretch>
            </p:blipFill>
            <p:spPr>
              <a:xfrm>
                <a:off x="6744715" y="1470109"/>
                <a:ext cx="1149748" cy="1118674"/>
              </a:xfrm>
              <a:prstGeom prst="rect">
                <a:avLst/>
              </a:prstGeom>
            </p:spPr>
          </p:pic>
        </p:grpSp>
        <p:grpSp>
          <p:nvGrpSpPr>
            <p:cNvPr id="42" name="Gruppieren 41">
              <a:extLst>
                <a:ext uri="{FF2B5EF4-FFF2-40B4-BE49-F238E27FC236}">
                  <a16:creationId xmlns:a16="http://schemas.microsoft.com/office/drawing/2014/main" id="{D494F505-A9B8-4289-BA7B-2D2CC0110EDA}"/>
                </a:ext>
              </a:extLst>
            </p:cNvPr>
            <p:cNvGrpSpPr/>
            <p:nvPr/>
          </p:nvGrpSpPr>
          <p:grpSpPr>
            <a:xfrm>
              <a:off x="631438" y="1226746"/>
              <a:ext cx="2401895" cy="1724262"/>
              <a:chOff x="631438" y="1226746"/>
              <a:chExt cx="2401895" cy="1724262"/>
            </a:xfrm>
          </p:grpSpPr>
          <p:sp>
            <p:nvSpPr>
              <p:cNvPr id="18" name="Rechteck 17">
                <a:extLst>
                  <a:ext uri="{FF2B5EF4-FFF2-40B4-BE49-F238E27FC236}">
                    <a16:creationId xmlns:a16="http://schemas.microsoft.com/office/drawing/2014/main" id="{36424547-6B1C-4F51-A3D9-D8C33AD86BB3}"/>
                  </a:ext>
                </a:extLst>
              </p:cNvPr>
              <p:cNvSpPr/>
              <p:nvPr/>
            </p:nvSpPr>
            <p:spPr>
              <a:xfrm>
                <a:off x="631438" y="1226746"/>
                <a:ext cx="2401895" cy="172426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Grafik 12">
                <a:extLst>
                  <a:ext uri="{FF2B5EF4-FFF2-40B4-BE49-F238E27FC236}">
                    <a16:creationId xmlns:a16="http://schemas.microsoft.com/office/drawing/2014/main" id="{A892FE36-3968-4D2E-B933-8D13440877CD}"/>
                  </a:ext>
                </a:extLst>
              </p:cNvPr>
              <p:cNvPicPr>
                <a:picLocks noChangeAspect="1"/>
              </p:cNvPicPr>
              <p:nvPr/>
            </p:nvPicPr>
            <p:blipFill>
              <a:blip r:embed="rId3"/>
              <a:stretch>
                <a:fillRect/>
              </a:stretch>
            </p:blipFill>
            <p:spPr>
              <a:xfrm>
                <a:off x="1213004" y="1520890"/>
                <a:ext cx="1239795" cy="1081889"/>
              </a:xfrm>
              <a:prstGeom prst="rect">
                <a:avLst/>
              </a:prstGeom>
              <a:solidFill>
                <a:schemeClr val="bg1"/>
              </a:solidFill>
              <a:ln w="57150">
                <a:solidFill>
                  <a:srgbClr val="0073AA"/>
                </a:solidFill>
              </a:ln>
            </p:spPr>
          </p:pic>
        </p:grpSp>
        <p:grpSp>
          <p:nvGrpSpPr>
            <p:cNvPr id="11" name="Gruppieren 10">
              <a:extLst>
                <a:ext uri="{FF2B5EF4-FFF2-40B4-BE49-F238E27FC236}">
                  <a16:creationId xmlns:a16="http://schemas.microsoft.com/office/drawing/2014/main" id="{49CE49D3-BF5B-406D-AE88-9E47A5E48C5F}"/>
                </a:ext>
              </a:extLst>
            </p:cNvPr>
            <p:cNvGrpSpPr/>
            <p:nvPr/>
          </p:nvGrpSpPr>
          <p:grpSpPr>
            <a:xfrm>
              <a:off x="3371052" y="1226745"/>
              <a:ext cx="2401895" cy="1724262"/>
              <a:chOff x="3371052" y="1226745"/>
              <a:chExt cx="2401895" cy="1724262"/>
            </a:xfrm>
          </p:grpSpPr>
          <p:sp>
            <p:nvSpPr>
              <p:cNvPr id="2" name="Rechteck 1">
                <a:extLst>
                  <a:ext uri="{FF2B5EF4-FFF2-40B4-BE49-F238E27FC236}">
                    <a16:creationId xmlns:a16="http://schemas.microsoft.com/office/drawing/2014/main" id="{7348DABB-2CFE-4474-9B3D-5ADAA7073A74}"/>
                  </a:ext>
                </a:extLst>
              </p:cNvPr>
              <p:cNvSpPr/>
              <p:nvPr/>
            </p:nvSpPr>
            <p:spPr>
              <a:xfrm>
                <a:off x="3371052" y="1226745"/>
                <a:ext cx="2401895" cy="1724262"/>
              </a:xfrm>
              <a:prstGeom prst="rect">
                <a:avLst/>
              </a:prstGeom>
              <a:solidFill>
                <a:schemeClr val="accent1">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2" name="Grafik 21">
                <a:extLst>
                  <a:ext uri="{FF2B5EF4-FFF2-40B4-BE49-F238E27FC236}">
                    <a16:creationId xmlns:a16="http://schemas.microsoft.com/office/drawing/2014/main" id="{F049F844-4B73-4091-8D67-C75E638E24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3054" y="1331931"/>
                <a:ext cx="1485186" cy="1557291"/>
              </a:xfrm>
              <a:prstGeom prst="rect">
                <a:avLst/>
              </a:prstGeom>
            </p:spPr>
          </p:pic>
        </p:grpSp>
        <p:grpSp>
          <p:nvGrpSpPr>
            <p:cNvPr id="33" name="Gruppieren 32">
              <a:extLst>
                <a:ext uri="{FF2B5EF4-FFF2-40B4-BE49-F238E27FC236}">
                  <a16:creationId xmlns:a16="http://schemas.microsoft.com/office/drawing/2014/main" id="{BCB64BDE-787F-435F-871A-BA5E057B5CF4}"/>
                </a:ext>
              </a:extLst>
            </p:cNvPr>
            <p:cNvGrpSpPr/>
            <p:nvPr/>
          </p:nvGrpSpPr>
          <p:grpSpPr>
            <a:xfrm>
              <a:off x="631438" y="3856654"/>
              <a:ext cx="2401895" cy="1724262"/>
              <a:chOff x="631438" y="3183621"/>
              <a:chExt cx="2401895" cy="1724262"/>
            </a:xfrm>
          </p:grpSpPr>
          <p:sp>
            <p:nvSpPr>
              <p:cNvPr id="34" name="Rechteck 33">
                <a:extLst>
                  <a:ext uri="{FF2B5EF4-FFF2-40B4-BE49-F238E27FC236}">
                    <a16:creationId xmlns:a16="http://schemas.microsoft.com/office/drawing/2014/main" id="{8FAA0E09-38A9-418D-BD92-E338C1B2D4D0}"/>
                  </a:ext>
                </a:extLst>
              </p:cNvPr>
              <p:cNvSpPr/>
              <p:nvPr/>
            </p:nvSpPr>
            <p:spPr>
              <a:xfrm>
                <a:off x="631438" y="3183621"/>
                <a:ext cx="2401895" cy="172426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echteck 34">
                <a:extLst>
                  <a:ext uri="{FF2B5EF4-FFF2-40B4-BE49-F238E27FC236}">
                    <a16:creationId xmlns:a16="http://schemas.microsoft.com/office/drawing/2014/main" id="{B05D1BF3-57FB-4434-91D1-A179A154165D}"/>
                  </a:ext>
                </a:extLst>
              </p:cNvPr>
              <p:cNvSpPr/>
              <p:nvPr/>
            </p:nvSpPr>
            <p:spPr>
              <a:xfrm>
                <a:off x="1005658" y="3462434"/>
                <a:ext cx="1620992" cy="1164991"/>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1350" b="1" dirty="0">
                    <a:solidFill>
                      <a:schemeClr val="accent1"/>
                    </a:solidFill>
                  </a:rPr>
                  <a:t>Virtual Metrology</a:t>
                </a:r>
              </a:p>
            </p:txBody>
          </p:sp>
        </p:grpSp>
        <p:grpSp>
          <p:nvGrpSpPr>
            <p:cNvPr id="36" name="Gruppieren 35">
              <a:extLst>
                <a:ext uri="{FF2B5EF4-FFF2-40B4-BE49-F238E27FC236}">
                  <a16:creationId xmlns:a16="http://schemas.microsoft.com/office/drawing/2014/main" id="{5E362660-3A55-4C46-B530-D2949E94B385}"/>
                </a:ext>
              </a:extLst>
            </p:cNvPr>
            <p:cNvGrpSpPr/>
            <p:nvPr/>
          </p:nvGrpSpPr>
          <p:grpSpPr>
            <a:xfrm>
              <a:off x="6110665" y="3857477"/>
              <a:ext cx="2401895" cy="1724262"/>
              <a:chOff x="631438" y="3183621"/>
              <a:chExt cx="2401895" cy="1724262"/>
            </a:xfrm>
          </p:grpSpPr>
          <p:sp>
            <p:nvSpPr>
              <p:cNvPr id="37" name="Rechteck 36">
                <a:extLst>
                  <a:ext uri="{FF2B5EF4-FFF2-40B4-BE49-F238E27FC236}">
                    <a16:creationId xmlns:a16="http://schemas.microsoft.com/office/drawing/2014/main" id="{36816B9E-E081-4A90-AC73-2CC2DC145292}"/>
                  </a:ext>
                </a:extLst>
              </p:cNvPr>
              <p:cNvSpPr/>
              <p:nvPr/>
            </p:nvSpPr>
            <p:spPr>
              <a:xfrm>
                <a:off x="631438" y="3183621"/>
                <a:ext cx="2401895" cy="172426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Rechteck 37">
                <a:extLst>
                  <a:ext uri="{FF2B5EF4-FFF2-40B4-BE49-F238E27FC236}">
                    <a16:creationId xmlns:a16="http://schemas.microsoft.com/office/drawing/2014/main" id="{094BA51D-4E2F-4E32-A31D-3B6ED027B968}"/>
                  </a:ext>
                </a:extLst>
              </p:cNvPr>
              <p:cNvSpPr/>
              <p:nvPr/>
            </p:nvSpPr>
            <p:spPr>
              <a:xfrm>
                <a:off x="1009019" y="3462434"/>
                <a:ext cx="1629509" cy="1164991"/>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1350" b="1" dirty="0">
                    <a:solidFill>
                      <a:schemeClr val="accent1"/>
                    </a:solidFill>
                  </a:rPr>
                  <a:t>Research data management</a:t>
                </a:r>
              </a:p>
            </p:txBody>
          </p:sp>
        </p:grpSp>
        <p:grpSp>
          <p:nvGrpSpPr>
            <p:cNvPr id="39" name="Gruppieren 38">
              <a:extLst>
                <a:ext uri="{FF2B5EF4-FFF2-40B4-BE49-F238E27FC236}">
                  <a16:creationId xmlns:a16="http://schemas.microsoft.com/office/drawing/2014/main" id="{06BEA5EE-07E3-4E9E-AF4B-29472E09E8BD}"/>
                </a:ext>
              </a:extLst>
            </p:cNvPr>
            <p:cNvGrpSpPr/>
            <p:nvPr/>
          </p:nvGrpSpPr>
          <p:grpSpPr>
            <a:xfrm>
              <a:off x="3371052" y="3856654"/>
              <a:ext cx="2401895" cy="1724262"/>
              <a:chOff x="631438" y="3183621"/>
              <a:chExt cx="2401895" cy="1724262"/>
            </a:xfrm>
          </p:grpSpPr>
          <p:sp>
            <p:nvSpPr>
              <p:cNvPr id="40" name="Rechteck 39">
                <a:extLst>
                  <a:ext uri="{FF2B5EF4-FFF2-40B4-BE49-F238E27FC236}">
                    <a16:creationId xmlns:a16="http://schemas.microsoft.com/office/drawing/2014/main" id="{F3D9CD77-80FE-44B1-A0C2-089966864D82}"/>
                  </a:ext>
                </a:extLst>
              </p:cNvPr>
              <p:cNvSpPr/>
              <p:nvPr/>
            </p:nvSpPr>
            <p:spPr>
              <a:xfrm>
                <a:off x="631438" y="3183621"/>
                <a:ext cx="2401895" cy="172426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Rechteck 40">
                <a:extLst>
                  <a:ext uri="{FF2B5EF4-FFF2-40B4-BE49-F238E27FC236}">
                    <a16:creationId xmlns:a16="http://schemas.microsoft.com/office/drawing/2014/main" id="{44A1DA79-2AF5-433A-B8DD-207D678D94B8}"/>
                  </a:ext>
                </a:extLst>
              </p:cNvPr>
              <p:cNvSpPr/>
              <p:nvPr/>
            </p:nvSpPr>
            <p:spPr>
              <a:xfrm>
                <a:off x="1009019" y="3462434"/>
                <a:ext cx="1629509" cy="1164991"/>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1350" b="1" dirty="0">
                    <a:solidFill>
                      <a:srgbClr val="C00000"/>
                    </a:solidFill>
                  </a:rPr>
                  <a:t>D</a:t>
                </a:r>
                <a:r>
                  <a:rPr lang="en-US" sz="1350" b="1" dirty="0">
                    <a:solidFill>
                      <a:schemeClr val="tx1"/>
                    </a:solidFill>
                  </a:rPr>
                  <a:t>CC</a:t>
                </a:r>
                <a:r>
                  <a:rPr lang="en-US" sz="1350" b="1" dirty="0">
                    <a:solidFill>
                      <a:schemeClr val="accent1"/>
                    </a:solidFill>
                  </a:rPr>
                  <a:t> PTB,</a:t>
                </a:r>
              </a:p>
              <a:p>
                <a:pPr algn="ctr"/>
                <a:r>
                  <a:rPr lang="en-US" sz="1350" b="1" dirty="0">
                    <a:solidFill>
                      <a:schemeClr val="accent1"/>
                    </a:solidFill>
                  </a:rPr>
                  <a:t>GEMIMEG</a:t>
                </a:r>
              </a:p>
            </p:txBody>
          </p:sp>
        </p:grpSp>
      </p:grpSp>
      <p:grpSp>
        <p:nvGrpSpPr>
          <p:cNvPr id="48" name="Gruppieren 47">
            <a:extLst>
              <a:ext uri="{FF2B5EF4-FFF2-40B4-BE49-F238E27FC236}">
                <a16:creationId xmlns:a16="http://schemas.microsoft.com/office/drawing/2014/main" id="{85F2BD35-8950-4BE1-8567-EFC2B641DA94}"/>
              </a:ext>
            </a:extLst>
          </p:cNvPr>
          <p:cNvGrpSpPr/>
          <p:nvPr/>
        </p:nvGrpSpPr>
        <p:grpSpPr>
          <a:xfrm>
            <a:off x="1214819" y="2268745"/>
            <a:ext cx="4440482" cy="858173"/>
            <a:chOff x="1634425" y="3177397"/>
            <a:chExt cx="5920643" cy="1144231"/>
          </a:xfrm>
        </p:grpSpPr>
        <p:sp>
          <p:nvSpPr>
            <p:cNvPr id="46" name="Pfeil: nach rechts 45">
              <a:extLst>
                <a:ext uri="{FF2B5EF4-FFF2-40B4-BE49-F238E27FC236}">
                  <a16:creationId xmlns:a16="http://schemas.microsoft.com/office/drawing/2014/main" id="{8950536C-6DC5-4E30-B7BA-28314AD54F1A}"/>
                </a:ext>
              </a:extLst>
            </p:cNvPr>
            <p:cNvSpPr/>
            <p:nvPr/>
          </p:nvSpPr>
          <p:spPr>
            <a:xfrm rot="5400000">
              <a:off x="4098429" y="3638015"/>
              <a:ext cx="1000505" cy="366722"/>
            </a:xfrm>
            <a:prstGeom prst="rightArrow">
              <a:avLst>
                <a:gd name="adj1" fmla="val 32190"/>
                <a:gd name="adj2" fmla="val 50000"/>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50"/>
            </a:p>
          </p:txBody>
        </p:sp>
        <p:sp>
          <p:nvSpPr>
            <p:cNvPr id="47" name="Pfeil: nach oben gebogen 46">
              <a:extLst>
                <a:ext uri="{FF2B5EF4-FFF2-40B4-BE49-F238E27FC236}">
                  <a16:creationId xmlns:a16="http://schemas.microsoft.com/office/drawing/2014/main" id="{A2E8BD6D-CFA8-48BB-8E5E-103D0D9348B2}"/>
                </a:ext>
              </a:extLst>
            </p:cNvPr>
            <p:cNvSpPr/>
            <p:nvPr/>
          </p:nvSpPr>
          <p:spPr>
            <a:xfrm>
              <a:off x="4490034" y="3177398"/>
              <a:ext cx="3065034" cy="562218"/>
            </a:xfrm>
            <a:prstGeom prst="bentUpArrow">
              <a:avLst>
                <a:gd name="adj1" fmla="val 24463"/>
                <a:gd name="adj2" fmla="val 29760"/>
                <a:gd name="adj3" fmla="val 29760"/>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50"/>
            </a:p>
          </p:txBody>
        </p:sp>
        <p:sp>
          <p:nvSpPr>
            <p:cNvPr id="50" name="Pfeil: nach oben gebogen 49">
              <a:extLst>
                <a:ext uri="{FF2B5EF4-FFF2-40B4-BE49-F238E27FC236}">
                  <a16:creationId xmlns:a16="http://schemas.microsoft.com/office/drawing/2014/main" id="{4B0FCAB4-AEB6-4DA2-B023-CBDCAFEB4D7B}"/>
                </a:ext>
              </a:extLst>
            </p:cNvPr>
            <p:cNvSpPr/>
            <p:nvPr/>
          </p:nvSpPr>
          <p:spPr>
            <a:xfrm rot="10800000">
              <a:off x="1646447" y="3801401"/>
              <a:ext cx="3065034" cy="520227"/>
            </a:xfrm>
            <a:prstGeom prst="bentUpArrow">
              <a:avLst>
                <a:gd name="adj1" fmla="val 24931"/>
                <a:gd name="adj2" fmla="val 29760"/>
                <a:gd name="adj3" fmla="val 29760"/>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50"/>
            </a:p>
          </p:txBody>
        </p:sp>
        <p:sp>
          <p:nvSpPr>
            <p:cNvPr id="51" name="Pfeil: nach oben gebogen 50">
              <a:extLst>
                <a:ext uri="{FF2B5EF4-FFF2-40B4-BE49-F238E27FC236}">
                  <a16:creationId xmlns:a16="http://schemas.microsoft.com/office/drawing/2014/main" id="{711561C8-EC6C-4A16-A54B-1A9D5144E56F}"/>
                </a:ext>
              </a:extLst>
            </p:cNvPr>
            <p:cNvSpPr/>
            <p:nvPr/>
          </p:nvSpPr>
          <p:spPr>
            <a:xfrm flipH="1">
              <a:off x="1634425" y="3177397"/>
              <a:ext cx="3065035" cy="562218"/>
            </a:xfrm>
            <a:prstGeom prst="bentUpArrow">
              <a:avLst>
                <a:gd name="adj1" fmla="val 24463"/>
                <a:gd name="adj2" fmla="val 29760"/>
                <a:gd name="adj3" fmla="val 29760"/>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50"/>
            </a:p>
          </p:txBody>
        </p:sp>
        <p:sp>
          <p:nvSpPr>
            <p:cNvPr id="52" name="Pfeil: nach oben gebogen 51">
              <a:extLst>
                <a:ext uri="{FF2B5EF4-FFF2-40B4-BE49-F238E27FC236}">
                  <a16:creationId xmlns:a16="http://schemas.microsoft.com/office/drawing/2014/main" id="{3E5D73AF-8A0E-4328-A166-A7C250CE185A}"/>
                </a:ext>
              </a:extLst>
            </p:cNvPr>
            <p:cNvSpPr/>
            <p:nvPr/>
          </p:nvSpPr>
          <p:spPr>
            <a:xfrm rot="10800000" flipH="1">
              <a:off x="4615647" y="3801401"/>
              <a:ext cx="2924932" cy="520227"/>
            </a:xfrm>
            <a:prstGeom prst="bentUpArrow">
              <a:avLst>
                <a:gd name="adj1" fmla="val 24931"/>
                <a:gd name="adj2" fmla="val 29760"/>
                <a:gd name="adj3" fmla="val 29760"/>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50"/>
            </a:p>
          </p:txBody>
        </p:sp>
      </p:grpSp>
      <p:sp>
        <p:nvSpPr>
          <p:cNvPr id="118" name="Rechteck 117"/>
          <p:cNvSpPr/>
          <p:nvPr/>
        </p:nvSpPr>
        <p:spPr>
          <a:xfrm>
            <a:off x="1269420" y="112330"/>
            <a:ext cx="5977336" cy="4111112"/>
          </a:xfrm>
          <a:prstGeom prst="rect">
            <a:avLst/>
          </a:prstGeom>
          <a:ln w="9525" cap="flat" cmpd="sng" algn="ctr">
            <a:noFill/>
            <a:prstDash val="solid"/>
            <a:round/>
            <a:headEnd type="none" w="med" len="med"/>
            <a:tailEnd type="none" w="med" len="med"/>
          </a:ln>
        </p:spPr>
      </p:sp>
      <p:sp>
        <p:nvSpPr>
          <p:cNvPr id="23" name="Textfeld 22">
            <a:extLst>
              <a:ext uri="{FF2B5EF4-FFF2-40B4-BE49-F238E27FC236}">
                <a16:creationId xmlns:a16="http://schemas.microsoft.com/office/drawing/2014/main" id="{F75BBADC-6498-4F9D-8266-3C33F64F85B1}"/>
              </a:ext>
            </a:extLst>
          </p:cNvPr>
          <p:cNvSpPr txBox="1"/>
          <p:nvPr/>
        </p:nvSpPr>
        <p:spPr>
          <a:xfrm>
            <a:off x="1717411" y="4423946"/>
            <a:ext cx="5916813" cy="369332"/>
          </a:xfrm>
          <a:prstGeom prst="rect">
            <a:avLst/>
          </a:prstGeom>
          <a:noFill/>
        </p:spPr>
        <p:txBody>
          <a:bodyPr wrap="none" rtlCol="0">
            <a:spAutoFit/>
          </a:bodyPr>
          <a:lstStyle>
            <a:defPPr>
              <a:defRPr lang="en-US"/>
            </a:defPPr>
            <a:lvl1pPr>
              <a:defRPr sz="2800">
                <a:solidFill>
                  <a:srgbClr val="0070C0"/>
                </a:solidFill>
              </a:defRPr>
            </a:lvl1pPr>
          </a:lstStyle>
          <a:p>
            <a:r>
              <a:rPr lang="en-US" sz="1650" b="1"/>
              <a:t>SmartCom </a:t>
            </a:r>
            <a:r>
              <a:rPr lang="en-US" sz="1800" b="1"/>
              <a:t>provides</a:t>
            </a:r>
            <a:r>
              <a:rPr lang="en-US" sz="1650" b="1"/>
              <a:t> the basis for all metrological communication</a:t>
            </a:r>
          </a:p>
        </p:txBody>
      </p:sp>
      <p:sp>
        <p:nvSpPr>
          <p:cNvPr id="3" name="Titel 2">
            <a:extLst>
              <a:ext uri="{FF2B5EF4-FFF2-40B4-BE49-F238E27FC236}">
                <a16:creationId xmlns:a16="http://schemas.microsoft.com/office/drawing/2014/main" id="{C879A300-CF74-4CC3-8EAA-ADEC42F58712}"/>
              </a:ext>
            </a:extLst>
          </p:cNvPr>
          <p:cNvSpPr>
            <a:spLocks noGrp="1"/>
          </p:cNvSpPr>
          <p:nvPr>
            <p:ph type="title"/>
          </p:nvPr>
        </p:nvSpPr>
        <p:spPr/>
        <p:txBody>
          <a:bodyPr>
            <a:normAutofit/>
          </a:bodyPr>
          <a:lstStyle/>
          <a:p>
            <a:pPr algn="r"/>
            <a:r>
              <a:rPr lang="en-US" dirty="0">
                <a:solidFill>
                  <a:srgbClr val="0073AA"/>
                </a:solidFill>
              </a:rPr>
              <a:t>Applications &amp; Connections</a:t>
            </a:r>
          </a:p>
        </p:txBody>
      </p:sp>
      <p:sp>
        <p:nvSpPr>
          <p:cNvPr id="55" name="Rechteck 54">
            <a:extLst>
              <a:ext uri="{FF2B5EF4-FFF2-40B4-BE49-F238E27FC236}">
                <a16:creationId xmlns:a16="http://schemas.microsoft.com/office/drawing/2014/main" id="{06514C7C-D968-43A3-894F-9B3301ADBF0D}"/>
              </a:ext>
            </a:extLst>
          </p:cNvPr>
          <p:cNvSpPr/>
          <p:nvPr/>
        </p:nvSpPr>
        <p:spPr>
          <a:xfrm>
            <a:off x="6957755" y="3265502"/>
            <a:ext cx="1222132" cy="873744"/>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1350" b="1" dirty="0">
                <a:solidFill>
                  <a:schemeClr val="accent1"/>
                </a:solidFill>
              </a:rPr>
              <a:t>CODATA </a:t>
            </a:r>
          </a:p>
          <a:p>
            <a:pPr algn="ctr"/>
            <a:r>
              <a:rPr lang="en-US" sz="1350" b="1" dirty="0">
                <a:solidFill>
                  <a:schemeClr val="accent1"/>
                </a:solidFill>
              </a:rPr>
              <a:t>data base</a:t>
            </a:r>
          </a:p>
        </p:txBody>
      </p:sp>
      <p:sp>
        <p:nvSpPr>
          <p:cNvPr id="58" name="Rechteck 57">
            <a:extLst>
              <a:ext uri="{FF2B5EF4-FFF2-40B4-BE49-F238E27FC236}">
                <a16:creationId xmlns:a16="http://schemas.microsoft.com/office/drawing/2014/main" id="{48C17040-3D1B-44CA-AC83-EF38B21BBBCC}"/>
              </a:ext>
            </a:extLst>
          </p:cNvPr>
          <p:cNvSpPr/>
          <p:nvPr/>
        </p:nvSpPr>
        <p:spPr>
          <a:xfrm>
            <a:off x="6910484" y="1276785"/>
            <a:ext cx="1222132" cy="873744"/>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dirty="0">
                <a:solidFill>
                  <a:schemeClr val="accent1"/>
                </a:solidFill>
              </a:rPr>
              <a:t>Standardization</a:t>
            </a:r>
            <a:r>
              <a:rPr lang="en-US" sz="1300" b="1" dirty="0">
                <a:solidFill>
                  <a:schemeClr val="accent1"/>
                </a:solidFill>
              </a:rPr>
              <a:t> bodies</a:t>
            </a:r>
          </a:p>
        </p:txBody>
      </p:sp>
      <p:grpSp>
        <p:nvGrpSpPr>
          <p:cNvPr id="4" name="Gruppieren 3">
            <a:extLst>
              <a:ext uri="{FF2B5EF4-FFF2-40B4-BE49-F238E27FC236}">
                <a16:creationId xmlns:a16="http://schemas.microsoft.com/office/drawing/2014/main" id="{8A90FBA6-4900-40FC-BCBD-4F9415D46673}"/>
              </a:ext>
            </a:extLst>
          </p:cNvPr>
          <p:cNvGrpSpPr/>
          <p:nvPr/>
        </p:nvGrpSpPr>
        <p:grpSpPr>
          <a:xfrm>
            <a:off x="1709608" y="2540900"/>
            <a:ext cx="5444517" cy="337101"/>
            <a:chOff x="1648375" y="2540900"/>
            <a:chExt cx="5444517" cy="337101"/>
          </a:xfrm>
        </p:grpSpPr>
        <p:sp>
          <p:nvSpPr>
            <p:cNvPr id="19" name="Rechteck 18">
              <a:extLst>
                <a:ext uri="{FF2B5EF4-FFF2-40B4-BE49-F238E27FC236}">
                  <a16:creationId xmlns:a16="http://schemas.microsoft.com/office/drawing/2014/main" id="{9A9812D9-354C-4DD8-A7C3-F6E7DF8B374A}"/>
                </a:ext>
              </a:extLst>
            </p:cNvPr>
            <p:cNvSpPr/>
            <p:nvPr/>
          </p:nvSpPr>
          <p:spPr>
            <a:xfrm>
              <a:off x="3092267" y="2544814"/>
              <a:ext cx="1112840" cy="325360"/>
            </a:xfrm>
            <a:prstGeom prst="rect">
              <a:avLst/>
            </a:prstGeom>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350" dirty="0">
                  <a:solidFill>
                    <a:schemeClr val="tx1"/>
                  </a:solidFill>
                </a:rPr>
                <a:t>SI units</a:t>
              </a:r>
            </a:p>
          </p:txBody>
        </p:sp>
        <p:sp>
          <p:nvSpPr>
            <p:cNvPr id="20" name="Rechteck 19">
              <a:extLst>
                <a:ext uri="{FF2B5EF4-FFF2-40B4-BE49-F238E27FC236}">
                  <a16:creationId xmlns:a16="http://schemas.microsoft.com/office/drawing/2014/main" id="{941816DC-2C49-4EFC-B169-83B397F7614A}"/>
                </a:ext>
              </a:extLst>
            </p:cNvPr>
            <p:cNvSpPr/>
            <p:nvPr/>
          </p:nvSpPr>
          <p:spPr>
            <a:xfrm>
              <a:off x="1648375" y="2540900"/>
              <a:ext cx="1112840" cy="325360"/>
            </a:xfrm>
            <a:prstGeom prst="rect">
              <a:avLst/>
            </a:prstGeom>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350" dirty="0">
                  <a:solidFill>
                    <a:schemeClr val="tx1"/>
                  </a:solidFill>
                </a:rPr>
                <a:t>data security</a:t>
              </a:r>
            </a:p>
          </p:txBody>
        </p:sp>
        <p:sp>
          <p:nvSpPr>
            <p:cNvPr id="21" name="Rechteck 20">
              <a:extLst>
                <a:ext uri="{FF2B5EF4-FFF2-40B4-BE49-F238E27FC236}">
                  <a16:creationId xmlns:a16="http://schemas.microsoft.com/office/drawing/2014/main" id="{082A2DED-499B-438B-B8B4-07F70C18CE9A}"/>
                </a:ext>
              </a:extLst>
            </p:cNvPr>
            <p:cNvSpPr/>
            <p:nvPr/>
          </p:nvSpPr>
          <p:spPr>
            <a:xfrm>
              <a:off x="5980052" y="2548728"/>
              <a:ext cx="1112840" cy="325360"/>
            </a:xfrm>
            <a:prstGeom prst="rect">
              <a:avLst/>
            </a:prstGeom>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350" dirty="0">
                  <a:solidFill>
                    <a:schemeClr val="tx1"/>
                  </a:solidFill>
                </a:rPr>
                <a:t>glossary</a:t>
              </a:r>
            </a:p>
          </p:txBody>
        </p:sp>
        <p:sp>
          <p:nvSpPr>
            <p:cNvPr id="60" name="Rechteck 59">
              <a:extLst>
                <a:ext uri="{FF2B5EF4-FFF2-40B4-BE49-F238E27FC236}">
                  <a16:creationId xmlns:a16="http://schemas.microsoft.com/office/drawing/2014/main" id="{043A8FEA-D8AE-4E67-A90E-30426F217485}"/>
                </a:ext>
              </a:extLst>
            </p:cNvPr>
            <p:cNvSpPr/>
            <p:nvPr/>
          </p:nvSpPr>
          <p:spPr>
            <a:xfrm>
              <a:off x="4536159" y="2552641"/>
              <a:ext cx="1112840" cy="325360"/>
            </a:xfrm>
            <a:prstGeom prst="rect">
              <a:avLst/>
            </a:prstGeom>
            <a:scene3d>
              <a:camera prst="orthographicFront"/>
              <a:lightRig rig="threePt" dir="t"/>
            </a:scene3d>
            <a:sp3d>
              <a:bevelT/>
            </a:sp3d>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350" dirty="0">
                  <a:solidFill>
                    <a:schemeClr val="tx1"/>
                  </a:solidFill>
                </a:rPr>
                <a:t>data model</a:t>
              </a:r>
            </a:p>
          </p:txBody>
        </p:sp>
      </p:grpSp>
    </p:spTree>
    <p:extLst>
      <p:ext uri="{BB962C8B-B14F-4D97-AF65-F5344CB8AC3E}">
        <p14:creationId xmlns:p14="http://schemas.microsoft.com/office/powerpoint/2010/main" val="1252648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CAEE33-AE7E-4CC9-905E-CBEF3F490010}"/>
              </a:ext>
            </a:extLst>
          </p:cNvPr>
          <p:cNvSpPr>
            <a:spLocks noGrp="1"/>
          </p:cNvSpPr>
          <p:nvPr>
            <p:ph type="title"/>
          </p:nvPr>
        </p:nvSpPr>
        <p:spPr>
          <a:xfrm>
            <a:off x="1223628" y="145100"/>
            <a:ext cx="5719580" cy="583200"/>
          </a:xfrm>
        </p:spPr>
        <p:txBody>
          <a:bodyPr/>
          <a:lstStyle/>
          <a:p>
            <a:r>
              <a:rPr lang="de-DE" dirty="0"/>
              <a:t>Key </a:t>
            </a:r>
            <a:r>
              <a:rPr lang="de-DE" dirty="0" err="1"/>
              <a:t>Example</a:t>
            </a:r>
            <a:r>
              <a:rPr lang="de-DE" dirty="0"/>
              <a:t>: Met4FoF</a:t>
            </a:r>
          </a:p>
        </p:txBody>
      </p:sp>
      <p:sp>
        <p:nvSpPr>
          <p:cNvPr id="3" name="Foliennummernplatzhalter 2">
            <a:extLst>
              <a:ext uri="{FF2B5EF4-FFF2-40B4-BE49-F238E27FC236}">
                <a16:creationId xmlns:a16="http://schemas.microsoft.com/office/drawing/2014/main" id="{361539FC-D904-4354-9D6E-0262407D5159}"/>
              </a:ext>
            </a:extLst>
          </p:cNvPr>
          <p:cNvSpPr>
            <a:spLocks noGrp="1"/>
          </p:cNvSpPr>
          <p:nvPr>
            <p:ph type="sldNum" sz="quarter" idx="11"/>
          </p:nvPr>
        </p:nvSpPr>
        <p:spPr>
          <a:xfrm>
            <a:off x="3655463" y="4887725"/>
            <a:ext cx="1823974" cy="323977"/>
          </a:xfrm>
        </p:spPr>
        <p:txBody>
          <a:bodyPr/>
          <a:lstStyle/>
          <a:p>
            <a:r>
              <a:rPr lang="de-DE"/>
              <a:t>- </a:t>
            </a:r>
            <a:fld id="{6C73A770-1660-45DE-B946-DFFC7041C5FD}" type="slidenum">
              <a:rPr lang="de-DE" smtClean="0"/>
              <a:pPr/>
              <a:t>79</a:t>
            </a:fld>
            <a:r>
              <a:rPr lang="de-DE"/>
              <a:t> -</a:t>
            </a:r>
            <a:endParaRPr lang="de-DE" dirty="0"/>
          </a:p>
        </p:txBody>
      </p:sp>
      <p:sp>
        <p:nvSpPr>
          <p:cNvPr id="5" name="Rechteck 4">
            <a:extLst>
              <a:ext uri="{FF2B5EF4-FFF2-40B4-BE49-F238E27FC236}">
                <a16:creationId xmlns:a16="http://schemas.microsoft.com/office/drawing/2014/main" id="{CE66C7F5-6E4B-4A71-A62A-3FC6C2960166}"/>
              </a:ext>
            </a:extLst>
          </p:cNvPr>
          <p:cNvSpPr/>
          <p:nvPr/>
        </p:nvSpPr>
        <p:spPr>
          <a:xfrm>
            <a:off x="1231450" y="1758485"/>
            <a:ext cx="6383107" cy="1659429"/>
          </a:xfrm>
          <a:prstGeom prst="rect">
            <a:avLst/>
          </a:prstGeom>
        </p:spPr>
        <p:txBody>
          <a:bodyPr wrap="square">
            <a:spAutoFit/>
          </a:bodyPr>
          <a:lstStyle/>
          <a:p>
            <a:r>
              <a:rPr lang="en-US" sz="1350" u="sng" dirty="0">
                <a:solidFill>
                  <a:srgbClr val="000000"/>
                </a:solidFill>
              </a:rPr>
              <a:t>This contains</a:t>
            </a:r>
          </a:p>
          <a:p>
            <a:pPr marL="214313" indent="-214313">
              <a:spcBef>
                <a:spcPts val="450"/>
              </a:spcBef>
              <a:buFontTx/>
              <a:buChar char="-"/>
            </a:pPr>
            <a:r>
              <a:rPr lang="en-US" sz="1350" dirty="0">
                <a:solidFill>
                  <a:srgbClr val="000000"/>
                </a:solidFill>
              </a:rPr>
              <a:t>calibration of sensors with digital, pre-</a:t>
            </a:r>
          </a:p>
          <a:p>
            <a:pPr>
              <a:spcBef>
                <a:spcPts val="450"/>
              </a:spcBef>
            </a:pPr>
            <a:r>
              <a:rPr lang="en-US" sz="1350" dirty="0">
                <a:solidFill>
                  <a:srgbClr val="000000"/>
                </a:solidFill>
              </a:rPr>
              <a:t>     processed output </a:t>
            </a:r>
          </a:p>
          <a:p>
            <a:pPr marL="214313" indent="-214313">
              <a:spcBef>
                <a:spcPts val="450"/>
              </a:spcBef>
              <a:buFontTx/>
              <a:buChar char="-"/>
            </a:pPr>
            <a:r>
              <a:rPr lang="en-US" sz="1350" dirty="0">
                <a:solidFill>
                  <a:srgbClr val="000000"/>
                </a:solidFill>
              </a:rPr>
              <a:t>incorporation of quality information like </a:t>
            </a:r>
          </a:p>
          <a:p>
            <a:pPr>
              <a:spcBef>
                <a:spcPts val="450"/>
              </a:spcBef>
            </a:pPr>
            <a:r>
              <a:rPr lang="en-US" sz="1350" dirty="0">
                <a:solidFill>
                  <a:srgbClr val="000000"/>
                </a:solidFill>
              </a:rPr>
              <a:t>     calibration data in industrial sensor networks</a:t>
            </a:r>
          </a:p>
          <a:p>
            <a:pPr marL="214313" indent="-214313">
              <a:spcBef>
                <a:spcPts val="450"/>
              </a:spcBef>
              <a:buFontTx/>
              <a:buChar char="-"/>
            </a:pPr>
            <a:r>
              <a:rPr lang="en-US" sz="1350" dirty="0">
                <a:solidFill>
                  <a:srgbClr val="000000"/>
                </a:solidFill>
              </a:rPr>
              <a:t>incorporation of data quality information in machine learning algorithms </a:t>
            </a:r>
            <a:endParaRPr lang="de-DE" sz="1350" dirty="0"/>
          </a:p>
        </p:txBody>
      </p:sp>
      <p:pic>
        <p:nvPicPr>
          <p:cNvPr id="8" name="Grafik 7">
            <a:extLst>
              <a:ext uri="{FF2B5EF4-FFF2-40B4-BE49-F238E27FC236}">
                <a16:creationId xmlns:a16="http://schemas.microsoft.com/office/drawing/2014/main" id="{6511E3CF-4BB4-46D0-8675-5BCB4C761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7684" y="788874"/>
            <a:ext cx="2943225" cy="1900238"/>
          </a:xfrm>
          <a:prstGeom prst="rect">
            <a:avLst/>
          </a:prstGeom>
        </p:spPr>
      </p:pic>
      <p:sp>
        <p:nvSpPr>
          <p:cNvPr id="9" name="Rechteck 8">
            <a:extLst>
              <a:ext uri="{FF2B5EF4-FFF2-40B4-BE49-F238E27FC236}">
                <a16:creationId xmlns:a16="http://schemas.microsoft.com/office/drawing/2014/main" id="{09E5E509-121D-4998-8EE4-F03BD64BBFA5}"/>
              </a:ext>
            </a:extLst>
          </p:cNvPr>
          <p:cNvSpPr/>
          <p:nvPr/>
        </p:nvSpPr>
        <p:spPr>
          <a:xfrm>
            <a:off x="1223628" y="794317"/>
            <a:ext cx="3587858" cy="923330"/>
          </a:xfrm>
          <a:prstGeom prst="rect">
            <a:avLst/>
          </a:prstGeom>
          <a:solidFill>
            <a:schemeClr val="accent1">
              <a:lumMod val="20000"/>
              <a:lumOff val="80000"/>
            </a:schemeClr>
          </a:solidFill>
        </p:spPr>
        <p:txBody>
          <a:bodyPr wrap="square">
            <a:spAutoFit/>
          </a:bodyPr>
          <a:lstStyle/>
          <a:p>
            <a:pPr marL="402431" indent="-402431"/>
            <a:r>
              <a:rPr lang="de-DE" sz="1350" b="1" dirty="0" err="1"/>
              <a:t>Aim</a:t>
            </a:r>
            <a:r>
              <a:rPr lang="de-DE" sz="1350" b="1" dirty="0"/>
              <a:t>: 	A </a:t>
            </a:r>
            <a:r>
              <a:rPr lang="de-DE" sz="1350" b="1" dirty="0" err="1"/>
              <a:t>metrological</a:t>
            </a:r>
            <a:r>
              <a:rPr lang="de-DE" sz="1350" b="1" dirty="0"/>
              <a:t> </a:t>
            </a:r>
            <a:r>
              <a:rPr lang="de-DE" sz="1350" b="1" dirty="0" err="1"/>
              <a:t>framework</a:t>
            </a:r>
            <a:r>
              <a:rPr lang="de-DE" sz="1350" b="1" dirty="0"/>
              <a:t> </a:t>
            </a:r>
            <a:r>
              <a:rPr lang="de-DE" sz="1350" b="1" dirty="0" err="1"/>
              <a:t>for</a:t>
            </a:r>
            <a:r>
              <a:rPr lang="de-DE" sz="1350" b="1" dirty="0"/>
              <a:t> </a:t>
            </a:r>
            <a:r>
              <a:rPr lang="de-DE" sz="1350" b="1" dirty="0" err="1"/>
              <a:t>the</a:t>
            </a:r>
            <a:r>
              <a:rPr lang="de-DE" sz="1350" b="1" dirty="0"/>
              <a:t> </a:t>
            </a:r>
            <a:r>
              <a:rPr lang="de-DE" sz="1350" b="1" dirty="0" err="1"/>
              <a:t>evaluation</a:t>
            </a:r>
            <a:r>
              <a:rPr lang="de-DE" sz="1350" b="1" dirty="0"/>
              <a:t> </a:t>
            </a:r>
            <a:r>
              <a:rPr lang="de-DE" sz="1350" b="1" dirty="0" err="1"/>
              <a:t>of</a:t>
            </a:r>
            <a:r>
              <a:rPr lang="de-DE" sz="1350" b="1" dirty="0"/>
              <a:t> </a:t>
            </a:r>
            <a:r>
              <a:rPr lang="de-DE" sz="1350" b="1" dirty="0" err="1"/>
              <a:t>measurement</a:t>
            </a:r>
            <a:r>
              <a:rPr lang="de-DE" sz="1350" b="1" dirty="0"/>
              <a:t> </a:t>
            </a:r>
            <a:r>
              <a:rPr lang="de-DE" sz="1350" b="1" dirty="0" err="1"/>
              <a:t>uncertainties</a:t>
            </a:r>
            <a:r>
              <a:rPr lang="de-DE" sz="1350" b="1" dirty="0"/>
              <a:t> </a:t>
            </a:r>
            <a:r>
              <a:rPr lang="de-DE" sz="1350" b="1" dirty="0" err="1"/>
              <a:t>for</a:t>
            </a:r>
            <a:r>
              <a:rPr lang="de-DE" sz="1350" b="1" dirty="0"/>
              <a:t> </a:t>
            </a:r>
            <a:r>
              <a:rPr lang="de-DE" sz="1350" b="1" dirty="0" err="1"/>
              <a:t>the</a:t>
            </a:r>
            <a:r>
              <a:rPr lang="de-DE" sz="1350" b="1" dirty="0"/>
              <a:t> </a:t>
            </a:r>
            <a:r>
              <a:rPr lang="de-DE" sz="1350" b="1" dirty="0" err="1"/>
              <a:t>complete</a:t>
            </a:r>
            <a:r>
              <a:rPr lang="de-DE" sz="1350" b="1" dirty="0"/>
              <a:t> </a:t>
            </a:r>
            <a:r>
              <a:rPr lang="de-DE" sz="1350" b="1" dirty="0" err="1"/>
              <a:t>lifecycle</a:t>
            </a:r>
            <a:r>
              <a:rPr lang="de-DE" sz="1350" b="1" dirty="0"/>
              <a:t> </a:t>
            </a:r>
            <a:r>
              <a:rPr lang="de-DE" sz="1350" b="1" dirty="0" err="1"/>
              <a:t>of</a:t>
            </a:r>
            <a:r>
              <a:rPr lang="de-DE" sz="1350" b="1" dirty="0"/>
              <a:t> </a:t>
            </a:r>
            <a:r>
              <a:rPr lang="de-DE" sz="1350" b="1" dirty="0" err="1"/>
              <a:t>measured</a:t>
            </a:r>
            <a:r>
              <a:rPr lang="de-DE" sz="1350" b="1" dirty="0"/>
              <a:t> </a:t>
            </a:r>
            <a:r>
              <a:rPr lang="de-DE" sz="1350" b="1" dirty="0" err="1"/>
              <a:t>data</a:t>
            </a:r>
            <a:r>
              <a:rPr lang="de-DE" sz="1350" b="1" dirty="0"/>
              <a:t> in </a:t>
            </a:r>
            <a:r>
              <a:rPr lang="de-DE" sz="1350" b="1" dirty="0" err="1"/>
              <a:t>industrial</a:t>
            </a:r>
            <a:r>
              <a:rPr lang="de-DE" sz="1350" b="1" dirty="0"/>
              <a:t> </a:t>
            </a:r>
            <a:r>
              <a:rPr lang="de-DE" sz="1350" b="1" dirty="0" err="1"/>
              <a:t>IoT</a:t>
            </a:r>
            <a:r>
              <a:rPr lang="de-DE" sz="1350" b="1" dirty="0"/>
              <a:t> </a:t>
            </a:r>
            <a:r>
              <a:rPr lang="de-DE" sz="1350" b="1" dirty="0" err="1"/>
              <a:t>networks</a:t>
            </a:r>
            <a:r>
              <a:rPr lang="de-DE" sz="1350" b="1" dirty="0"/>
              <a:t>. </a:t>
            </a:r>
          </a:p>
        </p:txBody>
      </p:sp>
      <p:sp>
        <p:nvSpPr>
          <p:cNvPr id="10" name="Rechteck 9">
            <a:extLst>
              <a:ext uri="{FF2B5EF4-FFF2-40B4-BE49-F238E27FC236}">
                <a16:creationId xmlns:a16="http://schemas.microsoft.com/office/drawing/2014/main" id="{CC05990C-1ABB-40F7-A677-CEE0CC252BC3}"/>
              </a:ext>
            </a:extLst>
          </p:cNvPr>
          <p:cNvSpPr/>
          <p:nvPr/>
        </p:nvSpPr>
        <p:spPr>
          <a:xfrm>
            <a:off x="1274993" y="3419557"/>
            <a:ext cx="6769550" cy="1387559"/>
          </a:xfrm>
          <a:prstGeom prst="rect">
            <a:avLst/>
          </a:prstGeom>
        </p:spPr>
        <p:txBody>
          <a:bodyPr wrap="square">
            <a:spAutoFit/>
          </a:bodyPr>
          <a:lstStyle/>
          <a:p>
            <a:r>
              <a:rPr lang="de-DE" sz="1350" u="sng" dirty="0">
                <a:solidFill>
                  <a:srgbClr val="000000"/>
                </a:solidFill>
              </a:rPr>
              <a:t>Early </a:t>
            </a:r>
            <a:r>
              <a:rPr lang="de-DE" sz="1350" u="sng" dirty="0" err="1">
                <a:solidFill>
                  <a:srgbClr val="000000"/>
                </a:solidFill>
              </a:rPr>
              <a:t>impact</a:t>
            </a:r>
            <a:r>
              <a:rPr lang="de-DE" sz="1350" u="sng" dirty="0">
                <a:solidFill>
                  <a:srgbClr val="000000"/>
                </a:solidFill>
              </a:rPr>
              <a:t>:</a:t>
            </a:r>
          </a:p>
          <a:p>
            <a:pPr>
              <a:spcBef>
                <a:spcPts val="450"/>
              </a:spcBef>
            </a:pPr>
            <a:r>
              <a:rPr lang="de-DE" sz="1350" dirty="0">
                <a:solidFill>
                  <a:srgbClr val="000000"/>
                </a:solidFill>
              </a:rPr>
              <a:t>- Improved NMI </a:t>
            </a:r>
            <a:r>
              <a:rPr lang="de-DE" sz="1350" dirty="0" err="1">
                <a:solidFill>
                  <a:srgbClr val="000000"/>
                </a:solidFill>
              </a:rPr>
              <a:t>calibration</a:t>
            </a:r>
            <a:r>
              <a:rPr lang="de-DE" sz="1350" dirty="0">
                <a:solidFill>
                  <a:srgbClr val="000000"/>
                </a:solidFill>
              </a:rPr>
              <a:t> </a:t>
            </a:r>
            <a:r>
              <a:rPr lang="de-DE" sz="1350" dirty="0" err="1">
                <a:solidFill>
                  <a:srgbClr val="000000"/>
                </a:solidFill>
              </a:rPr>
              <a:t>facilities</a:t>
            </a:r>
            <a:r>
              <a:rPr lang="de-DE" sz="1350" dirty="0">
                <a:solidFill>
                  <a:srgbClr val="000000"/>
                </a:solidFill>
              </a:rPr>
              <a:t> </a:t>
            </a:r>
            <a:r>
              <a:rPr lang="de-DE" sz="1350" dirty="0" err="1">
                <a:solidFill>
                  <a:srgbClr val="000000"/>
                </a:solidFill>
              </a:rPr>
              <a:t>for</a:t>
            </a:r>
            <a:r>
              <a:rPr lang="de-DE" sz="1350" dirty="0">
                <a:solidFill>
                  <a:srgbClr val="000000"/>
                </a:solidFill>
              </a:rPr>
              <a:t> </a:t>
            </a:r>
            <a:r>
              <a:rPr lang="de-DE" sz="1350" dirty="0" err="1">
                <a:solidFill>
                  <a:srgbClr val="000000"/>
                </a:solidFill>
              </a:rPr>
              <a:t>sensors</a:t>
            </a:r>
            <a:r>
              <a:rPr lang="de-DE" sz="1350" dirty="0">
                <a:solidFill>
                  <a:srgbClr val="000000"/>
                </a:solidFill>
              </a:rPr>
              <a:t> </a:t>
            </a:r>
            <a:r>
              <a:rPr lang="de-DE" sz="1350" dirty="0" err="1">
                <a:solidFill>
                  <a:srgbClr val="000000"/>
                </a:solidFill>
              </a:rPr>
              <a:t>with</a:t>
            </a:r>
            <a:r>
              <a:rPr lang="de-DE" sz="1350" dirty="0">
                <a:solidFill>
                  <a:srgbClr val="000000"/>
                </a:solidFill>
              </a:rPr>
              <a:t> digital-</a:t>
            </a:r>
            <a:r>
              <a:rPr lang="de-DE" sz="1350" dirty="0" err="1">
                <a:solidFill>
                  <a:srgbClr val="000000"/>
                </a:solidFill>
              </a:rPr>
              <a:t>only</a:t>
            </a:r>
            <a:r>
              <a:rPr lang="de-DE" sz="1350" dirty="0">
                <a:solidFill>
                  <a:srgbClr val="000000"/>
                </a:solidFill>
              </a:rPr>
              <a:t> </a:t>
            </a:r>
            <a:r>
              <a:rPr lang="de-DE" sz="1350" dirty="0" err="1">
                <a:solidFill>
                  <a:srgbClr val="000000"/>
                </a:solidFill>
              </a:rPr>
              <a:t>output</a:t>
            </a:r>
            <a:r>
              <a:rPr lang="de-DE" sz="1350" dirty="0">
                <a:solidFill>
                  <a:srgbClr val="000000"/>
                </a:solidFill>
              </a:rPr>
              <a:t> </a:t>
            </a:r>
          </a:p>
          <a:p>
            <a:pPr>
              <a:spcBef>
                <a:spcPts val="450"/>
              </a:spcBef>
            </a:pPr>
            <a:r>
              <a:rPr lang="de-DE" sz="1350" dirty="0">
                <a:solidFill>
                  <a:srgbClr val="000000"/>
                </a:solidFill>
              </a:rPr>
              <a:t>- Proof-</a:t>
            </a:r>
            <a:r>
              <a:rPr lang="de-DE" sz="1350" dirty="0" err="1">
                <a:solidFill>
                  <a:srgbClr val="000000"/>
                </a:solidFill>
              </a:rPr>
              <a:t>of</a:t>
            </a:r>
            <a:r>
              <a:rPr lang="de-DE" sz="1350" dirty="0">
                <a:solidFill>
                  <a:srgbClr val="000000"/>
                </a:solidFill>
              </a:rPr>
              <a:t>-</a:t>
            </a:r>
            <a:r>
              <a:rPr lang="de-DE" sz="1350" dirty="0" err="1">
                <a:solidFill>
                  <a:srgbClr val="000000"/>
                </a:solidFill>
              </a:rPr>
              <a:t>principle</a:t>
            </a:r>
            <a:r>
              <a:rPr lang="de-DE" sz="1350" dirty="0">
                <a:solidFill>
                  <a:srgbClr val="000000"/>
                </a:solidFill>
              </a:rPr>
              <a:t> “Smart </a:t>
            </a:r>
            <a:r>
              <a:rPr lang="de-DE" sz="1350" dirty="0" err="1">
                <a:solidFill>
                  <a:srgbClr val="000000"/>
                </a:solidFill>
              </a:rPr>
              <a:t>Traceability</a:t>
            </a:r>
            <a:r>
              <a:rPr lang="de-DE" sz="1350" dirty="0">
                <a:solidFill>
                  <a:srgbClr val="000000"/>
                </a:solidFill>
              </a:rPr>
              <a:t>” </a:t>
            </a:r>
            <a:r>
              <a:rPr lang="de-DE" sz="1350" dirty="0" err="1">
                <a:solidFill>
                  <a:srgbClr val="000000"/>
                </a:solidFill>
              </a:rPr>
              <a:t>sensor</a:t>
            </a:r>
            <a:r>
              <a:rPr lang="de-DE" sz="1350" dirty="0">
                <a:solidFill>
                  <a:srgbClr val="000000"/>
                </a:solidFill>
              </a:rPr>
              <a:t> </a:t>
            </a:r>
            <a:r>
              <a:rPr lang="de-DE" sz="1350" dirty="0" err="1">
                <a:solidFill>
                  <a:srgbClr val="000000"/>
                </a:solidFill>
              </a:rPr>
              <a:t>communicating</a:t>
            </a:r>
            <a:r>
              <a:rPr lang="de-DE" sz="1350" dirty="0">
                <a:solidFill>
                  <a:srgbClr val="000000"/>
                </a:solidFill>
              </a:rPr>
              <a:t> </a:t>
            </a:r>
            <a:r>
              <a:rPr lang="de-DE" sz="1350" dirty="0" err="1">
                <a:solidFill>
                  <a:srgbClr val="000000"/>
                </a:solidFill>
              </a:rPr>
              <a:t>data</a:t>
            </a:r>
            <a:r>
              <a:rPr lang="de-DE" sz="1350" dirty="0">
                <a:solidFill>
                  <a:srgbClr val="000000"/>
                </a:solidFill>
              </a:rPr>
              <a:t> </a:t>
            </a:r>
            <a:r>
              <a:rPr lang="de-DE" sz="1350" dirty="0" err="1">
                <a:solidFill>
                  <a:srgbClr val="000000"/>
                </a:solidFill>
              </a:rPr>
              <a:t>quality</a:t>
            </a:r>
            <a:r>
              <a:rPr lang="de-DE" sz="1350" dirty="0">
                <a:solidFill>
                  <a:srgbClr val="000000"/>
                </a:solidFill>
              </a:rPr>
              <a:t> in real-time </a:t>
            </a:r>
          </a:p>
          <a:p>
            <a:pPr>
              <a:spcBef>
                <a:spcPts val="450"/>
              </a:spcBef>
            </a:pPr>
            <a:r>
              <a:rPr lang="de-DE" sz="1350" dirty="0">
                <a:solidFill>
                  <a:srgbClr val="000000"/>
                </a:solidFill>
              </a:rPr>
              <a:t>- Methods </a:t>
            </a:r>
            <a:r>
              <a:rPr lang="de-DE" sz="1350" dirty="0" err="1">
                <a:solidFill>
                  <a:srgbClr val="000000"/>
                </a:solidFill>
              </a:rPr>
              <a:t>for</a:t>
            </a:r>
            <a:r>
              <a:rPr lang="de-DE" sz="1350" dirty="0">
                <a:solidFill>
                  <a:srgbClr val="000000"/>
                </a:solidFill>
              </a:rPr>
              <a:t> </a:t>
            </a:r>
            <a:r>
              <a:rPr lang="de-DE" sz="1350" dirty="0" err="1">
                <a:solidFill>
                  <a:srgbClr val="000000"/>
                </a:solidFill>
              </a:rPr>
              <a:t>the</a:t>
            </a:r>
            <a:r>
              <a:rPr lang="de-DE" sz="1350" dirty="0">
                <a:solidFill>
                  <a:srgbClr val="000000"/>
                </a:solidFill>
              </a:rPr>
              <a:t> </a:t>
            </a:r>
            <a:r>
              <a:rPr lang="de-DE" sz="1350" dirty="0" err="1">
                <a:solidFill>
                  <a:srgbClr val="000000"/>
                </a:solidFill>
              </a:rPr>
              <a:t>evaluation</a:t>
            </a:r>
            <a:r>
              <a:rPr lang="de-DE" sz="1350" dirty="0">
                <a:solidFill>
                  <a:srgbClr val="000000"/>
                </a:solidFill>
              </a:rPr>
              <a:t> </a:t>
            </a:r>
            <a:r>
              <a:rPr lang="de-DE" sz="1350" dirty="0" err="1">
                <a:solidFill>
                  <a:srgbClr val="000000"/>
                </a:solidFill>
              </a:rPr>
              <a:t>of</a:t>
            </a:r>
            <a:r>
              <a:rPr lang="de-DE" sz="1350" dirty="0">
                <a:solidFill>
                  <a:srgbClr val="000000"/>
                </a:solidFill>
              </a:rPr>
              <a:t> </a:t>
            </a:r>
            <a:r>
              <a:rPr lang="de-DE" sz="1350" dirty="0" err="1">
                <a:solidFill>
                  <a:srgbClr val="000000"/>
                </a:solidFill>
              </a:rPr>
              <a:t>uncertainty</a:t>
            </a:r>
            <a:r>
              <a:rPr lang="de-DE" sz="1350" dirty="0">
                <a:solidFill>
                  <a:srgbClr val="000000"/>
                </a:solidFill>
              </a:rPr>
              <a:t> in </a:t>
            </a:r>
            <a:r>
              <a:rPr lang="de-DE" sz="1350" dirty="0" err="1">
                <a:solidFill>
                  <a:srgbClr val="000000"/>
                </a:solidFill>
              </a:rPr>
              <a:t>machine</a:t>
            </a:r>
            <a:r>
              <a:rPr lang="de-DE" sz="1350" dirty="0">
                <a:solidFill>
                  <a:srgbClr val="000000"/>
                </a:solidFill>
              </a:rPr>
              <a:t> </a:t>
            </a:r>
            <a:r>
              <a:rPr lang="de-DE" sz="1350" dirty="0" err="1">
                <a:solidFill>
                  <a:srgbClr val="000000"/>
                </a:solidFill>
              </a:rPr>
              <a:t>learning</a:t>
            </a:r>
            <a:r>
              <a:rPr lang="de-DE" sz="1350" dirty="0">
                <a:solidFill>
                  <a:srgbClr val="000000"/>
                </a:solidFill>
              </a:rPr>
              <a:t> </a:t>
            </a:r>
            <a:r>
              <a:rPr lang="de-DE" sz="1350" dirty="0" err="1">
                <a:solidFill>
                  <a:srgbClr val="000000"/>
                </a:solidFill>
              </a:rPr>
              <a:t>for</a:t>
            </a:r>
            <a:r>
              <a:rPr lang="de-DE" sz="1350" dirty="0">
                <a:solidFill>
                  <a:srgbClr val="000000"/>
                </a:solidFill>
              </a:rPr>
              <a:t> </a:t>
            </a:r>
            <a:r>
              <a:rPr lang="de-DE" sz="1350" dirty="0" err="1">
                <a:solidFill>
                  <a:srgbClr val="000000"/>
                </a:solidFill>
              </a:rPr>
              <a:t>industrial</a:t>
            </a:r>
            <a:r>
              <a:rPr lang="de-DE" sz="1350" dirty="0">
                <a:solidFill>
                  <a:srgbClr val="000000"/>
                </a:solidFill>
              </a:rPr>
              <a:t> </a:t>
            </a:r>
            <a:r>
              <a:rPr lang="de-DE" sz="1350" dirty="0" err="1">
                <a:solidFill>
                  <a:srgbClr val="000000"/>
                </a:solidFill>
              </a:rPr>
              <a:t>IoT</a:t>
            </a:r>
            <a:r>
              <a:rPr lang="de-DE" sz="1350" dirty="0">
                <a:solidFill>
                  <a:srgbClr val="000000"/>
                </a:solidFill>
              </a:rPr>
              <a:t> </a:t>
            </a:r>
          </a:p>
          <a:p>
            <a:pPr>
              <a:spcBef>
                <a:spcPts val="450"/>
              </a:spcBef>
            </a:pPr>
            <a:r>
              <a:rPr lang="de-DE" sz="1350" dirty="0">
                <a:solidFill>
                  <a:srgbClr val="000000"/>
                </a:solidFill>
              </a:rPr>
              <a:t>- Selected </a:t>
            </a:r>
            <a:r>
              <a:rPr lang="de-DE" sz="1350" dirty="0" err="1">
                <a:solidFill>
                  <a:srgbClr val="000000"/>
                </a:solidFill>
              </a:rPr>
              <a:t>industrial</a:t>
            </a:r>
            <a:r>
              <a:rPr lang="de-DE" sz="1350" dirty="0">
                <a:solidFill>
                  <a:srgbClr val="000000"/>
                </a:solidFill>
              </a:rPr>
              <a:t> </a:t>
            </a:r>
            <a:r>
              <a:rPr lang="de-DE" sz="1350" dirty="0" err="1">
                <a:solidFill>
                  <a:srgbClr val="000000"/>
                </a:solidFill>
              </a:rPr>
              <a:t>IoT</a:t>
            </a:r>
            <a:r>
              <a:rPr lang="de-DE" sz="1350" dirty="0">
                <a:solidFill>
                  <a:srgbClr val="000000"/>
                </a:solidFill>
              </a:rPr>
              <a:t> </a:t>
            </a:r>
            <a:r>
              <a:rPr lang="de-DE" sz="1350" dirty="0" err="1">
                <a:solidFill>
                  <a:srgbClr val="000000"/>
                </a:solidFill>
              </a:rPr>
              <a:t>test</a:t>
            </a:r>
            <a:r>
              <a:rPr lang="de-DE" sz="1350" dirty="0">
                <a:solidFill>
                  <a:srgbClr val="000000"/>
                </a:solidFill>
              </a:rPr>
              <a:t> </a:t>
            </a:r>
            <a:r>
              <a:rPr lang="de-DE" sz="1350" dirty="0" err="1">
                <a:solidFill>
                  <a:srgbClr val="000000"/>
                </a:solidFill>
              </a:rPr>
              <a:t>beds</a:t>
            </a:r>
            <a:r>
              <a:rPr lang="de-DE" sz="1350" dirty="0">
                <a:solidFill>
                  <a:srgbClr val="000000"/>
                </a:solidFill>
              </a:rPr>
              <a:t> </a:t>
            </a:r>
            <a:r>
              <a:rPr lang="de-DE" sz="1350" dirty="0" err="1">
                <a:solidFill>
                  <a:srgbClr val="000000"/>
                </a:solidFill>
              </a:rPr>
              <a:t>improved</a:t>
            </a:r>
            <a:r>
              <a:rPr lang="de-DE" sz="1350" dirty="0">
                <a:solidFill>
                  <a:srgbClr val="000000"/>
                </a:solidFill>
              </a:rPr>
              <a:t> </a:t>
            </a:r>
            <a:r>
              <a:rPr lang="de-DE" sz="1350" dirty="0" err="1">
                <a:solidFill>
                  <a:srgbClr val="000000"/>
                </a:solidFill>
              </a:rPr>
              <a:t>by</a:t>
            </a:r>
            <a:r>
              <a:rPr lang="de-DE" sz="1350" dirty="0">
                <a:solidFill>
                  <a:srgbClr val="000000"/>
                </a:solidFill>
              </a:rPr>
              <a:t> a </a:t>
            </a:r>
            <a:r>
              <a:rPr lang="de-DE" sz="1350" dirty="0" err="1">
                <a:solidFill>
                  <a:srgbClr val="000000"/>
                </a:solidFill>
              </a:rPr>
              <a:t>consistent</a:t>
            </a:r>
            <a:r>
              <a:rPr lang="de-DE" sz="1350" dirty="0">
                <a:solidFill>
                  <a:srgbClr val="000000"/>
                </a:solidFill>
              </a:rPr>
              <a:t> </a:t>
            </a:r>
            <a:r>
              <a:rPr lang="de-DE" sz="1350" dirty="0" err="1">
                <a:solidFill>
                  <a:srgbClr val="000000"/>
                </a:solidFill>
              </a:rPr>
              <a:t>metrology</a:t>
            </a:r>
            <a:r>
              <a:rPr lang="de-DE" sz="1350" dirty="0">
                <a:solidFill>
                  <a:srgbClr val="000000"/>
                </a:solidFill>
              </a:rPr>
              <a:t> </a:t>
            </a:r>
            <a:r>
              <a:rPr lang="de-DE" sz="1350" dirty="0" err="1">
                <a:solidFill>
                  <a:srgbClr val="000000"/>
                </a:solidFill>
              </a:rPr>
              <a:t>infrastructure</a:t>
            </a:r>
            <a:r>
              <a:rPr lang="de-DE" sz="1350" dirty="0">
                <a:solidFill>
                  <a:srgbClr val="000000"/>
                </a:solidFill>
              </a:rPr>
              <a:t> </a:t>
            </a:r>
          </a:p>
        </p:txBody>
      </p:sp>
    </p:spTree>
    <p:extLst>
      <p:ext uri="{BB962C8B-B14F-4D97-AF65-F5344CB8AC3E}">
        <p14:creationId xmlns:p14="http://schemas.microsoft.com/office/powerpoint/2010/main" val="40140368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B1A4204-ABA5-490A-9012-AC90872815FA}"/>
              </a:ext>
            </a:extLst>
          </p:cNvPr>
          <p:cNvSpPr>
            <a:spLocks noGrp="1"/>
          </p:cNvSpPr>
          <p:nvPr>
            <p:ph type="title"/>
          </p:nvPr>
        </p:nvSpPr>
        <p:spPr>
          <a:xfrm>
            <a:off x="381337" y="-173377"/>
            <a:ext cx="6711613" cy="1325563"/>
          </a:xfrm>
        </p:spPr>
        <p:txBody>
          <a:bodyPr/>
          <a:lstStyle/>
          <a:p>
            <a:r>
              <a:rPr lang="en-GB" dirty="0"/>
              <a:t>What does my introduction has to do with this presentation?</a:t>
            </a:r>
          </a:p>
        </p:txBody>
      </p:sp>
      <p:pic>
        <p:nvPicPr>
          <p:cNvPr id="18" name="Grafik 17" descr="Gruppe von Personen">
            <a:extLst>
              <a:ext uri="{FF2B5EF4-FFF2-40B4-BE49-F238E27FC236}">
                <a16:creationId xmlns:a16="http://schemas.microsoft.com/office/drawing/2014/main" id="{15ACF0B2-463F-4118-96CD-8B6DA015E4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01084" y="1953742"/>
            <a:ext cx="2138536" cy="2138536"/>
          </a:xfrm>
          <a:prstGeom prst="rect">
            <a:avLst/>
          </a:prstGeom>
        </p:spPr>
      </p:pic>
      <p:sp>
        <p:nvSpPr>
          <p:cNvPr id="19" name="Textfeld 18">
            <a:extLst>
              <a:ext uri="{FF2B5EF4-FFF2-40B4-BE49-F238E27FC236}">
                <a16:creationId xmlns:a16="http://schemas.microsoft.com/office/drawing/2014/main" id="{A1C62A85-DF21-464C-B2CF-DE88313F2E63}"/>
              </a:ext>
            </a:extLst>
          </p:cNvPr>
          <p:cNvSpPr txBox="1"/>
          <p:nvPr/>
        </p:nvSpPr>
        <p:spPr>
          <a:xfrm>
            <a:off x="6372200" y="2211710"/>
            <a:ext cx="1080120" cy="1631216"/>
          </a:xfrm>
          <a:prstGeom prst="rect">
            <a:avLst/>
          </a:prstGeom>
          <a:noFill/>
        </p:spPr>
        <p:txBody>
          <a:bodyPr wrap="square" rtlCol="0">
            <a:spAutoFit/>
          </a:bodyPr>
          <a:lstStyle/>
          <a:p>
            <a:r>
              <a:rPr lang="de-DE" sz="10000" b="1" dirty="0">
                <a:solidFill>
                  <a:srgbClr val="FF0000"/>
                </a:solidFill>
                <a:latin typeface="Arial" panose="020B0604020202020204" pitchFamily="34" charset="0"/>
                <a:cs typeface="Arial" panose="020B0604020202020204" pitchFamily="34" charset="0"/>
              </a:rPr>
              <a:t>?</a:t>
            </a:r>
          </a:p>
        </p:txBody>
      </p:sp>
      <p:grpSp>
        <p:nvGrpSpPr>
          <p:cNvPr id="42" name="Gruppieren 41">
            <a:extLst>
              <a:ext uri="{FF2B5EF4-FFF2-40B4-BE49-F238E27FC236}">
                <a16:creationId xmlns:a16="http://schemas.microsoft.com/office/drawing/2014/main" id="{DF6DAE4A-43C7-4ACE-8938-C7245962210A}"/>
              </a:ext>
            </a:extLst>
          </p:cNvPr>
          <p:cNvGrpSpPr/>
          <p:nvPr/>
        </p:nvGrpSpPr>
        <p:grpSpPr>
          <a:xfrm>
            <a:off x="437258" y="1073274"/>
            <a:ext cx="8513700" cy="1441150"/>
            <a:chOff x="611560" y="1020169"/>
            <a:chExt cx="8513700" cy="1441150"/>
          </a:xfrm>
        </p:grpSpPr>
        <p:pic>
          <p:nvPicPr>
            <p:cNvPr id="6" name="Grafik 5" descr="Dozent">
              <a:extLst>
                <a:ext uri="{FF2B5EF4-FFF2-40B4-BE49-F238E27FC236}">
                  <a16:creationId xmlns:a16="http://schemas.microsoft.com/office/drawing/2014/main" id="{BEA33112-6C99-4F9A-9AD1-5C428FDC5D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76199" y="1546919"/>
              <a:ext cx="914400" cy="914400"/>
            </a:xfrm>
            <a:prstGeom prst="rect">
              <a:avLst/>
            </a:prstGeom>
          </p:spPr>
        </p:pic>
        <p:sp>
          <p:nvSpPr>
            <p:cNvPr id="7" name="Rechteck: abgerundete Ecken 6">
              <a:extLst>
                <a:ext uri="{FF2B5EF4-FFF2-40B4-BE49-F238E27FC236}">
                  <a16:creationId xmlns:a16="http://schemas.microsoft.com/office/drawing/2014/main" id="{F97A3D17-3D75-458D-A912-7A7931BD0FB6}"/>
                </a:ext>
              </a:extLst>
            </p:cNvPr>
            <p:cNvSpPr/>
            <p:nvPr/>
          </p:nvSpPr>
          <p:spPr>
            <a:xfrm>
              <a:off x="755576" y="1676296"/>
              <a:ext cx="1296144" cy="360040"/>
            </a:xfrm>
            <a:prstGeom prst="roundRect">
              <a:avLst/>
            </a:prstGeom>
            <a:solidFill>
              <a:srgbClr val="009BC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a:t>App</a:t>
              </a:r>
            </a:p>
          </p:txBody>
        </p:sp>
        <p:sp>
          <p:nvSpPr>
            <p:cNvPr id="9" name="Textfeld 8">
              <a:extLst>
                <a:ext uri="{FF2B5EF4-FFF2-40B4-BE49-F238E27FC236}">
                  <a16:creationId xmlns:a16="http://schemas.microsoft.com/office/drawing/2014/main" id="{9DC1CD21-3F38-4FEB-8038-DAEC5D69DD3E}"/>
                </a:ext>
              </a:extLst>
            </p:cNvPr>
            <p:cNvSpPr txBox="1"/>
            <p:nvPr/>
          </p:nvSpPr>
          <p:spPr>
            <a:xfrm>
              <a:off x="611560" y="1020169"/>
              <a:ext cx="1584176"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German intro</a:t>
              </a:r>
            </a:p>
          </p:txBody>
        </p:sp>
        <p:sp>
          <p:nvSpPr>
            <p:cNvPr id="10" name="Pfeil: nach unten 9">
              <a:extLst>
                <a:ext uri="{FF2B5EF4-FFF2-40B4-BE49-F238E27FC236}">
                  <a16:creationId xmlns:a16="http://schemas.microsoft.com/office/drawing/2014/main" id="{69B63EF9-EB0A-4774-BF46-D18AD5A26577}"/>
                </a:ext>
              </a:extLst>
            </p:cNvPr>
            <p:cNvSpPr/>
            <p:nvPr/>
          </p:nvSpPr>
          <p:spPr>
            <a:xfrm>
              <a:off x="1259632" y="1419622"/>
              <a:ext cx="288032" cy="175374"/>
            </a:xfrm>
            <a:prstGeom prst="downArrow">
              <a:avLst/>
            </a:prstGeom>
            <a:solidFill>
              <a:srgbClr val="009BC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Pfeil: nach unten 10">
              <a:extLst>
                <a:ext uri="{FF2B5EF4-FFF2-40B4-BE49-F238E27FC236}">
                  <a16:creationId xmlns:a16="http://schemas.microsoft.com/office/drawing/2014/main" id="{FA77702F-422C-4FA5-9E7B-789DED2224E4}"/>
                </a:ext>
              </a:extLst>
            </p:cNvPr>
            <p:cNvSpPr/>
            <p:nvPr/>
          </p:nvSpPr>
          <p:spPr>
            <a:xfrm rot="16200000">
              <a:off x="2123728" y="1712300"/>
              <a:ext cx="288032" cy="288032"/>
            </a:xfrm>
            <a:prstGeom prst="downArrow">
              <a:avLst/>
            </a:prstGeom>
            <a:solidFill>
              <a:srgbClr val="009BC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feld 11">
              <a:extLst>
                <a:ext uri="{FF2B5EF4-FFF2-40B4-BE49-F238E27FC236}">
                  <a16:creationId xmlns:a16="http://schemas.microsoft.com/office/drawing/2014/main" id="{7F6D3019-3667-4154-A2D6-0F3051C6DCB2}"/>
                </a:ext>
              </a:extLst>
            </p:cNvPr>
            <p:cNvSpPr txBox="1"/>
            <p:nvPr/>
          </p:nvSpPr>
          <p:spPr>
            <a:xfrm>
              <a:off x="2123728" y="1514521"/>
              <a:ext cx="1872208" cy="646331"/>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Portuguese</a:t>
              </a:r>
            </a:p>
            <a:p>
              <a:pPr algn="ctr"/>
              <a:r>
                <a:rPr lang="en-GB" dirty="0">
                  <a:latin typeface="Arial" panose="020B0604020202020204" pitchFamily="34" charset="0"/>
                  <a:cs typeface="Arial" panose="020B0604020202020204" pitchFamily="34" charset="0"/>
                </a:rPr>
                <a:t>intro</a:t>
              </a:r>
            </a:p>
          </p:txBody>
        </p:sp>
        <p:sp>
          <p:nvSpPr>
            <p:cNvPr id="13" name="Pfeil: nach unten gekrümmt 12">
              <a:extLst>
                <a:ext uri="{FF2B5EF4-FFF2-40B4-BE49-F238E27FC236}">
                  <a16:creationId xmlns:a16="http://schemas.microsoft.com/office/drawing/2014/main" id="{ED0188C9-5F42-4170-B218-157505972FDD}"/>
                </a:ext>
              </a:extLst>
            </p:cNvPr>
            <p:cNvSpPr/>
            <p:nvPr/>
          </p:nvSpPr>
          <p:spPr>
            <a:xfrm>
              <a:off x="2843808" y="1104547"/>
              <a:ext cx="1296144" cy="454939"/>
            </a:xfrm>
            <a:prstGeom prst="curvedDownArrow">
              <a:avLst/>
            </a:prstGeom>
            <a:solidFill>
              <a:srgbClr val="009BC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sp>
          <p:nvSpPr>
            <p:cNvPr id="16" name="Textfeld 15">
              <a:extLst>
                <a:ext uri="{FF2B5EF4-FFF2-40B4-BE49-F238E27FC236}">
                  <a16:creationId xmlns:a16="http://schemas.microsoft.com/office/drawing/2014/main" id="{F00AD912-B03C-4D24-8324-94F6C338CEC6}"/>
                </a:ext>
              </a:extLst>
            </p:cNvPr>
            <p:cNvSpPr txBox="1"/>
            <p:nvPr/>
          </p:nvSpPr>
          <p:spPr>
            <a:xfrm>
              <a:off x="5016359" y="1307411"/>
              <a:ext cx="3707987" cy="646331"/>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something considered by me to be a correct Portuguese intro</a:t>
              </a:r>
            </a:p>
          </p:txBody>
        </p:sp>
        <p:sp>
          <p:nvSpPr>
            <p:cNvPr id="20" name="Textfeld 19">
              <a:extLst>
                <a:ext uri="{FF2B5EF4-FFF2-40B4-BE49-F238E27FC236}">
                  <a16:creationId xmlns:a16="http://schemas.microsoft.com/office/drawing/2014/main" id="{282C79F7-A0D6-489E-A51C-66FE7C2048CB}"/>
                </a:ext>
              </a:extLst>
            </p:cNvPr>
            <p:cNvSpPr txBox="1"/>
            <p:nvPr/>
          </p:nvSpPr>
          <p:spPr>
            <a:xfrm>
              <a:off x="8532440" y="1124039"/>
              <a:ext cx="592820" cy="1015663"/>
            </a:xfrm>
            <a:prstGeom prst="rect">
              <a:avLst/>
            </a:prstGeom>
            <a:noFill/>
          </p:spPr>
          <p:txBody>
            <a:bodyPr wrap="square" rtlCol="0">
              <a:spAutoFit/>
            </a:bodyPr>
            <a:lstStyle/>
            <a:p>
              <a:r>
                <a:rPr lang="de-DE" sz="6000" b="1" dirty="0">
                  <a:solidFill>
                    <a:srgbClr val="00B050"/>
                  </a:solidFill>
                  <a:latin typeface="Arial" panose="020B0604020202020204" pitchFamily="34" charset="0"/>
                  <a:cs typeface="Arial" panose="020B0604020202020204" pitchFamily="34" charset="0"/>
                </a:rPr>
                <a:t>!</a:t>
              </a:r>
            </a:p>
          </p:txBody>
        </p:sp>
        <p:sp>
          <p:nvSpPr>
            <p:cNvPr id="25" name="Pfeil: nach unten 24">
              <a:extLst>
                <a:ext uri="{FF2B5EF4-FFF2-40B4-BE49-F238E27FC236}">
                  <a16:creationId xmlns:a16="http://schemas.microsoft.com/office/drawing/2014/main" id="{3A7C83FE-947B-48A3-8200-A0D8D1D68656}"/>
                </a:ext>
              </a:extLst>
            </p:cNvPr>
            <p:cNvSpPr/>
            <p:nvPr/>
          </p:nvSpPr>
          <p:spPr>
            <a:xfrm rot="16200000">
              <a:off x="4498882" y="1332006"/>
              <a:ext cx="288032" cy="717857"/>
            </a:xfrm>
            <a:prstGeom prst="downArrow">
              <a:avLst/>
            </a:prstGeom>
            <a:solidFill>
              <a:srgbClr val="009BC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32" name="Gruppieren 31">
            <a:extLst>
              <a:ext uri="{FF2B5EF4-FFF2-40B4-BE49-F238E27FC236}">
                <a16:creationId xmlns:a16="http://schemas.microsoft.com/office/drawing/2014/main" id="{D89398C7-3D18-495D-9986-E9659334B438}"/>
              </a:ext>
            </a:extLst>
          </p:cNvPr>
          <p:cNvGrpSpPr/>
          <p:nvPr/>
        </p:nvGrpSpPr>
        <p:grpSpPr>
          <a:xfrm>
            <a:off x="3563888" y="2261976"/>
            <a:ext cx="3590563" cy="1631216"/>
            <a:chOff x="3792223" y="2160852"/>
            <a:chExt cx="3590563" cy="1631216"/>
          </a:xfrm>
        </p:grpSpPr>
        <p:grpSp>
          <p:nvGrpSpPr>
            <p:cNvPr id="30" name="Gruppieren 29">
              <a:extLst>
                <a:ext uri="{FF2B5EF4-FFF2-40B4-BE49-F238E27FC236}">
                  <a16:creationId xmlns:a16="http://schemas.microsoft.com/office/drawing/2014/main" id="{2B16D17A-9021-44DE-B3C1-9B22D568E7B5}"/>
                </a:ext>
              </a:extLst>
            </p:cNvPr>
            <p:cNvGrpSpPr/>
            <p:nvPr/>
          </p:nvGrpSpPr>
          <p:grpSpPr>
            <a:xfrm>
              <a:off x="3792223" y="2856052"/>
              <a:ext cx="2392787" cy="914400"/>
              <a:chOff x="3792223" y="2856052"/>
              <a:chExt cx="2392787" cy="914400"/>
            </a:xfrm>
          </p:grpSpPr>
          <p:sp>
            <p:nvSpPr>
              <p:cNvPr id="15" name="Pfeil: nach unten 14">
                <a:extLst>
                  <a:ext uri="{FF2B5EF4-FFF2-40B4-BE49-F238E27FC236}">
                    <a16:creationId xmlns:a16="http://schemas.microsoft.com/office/drawing/2014/main" id="{B007A860-74F6-4C9C-B0DA-8055468CDB3A}"/>
                  </a:ext>
                </a:extLst>
              </p:cNvPr>
              <p:cNvSpPr/>
              <p:nvPr/>
            </p:nvSpPr>
            <p:spPr>
              <a:xfrm rot="16200000">
                <a:off x="5234489" y="2557333"/>
                <a:ext cx="288032" cy="1613010"/>
              </a:xfrm>
              <a:prstGeom prst="downArrow">
                <a:avLst/>
              </a:prstGeom>
              <a:solidFill>
                <a:srgbClr val="009BC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3" name="Grafik 22" descr="Dozent">
                <a:extLst>
                  <a:ext uri="{FF2B5EF4-FFF2-40B4-BE49-F238E27FC236}">
                    <a16:creationId xmlns:a16="http://schemas.microsoft.com/office/drawing/2014/main" id="{C5F9F9FF-0631-4CED-A9C0-CA4D855810B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92223" y="2856052"/>
                <a:ext cx="914400" cy="914400"/>
              </a:xfrm>
              <a:prstGeom prst="rect">
                <a:avLst/>
              </a:prstGeom>
            </p:spPr>
          </p:pic>
          <p:sp>
            <p:nvSpPr>
              <p:cNvPr id="24" name="Textfeld 23">
                <a:extLst>
                  <a:ext uri="{FF2B5EF4-FFF2-40B4-BE49-F238E27FC236}">
                    <a16:creationId xmlns:a16="http://schemas.microsoft.com/office/drawing/2014/main" id="{099505B8-51D0-4104-B9AF-672F82EF7392}"/>
                  </a:ext>
                </a:extLst>
              </p:cNvPr>
              <p:cNvSpPr txBox="1"/>
              <p:nvPr/>
            </p:nvSpPr>
            <p:spPr>
              <a:xfrm>
                <a:off x="4521169" y="2953454"/>
                <a:ext cx="1584176"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German intro</a:t>
                </a:r>
              </a:p>
            </p:txBody>
          </p:sp>
        </p:grpSp>
        <p:sp>
          <p:nvSpPr>
            <p:cNvPr id="31" name="Textfeld 30">
              <a:extLst>
                <a:ext uri="{FF2B5EF4-FFF2-40B4-BE49-F238E27FC236}">
                  <a16:creationId xmlns:a16="http://schemas.microsoft.com/office/drawing/2014/main" id="{59BD8538-29DC-4532-87E0-33E927A76C5C}"/>
                </a:ext>
              </a:extLst>
            </p:cNvPr>
            <p:cNvSpPr txBox="1"/>
            <p:nvPr/>
          </p:nvSpPr>
          <p:spPr>
            <a:xfrm>
              <a:off x="6789966" y="2160852"/>
              <a:ext cx="592820" cy="1631216"/>
            </a:xfrm>
            <a:prstGeom prst="rect">
              <a:avLst/>
            </a:prstGeom>
            <a:noFill/>
          </p:spPr>
          <p:txBody>
            <a:bodyPr wrap="square" rtlCol="0">
              <a:spAutoFit/>
            </a:bodyPr>
            <a:lstStyle/>
            <a:p>
              <a:endParaRPr lang="de-DE" sz="10000" b="1" dirty="0">
                <a:solidFill>
                  <a:srgbClr val="00B050"/>
                </a:solidFill>
                <a:latin typeface="Arial" panose="020B0604020202020204" pitchFamily="34" charset="0"/>
                <a:cs typeface="Arial" panose="020B0604020202020204" pitchFamily="34" charset="0"/>
              </a:endParaRPr>
            </a:p>
          </p:txBody>
        </p:sp>
      </p:grpSp>
      <p:grpSp>
        <p:nvGrpSpPr>
          <p:cNvPr id="46" name="Gruppieren 45">
            <a:extLst>
              <a:ext uri="{FF2B5EF4-FFF2-40B4-BE49-F238E27FC236}">
                <a16:creationId xmlns:a16="http://schemas.microsoft.com/office/drawing/2014/main" id="{83DD410B-B0DA-4328-AC09-A28FA64DE31B}"/>
              </a:ext>
            </a:extLst>
          </p:cNvPr>
          <p:cNvGrpSpPr/>
          <p:nvPr/>
        </p:nvGrpSpPr>
        <p:grpSpPr>
          <a:xfrm>
            <a:off x="1043608" y="2834294"/>
            <a:ext cx="4925380" cy="914400"/>
            <a:chOff x="1043608" y="2834294"/>
            <a:chExt cx="4925380" cy="914400"/>
          </a:xfrm>
        </p:grpSpPr>
        <p:pic>
          <p:nvPicPr>
            <p:cNvPr id="33" name="Grafik 32" descr="Dozent">
              <a:extLst>
                <a:ext uri="{FF2B5EF4-FFF2-40B4-BE49-F238E27FC236}">
                  <a16:creationId xmlns:a16="http://schemas.microsoft.com/office/drawing/2014/main" id="{375161B6-6C66-4E96-8755-CD96F7A6C7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3608" y="2834294"/>
              <a:ext cx="914400" cy="914400"/>
            </a:xfrm>
            <a:prstGeom prst="rect">
              <a:avLst/>
            </a:prstGeom>
          </p:spPr>
        </p:pic>
        <p:grpSp>
          <p:nvGrpSpPr>
            <p:cNvPr id="36" name="Gruppieren 35">
              <a:extLst>
                <a:ext uri="{FF2B5EF4-FFF2-40B4-BE49-F238E27FC236}">
                  <a16:creationId xmlns:a16="http://schemas.microsoft.com/office/drawing/2014/main" id="{13DBABA1-FF6B-4619-BB84-C131D4802DB3}"/>
                </a:ext>
              </a:extLst>
            </p:cNvPr>
            <p:cNvGrpSpPr/>
            <p:nvPr/>
          </p:nvGrpSpPr>
          <p:grpSpPr>
            <a:xfrm>
              <a:off x="1947000" y="2963148"/>
              <a:ext cx="4021988" cy="544706"/>
              <a:chOff x="1947000" y="2963148"/>
              <a:chExt cx="4021988" cy="544706"/>
            </a:xfrm>
          </p:grpSpPr>
          <p:sp>
            <p:nvSpPr>
              <p:cNvPr id="34" name="Pfeil: nach unten 33">
                <a:extLst>
                  <a:ext uri="{FF2B5EF4-FFF2-40B4-BE49-F238E27FC236}">
                    <a16:creationId xmlns:a16="http://schemas.microsoft.com/office/drawing/2014/main" id="{C55160EE-0DBB-44B3-8282-A0169E4B32AE}"/>
                  </a:ext>
                </a:extLst>
              </p:cNvPr>
              <p:cNvSpPr/>
              <p:nvPr/>
            </p:nvSpPr>
            <p:spPr>
              <a:xfrm rot="16200000">
                <a:off x="3813978" y="1352844"/>
                <a:ext cx="288032" cy="4021988"/>
              </a:xfrm>
              <a:prstGeom prst="downArrow">
                <a:avLst/>
              </a:prstGeom>
              <a:solidFill>
                <a:srgbClr val="009BC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5" name="Textfeld 34">
                <a:extLst>
                  <a:ext uri="{FF2B5EF4-FFF2-40B4-BE49-F238E27FC236}">
                    <a16:creationId xmlns:a16="http://schemas.microsoft.com/office/drawing/2014/main" id="{9002F36F-A729-4C8B-86CC-33A8C3FB112B}"/>
                  </a:ext>
                </a:extLst>
              </p:cNvPr>
              <p:cNvSpPr txBox="1"/>
              <p:nvPr/>
            </p:nvSpPr>
            <p:spPr>
              <a:xfrm>
                <a:off x="3311450" y="2963148"/>
                <a:ext cx="1584176"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English intro</a:t>
                </a:r>
              </a:p>
            </p:txBody>
          </p:sp>
        </p:grpSp>
      </p:grpSp>
      <p:sp>
        <p:nvSpPr>
          <p:cNvPr id="39" name="Textfeld 38">
            <a:extLst>
              <a:ext uri="{FF2B5EF4-FFF2-40B4-BE49-F238E27FC236}">
                <a16:creationId xmlns:a16="http://schemas.microsoft.com/office/drawing/2014/main" id="{1C2A6574-2284-4824-973E-73B443D3BCAD}"/>
              </a:ext>
            </a:extLst>
          </p:cNvPr>
          <p:cNvSpPr txBox="1"/>
          <p:nvPr/>
        </p:nvSpPr>
        <p:spPr>
          <a:xfrm>
            <a:off x="2548902" y="3379362"/>
            <a:ext cx="3059930"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with agreed vocabulary</a:t>
            </a:r>
          </a:p>
        </p:txBody>
      </p:sp>
      <p:grpSp>
        <p:nvGrpSpPr>
          <p:cNvPr id="49" name="Gruppieren 48">
            <a:extLst>
              <a:ext uri="{FF2B5EF4-FFF2-40B4-BE49-F238E27FC236}">
                <a16:creationId xmlns:a16="http://schemas.microsoft.com/office/drawing/2014/main" id="{813E4830-7C12-4FC7-B705-B72C2F3F5F6B}"/>
              </a:ext>
            </a:extLst>
          </p:cNvPr>
          <p:cNvGrpSpPr/>
          <p:nvPr/>
        </p:nvGrpSpPr>
        <p:grpSpPr>
          <a:xfrm>
            <a:off x="2874199" y="3856172"/>
            <a:ext cx="3185653" cy="1019834"/>
            <a:chOff x="2874199" y="3856172"/>
            <a:chExt cx="3185653" cy="1019834"/>
          </a:xfrm>
        </p:grpSpPr>
        <p:pic>
          <p:nvPicPr>
            <p:cNvPr id="38" name="Grafik 37">
              <a:extLst>
                <a:ext uri="{FF2B5EF4-FFF2-40B4-BE49-F238E27FC236}">
                  <a16:creationId xmlns:a16="http://schemas.microsoft.com/office/drawing/2014/main" id="{FBC72DD2-5920-475F-8301-2BF383C5DA9C}"/>
                </a:ext>
              </a:extLst>
            </p:cNvPr>
            <p:cNvPicPr>
              <a:picLocks noChangeAspect="1"/>
            </p:cNvPicPr>
            <p:nvPr/>
          </p:nvPicPr>
          <p:blipFill>
            <a:blip r:embed="rId6"/>
            <a:stretch>
              <a:fillRect/>
            </a:stretch>
          </p:blipFill>
          <p:spPr>
            <a:xfrm>
              <a:off x="3543336" y="3919350"/>
              <a:ext cx="956656" cy="956656"/>
            </a:xfrm>
            <a:prstGeom prst="rect">
              <a:avLst/>
            </a:prstGeom>
          </p:spPr>
        </p:pic>
        <p:sp>
          <p:nvSpPr>
            <p:cNvPr id="40" name="Pfeil: nach oben und unten 39">
              <a:extLst>
                <a:ext uri="{FF2B5EF4-FFF2-40B4-BE49-F238E27FC236}">
                  <a16:creationId xmlns:a16="http://schemas.microsoft.com/office/drawing/2014/main" id="{2412F836-F167-490D-81F0-6B7424317AC4}"/>
                </a:ext>
              </a:extLst>
            </p:cNvPr>
            <p:cNvSpPr/>
            <p:nvPr/>
          </p:nvSpPr>
          <p:spPr>
            <a:xfrm rot="4316175">
              <a:off x="5086906" y="3488065"/>
              <a:ext cx="382202" cy="1317536"/>
            </a:xfrm>
            <a:prstGeom prst="upDownArrow">
              <a:avLst/>
            </a:prstGeom>
            <a:solidFill>
              <a:srgbClr val="009BC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1" name="Textfeld 40">
              <a:extLst>
                <a:ext uri="{FF2B5EF4-FFF2-40B4-BE49-F238E27FC236}">
                  <a16:creationId xmlns:a16="http://schemas.microsoft.com/office/drawing/2014/main" id="{087FEB1E-C9FC-42D0-8C04-139167273FA5}"/>
                </a:ext>
              </a:extLst>
            </p:cNvPr>
            <p:cNvSpPr txBox="1"/>
            <p:nvPr/>
          </p:nvSpPr>
          <p:spPr>
            <a:xfrm rot="20579206">
              <a:off x="4765937" y="4220026"/>
              <a:ext cx="1293915"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validation</a:t>
              </a:r>
            </a:p>
          </p:txBody>
        </p:sp>
        <p:pic>
          <p:nvPicPr>
            <p:cNvPr id="44" name="Grafik 43" descr="Polizei">
              <a:extLst>
                <a:ext uri="{FF2B5EF4-FFF2-40B4-BE49-F238E27FC236}">
                  <a16:creationId xmlns:a16="http://schemas.microsoft.com/office/drawing/2014/main" id="{C465FD7C-DD3C-44F6-A05E-F86B2B9CCD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74199" y="3856172"/>
              <a:ext cx="914400" cy="914400"/>
            </a:xfrm>
            <a:prstGeom prst="rect">
              <a:avLst/>
            </a:prstGeom>
          </p:spPr>
        </p:pic>
      </p:grpSp>
      <p:sp>
        <p:nvSpPr>
          <p:cNvPr id="48" name="Textfeld 47">
            <a:extLst>
              <a:ext uri="{FF2B5EF4-FFF2-40B4-BE49-F238E27FC236}">
                <a16:creationId xmlns:a16="http://schemas.microsoft.com/office/drawing/2014/main" id="{C475F038-2E26-4DF7-A364-BE0E454E1964}"/>
              </a:ext>
            </a:extLst>
          </p:cNvPr>
          <p:cNvSpPr txBox="1"/>
          <p:nvPr/>
        </p:nvSpPr>
        <p:spPr>
          <a:xfrm>
            <a:off x="6372200" y="2211710"/>
            <a:ext cx="1080120" cy="1631216"/>
          </a:xfrm>
          <a:prstGeom prst="rect">
            <a:avLst/>
          </a:prstGeom>
          <a:noFill/>
        </p:spPr>
        <p:txBody>
          <a:bodyPr wrap="square" rtlCol="0">
            <a:spAutoFit/>
          </a:bodyPr>
          <a:lstStyle/>
          <a:p>
            <a:r>
              <a:rPr lang="de-DE" sz="10000" b="1" dirty="0">
                <a:solidFill>
                  <a:srgbClr val="FF0000"/>
                </a:solidFill>
                <a:latin typeface="Arial" panose="020B0604020202020204" pitchFamily="34" charset="0"/>
                <a:cs typeface="Arial" panose="020B0604020202020204" pitchFamily="34" charset="0"/>
              </a:rPr>
              <a:t>?</a:t>
            </a:r>
          </a:p>
        </p:txBody>
      </p:sp>
      <p:grpSp>
        <p:nvGrpSpPr>
          <p:cNvPr id="53" name="Gruppieren 52">
            <a:extLst>
              <a:ext uri="{FF2B5EF4-FFF2-40B4-BE49-F238E27FC236}">
                <a16:creationId xmlns:a16="http://schemas.microsoft.com/office/drawing/2014/main" id="{5928A582-78D7-4342-B770-761C1FC5AFFF}"/>
              </a:ext>
            </a:extLst>
          </p:cNvPr>
          <p:cNvGrpSpPr/>
          <p:nvPr/>
        </p:nvGrpSpPr>
        <p:grpSpPr>
          <a:xfrm>
            <a:off x="1223919" y="3775234"/>
            <a:ext cx="1499854" cy="761875"/>
            <a:chOff x="1223919" y="3775234"/>
            <a:chExt cx="1499854" cy="761875"/>
          </a:xfrm>
        </p:grpSpPr>
        <p:sp>
          <p:nvSpPr>
            <p:cNvPr id="50" name="Textfeld 49">
              <a:extLst>
                <a:ext uri="{FF2B5EF4-FFF2-40B4-BE49-F238E27FC236}">
                  <a16:creationId xmlns:a16="http://schemas.microsoft.com/office/drawing/2014/main" id="{4EAB6D8C-07FE-43B3-9815-09B53CDF0212}"/>
                </a:ext>
              </a:extLst>
            </p:cNvPr>
            <p:cNvSpPr txBox="1"/>
            <p:nvPr/>
          </p:nvSpPr>
          <p:spPr>
            <a:xfrm>
              <a:off x="1223919" y="4159624"/>
              <a:ext cx="975422"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rules</a:t>
              </a:r>
            </a:p>
          </p:txBody>
        </p:sp>
        <p:sp>
          <p:nvSpPr>
            <p:cNvPr id="51" name="Pfeil: nach unten 50">
              <a:extLst>
                <a:ext uri="{FF2B5EF4-FFF2-40B4-BE49-F238E27FC236}">
                  <a16:creationId xmlns:a16="http://schemas.microsoft.com/office/drawing/2014/main" id="{1DB459EA-BD31-4B4F-9662-394FD87D4E80}"/>
                </a:ext>
              </a:extLst>
            </p:cNvPr>
            <p:cNvSpPr/>
            <p:nvPr/>
          </p:nvSpPr>
          <p:spPr>
            <a:xfrm rot="16200000">
              <a:off x="2182110" y="3995446"/>
              <a:ext cx="317561" cy="765765"/>
            </a:xfrm>
            <a:prstGeom prst="downArrow">
              <a:avLst/>
            </a:prstGeom>
            <a:solidFill>
              <a:srgbClr val="009BC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2" name="Pfeil: nach unten 51">
              <a:extLst>
                <a:ext uri="{FF2B5EF4-FFF2-40B4-BE49-F238E27FC236}">
                  <a16:creationId xmlns:a16="http://schemas.microsoft.com/office/drawing/2014/main" id="{99190750-C012-47AB-B6FC-647BD8929123}"/>
                </a:ext>
              </a:extLst>
            </p:cNvPr>
            <p:cNvSpPr/>
            <p:nvPr/>
          </p:nvSpPr>
          <p:spPr>
            <a:xfrm rot="10800000">
              <a:off x="1359670" y="3775234"/>
              <a:ext cx="307254" cy="397963"/>
            </a:xfrm>
            <a:prstGeom prst="downArrow">
              <a:avLst/>
            </a:prstGeom>
            <a:solidFill>
              <a:srgbClr val="009BC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68" name="Gruppieren 67">
            <a:extLst>
              <a:ext uri="{FF2B5EF4-FFF2-40B4-BE49-F238E27FC236}">
                <a16:creationId xmlns:a16="http://schemas.microsoft.com/office/drawing/2014/main" id="{16A0C8AB-16E2-4648-90BA-CC2E97790EAC}"/>
              </a:ext>
            </a:extLst>
          </p:cNvPr>
          <p:cNvGrpSpPr/>
          <p:nvPr/>
        </p:nvGrpSpPr>
        <p:grpSpPr>
          <a:xfrm>
            <a:off x="1788056" y="1181779"/>
            <a:ext cx="5372929" cy="2662431"/>
            <a:chOff x="1860064" y="1306319"/>
            <a:chExt cx="5372929" cy="2662431"/>
          </a:xfrm>
        </p:grpSpPr>
        <p:pic>
          <p:nvPicPr>
            <p:cNvPr id="59" name="Grafik 58" descr="Geöffnetes Buch">
              <a:extLst>
                <a:ext uri="{FF2B5EF4-FFF2-40B4-BE49-F238E27FC236}">
                  <a16:creationId xmlns:a16="http://schemas.microsoft.com/office/drawing/2014/main" id="{E6E2D2DC-73FE-4A7C-AB96-31B8BE1CCB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38441" y="1602460"/>
              <a:ext cx="928749" cy="928749"/>
            </a:xfrm>
            <a:prstGeom prst="rect">
              <a:avLst/>
            </a:prstGeom>
          </p:spPr>
        </p:pic>
        <p:pic>
          <p:nvPicPr>
            <p:cNvPr id="61" name="Grafik 60" descr="Polizei">
              <a:extLst>
                <a:ext uri="{FF2B5EF4-FFF2-40B4-BE49-F238E27FC236}">
                  <a16:creationId xmlns:a16="http://schemas.microsoft.com/office/drawing/2014/main" id="{32D890B0-5728-4A2A-BE41-519967CBB5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17491" y="1568374"/>
              <a:ext cx="928749" cy="928749"/>
            </a:xfrm>
            <a:prstGeom prst="rect">
              <a:avLst/>
            </a:prstGeom>
          </p:spPr>
        </p:pic>
        <p:sp>
          <p:nvSpPr>
            <p:cNvPr id="62" name="Pfeil: nach oben und unten 61">
              <a:extLst>
                <a:ext uri="{FF2B5EF4-FFF2-40B4-BE49-F238E27FC236}">
                  <a16:creationId xmlns:a16="http://schemas.microsoft.com/office/drawing/2014/main" id="{BBFDFB0C-732B-4D6A-975D-10BDE0B0786E}"/>
                </a:ext>
              </a:extLst>
            </p:cNvPr>
            <p:cNvSpPr/>
            <p:nvPr/>
          </p:nvSpPr>
          <p:spPr>
            <a:xfrm rot="4316175">
              <a:off x="2338720" y="1913499"/>
              <a:ext cx="380899" cy="1338212"/>
            </a:xfrm>
            <a:prstGeom prst="upDownArrow">
              <a:avLst/>
            </a:prstGeom>
            <a:solidFill>
              <a:srgbClr val="009BC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3" name="Pfeil: nach oben und unten 62">
              <a:extLst>
                <a:ext uri="{FF2B5EF4-FFF2-40B4-BE49-F238E27FC236}">
                  <a16:creationId xmlns:a16="http://schemas.microsoft.com/office/drawing/2014/main" id="{BB415B0F-B8E2-4D5E-B3CD-C42E41EE432C}"/>
                </a:ext>
              </a:extLst>
            </p:cNvPr>
            <p:cNvSpPr/>
            <p:nvPr/>
          </p:nvSpPr>
          <p:spPr>
            <a:xfrm rot="7003860">
              <a:off x="5293584" y="1972176"/>
              <a:ext cx="380899" cy="1338212"/>
            </a:xfrm>
            <a:prstGeom prst="upDownArrow">
              <a:avLst/>
            </a:prstGeom>
            <a:solidFill>
              <a:srgbClr val="009BC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6" name="Textfeld 65">
              <a:extLst>
                <a:ext uri="{FF2B5EF4-FFF2-40B4-BE49-F238E27FC236}">
                  <a16:creationId xmlns:a16="http://schemas.microsoft.com/office/drawing/2014/main" id="{3A46AC4E-6F1F-450D-A334-CE35C981C19C}"/>
                </a:ext>
              </a:extLst>
            </p:cNvPr>
            <p:cNvSpPr txBox="1"/>
            <p:nvPr/>
          </p:nvSpPr>
          <p:spPr>
            <a:xfrm>
              <a:off x="3231087" y="1306319"/>
              <a:ext cx="1890193" cy="368073"/>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authentication</a:t>
              </a:r>
            </a:p>
          </p:txBody>
        </p:sp>
        <p:sp>
          <p:nvSpPr>
            <p:cNvPr id="67" name="Textfeld 66">
              <a:extLst>
                <a:ext uri="{FF2B5EF4-FFF2-40B4-BE49-F238E27FC236}">
                  <a16:creationId xmlns:a16="http://schemas.microsoft.com/office/drawing/2014/main" id="{71F710A8-DBFA-427A-860D-62867BCF0653}"/>
                </a:ext>
              </a:extLst>
            </p:cNvPr>
            <p:cNvSpPr txBox="1"/>
            <p:nvPr/>
          </p:nvSpPr>
          <p:spPr>
            <a:xfrm>
              <a:off x="6630870" y="2343095"/>
              <a:ext cx="602123" cy="1625655"/>
            </a:xfrm>
            <a:prstGeom prst="rect">
              <a:avLst/>
            </a:prstGeom>
            <a:noFill/>
          </p:spPr>
          <p:txBody>
            <a:bodyPr wrap="square" rtlCol="0">
              <a:spAutoFit/>
            </a:bodyPr>
            <a:lstStyle/>
            <a:p>
              <a:r>
                <a:rPr lang="de-DE" sz="10000" b="1" dirty="0">
                  <a:solidFill>
                    <a:srgbClr val="00B050"/>
                  </a:solidFill>
                  <a:latin typeface="Arial" panose="020B0604020202020204" pitchFamily="34" charset="0"/>
                  <a:cs typeface="Arial" panose="020B0604020202020204" pitchFamily="34" charset="0"/>
                </a:rPr>
                <a:t>!</a:t>
              </a:r>
            </a:p>
          </p:txBody>
        </p:sp>
      </p:grpSp>
      <p:sp>
        <p:nvSpPr>
          <p:cNvPr id="69" name="Textfeld 68">
            <a:extLst>
              <a:ext uri="{FF2B5EF4-FFF2-40B4-BE49-F238E27FC236}">
                <a16:creationId xmlns:a16="http://schemas.microsoft.com/office/drawing/2014/main" id="{FA102ACB-72FA-47C4-93CD-3CE3BDB52F8A}"/>
              </a:ext>
            </a:extLst>
          </p:cNvPr>
          <p:cNvSpPr txBox="1"/>
          <p:nvPr/>
        </p:nvSpPr>
        <p:spPr>
          <a:xfrm>
            <a:off x="5412025" y="4249902"/>
            <a:ext cx="3659527" cy="646331"/>
          </a:xfrm>
          <a:prstGeom prst="rect">
            <a:avLst/>
          </a:prstGeom>
          <a:noFill/>
        </p:spPr>
        <p:txBody>
          <a:bodyPr wrap="square" rtlCol="0">
            <a:spAutoFit/>
          </a:bodyPr>
          <a:lstStyle/>
          <a:p>
            <a:pPr algn="r"/>
            <a:r>
              <a:rPr lang="en-GB" dirty="0">
                <a:solidFill>
                  <a:srgbClr val="C00000"/>
                </a:solidFill>
                <a:latin typeface="Arial" panose="020B0604020202020204" pitchFamily="34" charset="0"/>
                <a:cs typeface="Arial" panose="020B0604020202020204" pitchFamily="34" charset="0"/>
              </a:rPr>
              <a:t>+ integrity (information has not been changed -&gt; cryptography)</a:t>
            </a:r>
          </a:p>
        </p:txBody>
      </p:sp>
      <p:sp>
        <p:nvSpPr>
          <p:cNvPr id="70" name="Rechteck 69">
            <a:extLst>
              <a:ext uri="{FF2B5EF4-FFF2-40B4-BE49-F238E27FC236}">
                <a16:creationId xmlns:a16="http://schemas.microsoft.com/office/drawing/2014/main" id="{1D2032A5-A796-4666-B898-7A953ADB1F10}"/>
              </a:ext>
            </a:extLst>
          </p:cNvPr>
          <p:cNvSpPr/>
          <p:nvPr/>
        </p:nvSpPr>
        <p:spPr>
          <a:xfrm>
            <a:off x="4089048" y="1232963"/>
            <a:ext cx="5174587" cy="277426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4" name="Textfeld 53">
            <a:extLst>
              <a:ext uri="{FF2B5EF4-FFF2-40B4-BE49-F238E27FC236}">
                <a16:creationId xmlns:a16="http://schemas.microsoft.com/office/drawing/2014/main" id="{EC5D8887-A495-457C-93BB-6F2BA7864D70}"/>
              </a:ext>
            </a:extLst>
          </p:cNvPr>
          <p:cNvSpPr txBox="1"/>
          <p:nvPr/>
        </p:nvSpPr>
        <p:spPr>
          <a:xfrm>
            <a:off x="4781099" y="4257050"/>
            <a:ext cx="4183389" cy="461665"/>
          </a:xfrm>
          <a:prstGeom prst="rect">
            <a:avLst/>
          </a:prstGeom>
          <a:noFill/>
        </p:spPr>
        <p:txBody>
          <a:bodyPr wrap="none" rtlCol="0">
            <a:spAutoFit/>
          </a:bodyPr>
          <a:lstStyle/>
          <a:p>
            <a:r>
              <a:rPr lang="de-DE" sz="2400" dirty="0" err="1">
                <a:latin typeface="Arial" panose="020B0604020202020204" pitchFamily="34" charset="0"/>
                <a:cs typeface="Arial" panose="020B0604020202020204" pitchFamily="34" charset="0"/>
              </a:rPr>
              <a:t>We</a:t>
            </a:r>
            <a:r>
              <a:rPr lang="de-DE" sz="2400" dirty="0">
                <a:latin typeface="Arial" panose="020B0604020202020204" pitchFamily="34" charset="0"/>
                <a:cs typeface="Arial" panose="020B0604020202020204" pitchFamily="34" charset="0"/>
              </a:rPr>
              <a:t> all </a:t>
            </a:r>
            <a:r>
              <a:rPr lang="de-DE" sz="2400" dirty="0" err="1">
                <a:latin typeface="Arial" panose="020B0604020202020204" pitchFamily="34" charset="0"/>
                <a:cs typeface="Arial" panose="020B0604020202020204" pitchFamily="34" charset="0"/>
              </a:rPr>
              <a:t>have</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to</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learn</a:t>
            </a:r>
            <a:r>
              <a:rPr lang="de-DE" sz="2400" dirty="0">
                <a:latin typeface="Arial" panose="020B0604020202020204" pitchFamily="34" charset="0"/>
                <a:cs typeface="Arial" panose="020B0604020202020204" pitchFamily="34" charset="0"/>
              </a:rPr>
              <a:t> German!</a:t>
            </a:r>
          </a:p>
        </p:txBody>
      </p:sp>
    </p:spTree>
    <p:extLst>
      <p:ext uri="{BB962C8B-B14F-4D97-AF65-F5344CB8AC3E}">
        <p14:creationId xmlns:p14="http://schemas.microsoft.com/office/powerpoint/2010/main" val="345578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0"/>
                                        </p:tgtEl>
                                      </p:cBhvr>
                                    </p:animEffect>
                                    <p:set>
                                      <p:cBhvr>
                                        <p:cTn id="7" dur="1" fill="hold">
                                          <p:stCondLst>
                                            <p:cond delay="499"/>
                                          </p:stCondLst>
                                        </p:cTn>
                                        <p:tgtEl>
                                          <p:spTgt spid="7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10" presetClass="exit" presetSubtype="0" fill="hold" grpId="1" nodeType="withEffect">
                                  <p:stCondLst>
                                    <p:cond delay="0"/>
                                  </p:stCondLst>
                                  <p:childTnLst>
                                    <p:animEffect transition="out" filter="fade">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42"/>
                                        </p:tgtEl>
                                      </p:cBhvr>
                                    </p:animEffect>
                                    <p:set>
                                      <p:cBhvr>
                                        <p:cTn id="25" dur="1" fill="hold">
                                          <p:stCondLst>
                                            <p:cond delay="499"/>
                                          </p:stCondLst>
                                        </p:cTn>
                                        <p:tgtEl>
                                          <p:spTgt spid="4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8"/>
                                        </p:tgtEl>
                                        <p:attrNameLst>
                                          <p:attrName>style.visibility</p:attrName>
                                        </p:attrNameLst>
                                      </p:cBhvr>
                                      <p:to>
                                        <p:strVal val="visible"/>
                                      </p:to>
                                    </p:set>
                                  </p:childTnLst>
                                </p:cTn>
                              </p:par>
                              <p:par>
                                <p:cTn id="30" presetID="10" presetClass="entr" presetSubtype="0" fill="hold" grpId="0" nodeType="with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500"/>
                                        <p:tgtEl>
                                          <p:spTgt spid="5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46"/>
                                        </p:tgtEl>
                                        <p:attrNameLst>
                                          <p:attrName>style.visibility</p:attrName>
                                        </p:attrNameLst>
                                      </p:cBhvr>
                                      <p:to>
                                        <p:strVal val="visible"/>
                                      </p:to>
                                    </p:set>
                                  </p:childTnLst>
                                </p:cTn>
                              </p:par>
                              <p:par>
                                <p:cTn id="40" presetID="10" presetClass="exit" presetSubtype="0" fill="hold" grpId="1" nodeType="withEffect">
                                  <p:stCondLst>
                                    <p:cond delay="0"/>
                                  </p:stCondLst>
                                  <p:childTnLst>
                                    <p:animEffect transition="out" filter="fade">
                                      <p:cBhvr>
                                        <p:cTn id="41" dur="500"/>
                                        <p:tgtEl>
                                          <p:spTgt spid="54"/>
                                        </p:tgtEl>
                                      </p:cBhvr>
                                    </p:animEffect>
                                    <p:set>
                                      <p:cBhvr>
                                        <p:cTn id="42" dur="1" fill="hold">
                                          <p:stCondLst>
                                            <p:cond delay="499"/>
                                          </p:stCondLst>
                                        </p:cTn>
                                        <p:tgtEl>
                                          <p:spTgt spid="5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500"/>
                                        <p:tgtEl>
                                          <p:spTgt spid="39"/>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49"/>
                                        </p:tgtEl>
                                        <p:attrNameLst>
                                          <p:attrName>style.visibility</p:attrName>
                                        </p:attrNameLst>
                                      </p:cBhvr>
                                      <p:to>
                                        <p:strVal val="visible"/>
                                      </p:to>
                                    </p:set>
                                  </p:childTnLst>
                                </p:cTn>
                              </p:par>
                              <p:par>
                                <p:cTn id="52" presetID="10" presetClass="entr" presetSubtype="0" fill="hold" nodeType="with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fade">
                                      <p:cBhvr>
                                        <p:cTn id="54" dur="500"/>
                                        <p:tgtEl>
                                          <p:spTgt spid="5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68"/>
                                        </p:tgtEl>
                                        <p:attrNameLst>
                                          <p:attrName>style.visibility</p:attrName>
                                        </p:attrNameLst>
                                      </p:cBhvr>
                                      <p:to>
                                        <p:strVal val="visible"/>
                                      </p:to>
                                    </p:set>
                                    <p:animEffect transition="in" filter="fade">
                                      <p:cBhvr>
                                        <p:cTn id="59" dur="500"/>
                                        <p:tgtEl>
                                          <p:spTgt spid="68"/>
                                        </p:tgtEl>
                                      </p:cBhvr>
                                    </p:animEffect>
                                  </p:childTnLst>
                                </p:cTn>
                              </p:par>
                              <p:par>
                                <p:cTn id="60" presetID="10" presetClass="exit" presetSubtype="0" fill="hold" grpId="1" nodeType="withEffect">
                                  <p:stCondLst>
                                    <p:cond delay="0"/>
                                  </p:stCondLst>
                                  <p:childTnLst>
                                    <p:animEffect transition="out" filter="fade">
                                      <p:cBhvr>
                                        <p:cTn id="61" dur="500"/>
                                        <p:tgtEl>
                                          <p:spTgt spid="48"/>
                                        </p:tgtEl>
                                      </p:cBhvr>
                                    </p:animEffect>
                                    <p:set>
                                      <p:cBhvr>
                                        <p:cTn id="62" dur="1" fill="hold">
                                          <p:stCondLst>
                                            <p:cond delay="499"/>
                                          </p:stCondLst>
                                        </p:cTn>
                                        <p:tgtEl>
                                          <p:spTgt spid="4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39" grpId="0"/>
      <p:bldP spid="48" grpId="0"/>
      <p:bldP spid="48" grpId="1"/>
      <p:bldP spid="69" grpId="0"/>
      <p:bldP spid="70" grpId="0" animBg="1"/>
      <p:bldP spid="54" grpId="0"/>
      <p:bldP spid="5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pieren 21">
            <a:extLst>
              <a:ext uri="{FF2B5EF4-FFF2-40B4-BE49-F238E27FC236}">
                <a16:creationId xmlns:a16="http://schemas.microsoft.com/office/drawing/2014/main" id="{D1BC612F-17D8-44D3-B20B-A0D9C6426E77}"/>
              </a:ext>
            </a:extLst>
          </p:cNvPr>
          <p:cNvGrpSpPr/>
          <p:nvPr/>
        </p:nvGrpSpPr>
        <p:grpSpPr>
          <a:xfrm>
            <a:off x="6380334" y="1189889"/>
            <a:ext cx="1720058" cy="1846659"/>
            <a:chOff x="256959" y="1343322"/>
            <a:chExt cx="2969156" cy="3076411"/>
          </a:xfrm>
        </p:grpSpPr>
        <p:pic>
          <p:nvPicPr>
            <p:cNvPr id="23" name="Grafik 22">
              <a:extLst>
                <a:ext uri="{FF2B5EF4-FFF2-40B4-BE49-F238E27FC236}">
                  <a16:creationId xmlns:a16="http://schemas.microsoft.com/office/drawing/2014/main" id="{DBD44363-BF7C-4068-A370-7730C25D79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183" y="1343322"/>
              <a:ext cx="2933970" cy="3076411"/>
            </a:xfrm>
            <a:prstGeom prst="rect">
              <a:avLst/>
            </a:prstGeom>
          </p:spPr>
        </p:pic>
        <p:pic>
          <p:nvPicPr>
            <p:cNvPr id="24" name="Grafik 23">
              <a:extLst>
                <a:ext uri="{FF2B5EF4-FFF2-40B4-BE49-F238E27FC236}">
                  <a16:creationId xmlns:a16="http://schemas.microsoft.com/office/drawing/2014/main" id="{733270C5-1842-436C-8660-2E2ABB877A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959" y="2131478"/>
              <a:ext cx="530079" cy="51829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5" name="Gruppieren 24">
              <a:extLst>
                <a:ext uri="{FF2B5EF4-FFF2-40B4-BE49-F238E27FC236}">
                  <a16:creationId xmlns:a16="http://schemas.microsoft.com/office/drawing/2014/main" id="{4818986B-7008-456B-B16C-A6901062E7F4}"/>
                </a:ext>
              </a:extLst>
            </p:cNvPr>
            <p:cNvGrpSpPr/>
            <p:nvPr/>
          </p:nvGrpSpPr>
          <p:grpSpPr>
            <a:xfrm>
              <a:off x="842126" y="2216168"/>
              <a:ext cx="717143" cy="525801"/>
              <a:chOff x="3984669" y="3292039"/>
              <a:chExt cx="916451" cy="720812"/>
            </a:xfrm>
          </p:grpSpPr>
          <p:pic>
            <p:nvPicPr>
              <p:cNvPr id="33" name="Grafik 32">
                <a:extLst>
                  <a:ext uri="{FF2B5EF4-FFF2-40B4-BE49-F238E27FC236}">
                    <a16:creationId xmlns:a16="http://schemas.microsoft.com/office/drawing/2014/main" id="{76F0D3C0-A9BC-4FE1-B045-75FBD24644EF}"/>
                  </a:ext>
                </a:extLst>
              </p:cNvPr>
              <p:cNvPicPr>
                <a:picLocks noChangeAspect="1"/>
              </p:cNvPicPr>
              <p:nvPr/>
            </p:nvPicPr>
            <p:blipFill rotWithShape="1">
              <a:blip r:embed="rId5"/>
              <a:srcRect l="6631" t="8056" r="10420" b="9683"/>
              <a:stretch/>
            </p:blipFill>
            <p:spPr>
              <a:xfrm>
                <a:off x="3984669" y="3292039"/>
                <a:ext cx="702368" cy="72081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4" name="Textfeld 33">
                <a:extLst>
                  <a:ext uri="{FF2B5EF4-FFF2-40B4-BE49-F238E27FC236}">
                    <a16:creationId xmlns:a16="http://schemas.microsoft.com/office/drawing/2014/main" id="{1DDCA2A1-3D1D-454B-ABF5-B9A8ABA720A1}"/>
                  </a:ext>
                </a:extLst>
              </p:cNvPr>
              <p:cNvSpPr txBox="1"/>
              <p:nvPr/>
            </p:nvSpPr>
            <p:spPr>
              <a:xfrm>
                <a:off x="4002235" y="3332019"/>
                <a:ext cx="898885" cy="492032"/>
              </a:xfrm>
              <a:prstGeom prst="rect">
                <a:avLst/>
              </a:prstGeom>
              <a:noFill/>
              <a:ln>
                <a:noFill/>
              </a:ln>
            </p:spPr>
            <p:txBody>
              <a:bodyPr wrap="none" rtlCol="0">
                <a:spAutoFit/>
              </a:bodyPr>
              <a:lstStyle/>
              <a:p>
                <a:r>
                  <a:rPr lang="en-US" sz="800" b="1"/>
                  <a:t>GUM</a:t>
                </a:r>
              </a:p>
            </p:txBody>
          </p:sp>
        </p:grpSp>
        <p:grpSp>
          <p:nvGrpSpPr>
            <p:cNvPr id="26" name="Gruppieren 25">
              <a:extLst>
                <a:ext uri="{FF2B5EF4-FFF2-40B4-BE49-F238E27FC236}">
                  <a16:creationId xmlns:a16="http://schemas.microsoft.com/office/drawing/2014/main" id="{A520AEFA-0292-4E7C-8FBF-53B4FD1AA206}"/>
                </a:ext>
              </a:extLst>
            </p:cNvPr>
            <p:cNvGrpSpPr/>
            <p:nvPr/>
          </p:nvGrpSpPr>
          <p:grpSpPr>
            <a:xfrm>
              <a:off x="1456946" y="2234442"/>
              <a:ext cx="676101" cy="502437"/>
              <a:chOff x="5807703" y="2410546"/>
              <a:chExt cx="1051181" cy="734895"/>
            </a:xfrm>
          </p:grpSpPr>
          <p:pic>
            <p:nvPicPr>
              <p:cNvPr id="31" name="Grafik 30">
                <a:extLst>
                  <a:ext uri="{FF2B5EF4-FFF2-40B4-BE49-F238E27FC236}">
                    <a16:creationId xmlns:a16="http://schemas.microsoft.com/office/drawing/2014/main" id="{C5C34465-8F19-4249-8137-1A55EF118CA4}"/>
                  </a:ext>
                </a:extLst>
              </p:cNvPr>
              <p:cNvPicPr>
                <a:picLocks noChangeAspect="1"/>
              </p:cNvPicPr>
              <p:nvPr/>
            </p:nvPicPr>
            <p:blipFill>
              <a:blip r:embed="rId6"/>
              <a:stretch>
                <a:fillRect/>
              </a:stretch>
            </p:blipFill>
            <p:spPr>
              <a:xfrm>
                <a:off x="5807703" y="2410546"/>
                <a:ext cx="860214" cy="73489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2" name="Textfeld 31">
                <a:extLst>
                  <a:ext uri="{FF2B5EF4-FFF2-40B4-BE49-F238E27FC236}">
                    <a16:creationId xmlns:a16="http://schemas.microsoft.com/office/drawing/2014/main" id="{F4DDA2A7-FF88-4B1B-951D-888B26368EF3}"/>
                  </a:ext>
                </a:extLst>
              </p:cNvPr>
              <p:cNvSpPr txBox="1"/>
              <p:nvPr/>
            </p:nvSpPr>
            <p:spPr>
              <a:xfrm>
                <a:off x="5885727" y="2455476"/>
                <a:ext cx="973157" cy="524971"/>
              </a:xfrm>
              <a:prstGeom prst="rect">
                <a:avLst/>
              </a:prstGeom>
              <a:noFill/>
              <a:ln>
                <a:noFill/>
              </a:ln>
            </p:spPr>
            <p:txBody>
              <a:bodyPr wrap="none" rtlCol="0">
                <a:spAutoFit/>
              </a:bodyPr>
              <a:lstStyle/>
              <a:p>
                <a:r>
                  <a:rPr lang="en-US" sz="800" b="1"/>
                  <a:t>VIM</a:t>
                </a:r>
              </a:p>
            </p:txBody>
          </p:sp>
        </p:grpSp>
        <p:grpSp>
          <p:nvGrpSpPr>
            <p:cNvPr id="27" name="Gruppieren 26">
              <a:extLst>
                <a:ext uri="{FF2B5EF4-FFF2-40B4-BE49-F238E27FC236}">
                  <a16:creationId xmlns:a16="http://schemas.microsoft.com/office/drawing/2014/main" id="{8BDEB411-487D-4E79-A9CC-349B5D2EA1E6}"/>
                </a:ext>
              </a:extLst>
            </p:cNvPr>
            <p:cNvGrpSpPr/>
            <p:nvPr/>
          </p:nvGrpSpPr>
          <p:grpSpPr>
            <a:xfrm>
              <a:off x="2116123" y="2092825"/>
              <a:ext cx="564025" cy="525802"/>
              <a:chOff x="5943813" y="2326987"/>
              <a:chExt cx="867618" cy="685350"/>
            </a:xfrm>
          </p:grpSpPr>
          <p:sp>
            <p:nvSpPr>
              <p:cNvPr id="29" name="Ellipse 28">
                <a:extLst>
                  <a:ext uri="{FF2B5EF4-FFF2-40B4-BE49-F238E27FC236}">
                    <a16:creationId xmlns:a16="http://schemas.microsoft.com/office/drawing/2014/main" id="{842F543C-F735-48A5-A44B-1C82549DABC7}"/>
                  </a:ext>
                </a:extLst>
              </p:cNvPr>
              <p:cNvSpPr/>
              <p:nvPr/>
            </p:nvSpPr>
            <p:spPr>
              <a:xfrm>
                <a:off x="5963577" y="2326987"/>
                <a:ext cx="847854" cy="673725"/>
              </a:xfrm>
              <a:prstGeom prst="ellipse">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fik 29">
                <a:extLst>
                  <a:ext uri="{FF2B5EF4-FFF2-40B4-BE49-F238E27FC236}">
                    <a16:creationId xmlns:a16="http://schemas.microsoft.com/office/drawing/2014/main" id="{8B7189C1-E367-406B-9421-9FF79DDF7F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3813" y="2326987"/>
                <a:ext cx="847855" cy="6853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28" name="Ellipse 27">
              <a:extLst>
                <a:ext uri="{FF2B5EF4-FFF2-40B4-BE49-F238E27FC236}">
                  <a16:creationId xmlns:a16="http://schemas.microsoft.com/office/drawing/2014/main" id="{B60DAB4F-7E6D-4B69-9275-D57596607A59}"/>
                </a:ext>
              </a:extLst>
            </p:cNvPr>
            <p:cNvSpPr/>
            <p:nvPr/>
          </p:nvSpPr>
          <p:spPr>
            <a:xfrm>
              <a:off x="2724653" y="1874250"/>
              <a:ext cx="501462" cy="516882"/>
            </a:xfrm>
            <a:prstGeom prst="ellipse">
              <a:avLst/>
            </a:prstGeom>
            <a:solidFill>
              <a:schemeClr val="bg1"/>
            </a:solid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a:t>
              </a:r>
            </a:p>
          </p:txBody>
        </p:sp>
      </p:grpSp>
      <p:grpSp>
        <p:nvGrpSpPr>
          <p:cNvPr id="5" name="Gruppieren 4">
            <a:extLst>
              <a:ext uri="{FF2B5EF4-FFF2-40B4-BE49-F238E27FC236}">
                <a16:creationId xmlns:a16="http://schemas.microsoft.com/office/drawing/2014/main" id="{88AC0135-0015-4AE4-97AE-5EE30042D46A}"/>
              </a:ext>
            </a:extLst>
          </p:cNvPr>
          <p:cNvGrpSpPr/>
          <p:nvPr/>
        </p:nvGrpSpPr>
        <p:grpSpPr>
          <a:xfrm>
            <a:off x="6652069" y="3146641"/>
            <a:ext cx="1418063" cy="1729365"/>
            <a:chOff x="6402034" y="3126743"/>
            <a:chExt cx="1418063" cy="1729365"/>
          </a:xfrm>
        </p:grpSpPr>
        <p:grpSp>
          <p:nvGrpSpPr>
            <p:cNvPr id="36" name="Gruppieren 35">
              <a:extLst>
                <a:ext uri="{FF2B5EF4-FFF2-40B4-BE49-F238E27FC236}">
                  <a16:creationId xmlns:a16="http://schemas.microsoft.com/office/drawing/2014/main" id="{D1A5A0F6-0547-47E0-80C9-8B1DB74E656D}"/>
                </a:ext>
              </a:extLst>
            </p:cNvPr>
            <p:cNvGrpSpPr/>
            <p:nvPr/>
          </p:nvGrpSpPr>
          <p:grpSpPr>
            <a:xfrm>
              <a:off x="6402034" y="3126743"/>
              <a:ext cx="1083507" cy="1614773"/>
              <a:chOff x="5717390" y="3392511"/>
              <a:chExt cx="874221" cy="1388883"/>
            </a:xfrm>
          </p:grpSpPr>
          <p:pic>
            <p:nvPicPr>
              <p:cNvPr id="37" name="Grafik 36">
                <a:extLst>
                  <a:ext uri="{FF2B5EF4-FFF2-40B4-BE49-F238E27FC236}">
                    <a16:creationId xmlns:a16="http://schemas.microsoft.com/office/drawing/2014/main" id="{A92424AC-1544-4202-B2E7-613AD995C9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7390" y="3392511"/>
                <a:ext cx="874221" cy="1388883"/>
              </a:xfrm>
              <a:prstGeom prst="rect">
                <a:avLst/>
              </a:prstGeom>
            </p:spPr>
          </p:pic>
          <p:sp>
            <p:nvSpPr>
              <p:cNvPr id="38" name="Textfeld 37">
                <a:extLst>
                  <a:ext uri="{FF2B5EF4-FFF2-40B4-BE49-F238E27FC236}">
                    <a16:creationId xmlns:a16="http://schemas.microsoft.com/office/drawing/2014/main" id="{770E4AC8-7EF2-4398-9C78-8B5948BE9F40}"/>
                  </a:ext>
                </a:extLst>
              </p:cNvPr>
              <p:cNvSpPr txBox="1"/>
              <p:nvPr/>
            </p:nvSpPr>
            <p:spPr>
              <a:xfrm>
                <a:off x="5757784" y="3619201"/>
                <a:ext cx="763204" cy="276999"/>
              </a:xfrm>
              <a:prstGeom prst="rect">
                <a:avLst/>
              </a:prstGeom>
              <a:solidFill>
                <a:schemeClr val="bg1"/>
              </a:solidFill>
            </p:spPr>
            <p:txBody>
              <a:bodyPr wrap="square" lIns="36000" tIns="0" rIns="36000" bIns="0" rtlCol="0">
                <a:spAutoFit/>
              </a:bodyPr>
              <a:lstStyle/>
              <a:p>
                <a:pPr algn="ctr"/>
                <a:r>
                  <a:rPr lang="de-DE" sz="900" b="1" dirty="0">
                    <a:latin typeface="Arial" panose="020B0604020202020204" pitchFamily="34" charset="0"/>
                    <a:cs typeface="Arial" panose="020B0604020202020204" pitchFamily="34" charset="0"/>
                  </a:rPr>
                  <a:t>Dig. Calib.</a:t>
                </a:r>
              </a:p>
              <a:p>
                <a:pPr algn="ctr"/>
                <a:r>
                  <a:rPr lang="de-DE" sz="900" b="1" dirty="0">
                    <a:latin typeface="Arial" panose="020B0604020202020204" pitchFamily="34" charset="0"/>
                    <a:cs typeface="Arial" panose="020B0604020202020204" pitchFamily="34" charset="0"/>
                  </a:rPr>
                  <a:t>Certificate</a:t>
                </a:r>
                <a:endParaRPr lang="en-US" sz="900" b="1" dirty="0">
                  <a:latin typeface="Arial" panose="020B0604020202020204" pitchFamily="34" charset="0"/>
                  <a:cs typeface="Arial" panose="020B0604020202020204" pitchFamily="34" charset="0"/>
                </a:endParaRPr>
              </a:p>
            </p:txBody>
          </p:sp>
        </p:grpSp>
        <p:grpSp>
          <p:nvGrpSpPr>
            <p:cNvPr id="39" name="Gruppieren 38">
              <a:extLst>
                <a:ext uri="{FF2B5EF4-FFF2-40B4-BE49-F238E27FC236}">
                  <a16:creationId xmlns:a16="http://schemas.microsoft.com/office/drawing/2014/main" id="{EB1AB767-5B97-4AA5-8842-01E62537BE41}"/>
                </a:ext>
              </a:extLst>
            </p:cNvPr>
            <p:cNvGrpSpPr/>
            <p:nvPr/>
          </p:nvGrpSpPr>
          <p:grpSpPr>
            <a:xfrm>
              <a:off x="6736590" y="3241335"/>
              <a:ext cx="1083507" cy="1614773"/>
              <a:chOff x="5717390" y="3392511"/>
              <a:chExt cx="874221" cy="1388883"/>
            </a:xfrm>
          </p:grpSpPr>
          <p:pic>
            <p:nvPicPr>
              <p:cNvPr id="40" name="Grafik 39">
                <a:extLst>
                  <a:ext uri="{FF2B5EF4-FFF2-40B4-BE49-F238E27FC236}">
                    <a16:creationId xmlns:a16="http://schemas.microsoft.com/office/drawing/2014/main" id="{F8E9FD8F-D3D3-496B-A4AE-FA071A4CCF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7390" y="3392511"/>
                <a:ext cx="874221" cy="1388883"/>
              </a:xfrm>
              <a:prstGeom prst="rect">
                <a:avLst/>
              </a:prstGeom>
            </p:spPr>
          </p:pic>
          <p:sp>
            <p:nvSpPr>
              <p:cNvPr id="41" name="Textfeld 40">
                <a:extLst>
                  <a:ext uri="{FF2B5EF4-FFF2-40B4-BE49-F238E27FC236}">
                    <a16:creationId xmlns:a16="http://schemas.microsoft.com/office/drawing/2014/main" id="{93173574-CCCA-49F4-A3F1-275B1FEE1724}"/>
                  </a:ext>
                </a:extLst>
              </p:cNvPr>
              <p:cNvSpPr txBox="1"/>
              <p:nvPr/>
            </p:nvSpPr>
            <p:spPr>
              <a:xfrm>
                <a:off x="5757784" y="3619201"/>
                <a:ext cx="763204" cy="276999"/>
              </a:xfrm>
              <a:prstGeom prst="rect">
                <a:avLst/>
              </a:prstGeom>
              <a:solidFill>
                <a:schemeClr val="bg1"/>
              </a:solidFill>
            </p:spPr>
            <p:txBody>
              <a:bodyPr wrap="square" lIns="36000" tIns="0" rIns="36000" bIns="0" rtlCol="0">
                <a:spAutoFit/>
              </a:bodyPr>
              <a:lstStyle/>
              <a:p>
                <a:pPr algn="ctr"/>
                <a:r>
                  <a:rPr lang="de-DE" sz="900" b="1" dirty="0">
                    <a:latin typeface="Arial" panose="020B0604020202020204" pitchFamily="34" charset="0"/>
                    <a:cs typeface="Arial" panose="020B0604020202020204" pitchFamily="34" charset="0"/>
                  </a:rPr>
                  <a:t>Dig. Calib.</a:t>
                </a:r>
              </a:p>
              <a:p>
                <a:pPr algn="ctr"/>
                <a:r>
                  <a:rPr lang="de-DE" sz="900" b="1" dirty="0">
                    <a:latin typeface="Arial" panose="020B0604020202020204" pitchFamily="34" charset="0"/>
                    <a:cs typeface="Arial" panose="020B0604020202020204" pitchFamily="34" charset="0"/>
                  </a:rPr>
                  <a:t>Certificate</a:t>
                </a:r>
                <a:endParaRPr lang="en-US" sz="900" b="1" dirty="0">
                  <a:latin typeface="Arial" panose="020B0604020202020204" pitchFamily="34" charset="0"/>
                  <a:cs typeface="Arial" panose="020B0604020202020204" pitchFamily="34" charset="0"/>
                </a:endParaRPr>
              </a:p>
            </p:txBody>
          </p:sp>
        </p:grpSp>
      </p:grpSp>
      <p:sp>
        <p:nvSpPr>
          <p:cNvPr id="42" name="Textfeld 41">
            <a:extLst>
              <a:ext uri="{FF2B5EF4-FFF2-40B4-BE49-F238E27FC236}">
                <a16:creationId xmlns:a16="http://schemas.microsoft.com/office/drawing/2014/main" id="{979B598B-6E36-4AB3-9CDA-330CFA11C437}"/>
              </a:ext>
            </a:extLst>
          </p:cNvPr>
          <p:cNvSpPr txBox="1"/>
          <p:nvPr/>
        </p:nvSpPr>
        <p:spPr>
          <a:xfrm>
            <a:off x="740352" y="1285983"/>
            <a:ext cx="5487307" cy="1523494"/>
          </a:xfrm>
          <a:prstGeom prst="rect">
            <a:avLst/>
          </a:prstGeom>
          <a:noFill/>
        </p:spPr>
        <p:txBody>
          <a:bodyPr wrap="square" rtlCol="0">
            <a:spAutoFit/>
          </a:bodyPr>
          <a:lstStyle/>
          <a:p>
            <a:pPr marL="257175" indent="-257175">
              <a:buClr>
                <a:srgbClr val="006FA6"/>
              </a:buClr>
              <a:buFont typeface="Arial" panose="020B0604020202020204" pitchFamily="34" charset="0"/>
              <a:buChar char="•"/>
            </a:pPr>
            <a:r>
              <a:rPr lang="en-US" sz="2100" dirty="0">
                <a:solidFill>
                  <a:srgbClr val="C00000"/>
                </a:solidFill>
              </a:rPr>
              <a:t>Digital</a:t>
            </a:r>
            <a:r>
              <a:rPr lang="en-US" sz="2100" dirty="0"/>
              <a:t> System of Units (</a:t>
            </a:r>
            <a:r>
              <a:rPr lang="en-US" sz="2100" dirty="0">
                <a:solidFill>
                  <a:srgbClr val="C00000"/>
                </a:solidFill>
              </a:rPr>
              <a:t>D</a:t>
            </a:r>
            <a:r>
              <a:rPr lang="en-US" sz="2100" dirty="0"/>
              <a:t>-SI)</a:t>
            </a:r>
          </a:p>
          <a:p>
            <a:pPr marL="600075" lvl="1" indent="-257175">
              <a:buClr>
                <a:srgbClr val="006FA6"/>
              </a:buClr>
              <a:buFont typeface="Arial" panose="020B0604020202020204" pitchFamily="34" charset="0"/>
              <a:buChar char="•"/>
            </a:pPr>
            <a:r>
              <a:rPr lang="en-US" dirty="0"/>
              <a:t>SI based </a:t>
            </a:r>
            <a:r>
              <a:rPr lang="en-US" b="1" dirty="0"/>
              <a:t>data model</a:t>
            </a:r>
            <a:r>
              <a:rPr lang="en-US" dirty="0"/>
              <a:t> for digital communication of metrological data</a:t>
            </a:r>
          </a:p>
          <a:p>
            <a:pPr marL="600075" lvl="1" indent="-257175">
              <a:buClr>
                <a:srgbClr val="006FA6"/>
              </a:buClr>
              <a:buFont typeface="Arial" panose="020B0604020202020204" pitchFamily="34" charset="0"/>
              <a:buChar char="•"/>
            </a:pPr>
            <a:r>
              <a:rPr lang="en-US" dirty="0"/>
              <a:t>considers uncertainty of measured quantities</a:t>
            </a:r>
          </a:p>
          <a:p>
            <a:pPr marL="600075" lvl="1" indent="-257175">
              <a:buClr>
                <a:srgbClr val="006FA6"/>
              </a:buClr>
              <a:buFont typeface="Arial" panose="020B0604020202020204" pitchFamily="34" charset="0"/>
              <a:buChar char="•"/>
            </a:pPr>
            <a:r>
              <a:rPr lang="en-US" dirty="0">
                <a:cs typeface="Arial" panose="020B0604020202020204" pitchFamily="34" charset="0"/>
              </a:rPr>
              <a:t>SI units of BIPM SI brochure &amp; non-SI units</a:t>
            </a:r>
          </a:p>
        </p:txBody>
      </p:sp>
      <p:sp>
        <p:nvSpPr>
          <p:cNvPr id="43" name="Textfeld 42">
            <a:extLst>
              <a:ext uri="{FF2B5EF4-FFF2-40B4-BE49-F238E27FC236}">
                <a16:creationId xmlns:a16="http://schemas.microsoft.com/office/drawing/2014/main" id="{9E74FBA1-07E1-446E-B953-4455018B1ADB}"/>
              </a:ext>
            </a:extLst>
          </p:cNvPr>
          <p:cNvSpPr txBox="1"/>
          <p:nvPr/>
        </p:nvSpPr>
        <p:spPr>
          <a:xfrm>
            <a:off x="683568" y="3003798"/>
            <a:ext cx="5597202" cy="1523494"/>
          </a:xfrm>
          <a:prstGeom prst="rect">
            <a:avLst/>
          </a:prstGeom>
          <a:noFill/>
        </p:spPr>
        <p:txBody>
          <a:bodyPr wrap="square" rtlCol="0">
            <a:spAutoFit/>
          </a:bodyPr>
          <a:lstStyle/>
          <a:p>
            <a:pPr marL="257175" indent="-257175">
              <a:buClr>
                <a:srgbClr val="006FA6"/>
              </a:buClr>
              <a:buFont typeface="Arial" panose="020B0604020202020204" pitchFamily="34" charset="0"/>
              <a:buChar char="•"/>
            </a:pPr>
            <a:r>
              <a:rPr lang="en-US" sz="2100" dirty="0">
                <a:solidFill>
                  <a:srgbClr val="C00000"/>
                </a:solidFill>
              </a:rPr>
              <a:t>Digital</a:t>
            </a:r>
            <a:r>
              <a:rPr lang="en-US" sz="2100" dirty="0"/>
              <a:t> Calibration Certificate (</a:t>
            </a:r>
            <a:r>
              <a:rPr lang="en-US" sz="2100" dirty="0">
                <a:solidFill>
                  <a:srgbClr val="C00000"/>
                </a:solidFill>
              </a:rPr>
              <a:t>D</a:t>
            </a:r>
            <a:r>
              <a:rPr lang="en-US" sz="2100" dirty="0"/>
              <a:t>CC)</a:t>
            </a:r>
          </a:p>
          <a:p>
            <a:pPr marL="600075" lvl="1" indent="-257175">
              <a:buClr>
                <a:srgbClr val="006FA6"/>
              </a:buClr>
              <a:buFont typeface="Arial" panose="020B0604020202020204" pitchFamily="34" charset="0"/>
              <a:buChar char="•"/>
            </a:pPr>
            <a:r>
              <a:rPr lang="en-US" u="sng" dirty="0">
                <a:solidFill>
                  <a:srgbClr val="FF0000"/>
                </a:solidFill>
              </a:rPr>
              <a:t>minimum requirements</a:t>
            </a:r>
          </a:p>
          <a:p>
            <a:pPr marL="600075" lvl="1" indent="-257175">
              <a:buClr>
                <a:srgbClr val="006FA6"/>
              </a:buClr>
              <a:buFont typeface="Arial" panose="020B0604020202020204" pitchFamily="34" charset="0"/>
              <a:buChar char="•"/>
            </a:pPr>
            <a:r>
              <a:rPr lang="en-US" dirty="0"/>
              <a:t>structure (administrative and measurement data)</a:t>
            </a:r>
          </a:p>
          <a:p>
            <a:pPr marL="600075" lvl="1" indent="-257175">
              <a:buClr>
                <a:srgbClr val="006FA6"/>
              </a:buClr>
              <a:buFont typeface="Arial" panose="020B0604020202020204" pitchFamily="34" charset="0"/>
              <a:buChar char="•"/>
            </a:pPr>
            <a:r>
              <a:rPr lang="en-US" dirty="0"/>
              <a:t>relevant standards like ISO 17025</a:t>
            </a:r>
          </a:p>
          <a:p>
            <a:pPr marL="600075" lvl="1" indent="-257175">
              <a:buClr>
                <a:srgbClr val="006FA6"/>
              </a:buClr>
              <a:buFont typeface="Arial" panose="020B0604020202020204" pitchFamily="34" charset="0"/>
              <a:buChar char="•"/>
            </a:pPr>
            <a:r>
              <a:rPr lang="en-US" dirty="0"/>
              <a:t>secure transfer, cryptography, withdrawal</a:t>
            </a:r>
          </a:p>
        </p:txBody>
      </p:sp>
      <p:sp>
        <p:nvSpPr>
          <p:cNvPr id="2" name="Titel 1">
            <a:extLst>
              <a:ext uri="{FF2B5EF4-FFF2-40B4-BE49-F238E27FC236}">
                <a16:creationId xmlns:a16="http://schemas.microsoft.com/office/drawing/2014/main" id="{B0C0C946-DC03-455C-AC21-FBE9EDB5DAAF}"/>
              </a:ext>
            </a:extLst>
          </p:cNvPr>
          <p:cNvSpPr>
            <a:spLocks noGrp="1"/>
          </p:cNvSpPr>
          <p:nvPr>
            <p:ph type="title"/>
          </p:nvPr>
        </p:nvSpPr>
        <p:spPr/>
        <p:txBody>
          <a:bodyPr/>
          <a:lstStyle/>
          <a:p>
            <a:r>
              <a:rPr lang="de-DE" dirty="0"/>
              <a:t>SmartCom: </a:t>
            </a:r>
            <a:r>
              <a:rPr lang="de-DE" dirty="0" err="1"/>
              <a:t>key</a:t>
            </a:r>
            <a:r>
              <a:rPr lang="de-DE" dirty="0"/>
              <a:t> </a:t>
            </a:r>
            <a:r>
              <a:rPr lang="de-DE" dirty="0" err="1"/>
              <a:t>objectives</a:t>
            </a:r>
            <a:endParaRPr lang="de-DE" dirty="0"/>
          </a:p>
        </p:txBody>
      </p:sp>
    </p:spTree>
    <p:extLst>
      <p:ext uri="{BB962C8B-B14F-4D97-AF65-F5344CB8AC3E}">
        <p14:creationId xmlns:p14="http://schemas.microsoft.com/office/powerpoint/2010/main" val="8507774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theme/theme1.xml><?xml version="1.0" encoding="utf-8"?>
<a:theme xmlns:a="http://schemas.openxmlformats.org/drawingml/2006/main" name="60007_16zu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bg1"/>
          </a:solid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latin typeface="Arial" panose="020B0604020202020204" pitchFamily="34" charset="0"/>
            <a:cs typeface="Arial" panose="020B0604020202020204" pitchFamily="34" charset="0"/>
          </a:defRPr>
        </a:defPPr>
      </a:lstStyle>
    </a:txDef>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60007_16zu9</Template>
  <TotalTime>0</TotalTime>
  <Words>2604</Words>
  <Application>Microsoft Office PowerPoint</Application>
  <PresentationFormat>Bildschirmpräsentation (16:9)</PresentationFormat>
  <Paragraphs>690</Paragraphs>
  <Slides>79</Slides>
  <Notes>25</Notes>
  <HiddenSlides>5</HiddenSlides>
  <MMClips>0</MMClips>
  <ScaleCrop>false</ScaleCrop>
  <HeadingPairs>
    <vt:vector size="8" baseType="variant">
      <vt:variant>
        <vt:lpstr>Verwendete Schriftarten</vt:lpstr>
      </vt:variant>
      <vt:variant>
        <vt:i4>8</vt:i4>
      </vt:variant>
      <vt:variant>
        <vt:lpstr>Design</vt:lpstr>
      </vt:variant>
      <vt:variant>
        <vt:i4>1</vt:i4>
      </vt:variant>
      <vt:variant>
        <vt:lpstr>Eingebettete OLE-Server</vt:lpstr>
      </vt:variant>
      <vt:variant>
        <vt:i4>1</vt:i4>
      </vt:variant>
      <vt:variant>
        <vt:lpstr>Folientitel</vt:lpstr>
      </vt:variant>
      <vt:variant>
        <vt:i4>79</vt:i4>
      </vt:variant>
    </vt:vector>
  </HeadingPairs>
  <TitlesOfParts>
    <vt:vector size="89" baseType="lpstr">
      <vt:lpstr>Arial</vt:lpstr>
      <vt:lpstr>Arial</vt:lpstr>
      <vt:lpstr>Arial Unicode MS</vt:lpstr>
      <vt:lpstr>Calibri</vt:lpstr>
      <vt:lpstr>Cambria Math</vt:lpstr>
      <vt:lpstr>Courier New</vt:lpstr>
      <vt:lpstr>Times New Roman</vt:lpstr>
      <vt:lpstr>Wingdings</vt:lpstr>
      <vt:lpstr>60007_16zu9</vt:lpstr>
      <vt:lpstr>Worksheet</vt:lpstr>
      <vt:lpstr>PowerPoint-Präsentation</vt:lpstr>
      <vt:lpstr>Short CV Thomas Wiedenhoefer PTB, Germany</vt:lpstr>
      <vt:lpstr>A closer look at the (sub-)title</vt:lpstr>
      <vt:lpstr>Motivation: Some big issues of the past</vt:lpstr>
      <vt:lpstr>on my flight to Florianopolis</vt:lpstr>
      <vt:lpstr>EMPIR-project SmartCom</vt:lpstr>
      <vt:lpstr>PowerPoint-Präsentation</vt:lpstr>
      <vt:lpstr>What does my introduction has to do with this presentation?</vt:lpstr>
      <vt:lpstr>SmartCom: key objectives</vt:lpstr>
      <vt:lpstr>SmartCom: Content</vt:lpstr>
      <vt:lpstr>SmartCom: Challenges</vt:lpstr>
      <vt:lpstr>Already existing and on the way</vt:lpstr>
      <vt:lpstr>Production Cycle</vt:lpstr>
      <vt:lpstr>Results of DCC-2019 workshop</vt:lpstr>
      <vt:lpstr>DCC workshop for industry  3./4. June 2019</vt:lpstr>
      <vt:lpstr>BMWi/PTB-Workshop 10.April 2018</vt:lpstr>
      <vt:lpstr>PowerPoint-Präsentation</vt:lpstr>
      <vt:lpstr>SmartCom: D-SI</vt:lpstr>
      <vt:lpstr>Success story: international units</vt:lpstr>
      <vt:lpstr>Metrological data exchange</vt:lpstr>
      <vt:lpstr>Digtal System of units D-SI</vt:lpstr>
      <vt:lpstr>Digital SI – universal data model</vt:lpstr>
      <vt:lpstr>Data model for real quantities</vt:lpstr>
      <vt:lpstr>SI units</vt:lpstr>
      <vt:lpstr>Data model with additional information</vt:lpstr>
      <vt:lpstr>Non-SI: hybrid</vt:lpstr>
      <vt:lpstr>CODATA - constants</vt:lpstr>
      <vt:lpstr>Machine readable defining constants</vt:lpstr>
      <vt:lpstr>D-SI format development</vt:lpstr>
      <vt:lpstr>D-SI further development</vt:lpstr>
      <vt:lpstr>GUM S2 requirements</vt:lpstr>
      <vt:lpstr>Digital-SI</vt:lpstr>
      <vt:lpstr>Support Interoperability</vt:lpstr>
      <vt:lpstr>SmartCom: DCC</vt:lpstr>
      <vt:lpstr>Calibration in Germany</vt:lpstr>
      <vt:lpstr>Digital Calibration Certificate (DCC)</vt:lpstr>
      <vt:lpstr>DCC: universal requirements</vt:lpstr>
      <vt:lpstr>DCC: summary of universal            requirements</vt:lpstr>
      <vt:lpstr>DCC: Framework conditions</vt:lpstr>
      <vt:lpstr>Validity of digital certificates in Germany, the EU and the world</vt:lpstr>
      <vt:lpstr>PowerPoint-Präsentation</vt:lpstr>
      <vt:lpstr>PowerPoint-Präsentation</vt:lpstr>
      <vt:lpstr>PowerPoint-Präsentation</vt:lpstr>
      <vt:lpstr>PowerPoint-Präsentation</vt:lpstr>
      <vt:lpstr>Stakeholder workshop, Nov. 2019</vt:lpstr>
      <vt:lpstr>PowerPoint-Präsentation</vt:lpstr>
      <vt:lpstr>PowerPoint-Präsentation</vt:lpstr>
      <vt:lpstr>PowerPoint-Präsentation</vt:lpstr>
      <vt:lpstr>PowerPoint-Präsentation</vt:lpstr>
      <vt:lpstr>PowerPoint-Präsentation</vt:lpstr>
      <vt:lpstr>SmartCom: Validation</vt:lpstr>
      <vt:lpstr>TraCIM service</vt:lpstr>
      <vt:lpstr>TraCIM network</vt:lpstr>
      <vt:lpstr>TraCIM e.V.</vt:lpstr>
      <vt:lpstr>TraCIM-based online validation</vt:lpstr>
      <vt:lpstr>PowerPoint-Präsentation</vt:lpstr>
      <vt:lpstr>SmartCom: Content</vt:lpstr>
      <vt:lpstr>PowerPoint-Präsentation</vt:lpstr>
      <vt:lpstr>SmartCom Interim Meeting security aspects.pdf - Adobe Acrobat Reader DC</vt:lpstr>
      <vt:lpstr>SmartCom Interim Meeting security aspects.pdf - Adobe Acrobat Reader DC</vt:lpstr>
      <vt:lpstr>PowerPoint-Präsentation</vt:lpstr>
      <vt:lpstr>SmartCom Interim Meeting security aspects.pdf - Adobe Acrobat Reader DC</vt:lpstr>
      <vt:lpstr>SmartCom Interim Meeting security aspects.pdf - Adobe Acrobat Reader DC</vt:lpstr>
      <vt:lpstr>PowerPoint-Präsentation</vt:lpstr>
      <vt:lpstr>SmartCom Interim Meeting security aspects.pdf - Adobe Acrobat Reader DC</vt:lpstr>
      <vt:lpstr>SmartCom: Content</vt:lpstr>
      <vt:lpstr>Documentation</vt:lpstr>
      <vt:lpstr>Digitalization is global …</vt:lpstr>
      <vt:lpstr>Worldwide relevance and cooperation</vt:lpstr>
      <vt:lpstr>Liaisons</vt:lpstr>
      <vt:lpstr>Aims of TC IM 1448: Development of digital calibration certificates</vt:lpstr>
      <vt:lpstr>Global opportunity</vt:lpstr>
      <vt:lpstr>be part of it</vt:lpstr>
      <vt:lpstr>PowerPoint-Präsentation</vt:lpstr>
      <vt:lpstr>PowerPoint-Präsentation</vt:lpstr>
      <vt:lpstr>PowerPoint-Präsentation</vt:lpstr>
      <vt:lpstr>PowerPoint-Präsentation</vt:lpstr>
      <vt:lpstr>Applications &amp; Connections</vt:lpstr>
      <vt:lpstr>Key Example: Met4FoF</vt:lpstr>
    </vt:vector>
  </TitlesOfParts>
  <Company>Physikalisch Technische Bundesanstalt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futter01</dc:creator>
  <dc:description>600 07 a</dc:description>
  <cp:lastModifiedBy>Thomas Wiedenhöfer</cp:lastModifiedBy>
  <cp:revision>466</cp:revision>
  <cp:lastPrinted>2019-05-20T06:18:31Z</cp:lastPrinted>
  <dcterms:created xsi:type="dcterms:W3CDTF">2014-12-22T13:31:17Z</dcterms:created>
  <dcterms:modified xsi:type="dcterms:W3CDTF">2019-11-26T09:29:49Z</dcterms:modified>
  <cp:category>alle</cp:category>
</cp:coreProperties>
</file>