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32399288" cy="43200638"/>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6">
          <p15:clr>
            <a:srgbClr val="A4A3A4"/>
          </p15:clr>
        </p15:guide>
        <p15:guide id="2" pos="102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800"/>
    <a:srgbClr val="DED900"/>
    <a:srgbClr val="F4EE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5" d="100"/>
          <a:sy n="25" d="100"/>
        </p:scale>
        <p:origin x="2166" y="18"/>
      </p:cViewPr>
      <p:guideLst>
        <p:guide orient="horz" pos="13606"/>
        <p:guide pos="102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26" name="PlaceHolder 2"/>
          <p:cNvSpPr>
            <a:spLocks noGrp="1"/>
          </p:cNvSpPr>
          <p:nvPr>
            <p:ph type="body"/>
          </p:nvPr>
        </p:nvSpPr>
        <p:spPr>
          <a:xfrm>
            <a:off x="1619640" y="10108800"/>
            <a:ext cx="2915892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27" name="PlaceHolder 3"/>
          <p:cNvSpPr>
            <a:spLocks noGrp="1"/>
          </p:cNvSpPr>
          <p:nvPr>
            <p:ph type="body"/>
          </p:nvPr>
        </p:nvSpPr>
        <p:spPr>
          <a:xfrm>
            <a:off x="1619640" y="23196240"/>
            <a:ext cx="2915892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29" name="PlaceHolder 2"/>
          <p:cNvSpPr>
            <a:spLocks noGrp="1"/>
          </p:cNvSpPr>
          <p:nvPr>
            <p:ph type="body"/>
          </p:nvPr>
        </p:nvSpPr>
        <p:spPr>
          <a:xfrm>
            <a:off x="1619640" y="1010880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30" name="PlaceHolder 3"/>
          <p:cNvSpPr>
            <a:spLocks noGrp="1"/>
          </p:cNvSpPr>
          <p:nvPr>
            <p:ph type="body"/>
          </p:nvPr>
        </p:nvSpPr>
        <p:spPr>
          <a:xfrm>
            <a:off x="16560720" y="1010880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31" name="PlaceHolder 4"/>
          <p:cNvSpPr>
            <a:spLocks noGrp="1"/>
          </p:cNvSpPr>
          <p:nvPr>
            <p:ph type="body"/>
          </p:nvPr>
        </p:nvSpPr>
        <p:spPr>
          <a:xfrm>
            <a:off x="1619640" y="2319624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32" name="PlaceHolder 5"/>
          <p:cNvSpPr>
            <a:spLocks noGrp="1"/>
          </p:cNvSpPr>
          <p:nvPr>
            <p:ph type="body"/>
          </p:nvPr>
        </p:nvSpPr>
        <p:spPr>
          <a:xfrm>
            <a:off x="16560720" y="2319624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34" name="PlaceHolder 2"/>
          <p:cNvSpPr>
            <a:spLocks noGrp="1"/>
          </p:cNvSpPr>
          <p:nvPr>
            <p:ph type="body"/>
          </p:nvPr>
        </p:nvSpPr>
        <p:spPr>
          <a:xfrm>
            <a:off x="1619640" y="10108800"/>
            <a:ext cx="938880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35" name="PlaceHolder 3"/>
          <p:cNvSpPr>
            <a:spLocks noGrp="1"/>
          </p:cNvSpPr>
          <p:nvPr>
            <p:ph type="body"/>
          </p:nvPr>
        </p:nvSpPr>
        <p:spPr>
          <a:xfrm>
            <a:off x="11478240" y="10108800"/>
            <a:ext cx="938880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36" name="PlaceHolder 4"/>
          <p:cNvSpPr>
            <a:spLocks noGrp="1"/>
          </p:cNvSpPr>
          <p:nvPr>
            <p:ph type="body"/>
          </p:nvPr>
        </p:nvSpPr>
        <p:spPr>
          <a:xfrm>
            <a:off x="21336840" y="10108800"/>
            <a:ext cx="938880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37" name="PlaceHolder 5"/>
          <p:cNvSpPr>
            <a:spLocks noGrp="1"/>
          </p:cNvSpPr>
          <p:nvPr>
            <p:ph type="body"/>
          </p:nvPr>
        </p:nvSpPr>
        <p:spPr>
          <a:xfrm>
            <a:off x="1619640" y="23196240"/>
            <a:ext cx="938880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38" name="PlaceHolder 6"/>
          <p:cNvSpPr>
            <a:spLocks noGrp="1"/>
          </p:cNvSpPr>
          <p:nvPr>
            <p:ph type="body"/>
          </p:nvPr>
        </p:nvSpPr>
        <p:spPr>
          <a:xfrm>
            <a:off x="11478240" y="23196240"/>
            <a:ext cx="938880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39" name="PlaceHolder 7"/>
          <p:cNvSpPr>
            <a:spLocks noGrp="1"/>
          </p:cNvSpPr>
          <p:nvPr>
            <p:ph type="body"/>
          </p:nvPr>
        </p:nvSpPr>
        <p:spPr>
          <a:xfrm>
            <a:off x="21336840" y="23196240"/>
            <a:ext cx="938880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5" name="PlaceHolder 2"/>
          <p:cNvSpPr>
            <a:spLocks noGrp="1"/>
          </p:cNvSpPr>
          <p:nvPr>
            <p:ph type="subTitle"/>
          </p:nvPr>
        </p:nvSpPr>
        <p:spPr>
          <a:xfrm>
            <a:off x="1619640" y="10108800"/>
            <a:ext cx="29158920" cy="25056000"/>
          </a:xfrm>
          <a:prstGeom prst="rect">
            <a:avLst/>
          </a:prstGeom>
        </p:spPr>
        <p:txBody>
          <a:bodyPr lIns="0" tIns="0" rIns="0" bIns="0" anchor="ctr">
            <a:spAutoFit/>
          </a:bodyPr>
          <a:lstStyle/>
          <a:p>
            <a:pPr algn="ctr"/>
            <a:endParaRPr lang="pt-B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7" name="PlaceHolder 2"/>
          <p:cNvSpPr>
            <a:spLocks noGrp="1"/>
          </p:cNvSpPr>
          <p:nvPr>
            <p:ph type="body"/>
          </p:nvPr>
        </p:nvSpPr>
        <p:spPr>
          <a:xfrm>
            <a:off x="1619640" y="10108800"/>
            <a:ext cx="29158920" cy="25056000"/>
          </a:xfrm>
          <a:prstGeom prst="rect">
            <a:avLst/>
          </a:prstGeom>
        </p:spPr>
        <p:txBody>
          <a:bodyPr lIns="0" tIns="0" rIns="0" bIns="0">
            <a:normAutofit/>
          </a:bodyPr>
          <a:lstStyle/>
          <a:p>
            <a:endParaRPr lang="pt-BR" sz="992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9" name="PlaceHolder 2"/>
          <p:cNvSpPr>
            <a:spLocks noGrp="1"/>
          </p:cNvSpPr>
          <p:nvPr>
            <p:ph type="body"/>
          </p:nvPr>
        </p:nvSpPr>
        <p:spPr>
          <a:xfrm>
            <a:off x="1619640" y="10108800"/>
            <a:ext cx="14229360" cy="2505600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10" name="PlaceHolder 3"/>
          <p:cNvSpPr>
            <a:spLocks noGrp="1"/>
          </p:cNvSpPr>
          <p:nvPr>
            <p:ph type="body"/>
          </p:nvPr>
        </p:nvSpPr>
        <p:spPr>
          <a:xfrm>
            <a:off x="16560720" y="10108800"/>
            <a:ext cx="14229360" cy="25056000"/>
          </a:xfrm>
          <a:prstGeom prst="rect">
            <a:avLst/>
          </a:prstGeom>
        </p:spPr>
        <p:txBody>
          <a:bodyPr lIns="0" tIns="0" rIns="0" bIns="0">
            <a:normAutofit/>
          </a:bodyPr>
          <a:lstStyle/>
          <a:p>
            <a:endParaRPr lang="pt-BR" sz="992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1619640" y="1723680"/>
            <a:ext cx="29158920" cy="33441120"/>
          </a:xfrm>
          <a:prstGeom prst="rect">
            <a:avLst/>
          </a:prstGeom>
        </p:spPr>
        <p:txBody>
          <a:bodyPr lIns="0" tIns="0" rIns="0" bIns="0" anchor="ctr">
            <a:spAutoFit/>
          </a:bodyPr>
          <a:lstStyle/>
          <a:p>
            <a:pPr algn="ctr"/>
            <a:endParaRPr lang="pt-B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14" name="PlaceHolder 2"/>
          <p:cNvSpPr>
            <a:spLocks noGrp="1"/>
          </p:cNvSpPr>
          <p:nvPr>
            <p:ph type="body"/>
          </p:nvPr>
        </p:nvSpPr>
        <p:spPr>
          <a:xfrm>
            <a:off x="1619640" y="1010880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15" name="PlaceHolder 3"/>
          <p:cNvSpPr>
            <a:spLocks noGrp="1"/>
          </p:cNvSpPr>
          <p:nvPr>
            <p:ph type="body"/>
          </p:nvPr>
        </p:nvSpPr>
        <p:spPr>
          <a:xfrm>
            <a:off x="16560720" y="10108800"/>
            <a:ext cx="14229360" cy="2505600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16" name="PlaceHolder 4"/>
          <p:cNvSpPr>
            <a:spLocks noGrp="1"/>
          </p:cNvSpPr>
          <p:nvPr>
            <p:ph type="body"/>
          </p:nvPr>
        </p:nvSpPr>
        <p:spPr>
          <a:xfrm>
            <a:off x="1619640" y="2319624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18" name="PlaceHolder 2"/>
          <p:cNvSpPr>
            <a:spLocks noGrp="1"/>
          </p:cNvSpPr>
          <p:nvPr>
            <p:ph type="body"/>
          </p:nvPr>
        </p:nvSpPr>
        <p:spPr>
          <a:xfrm>
            <a:off x="1619640" y="10108800"/>
            <a:ext cx="14229360" cy="2505600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19" name="PlaceHolder 3"/>
          <p:cNvSpPr>
            <a:spLocks noGrp="1"/>
          </p:cNvSpPr>
          <p:nvPr>
            <p:ph type="body"/>
          </p:nvPr>
        </p:nvSpPr>
        <p:spPr>
          <a:xfrm>
            <a:off x="16560720" y="1010880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20" name="PlaceHolder 4"/>
          <p:cNvSpPr>
            <a:spLocks noGrp="1"/>
          </p:cNvSpPr>
          <p:nvPr>
            <p:ph type="body"/>
          </p:nvPr>
        </p:nvSpPr>
        <p:spPr>
          <a:xfrm>
            <a:off x="16560720" y="2319624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619640" y="1723680"/>
            <a:ext cx="29158920" cy="7214040"/>
          </a:xfrm>
          <a:prstGeom prst="rect">
            <a:avLst/>
          </a:prstGeom>
        </p:spPr>
        <p:txBody>
          <a:bodyPr lIns="0" tIns="0" rIns="0" bIns="0" anchor="ctr">
            <a:spAutoFit/>
          </a:bodyPr>
          <a:lstStyle/>
          <a:p>
            <a:endParaRPr lang="pt-BR" sz="1800" b="0" strike="noStrike" spc="-1">
              <a:solidFill>
                <a:srgbClr val="000000"/>
              </a:solidFill>
              <a:latin typeface="Calibri"/>
            </a:endParaRPr>
          </a:p>
        </p:txBody>
      </p:sp>
      <p:sp>
        <p:nvSpPr>
          <p:cNvPr id="22" name="PlaceHolder 2"/>
          <p:cNvSpPr>
            <a:spLocks noGrp="1"/>
          </p:cNvSpPr>
          <p:nvPr>
            <p:ph type="body"/>
          </p:nvPr>
        </p:nvSpPr>
        <p:spPr>
          <a:xfrm>
            <a:off x="1619640" y="1010880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23" name="PlaceHolder 3"/>
          <p:cNvSpPr>
            <a:spLocks noGrp="1"/>
          </p:cNvSpPr>
          <p:nvPr>
            <p:ph type="body"/>
          </p:nvPr>
        </p:nvSpPr>
        <p:spPr>
          <a:xfrm>
            <a:off x="16560720" y="10108800"/>
            <a:ext cx="1422936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
        <p:nvSpPr>
          <p:cNvPr id="24" name="PlaceHolder 4"/>
          <p:cNvSpPr>
            <a:spLocks noGrp="1"/>
          </p:cNvSpPr>
          <p:nvPr>
            <p:ph type="body"/>
          </p:nvPr>
        </p:nvSpPr>
        <p:spPr>
          <a:xfrm>
            <a:off x="1619640" y="23196240"/>
            <a:ext cx="29158920" cy="11951640"/>
          </a:xfrm>
          <a:prstGeom prst="rect">
            <a:avLst/>
          </a:prstGeom>
        </p:spPr>
        <p:txBody>
          <a:bodyPr lIns="0" tIns="0" rIns="0" bIns="0">
            <a:normAutofit/>
          </a:bodyPr>
          <a:lstStyle/>
          <a:p>
            <a:endParaRPr lang="pt-BR" sz="992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w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1619640" y="1723680"/>
            <a:ext cx="29158920" cy="7214040"/>
          </a:xfrm>
          <a:prstGeom prst="rect">
            <a:avLst/>
          </a:prstGeom>
        </p:spPr>
        <p:txBody>
          <a:bodyPr lIns="0" tIns="0" rIns="0" bIns="0" anchor="ctr">
            <a:noAutofit/>
          </a:bodyPr>
          <a:lstStyle/>
          <a:p>
            <a:endParaRPr lang="pt-BR" sz="1800" b="0" strike="noStrike" spc="-1" dirty="0">
              <a:solidFill>
                <a:srgbClr val="000000"/>
              </a:solidFill>
              <a:latin typeface="Calibri"/>
            </a:endParaRPr>
          </a:p>
        </p:txBody>
      </p:sp>
      <p:sp>
        <p:nvSpPr>
          <p:cNvPr id="3" name="PlaceHolder 2"/>
          <p:cNvSpPr>
            <a:spLocks noGrp="1"/>
          </p:cNvSpPr>
          <p:nvPr>
            <p:ph type="body"/>
          </p:nvPr>
        </p:nvSpPr>
        <p:spPr>
          <a:xfrm>
            <a:off x="1619640" y="10108800"/>
            <a:ext cx="29158920" cy="250560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pt-BR" sz="9920" b="0" strike="noStrike" spc="-1" dirty="0">
                <a:solidFill>
                  <a:srgbClr val="000000"/>
                </a:solidFill>
                <a:latin typeface="Calibri"/>
              </a:rPr>
              <a:t>Clique para editar o formato do texto da estrutura de tópicos</a:t>
            </a:r>
          </a:p>
          <a:p>
            <a:pPr marL="864000" lvl="1" indent="-324000">
              <a:spcBef>
                <a:spcPts val="1134"/>
              </a:spcBef>
              <a:buClr>
                <a:srgbClr val="000000"/>
              </a:buClr>
              <a:buSzPct val="75000"/>
              <a:buFont typeface="Symbol" charset="2"/>
              <a:buChar char=""/>
            </a:pPr>
            <a:r>
              <a:rPr lang="pt-BR" sz="7090" b="0" strike="noStrike" spc="-1" dirty="0">
                <a:solidFill>
                  <a:srgbClr val="000000"/>
                </a:solidFill>
                <a:latin typeface="Calibri"/>
              </a:rPr>
              <a:t>2.º nível da estrutura de tópicos</a:t>
            </a:r>
          </a:p>
          <a:p>
            <a:pPr marL="1296000" lvl="2" indent="-288000">
              <a:spcBef>
                <a:spcPts val="850"/>
              </a:spcBef>
              <a:buClr>
                <a:srgbClr val="000000"/>
              </a:buClr>
              <a:buSzPct val="45000"/>
              <a:buFont typeface="Wingdings" charset="2"/>
              <a:buChar char=""/>
            </a:pPr>
            <a:r>
              <a:rPr lang="pt-BR" sz="6380" b="0" strike="noStrike" spc="-1" dirty="0">
                <a:solidFill>
                  <a:srgbClr val="000000"/>
                </a:solidFill>
                <a:latin typeface="Calibri"/>
              </a:rPr>
              <a:t>3.º nível da estrutura de tópicos</a:t>
            </a:r>
          </a:p>
          <a:p>
            <a:pPr marL="1728000" lvl="3" indent="-216000">
              <a:spcBef>
                <a:spcPts val="567"/>
              </a:spcBef>
              <a:buClr>
                <a:srgbClr val="000000"/>
              </a:buClr>
              <a:buSzPct val="75000"/>
              <a:buFont typeface="Symbol" charset="2"/>
              <a:buChar char=""/>
            </a:pPr>
            <a:r>
              <a:rPr lang="pt-BR" sz="6380" b="0" strike="noStrike" spc="-1" dirty="0">
                <a:solidFill>
                  <a:srgbClr val="000000"/>
                </a:solidFill>
                <a:latin typeface="Calibri"/>
              </a:rPr>
              <a:t>4.º nível da estrutura de tópicos</a:t>
            </a:r>
          </a:p>
          <a:p>
            <a:pPr marL="2160000" lvl="4" indent="-216000">
              <a:spcBef>
                <a:spcPts val="283"/>
              </a:spcBef>
              <a:buClr>
                <a:srgbClr val="000000"/>
              </a:buClr>
              <a:buSzPct val="45000"/>
              <a:buFont typeface="Wingdings" charset="2"/>
              <a:buChar char=""/>
            </a:pPr>
            <a:r>
              <a:rPr lang="pt-BR" sz="2000" b="0" strike="noStrike" spc="-1" dirty="0">
                <a:solidFill>
                  <a:srgbClr val="000000"/>
                </a:solidFill>
                <a:latin typeface="Calibri"/>
              </a:rPr>
              <a:t>5.º nível da estrutura de tópicos</a:t>
            </a:r>
          </a:p>
          <a:p>
            <a:pPr marL="2592000" lvl="5" indent="-216000">
              <a:spcBef>
                <a:spcPts val="283"/>
              </a:spcBef>
              <a:buClr>
                <a:srgbClr val="000000"/>
              </a:buClr>
              <a:buSzPct val="45000"/>
              <a:buFont typeface="Wingdings" charset="2"/>
              <a:buChar char=""/>
            </a:pPr>
            <a:r>
              <a:rPr lang="pt-BR" sz="2000" b="0" strike="noStrike" spc="-1" dirty="0">
                <a:solidFill>
                  <a:srgbClr val="000000"/>
                </a:solidFill>
                <a:latin typeface="Calibri"/>
              </a:rPr>
              <a:t>6.º nível da estrutura de tópicos</a:t>
            </a:r>
          </a:p>
          <a:p>
            <a:pPr marL="3024000" lvl="6" indent="-216000">
              <a:spcBef>
                <a:spcPts val="283"/>
              </a:spcBef>
              <a:buClr>
                <a:srgbClr val="000000"/>
              </a:buClr>
              <a:buSzPct val="45000"/>
              <a:buFont typeface="Wingdings" charset="2"/>
              <a:buChar char=""/>
            </a:pPr>
            <a:r>
              <a:rPr lang="pt-BR" sz="2000" b="0" strike="noStrike" spc="-1" dirty="0">
                <a:solidFill>
                  <a:srgbClr val="000000"/>
                </a:solidFill>
                <a:latin typeface="Calibri"/>
              </a:rPr>
              <a:t>7.º nível da estrutura de tópicos</a:t>
            </a:r>
          </a:p>
        </p:txBody>
      </p:sp>
      <p:pic>
        <p:nvPicPr>
          <p:cNvPr id="6" name="Imagem 5" descr="Z:\Eventos\METROLOGIA 2019\Artes\Metrologia-2019-Logo.png"/>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115940" y="1094881"/>
            <a:ext cx="11967536" cy="5573941"/>
          </a:xfrm>
          <a:prstGeom prst="rect">
            <a:avLst/>
          </a:prstGeom>
          <a:noFill/>
          <a:ln>
            <a:noFill/>
          </a:ln>
        </p:spPr>
      </p:pic>
      <p:sp>
        <p:nvSpPr>
          <p:cNvPr id="7" name="Rectangle 2"/>
          <p:cNvSpPr>
            <a:spLocks noChangeArrowheads="1"/>
          </p:cNvSpPr>
          <p:nvPr userDrawn="1"/>
        </p:nvSpPr>
        <p:spPr bwMode="auto">
          <a:xfrm>
            <a:off x="0" y="0"/>
            <a:ext cx="32399288"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to 7"/>
          <p:cNvGraphicFramePr>
            <a:graphicFrameLocks noChangeAspect="1"/>
          </p:cNvGraphicFramePr>
          <p:nvPr userDrawn="1">
            <p:extLst>
              <p:ext uri="{D42A27DB-BD31-4B8C-83A1-F6EECF244321}">
                <p14:modId xmlns:p14="http://schemas.microsoft.com/office/powerpoint/2010/main" val="2720193634"/>
              </p:ext>
            </p:extLst>
          </p:nvPr>
        </p:nvGraphicFramePr>
        <p:xfrm>
          <a:off x="26218117" y="1321593"/>
          <a:ext cx="4560443" cy="5079988"/>
        </p:xfrm>
        <a:graphic>
          <a:graphicData uri="http://schemas.openxmlformats.org/presentationml/2006/ole">
            <mc:AlternateContent xmlns:mc="http://schemas.openxmlformats.org/markup-compatibility/2006">
              <mc:Choice xmlns:v="urn:schemas-microsoft-com:vml" Requires="v">
                <p:oleObj spid="_x0000_s1090" name="Picture" r:id="rId16" imgW="2190750" imgH="2476500" progId="Word.Picture.8">
                  <p:embed/>
                </p:oleObj>
              </mc:Choice>
              <mc:Fallback>
                <p:oleObj name="Picture" r:id="rId16" imgW="2190750" imgH="2476500" progId="Word.Picture.8">
                  <p:embed/>
                  <p:pic>
                    <p:nvPicPr>
                      <p:cNvPr id="0" name="Objeto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6218117" y="1321593"/>
                        <a:ext cx="4560443" cy="5079988"/>
                      </a:xfrm>
                      <a:prstGeom prst="rect">
                        <a:avLst/>
                      </a:prstGeom>
                      <a:noFill/>
                    </p:spPr>
                  </p:pic>
                </p:oleObj>
              </mc:Fallback>
            </mc:AlternateContent>
          </a:graphicData>
        </a:graphic>
      </p:graphicFrame>
      <p:pic>
        <p:nvPicPr>
          <p:cNvPr id="5" name="Imagem 4">
            <a:extLst>
              <a:ext uri="{FF2B5EF4-FFF2-40B4-BE49-F238E27FC236}">
                <a16:creationId xmlns:a16="http://schemas.microsoft.com/office/drawing/2014/main" id="{90547DB3-B54E-436F-999D-47970E10F467}"/>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626394" y="1321593"/>
            <a:ext cx="4164806" cy="508351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CustomShape 1"/>
          <p:cNvSpPr/>
          <p:nvPr/>
        </p:nvSpPr>
        <p:spPr>
          <a:xfrm>
            <a:off x="2841120" y="6851346"/>
            <a:ext cx="26745840" cy="366108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pt-BR" sz="8000" b="1" cap="all" spc="-1" dirty="0">
                <a:solidFill>
                  <a:srgbClr val="000000"/>
                </a:solidFill>
                <a:latin typeface="Calibri"/>
              </a:rPr>
              <a:t>Riscos à imparcialidade: uma visão de modelagem em sistemas complexos</a:t>
            </a:r>
          </a:p>
          <a:p>
            <a:pPr algn="ctr">
              <a:lnSpc>
                <a:spcPct val="100000"/>
              </a:lnSpc>
            </a:pPr>
            <a:r>
              <a:rPr lang="pt-BR" sz="3600" b="0" strike="noStrike" spc="-1" dirty="0">
                <a:solidFill>
                  <a:srgbClr val="000000"/>
                </a:solidFill>
                <a:latin typeface="Calibri"/>
              </a:rPr>
              <a:t>JUNIOR, Antonio C. S.; BOTURA, Cesar Augusto</a:t>
            </a:r>
            <a:endParaRPr lang="pt-BR" sz="3600" b="0" strike="noStrike" spc="-1" dirty="0">
              <a:latin typeface="Arial"/>
            </a:endParaRPr>
          </a:p>
          <a:p>
            <a:pPr algn="ctr">
              <a:lnSpc>
                <a:spcPct val="100000"/>
              </a:lnSpc>
            </a:pPr>
            <a:r>
              <a:rPr lang="pt-BR" sz="3600" spc="-1" dirty="0">
                <a:solidFill>
                  <a:srgbClr val="000000"/>
                </a:solidFill>
                <a:latin typeface="Calibri"/>
              </a:rPr>
              <a:t>Instituto de Fomento e Coordenação Industrial (IFI), São José dos Campos – SP</a:t>
            </a:r>
            <a:endParaRPr lang="pt-BR" sz="3600" b="0" strike="noStrike" spc="-1" dirty="0">
              <a:latin typeface="Arial"/>
            </a:endParaRPr>
          </a:p>
        </p:txBody>
      </p:sp>
      <p:sp>
        <p:nvSpPr>
          <p:cNvPr id="41" name="CustomShape 2"/>
          <p:cNvSpPr/>
          <p:nvPr/>
        </p:nvSpPr>
        <p:spPr>
          <a:xfrm>
            <a:off x="1707128" y="11336641"/>
            <a:ext cx="13380112" cy="31114756"/>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ctr">
              <a:lnSpc>
                <a:spcPct val="100000"/>
              </a:lnSpc>
            </a:pPr>
            <a:r>
              <a:rPr lang="pt-BR" sz="3600" b="1" spc="-1" dirty="0">
                <a:solidFill>
                  <a:srgbClr val="203864"/>
                </a:solidFill>
                <a:latin typeface="Arial Black" panose="020B0A04020102020204" pitchFamily="34" charset="0"/>
              </a:rPr>
              <a:t>OBJETIVO</a:t>
            </a:r>
          </a:p>
          <a:p>
            <a:pPr algn="just">
              <a:lnSpc>
                <a:spcPct val="100000"/>
              </a:lnSpc>
            </a:pPr>
            <a:endParaRPr lang="pt-BR" sz="3600" spc="-1" dirty="0">
              <a:latin typeface="Arial" panose="020B0604020202020204" pitchFamily="34" charset="0"/>
              <a:ea typeface="Microsoft YaHei"/>
              <a:cs typeface="Arial" panose="020B0604020202020204" pitchFamily="34" charset="0"/>
            </a:endParaRPr>
          </a:p>
          <a:p>
            <a:pPr algn="just"/>
            <a:r>
              <a:rPr lang="pt-BR" sz="3200" spc="-1" dirty="0">
                <a:latin typeface="Arial" panose="020B0604020202020204" pitchFamily="34" charset="0"/>
                <a:ea typeface="Microsoft YaHei"/>
                <a:cs typeface="Arial" panose="020B0604020202020204" pitchFamily="34" charset="0"/>
              </a:rPr>
              <a:t>Definir um processo de modelagem em sistemas complexos que permita predizer possíveis riscos à imparcialidade relativa ao processo de auditorias em laboratórios pertencentes ao Sistema de Metrologia Aeroespacial (SISMETRA), executadas pelo Instituto de Fomento e Coordenação Industrial do Departamento de Ciência e Tecnologia Aeroespacial (DCTA/IFI), considerando-se as interações sociais entre os auditores, o Órgão Central do SISMETRA e o pessoal (técnico e gerencial) desses laboratórios.</a:t>
            </a:r>
          </a:p>
          <a:p>
            <a:pPr algn="just"/>
            <a:endParaRPr lang="pt-BR" sz="3600" dirty="0">
              <a:latin typeface="Arial" panose="020B0604020202020204" pitchFamily="34" charset="0"/>
              <a:cs typeface="Arial" panose="020B0604020202020204" pitchFamily="34" charset="0"/>
            </a:endParaRPr>
          </a:p>
          <a:p>
            <a:pPr algn="just"/>
            <a:endParaRPr lang="pt-BR" sz="3600" dirty="0">
              <a:latin typeface="Arial" panose="020B0604020202020204" pitchFamily="34" charset="0"/>
              <a:cs typeface="Arial" panose="020B0604020202020204" pitchFamily="34" charset="0"/>
            </a:endParaRPr>
          </a:p>
          <a:p>
            <a:pPr algn="ctr">
              <a:lnSpc>
                <a:spcPct val="100000"/>
              </a:lnSpc>
            </a:pPr>
            <a:r>
              <a:rPr lang="pt-BR" sz="3600" b="1" spc="-1" dirty="0">
                <a:solidFill>
                  <a:srgbClr val="203864"/>
                </a:solidFill>
                <a:latin typeface="Arial Black" panose="020B0A04020102020204" pitchFamily="34" charset="0"/>
              </a:rPr>
              <a:t>REVISÃO BIBLIOGRÁFICA INICIAL</a:t>
            </a:r>
          </a:p>
          <a:p>
            <a:pPr algn="ctr">
              <a:lnSpc>
                <a:spcPct val="100000"/>
              </a:lnSpc>
            </a:pPr>
            <a:endParaRPr lang="pt-BR" sz="3600" b="1" spc="-1" dirty="0">
              <a:solidFill>
                <a:srgbClr val="203864"/>
              </a:solidFill>
              <a:latin typeface="Arial Black" panose="020B0A04020102020204" pitchFamily="34" charset="0"/>
            </a:endParaRPr>
          </a:p>
          <a:p>
            <a:pPr algn="ctr">
              <a:lnSpc>
                <a:spcPct val="100000"/>
              </a:lnSpc>
            </a:pPr>
            <a:r>
              <a:rPr lang="pt-BR" sz="3200" b="1" spc="-1" dirty="0">
                <a:solidFill>
                  <a:srgbClr val="203864"/>
                </a:solidFill>
                <a:latin typeface="Arial Black" panose="020B0A04020102020204" pitchFamily="34" charset="0"/>
              </a:rPr>
              <a:t>SISTEMAS SOCIAIS COMO SISTEMAS COMPLEXOS</a:t>
            </a:r>
            <a:endParaRPr lang="pt-BR" sz="3200" b="1" spc="-1" dirty="0">
              <a:latin typeface="Arial Black" panose="020B0A04020102020204" pitchFamily="34" charset="0"/>
            </a:endParaRPr>
          </a:p>
          <a:p>
            <a:pPr algn="ctr">
              <a:lnSpc>
                <a:spcPct val="100000"/>
              </a:lnSpc>
            </a:pPr>
            <a:endParaRPr lang="pt-BR" sz="3200" b="1" spc="-1" dirty="0">
              <a:latin typeface="Arial Black" panose="020B0A04020102020204" pitchFamily="34" charset="0"/>
            </a:endParaRPr>
          </a:p>
          <a:p>
            <a:pPr algn="just"/>
            <a:r>
              <a:rPr lang="pt-BR" sz="3200" dirty="0">
                <a:latin typeface="Arial" panose="020B0604020202020204" pitchFamily="34" charset="0"/>
                <a:cs typeface="Arial" panose="020B0604020202020204" pitchFamily="34" charset="0"/>
              </a:rPr>
              <a:t>Os principais elementos de sistemas sociais que fazem deles sistemas aptos a serem abordados como sistemas complexos são: tamanho finito, heterogeneidade e rede de interação.</a:t>
            </a:r>
          </a:p>
          <a:p>
            <a:pPr algn="just"/>
            <a:endParaRPr lang="pt-BR" sz="3200" dirty="0">
              <a:latin typeface="Arial" panose="020B0604020202020204" pitchFamily="34" charset="0"/>
              <a:cs typeface="Arial" panose="020B0604020202020204" pitchFamily="34" charset="0"/>
            </a:endParaRPr>
          </a:p>
          <a:p>
            <a:pPr algn="just"/>
            <a:endParaRPr lang="pt-BR" sz="3600" dirty="0">
              <a:latin typeface="Arial" panose="020B0604020202020204" pitchFamily="34" charset="0"/>
              <a:cs typeface="Arial" panose="020B0604020202020204" pitchFamily="34" charset="0"/>
            </a:endParaRPr>
          </a:p>
          <a:p>
            <a:pPr algn="ctr"/>
            <a:r>
              <a:rPr lang="pt-BR" sz="3200" b="1" spc="-1" dirty="0">
                <a:solidFill>
                  <a:srgbClr val="203864"/>
                </a:solidFill>
                <a:latin typeface="Arial Black" panose="020B0A04020102020204" pitchFamily="34" charset="0"/>
              </a:rPr>
              <a:t>DINÂMICAS DE LINGUAGEM E TRAÇOS CULTURAIS</a:t>
            </a:r>
            <a:endParaRPr lang="pt-BR" sz="3200" b="1" strike="noStrike" spc="-1" dirty="0">
              <a:latin typeface="Arial Black" panose="020B0A04020102020204" pitchFamily="34" charset="0"/>
            </a:endParaRPr>
          </a:p>
          <a:p>
            <a:pPr algn="ctr">
              <a:lnSpc>
                <a:spcPct val="100000"/>
              </a:lnSpc>
            </a:pPr>
            <a:endParaRPr lang="pt-BR" sz="3200" b="1" strike="noStrike" spc="-1" dirty="0">
              <a:latin typeface="Arial Black" panose="020B0A04020102020204" pitchFamily="34" charset="0"/>
            </a:endParaRPr>
          </a:p>
          <a:p>
            <a:pPr algn="just"/>
            <a:r>
              <a:rPr lang="pt-BR" sz="3200" spc="-1" dirty="0">
                <a:latin typeface="Arial" panose="020B0604020202020204" pitchFamily="34" charset="0"/>
                <a:ea typeface="Microsoft YaHei"/>
                <a:cs typeface="Arial" panose="020B0604020202020204" pitchFamily="34" charset="0"/>
              </a:rPr>
              <a:t>A cultura satisfaz duas premissas simples: as pessoas são mais propensas a interagir com outras que compartilham muitos de seus atributos culturais, e as interações entre duas pessoas tendem a aumentar o número de atributos que elas compartilham.</a:t>
            </a:r>
          </a:p>
          <a:p>
            <a:pPr algn="just"/>
            <a:r>
              <a:rPr lang="pt-BR" sz="3200" spc="-1" dirty="0">
                <a:latin typeface="Arial" panose="020B0604020202020204" pitchFamily="34" charset="0"/>
                <a:ea typeface="Microsoft YaHei"/>
                <a:cs typeface="Arial" panose="020B0604020202020204" pitchFamily="34" charset="0"/>
              </a:rPr>
              <a:t>Cultura é definida como o conjunto de atributos individuais que estão sujeitos a influência social. Trata-se de um termo mais genérico, que engloba crenças, atitudes e comportamentos, além de linguagem, arte, normas técnicas e normas sociais, entre outros.</a:t>
            </a:r>
          </a:p>
          <a:p>
            <a:pPr algn="just"/>
            <a:r>
              <a:rPr lang="pt-BR" sz="3200" spc="-1" dirty="0">
                <a:latin typeface="Arial" panose="020B0604020202020204" pitchFamily="34" charset="0"/>
                <a:ea typeface="Microsoft YaHei"/>
                <a:cs typeface="Arial" panose="020B0604020202020204" pitchFamily="34" charset="0"/>
              </a:rPr>
              <a:t>A metodologia proposta por Axelrod está baseada em três princípios: modelagem baseada em agentes, falta de uma autoridade central e agentes adaptativos em vez de racionais.</a:t>
            </a:r>
          </a:p>
          <a:p>
            <a:pPr algn="just"/>
            <a:r>
              <a:rPr lang="pt-BR" sz="3200" spc="-1" dirty="0">
                <a:latin typeface="Arial" panose="020B0604020202020204" pitchFamily="34" charset="0"/>
                <a:ea typeface="Microsoft YaHei"/>
                <a:cs typeface="Arial" panose="020B0604020202020204" pitchFamily="34" charset="0"/>
              </a:rPr>
              <a:t>Esse modelo de influência social ilustra três pontos fundamentais: (i) a convergência local pode levar à polarização global; (</a:t>
            </a:r>
            <a:r>
              <a:rPr lang="pt-BR" sz="3200" spc="-1" dirty="0" err="1">
                <a:latin typeface="Arial" panose="020B0604020202020204" pitchFamily="34" charset="0"/>
                <a:ea typeface="Microsoft YaHei"/>
                <a:cs typeface="Arial" panose="020B0604020202020204" pitchFamily="34" charset="0"/>
              </a:rPr>
              <a:t>ii</a:t>
            </a:r>
            <a:r>
              <a:rPr lang="pt-BR" sz="3200" spc="-1" dirty="0">
                <a:latin typeface="Arial" panose="020B0604020202020204" pitchFamily="34" charset="0"/>
                <a:ea typeface="Microsoft YaHei"/>
                <a:cs typeface="Arial" panose="020B0604020202020204" pitchFamily="34" charset="0"/>
              </a:rPr>
              <a:t>) a interação entre diferentes características da cultura pode moldar o processo de influência social; e (</a:t>
            </a:r>
            <a:r>
              <a:rPr lang="pt-BR" sz="3200" spc="-1" dirty="0" err="1">
                <a:latin typeface="Arial" panose="020B0604020202020204" pitchFamily="34" charset="0"/>
                <a:ea typeface="Microsoft YaHei"/>
                <a:cs typeface="Arial" panose="020B0604020202020204" pitchFamily="34" charset="0"/>
              </a:rPr>
              <a:t>iii</a:t>
            </a:r>
            <a:r>
              <a:rPr lang="pt-BR" sz="3200" spc="-1" dirty="0">
                <a:latin typeface="Arial" panose="020B0604020202020204" pitchFamily="34" charset="0"/>
                <a:ea typeface="Microsoft YaHei"/>
                <a:cs typeface="Arial" panose="020B0604020202020204" pitchFamily="34" charset="0"/>
              </a:rPr>
              <a:t>) mesmo mecanismos simples de mudança podem produzir resultados contraintuitivos, em que grandes territórios geram surpreendentemente pouca polarização.</a:t>
            </a:r>
          </a:p>
          <a:p>
            <a:pPr algn="just"/>
            <a:endParaRPr lang="pt-BR" sz="3200" spc="-1" dirty="0">
              <a:latin typeface="Arial" panose="020B0604020202020204" pitchFamily="34" charset="0"/>
              <a:ea typeface="Microsoft YaHei"/>
              <a:cs typeface="Arial" panose="020B0604020202020204" pitchFamily="34" charset="0"/>
            </a:endParaRPr>
          </a:p>
          <a:p>
            <a:pPr algn="just"/>
            <a:endParaRPr lang="pt-BR" sz="3600" spc="-1" dirty="0">
              <a:latin typeface="Arial" panose="020B0604020202020204" pitchFamily="34" charset="0"/>
              <a:ea typeface="Microsoft YaHei"/>
              <a:cs typeface="Arial" panose="020B0604020202020204" pitchFamily="34" charset="0"/>
            </a:endParaRPr>
          </a:p>
          <a:p>
            <a:pPr algn="ctr"/>
            <a:r>
              <a:rPr lang="pt-BR" sz="3200" b="1" spc="-1" dirty="0">
                <a:solidFill>
                  <a:srgbClr val="203864"/>
                </a:solidFill>
                <a:latin typeface="Arial Black" panose="020B0A04020102020204" pitchFamily="34" charset="0"/>
              </a:rPr>
              <a:t>REDES SOCIAIS SINALIZADAS</a:t>
            </a:r>
            <a:endParaRPr lang="pt-BR" sz="3200" b="1" spc="-1" dirty="0">
              <a:latin typeface="Arial Black" panose="020B0A04020102020204" pitchFamily="34" charset="0"/>
            </a:endParaRPr>
          </a:p>
          <a:p>
            <a:pPr algn="just"/>
            <a:endParaRPr lang="pt-BR" sz="3200" spc="-1" dirty="0">
              <a:latin typeface="Arial" panose="020B0604020202020204" pitchFamily="34" charset="0"/>
              <a:ea typeface="Microsoft YaHei"/>
              <a:cs typeface="Arial" panose="020B0604020202020204" pitchFamily="34" charset="0"/>
            </a:endParaRPr>
          </a:p>
          <a:p>
            <a:pPr algn="just"/>
            <a:r>
              <a:rPr lang="pt-BR" sz="3200" spc="-1" dirty="0">
                <a:latin typeface="Arial" panose="020B0604020202020204" pitchFamily="34" charset="0"/>
                <a:ea typeface="Microsoft YaHei"/>
                <a:cs typeface="Arial" panose="020B0604020202020204" pitchFamily="34" charset="0"/>
              </a:rPr>
              <a:t>Redes sociais em muitas aplicações reais no mundo são sinalizadas, isto é, as ligações entre os nós dessas redes possuem sinal positivo ou negativo. Um sinal positivo significa que dois nós interligados estão positivamente relacionados, ou seja, eles confiam um no outro, são amigos ou concordam entre si. Por sua vez, um sinal negativo significa o contrário.</a:t>
            </a:r>
          </a:p>
          <a:p>
            <a:pPr algn="just"/>
            <a:r>
              <a:rPr lang="pt-BR" sz="3200" spc="-1" dirty="0"/>
              <a:t>Existem trabalhos sobre predição de sinais negativos, os quais são baseados na Teoria de Equilíbrio Estrutural e/ou na Teoria do Status Social:</a:t>
            </a:r>
          </a:p>
          <a:p>
            <a:pPr algn="just"/>
            <a:endParaRPr lang="pt-BR" sz="3200" spc="-1" dirty="0"/>
          </a:p>
          <a:p>
            <a:pPr algn="just"/>
            <a:endParaRPr lang="pt-BR" sz="3200" spc="-1" dirty="0"/>
          </a:p>
          <a:p>
            <a:pPr algn="just"/>
            <a:endParaRPr lang="pt-BR" sz="3200" spc="-1" dirty="0"/>
          </a:p>
          <a:p>
            <a:pPr algn="just"/>
            <a:endParaRPr lang="pt-BR" sz="3200" spc="-1" dirty="0"/>
          </a:p>
          <a:p>
            <a:pPr algn="just"/>
            <a:endParaRPr lang="pt-BR" sz="3200" spc="-1" dirty="0"/>
          </a:p>
          <a:p>
            <a:pPr algn="just"/>
            <a:endParaRPr lang="pt-BR" sz="3200" spc="-1" dirty="0"/>
          </a:p>
          <a:p>
            <a:pPr algn="just"/>
            <a:endParaRPr lang="pt-BR" sz="3200" spc="-1" dirty="0"/>
          </a:p>
          <a:p>
            <a:pPr algn="ctr"/>
            <a:r>
              <a:rPr lang="pt-BR" sz="3200" spc="-1" dirty="0">
                <a:latin typeface="Arial" panose="020B0604020202020204" pitchFamily="34" charset="0"/>
                <a:cs typeface="Arial" panose="020B0604020202020204" pitchFamily="34" charset="0"/>
              </a:rPr>
              <a:t>FIGURA 1: Relacionamentos triádicos – </a:t>
            </a:r>
            <a:r>
              <a:rPr lang="pt-BR" sz="3200" spc="-1" dirty="0"/>
              <a:t>Teoria de Equilíbrio Estrutural</a:t>
            </a:r>
          </a:p>
          <a:p>
            <a:pPr algn="just"/>
            <a:endParaRPr lang="pt-BR" sz="3200" spc="-1" dirty="0"/>
          </a:p>
        </p:txBody>
      </p:sp>
      <p:sp>
        <p:nvSpPr>
          <p:cNvPr id="42" name="CustomShape 3"/>
          <p:cNvSpPr/>
          <p:nvPr/>
        </p:nvSpPr>
        <p:spPr>
          <a:xfrm>
            <a:off x="16887960" y="11639993"/>
            <a:ext cx="13804200" cy="30653092"/>
          </a:xfrm>
          <a:prstGeom prst="rect">
            <a:avLst/>
          </a:prstGeom>
          <a:noFill/>
          <a:ln>
            <a:noFill/>
          </a:ln>
        </p:spPr>
        <p:style>
          <a:lnRef idx="0">
            <a:scrgbClr r="0" g="0" b="0"/>
          </a:lnRef>
          <a:fillRef idx="0">
            <a:scrgbClr r="0" g="0" b="0"/>
          </a:fillRef>
          <a:effectRef idx="0">
            <a:scrgbClr r="0" g="0" b="0"/>
          </a:effectRef>
          <a:fontRef idx="minor"/>
        </p:style>
        <p:txBody>
          <a:bodyPr wrap="square" lIns="90000" tIns="45000" rIns="90000" bIns="45000">
            <a:spAutoFit/>
          </a:bodyPr>
          <a:lstStyle/>
          <a:p>
            <a:pPr algn="just">
              <a:lnSpc>
                <a:spcPct val="100000"/>
              </a:lnSpc>
            </a:pPr>
            <a:endParaRPr lang="pt-BR" sz="3200" b="0" strike="noStrike" spc="-1" dirty="0">
              <a:latin typeface="Arial"/>
            </a:endParaRPr>
          </a:p>
          <a:p>
            <a:pPr algn="just">
              <a:lnSpc>
                <a:spcPct val="100000"/>
              </a:lnSpc>
            </a:pPr>
            <a:endParaRPr lang="pt-BR" sz="3200" b="0" strike="noStrike" spc="-1" dirty="0">
              <a:latin typeface="Arial"/>
            </a:endParaRPr>
          </a:p>
          <a:p>
            <a:pPr algn="ctr">
              <a:lnSpc>
                <a:spcPct val="100000"/>
              </a:lnSpc>
            </a:pPr>
            <a:endParaRPr lang="pt-BR" sz="1800" b="0" strike="noStrike" spc="-1" dirty="0">
              <a:latin typeface="Arial"/>
            </a:endParaRPr>
          </a:p>
          <a:p>
            <a:pPr algn="ctr">
              <a:lnSpc>
                <a:spcPct val="100000"/>
              </a:lnSpc>
            </a:pPr>
            <a:endParaRPr lang="pt-BR" sz="1800" b="0" strike="noStrike" spc="-1" dirty="0">
              <a:latin typeface="Arial"/>
            </a:endParaRPr>
          </a:p>
          <a:p>
            <a:pPr algn="ctr">
              <a:lnSpc>
                <a:spcPct val="100000"/>
              </a:lnSpc>
            </a:pPr>
            <a:endParaRPr lang="pt-BR" sz="1800" b="0" strike="noStrike" spc="-1" dirty="0">
              <a:latin typeface="Arial"/>
            </a:endParaRPr>
          </a:p>
          <a:p>
            <a:pPr algn="ctr">
              <a:lnSpc>
                <a:spcPct val="100000"/>
              </a:lnSpc>
            </a:pPr>
            <a:endParaRPr lang="pt-BR" sz="1800" b="0" strike="noStrike" spc="-1" dirty="0">
              <a:latin typeface="Arial"/>
            </a:endParaRPr>
          </a:p>
          <a:p>
            <a:pPr algn="ctr">
              <a:lnSpc>
                <a:spcPct val="100000"/>
              </a:lnSpc>
            </a:pPr>
            <a:endParaRPr lang="pt-BR" sz="1800" b="0" strike="noStrike" spc="-1" dirty="0">
              <a:latin typeface="Arial"/>
            </a:endParaRPr>
          </a:p>
          <a:p>
            <a:pPr algn="ctr">
              <a:lnSpc>
                <a:spcPct val="100000"/>
              </a:lnSpc>
            </a:pPr>
            <a:r>
              <a:rPr lang="pt-BR" sz="3200" b="0" strike="noStrike" spc="-1" dirty="0">
                <a:solidFill>
                  <a:srgbClr val="000000"/>
                </a:solidFill>
                <a:latin typeface="Arial"/>
              </a:rPr>
              <a:t>.</a:t>
            </a:r>
            <a:endParaRPr lang="pt-BR" sz="3200" b="0" strike="noStrike" spc="-1" dirty="0">
              <a:latin typeface="Arial"/>
            </a:endParaRPr>
          </a:p>
          <a:p>
            <a:pPr algn="ctr">
              <a:lnSpc>
                <a:spcPct val="100000"/>
              </a:lnSpc>
            </a:pPr>
            <a:endParaRPr lang="pt-BR" sz="3200" b="0" strike="noStrike" spc="-1" dirty="0">
              <a:latin typeface="Arial"/>
            </a:endParaRPr>
          </a:p>
          <a:p>
            <a:pPr algn="ctr"/>
            <a:endParaRPr lang="pt-BR" sz="3200" spc="-1" dirty="0"/>
          </a:p>
          <a:p>
            <a:pPr algn="ctr"/>
            <a:endParaRPr lang="pt-BR" sz="3200" spc="-1" dirty="0"/>
          </a:p>
          <a:p>
            <a:pPr algn="ctr"/>
            <a:endParaRPr lang="pt-BR" sz="3200" spc="-1" dirty="0"/>
          </a:p>
          <a:p>
            <a:pPr algn="ctr"/>
            <a:endParaRPr lang="pt-BR" sz="3200" spc="-1" dirty="0"/>
          </a:p>
          <a:p>
            <a:pPr algn="ctr"/>
            <a:endParaRPr lang="pt-BR" sz="3200" spc="-1" dirty="0"/>
          </a:p>
          <a:p>
            <a:pPr algn="ctr"/>
            <a:r>
              <a:rPr lang="pt-BR" sz="3200" spc="-1" dirty="0">
                <a:latin typeface="Arial" panose="020B0604020202020204" pitchFamily="34" charset="0"/>
                <a:cs typeface="Arial" panose="020B0604020202020204" pitchFamily="34" charset="0"/>
              </a:rPr>
              <a:t>FIGURA 2: Relacionamentos triádicos – </a:t>
            </a:r>
            <a:r>
              <a:rPr lang="pt-BR" sz="3200" spc="-1" dirty="0"/>
              <a:t>Teoria do Status Social</a:t>
            </a:r>
          </a:p>
          <a:p>
            <a:pPr algn="ctr"/>
            <a:endParaRPr lang="pt-BR" sz="3200" spc="-1" dirty="0"/>
          </a:p>
          <a:p>
            <a:pPr algn="ctr"/>
            <a:endParaRPr lang="pt-BR" sz="3200" spc="-1" dirty="0"/>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lnSpc>
                <a:spcPct val="100000"/>
              </a:lnSpc>
            </a:pPr>
            <a:endParaRPr lang="pt-BR" sz="3600" spc="-1" dirty="0">
              <a:solidFill>
                <a:srgbClr val="203864"/>
              </a:solidFill>
              <a:latin typeface="Arial Black"/>
            </a:endParaRPr>
          </a:p>
          <a:p>
            <a:pPr algn="ctr"/>
            <a:r>
              <a:rPr lang="pt-BR" sz="3200" spc="-1" dirty="0">
                <a:latin typeface="Arial" panose="020B0604020202020204" pitchFamily="34" charset="0"/>
                <a:cs typeface="Arial" panose="020B0604020202020204" pitchFamily="34" charset="0"/>
              </a:rPr>
              <a:t>FIGURA 3: Arquitetura do modelo proposto por Yuan et al.</a:t>
            </a:r>
          </a:p>
          <a:p>
            <a:pPr algn="ctr"/>
            <a:endParaRPr lang="pt-BR" sz="3200" spc="-1" dirty="0"/>
          </a:p>
          <a:p>
            <a:pPr algn="ctr">
              <a:lnSpc>
                <a:spcPct val="100000"/>
              </a:lnSpc>
            </a:pPr>
            <a:endParaRPr lang="pt-BR" sz="3600" spc="-1" dirty="0">
              <a:solidFill>
                <a:srgbClr val="203864"/>
              </a:solidFill>
              <a:latin typeface="Arial Black"/>
            </a:endParaRPr>
          </a:p>
          <a:p>
            <a:pPr algn="ctr">
              <a:lnSpc>
                <a:spcPct val="100000"/>
              </a:lnSpc>
            </a:pPr>
            <a:r>
              <a:rPr lang="pt-BR" sz="3600" spc="-1" dirty="0">
                <a:solidFill>
                  <a:srgbClr val="203864"/>
                </a:solidFill>
                <a:latin typeface="Arial Black"/>
              </a:rPr>
              <a:t>AÇÕES FUTURAS</a:t>
            </a:r>
          </a:p>
          <a:p>
            <a:pPr algn="ctr">
              <a:lnSpc>
                <a:spcPct val="100000"/>
              </a:lnSpc>
            </a:pPr>
            <a:endParaRPr lang="pt-BR" sz="3200" b="0" strike="noStrike" spc="-1" dirty="0">
              <a:latin typeface="Arial"/>
            </a:endParaRPr>
          </a:p>
          <a:p>
            <a:pPr algn="just"/>
            <a:r>
              <a:rPr lang="pt-BR" sz="3200" dirty="0">
                <a:latin typeface="Arial" panose="020B0604020202020204" pitchFamily="34" charset="0"/>
                <a:cs typeface="Arial" panose="020B0604020202020204" pitchFamily="34" charset="0"/>
              </a:rPr>
              <a:t>Pesquisa bibliográfica, de caráter exploratório, tendo como ponto de partida os trabalhos relativos a dinâmicas de linguagem e traços culturais e redes sociais sinalizadas; elaboração de um plano de ação, consistindo em (i) delimitar os atores e as unidades de intervenção; (</a:t>
            </a:r>
            <a:r>
              <a:rPr lang="pt-BR" sz="3200" dirty="0" err="1">
                <a:latin typeface="Arial" panose="020B0604020202020204" pitchFamily="34" charset="0"/>
                <a:cs typeface="Arial" panose="020B0604020202020204" pitchFamily="34" charset="0"/>
              </a:rPr>
              <a:t>ii</a:t>
            </a:r>
            <a:r>
              <a:rPr lang="pt-BR" sz="3200" dirty="0">
                <a:latin typeface="Arial" panose="020B0604020202020204" pitchFamily="34" charset="0"/>
                <a:cs typeface="Arial" panose="020B0604020202020204" pitchFamily="34" charset="0"/>
              </a:rPr>
              <a:t>) definir o relacionamento entre os atores e as instituições pertinentes; (</a:t>
            </a:r>
            <a:r>
              <a:rPr lang="pt-BR" sz="3200" dirty="0" err="1">
                <a:latin typeface="Arial" panose="020B0604020202020204" pitchFamily="34" charset="0"/>
                <a:cs typeface="Arial" panose="020B0604020202020204" pitchFamily="34" charset="0"/>
              </a:rPr>
              <a:t>iii</a:t>
            </a:r>
            <a:r>
              <a:rPr lang="pt-BR" sz="3200" dirty="0">
                <a:latin typeface="Arial" panose="020B0604020202020204" pitchFamily="34" charset="0"/>
                <a:cs typeface="Arial" panose="020B0604020202020204" pitchFamily="34" charset="0"/>
              </a:rPr>
              <a:t>) identificar os tomadores de decisão; (</a:t>
            </a:r>
            <a:r>
              <a:rPr lang="pt-BR" sz="3200" dirty="0" err="1">
                <a:latin typeface="Arial" panose="020B0604020202020204" pitchFamily="34" charset="0"/>
                <a:cs typeface="Arial" panose="020B0604020202020204" pitchFamily="34" charset="0"/>
              </a:rPr>
              <a:t>iv</a:t>
            </a:r>
            <a:r>
              <a:rPr lang="pt-BR" sz="3200" dirty="0">
                <a:latin typeface="Arial" panose="020B0604020202020204" pitchFamily="34" charset="0"/>
                <a:cs typeface="Arial" panose="020B0604020202020204" pitchFamily="34" charset="0"/>
              </a:rPr>
              <a:t>) definir metas e objetivos tangíveis da ação e critérios para sua avaliação; (v) definir a forma de continuidade da ação, apesar das dificuldades; (vi) estabelecer maneiras de se assegurar a participação das partes interessadas; e (</a:t>
            </a:r>
            <a:r>
              <a:rPr lang="pt-BR" sz="3200" dirty="0" err="1">
                <a:latin typeface="Arial" panose="020B0604020202020204" pitchFamily="34" charset="0"/>
                <a:cs typeface="Arial" panose="020B0604020202020204" pitchFamily="34" charset="0"/>
              </a:rPr>
              <a:t>vii</a:t>
            </a:r>
            <a:r>
              <a:rPr lang="pt-BR" sz="3200" dirty="0">
                <a:latin typeface="Arial" panose="020B0604020202020204" pitchFamily="34" charset="0"/>
                <a:cs typeface="Arial" panose="020B0604020202020204" pitchFamily="34" charset="0"/>
              </a:rPr>
              <a:t>) estabelecer o adequado controle do conjunto do processo e avaliar os resultados.</a:t>
            </a:r>
          </a:p>
          <a:p>
            <a:pPr algn="just"/>
            <a:endParaRPr lang="pt-BR" sz="3200" dirty="0">
              <a:latin typeface="Arial" panose="020B0604020202020204" pitchFamily="34" charset="0"/>
              <a:cs typeface="Arial" panose="020B0604020202020204" pitchFamily="34" charset="0"/>
            </a:endParaRPr>
          </a:p>
          <a:p>
            <a:pPr algn="just"/>
            <a:endParaRPr lang="pt-BR" sz="3200" dirty="0">
              <a:latin typeface="Arial" panose="020B0604020202020204" pitchFamily="34" charset="0"/>
              <a:cs typeface="Arial" panose="020B0604020202020204" pitchFamily="34" charset="0"/>
            </a:endParaRPr>
          </a:p>
          <a:p>
            <a:pPr algn="ctr">
              <a:lnSpc>
                <a:spcPct val="100000"/>
              </a:lnSpc>
            </a:pPr>
            <a:r>
              <a:rPr lang="pt-BR" sz="3600" b="0" strike="noStrike" spc="-1" dirty="0">
                <a:solidFill>
                  <a:srgbClr val="203864"/>
                </a:solidFill>
                <a:latin typeface="Arial Black"/>
              </a:rPr>
              <a:t>BIBLIOGRAFIA</a:t>
            </a:r>
            <a:endParaRPr lang="pt-BR" sz="3600" b="0" strike="noStrike" spc="-1" dirty="0">
              <a:latin typeface="Arial"/>
            </a:endParaRPr>
          </a:p>
          <a:p>
            <a:pPr algn="ctr">
              <a:lnSpc>
                <a:spcPct val="100000"/>
              </a:lnSpc>
            </a:pPr>
            <a:endParaRPr lang="pt-BR" sz="3600" b="0" strike="noStrike" spc="-1" dirty="0">
              <a:latin typeface="Arial"/>
            </a:endParaRPr>
          </a:p>
          <a:p>
            <a:pPr algn="just"/>
            <a:r>
              <a:rPr lang="en-US" sz="3200" dirty="0">
                <a:latin typeface="Arial" panose="020B0604020202020204" pitchFamily="34" charset="0"/>
                <a:cs typeface="Arial" panose="020B0604020202020204" pitchFamily="34" charset="0"/>
              </a:rPr>
              <a:t>AXELROD, Robert. The Dissemination of Culture: A Model with Local Convergence and Global Polarization. </a:t>
            </a:r>
            <a:r>
              <a:rPr lang="en-US" sz="3200" b="1" dirty="0">
                <a:latin typeface="Arial" panose="020B0604020202020204" pitchFamily="34" charset="0"/>
                <a:cs typeface="Arial" panose="020B0604020202020204" pitchFamily="34" charset="0"/>
              </a:rPr>
              <a:t>The Journal Of Conflict Resolution</a:t>
            </a:r>
            <a:r>
              <a:rPr lang="en-US" sz="3200" dirty="0">
                <a:latin typeface="Arial" panose="020B0604020202020204" pitchFamily="34" charset="0"/>
                <a:cs typeface="Arial" panose="020B0604020202020204" pitchFamily="34" charset="0"/>
              </a:rPr>
              <a:t>. Michigan, abr. 1997. p. 203-226. </a:t>
            </a:r>
            <a:r>
              <a:rPr lang="en-US" sz="3200" dirty="0" err="1">
                <a:latin typeface="Arial" panose="020B0604020202020204" pitchFamily="34" charset="0"/>
                <a:cs typeface="Arial" panose="020B0604020202020204" pitchFamily="34" charset="0"/>
              </a:rPr>
              <a:t>Disponível</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em</a:t>
            </a:r>
            <a:r>
              <a:rPr lang="en-US" sz="3200" dirty="0">
                <a:latin typeface="Arial" panose="020B0604020202020204" pitchFamily="34" charset="0"/>
                <a:cs typeface="Arial" panose="020B0604020202020204" pitchFamily="34" charset="0"/>
              </a:rPr>
              <a:t>: &lt;https://pdfs.semanticscholar.org/fb77/1ded31b3ee935a3458bdb469d6151505bd0b.pdf?_ga=2.144875316.129194837.1564083506-1145687841.1557412287&gt;.</a:t>
            </a:r>
          </a:p>
          <a:p>
            <a:pPr algn="just"/>
            <a:endParaRPr lang="pt-BR" sz="3200" dirty="0">
              <a:latin typeface="Arial" panose="020B0604020202020204" pitchFamily="34" charset="0"/>
              <a:cs typeface="Arial" panose="020B0604020202020204" pitchFamily="34" charset="0"/>
            </a:endParaRPr>
          </a:p>
          <a:p>
            <a:pPr algn="just"/>
            <a:r>
              <a:rPr lang="pt-BR" sz="3200" dirty="0">
                <a:latin typeface="Arial" panose="020B0604020202020204" pitchFamily="34" charset="0"/>
                <a:cs typeface="Arial" panose="020B0604020202020204" pitchFamily="34" charset="0"/>
              </a:rPr>
              <a:t>YUAN, </a:t>
            </a:r>
            <a:r>
              <a:rPr lang="pt-BR" sz="3200" dirty="0" err="1">
                <a:latin typeface="Arial" panose="020B0604020202020204" pitchFamily="34" charset="0"/>
                <a:cs typeface="Arial" panose="020B0604020202020204" pitchFamily="34" charset="0"/>
              </a:rPr>
              <a:t>Weiwei</a:t>
            </a:r>
            <a:r>
              <a:rPr lang="pt-BR" sz="3200" dirty="0">
                <a:latin typeface="Arial" panose="020B0604020202020204" pitchFamily="34" charset="0"/>
                <a:cs typeface="Arial" panose="020B0604020202020204" pitchFamily="34" charset="0"/>
              </a:rPr>
              <a:t> et al. Negative </a:t>
            </a:r>
            <a:r>
              <a:rPr lang="pt-BR" sz="3200" dirty="0" err="1">
                <a:latin typeface="Arial" panose="020B0604020202020204" pitchFamily="34" charset="0"/>
                <a:cs typeface="Arial" panose="020B0604020202020204" pitchFamily="34" charset="0"/>
              </a:rPr>
              <a:t>sign</a:t>
            </a:r>
            <a:r>
              <a:rPr lang="pt-BR" sz="3200" dirty="0">
                <a:latin typeface="Arial" panose="020B0604020202020204" pitchFamily="34" charset="0"/>
                <a:cs typeface="Arial" panose="020B0604020202020204" pitchFamily="34" charset="0"/>
              </a:rPr>
              <a:t> </a:t>
            </a:r>
            <a:r>
              <a:rPr lang="pt-BR" sz="3200" dirty="0" err="1">
                <a:latin typeface="Arial" panose="020B0604020202020204" pitchFamily="34" charset="0"/>
                <a:cs typeface="Arial" panose="020B0604020202020204" pitchFamily="34" charset="0"/>
              </a:rPr>
              <a:t>prediction</a:t>
            </a:r>
            <a:r>
              <a:rPr lang="pt-BR" sz="3200" dirty="0">
                <a:latin typeface="Arial" panose="020B0604020202020204" pitchFamily="34" charset="0"/>
                <a:cs typeface="Arial" panose="020B0604020202020204" pitchFamily="34" charset="0"/>
              </a:rPr>
              <a:t> for </a:t>
            </a:r>
            <a:r>
              <a:rPr lang="pt-BR" sz="3200" dirty="0" err="1">
                <a:latin typeface="Arial" panose="020B0604020202020204" pitchFamily="34" charset="0"/>
                <a:cs typeface="Arial" panose="020B0604020202020204" pitchFamily="34" charset="0"/>
              </a:rPr>
              <a:t>signed</a:t>
            </a:r>
            <a:r>
              <a:rPr lang="pt-BR" sz="3200" dirty="0">
                <a:latin typeface="Arial" panose="020B0604020202020204" pitchFamily="34" charset="0"/>
                <a:cs typeface="Arial" panose="020B0604020202020204" pitchFamily="34" charset="0"/>
              </a:rPr>
              <a:t> social networks. </a:t>
            </a:r>
            <a:r>
              <a:rPr lang="pt-BR" sz="3200" b="1" dirty="0">
                <a:latin typeface="Arial" panose="020B0604020202020204" pitchFamily="34" charset="0"/>
                <a:cs typeface="Arial" panose="020B0604020202020204" pitchFamily="34" charset="0"/>
              </a:rPr>
              <a:t>Future </a:t>
            </a:r>
            <a:r>
              <a:rPr lang="pt-BR" sz="3200" b="1" dirty="0" err="1">
                <a:latin typeface="Arial" panose="020B0604020202020204" pitchFamily="34" charset="0"/>
                <a:cs typeface="Arial" panose="020B0604020202020204" pitchFamily="34" charset="0"/>
              </a:rPr>
              <a:t>Generation</a:t>
            </a:r>
            <a:r>
              <a:rPr lang="pt-BR" sz="3200" b="1" dirty="0">
                <a:latin typeface="Arial" panose="020B0604020202020204" pitchFamily="34" charset="0"/>
                <a:cs typeface="Arial" panose="020B0604020202020204" pitchFamily="34" charset="0"/>
              </a:rPr>
              <a:t> Computer Systems</a:t>
            </a:r>
            <a:r>
              <a:rPr lang="pt-BR" sz="3200" dirty="0">
                <a:latin typeface="Arial" panose="020B0604020202020204" pitchFamily="34" charset="0"/>
                <a:cs typeface="Arial" panose="020B0604020202020204" pitchFamily="34" charset="0"/>
              </a:rPr>
              <a:t>. [s. L.], abr. 2019. p. 962-970. Disponível em: &lt;https://www.sciencedirect.com/science/article/pii/S0167739X17307768?via%3Dihub&gt;.</a:t>
            </a:r>
          </a:p>
        </p:txBody>
      </p:sp>
      <p:pic>
        <p:nvPicPr>
          <p:cNvPr id="3" name="Imagem 2"/>
          <p:cNvPicPr>
            <a:picLocks noChangeAspect="1"/>
          </p:cNvPicPr>
          <p:nvPr/>
        </p:nvPicPr>
        <p:blipFill rotWithShape="1">
          <a:blip r:embed="rId2"/>
          <a:srcRect l="20006" t="42651" r="19651" b="15539"/>
          <a:stretch/>
        </p:blipFill>
        <p:spPr>
          <a:xfrm>
            <a:off x="16674454" y="11544172"/>
            <a:ext cx="14324093" cy="5580067"/>
          </a:xfrm>
          <a:prstGeom prst="rect">
            <a:avLst/>
          </a:prstGeom>
        </p:spPr>
      </p:pic>
      <p:pic>
        <p:nvPicPr>
          <p:cNvPr id="4" name="Imagem 3"/>
          <p:cNvPicPr>
            <a:picLocks noChangeAspect="1"/>
          </p:cNvPicPr>
          <p:nvPr/>
        </p:nvPicPr>
        <p:blipFill rotWithShape="1">
          <a:blip r:embed="rId3"/>
          <a:srcRect l="19279" t="15804" r="13108" b="16262"/>
          <a:stretch/>
        </p:blipFill>
        <p:spPr>
          <a:xfrm>
            <a:off x="17184412" y="18657706"/>
            <a:ext cx="13507747" cy="7630511"/>
          </a:xfrm>
          <a:prstGeom prst="rect">
            <a:avLst/>
          </a:prstGeom>
        </p:spPr>
      </p:pic>
      <p:pic>
        <p:nvPicPr>
          <p:cNvPr id="11" name="Imagem 10"/>
          <p:cNvPicPr>
            <a:picLocks noChangeAspect="1"/>
          </p:cNvPicPr>
          <p:nvPr/>
        </p:nvPicPr>
        <p:blipFill rotWithShape="1">
          <a:blip r:embed="rId4"/>
          <a:srcRect l="20138" t="15755" r="19762" b="62693"/>
          <a:stretch/>
        </p:blipFill>
        <p:spPr>
          <a:xfrm>
            <a:off x="1387365" y="37953642"/>
            <a:ext cx="14085301" cy="286932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1166</TotalTime>
  <Words>708</Words>
  <Application>Microsoft Office PowerPoint</Application>
  <PresentationFormat>Personalizar</PresentationFormat>
  <Paragraphs>79</Paragraphs>
  <Slides>1</Slides>
  <Notes>0</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1</vt:i4>
      </vt:variant>
      <vt:variant>
        <vt:lpstr>Títulos de slides</vt:lpstr>
      </vt:variant>
      <vt:variant>
        <vt:i4>1</vt:i4>
      </vt:variant>
    </vt:vector>
  </HeadingPairs>
  <TitlesOfParts>
    <vt:vector size="8" baseType="lpstr">
      <vt:lpstr>Arial</vt:lpstr>
      <vt:lpstr>Arial Black</vt:lpstr>
      <vt:lpstr>Calibri</vt:lpstr>
      <vt:lpstr>Symbol</vt:lpstr>
      <vt:lpstr>Wingdings</vt:lpstr>
      <vt:lpstr>Office Theme</vt:lpstr>
      <vt:lpstr>Picture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Juliana Dalmolin Germano</dc:creator>
  <dc:description/>
  <cp:lastModifiedBy>Antonio Carlos dos Santos Junior</cp:lastModifiedBy>
  <cp:revision>143</cp:revision>
  <dcterms:created xsi:type="dcterms:W3CDTF">2016-05-20T21:14:41Z</dcterms:created>
  <dcterms:modified xsi:type="dcterms:W3CDTF">2019-11-18T16:47:23Z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Personalizar</vt:lpwstr>
  </property>
  <property fmtid="{D5CDD505-2E9C-101B-9397-08002B2CF9AE}" pid="9" name="ScaleCrop">
    <vt:bool>false</vt:bool>
  </property>
  <property fmtid="{D5CDD505-2E9C-101B-9397-08002B2CF9AE}" pid="10" name="ShareDoc">
    <vt:bool>false</vt:bool>
  </property>
  <property fmtid="{D5CDD505-2E9C-101B-9397-08002B2CF9AE}" pid="11" name="Slides">
    <vt:i4>1</vt:i4>
  </property>
</Properties>
</file>