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9"/>
  </p:notesMasterIdLst>
  <p:sldIdLst>
    <p:sldId id="260" r:id="rId2"/>
    <p:sldId id="849" r:id="rId3"/>
    <p:sldId id="742" r:id="rId4"/>
    <p:sldId id="437" r:id="rId5"/>
    <p:sldId id="823" r:id="rId6"/>
    <p:sldId id="824" r:id="rId7"/>
    <p:sldId id="825" r:id="rId8"/>
    <p:sldId id="735" r:id="rId9"/>
    <p:sldId id="733" r:id="rId10"/>
    <p:sldId id="734" r:id="rId11"/>
    <p:sldId id="807" r:id="rId12"/>
    <p:sldId id="808" r:id="rId13"/>
    <p:sldId id="736" r:id="rId14"/>
    <p:sldId id="685" r:id="rId15"/>
    <p:sldId id="578" r:id="rId16"/>
    <p:sldId id="756" r:id="rId17"/>
    <p:sldId id="843" r:id="rId18"/>
    <p:sldId id="741" r:id="rId19"/>
    <p:sldId id="828" r:id="rId20"/>
    <p:sldId id="830" r:id="rId21"/>
    <p:sldId id="829" r:id="rId22"/>
    <p:sldId id="718" r:id="rId23"/>
    <p:sldId id="826" r:id="rId24"/>
    <p:sldId id="759" r:id="rId25"/>
    <p:sldId id="821" r:id="rId26"/>
    <p:sldId id="850" r:id="rId27"/>
    <p:sldId id="822" r:id="rId28"/>
    <p:sldId id="760" r:id="rId29"/>
    <p:sldId id="851" r:id="rId30"/>
    <p:sldId id="761" r:id="rId31"/>
    <p:sldId id="762" r:id="rId32"/>
    <p:sldId id="764" r:id="rId33"/>
    <p:sldId id="744" r:id="rId34"/>
    <p:sldId id="745" r:id="rId35"/>
    <p:sldId id="746" r:id="rId36"/>
    <p:sldId id="747" r:id="rId37"/>
    <p:sldId id="748" r:id="rId38"/>
    <p:sldId id="749" r:id="rId39"/>
    <p:sldId id="750" r:id="rId40"/>
    <p:sldId id="751" r:id="rId41"/>
    <p:sldId id="691" r:id="rId42"/>
    <p:sldId id="831" r:id="rId43"/>
    <p:sldId id="832" r:id="rId44"/>
    <p:sldId id="835" r:id="rId45"/>
    <p:sldId id="837" r:id="rId46"/>
    <p:sldId id="836" r:id="rId47"/>
    <p:sldId id="846" r:id="rId48"/>
    <p:sldId id="838" r:id="rId49"/>
    <p:sldId id="844" r:id="rId50"/>
    <p:sldId id="839" r:id="rId51"/>
    <p:sldId id="834" r:id="rId52"/>
    <p:sldId id="840" r:id="rId53"/>
    <p:sldId id="841" r:id="rId54"/>
    <p:sldId id="845" r:id="rId55"/>
    <p:sldId id="847" r:id="rId56"/>
    <p:sldId id="848" r:id="rId57"/>
    <p:sldId id="827" r:id="rId58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89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D24B8-2FD3-4191-A715-B12D54BCE665}" type="datetimeFigureOut">
              <a:rPr lang="pt-BR" smtClean="0"/>
              <a:pPr/>
              <a:t>25/11/2019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9EAF9-885D-4185-B2EE-F161DA1059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CC96F27C-CA59-4C23-91AE-5479EBDA99B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6" y="9339358"/>
            <a:ext cx="2887663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5FF962B-528D-44D2-B780-4C3AF2A3EFAA}" type="slidenum">
              <a:rPr lang="pt-BR" altLang="pt-BR"/>
              <a:pPr algn="r" eaLnBrk="1" hangingPunct="1">
                <a:spcBef>
                  <a:spcPct val="0"/>
                </a:spcBef>
              </a:pPr>
              <a:t>11</a:t>
            </a:fld>
            <a:endParaRPr lang="pt-BR" altLang="pt-BR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1150C83E-1CB4-43DF-BDBA-52596B84E8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713" y="736600"/>
            <a:ext cx="4916487" cy="3687763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32CC906C-5CEC-4E9B-9205-D3A80AD23F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69678"/>
            <a:ext cx="4887912" cy="442524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333D83C-7020-4247-A3CD-BFF281008E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713" y="242888"/>
            <a:ext cx="4916487" cy="3687762"/>
          </a:xfrm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936D15FF-B763-44BF-B848-519F22789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7638" y="4080811"/>
            <a:ext cx="6292850" cy="555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A183EB4C-58DA-4B0C-877C-73DB8F8A91D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6" y="9339358"/>
            <a:ext cx="2887663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C7E07-B66C-45D8-A675-7CF4A1AD4DC3}" type="slidenum">
              <a:rPr lang="pt-BR" altLang="pt-BR"/>
              <a:pPr algn="r" eaLnBrk="1" hangingPunct="1">
                <a:spcBef>
                  <a:spcPct val="0"/>
                </a:spcBef>
              </a:pPr>
              <a:t>39</a:t>
            </a:fld>
            <a:endParaRPr lang="pt-BR" altLang="pt-BR"/>
          </a:p>
        </p:txBody>
      </p:sp>
      <p:sp>
        <p:nvSpPr>
          <p:cNvPr id="45059" name="Rectangle 7">
            <a:extLst>
              <a:ext uri="{FF2B5EF4-FFF2-40B4-BE49-F238E27FC236}">
                <a16:creationId xmlns:a16="http://schemas.microsoft.com/office/drawing/2014/main" id="{4A811732-5BDE-4FA2-AC39-E5E1300983A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3488" y="9337771"/>
            <a:ext cx="2887662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53F73BE-6190-40AE-A370-D3BC50BC65EE}" type="slidenum">
              <a:rPr lang="en-US" altLang="pt-BR"/>
              <a:pPr algn="r" eaLnBrk="1" hangingPunct="1">
                <a:spcBef>
                  <a:spcPct val="0"/>
                </a:spcBef>
              </a:pPr>
              <a:t>39</a:t>
            </a:fld>
            <a:endParaRPr lang="en-US" altLang="pt-BR"/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C7F1BB6D-165F-49BD-8C66-149530B71E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713" y="244475"/>
            <a:ext cx="4916487" cy="3687763"/>
          </a:xfrm>
          <a:ln/>
        </p:spPr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D7DB0582-FF84-44DC-A4DA-EFB937EEE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7638" y="4079223"/>
            <a:ext cx="6292850" cy="55506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12F73FE3-9076-4C1F-A604-C1DEBDB173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6" y="9339358"/>
            <a:ext cx="2887663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622F0D-E87A-430C-A9F4-C5C6FE4A5644}" type="slidenum">
              <a:rPr lang="pt-BR" altLang="pt-BR"/>
              <a:pPr algn="r" eaLnBrk="1" hangingPunct="1">
                <a:spcBef>
                  <a:spcPct val="0"/>
                </a:spcBef>
              </a:pPr>
              <a:t>41</a:t>
            </a:fld>
            <a:endParaRPr lang="pt-BR" altLang="pt-BR"/>
          </a:p>
        </p:txBody>
      </p:sp>
      <p:sp>
        <p:nvSpPr>
          <p:cNvPr id="48131" name="Rectangle 7">
            <a:extLst>
              <a:ext uri="{FF2B5EF4-FFF2-40B4-BE49-F238E27FC236}">
                <a16:creationId xmlns:a16="http://schemas.microsoft.com/office/drawing/2014/main" id="{8C4BECFA-2219-4BCA-83DC-5FA76C3B40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3488" y="9337771"/>
            <a:ext cx="2887662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D38BB07-410B-4E3B-999F-4D8DEE854805}" type="slidenum">
              <a:rPr lang="en-US" altLang="pt-BR"/>
              <a:pPr algn="r" eaLnBrk="1" hangingPunct="1">
                <a:spcBef>
                  <a:spcPct val="0"/>
                </a:spcBef>
              </a:pPr>
              <a:t>41</a:t>
            </a:fld>
            <a:endParaRPr lang="en-US" altLang="pt-BR"/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251464D7-C482-455B-B385-E12E128917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713" y="246063"/>
            <a:ext cx="4914900" cy="3686175"/>
          </a:xfrm>
          <a:solidFill>
            <a:srgbClr val="FFFFFF"/>
          </a:solidFill>
          <a:ln/>
        </p:spPr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7AC2885A-4920-4587-9E26-39283257B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7638" y="4079223"/>
            <a:ext cx="6292850" cy="5549013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6363C932-0B37-41D0-AEFA-6DD1BD95F0A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6" y="9339358"/>
            <a:ext cx="2887663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506DC1-C5A2-4A9D-9114-EBDEB5EC24E3}" type="slidenum">
              <a:rPr lang="pt-BR" altLang="pt-BR"/>
              <a:pPr algn="r" eaLnBrk="1" hangingPunct="1">
                <a:spcBef>
                  <a:spcPct val="0"/>
                </a:spcBef>
              </a:pPr>
              <a:t>55</a:t>
            </a:fld>
            <a:endParaRPr lang="pt-BR" altLang="pt-BR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455C5DB7-EBC2-4029-A1E2-A521EF298D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7D107A3-AAB6-4A1F-8921-6B237D3B8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6104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D298E5AE-225F-49DB-B474-CA37A4F18C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A797809-2692-4CE2-88CB-3079D26090AF}" type="slidenum">
              <a:rPr lang="pt-BR" altLang="pt-BR"/>
              <a:pPr>
                <a:spcBef>
                  <a:spcPct val="0"/>
                </a:spcBef>
              </a:pPr>
              <a:t>56</a:t>
            </a:fld>
            <a:endParaRPr lang="pt-BR" altLang="pt-BR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579C31C-E566-44E4-A4D7-A41E2D888A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99036729-D14B-4818-8DF6-8E1250685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414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6363C932-0B37-41D0-AEFA-6DD1BD95F0A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6" y="9339358"/>
            <a:ext cx="2887663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506DC1-C5A2-4A9D-9114-EBDEB5EC24E3}" type="slidenum">
              <a:rPr lang="pt-BR" altLang="pt-BR"/>
              <a:pPr algn="r" eaLnBrk="1" hangingPunct="1">
                <a:spcBef>
                  <a:spcPct val="0"/>
                </a:spcBef>
              </a:pPr>
              <a:t>14</a:t>
            </a:fld>
            <a:endParaRPr lang="pt-BR" altLang="pt-BR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455C5DB7-EBC2-4029-A1E2-A521EF298D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7D107A3-AAB6-4A1F-8921-6B237D3B8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D298E5AE-225F-49DB-B474-CA37A4F18C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A797809-2692-4CE2-88CB-3079D26090AF}" type="slidenum">
              <a:rPr lang="pt-BR" altLang="pt-BR"/>
              <a:pPr>
                <a:spcBef>
                  <a:spcPct val="0"/>
                </a:spcBef>
              </a:pPr>
              <a:t>15</a:t>
            </a:fld>
            <a:endParaRPr lang="pt-BR" altLang="pt-BR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579C31C-E566-44E4-A4D7-A41E2D888A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99036729-D14B-4818-8DF6-8E1250685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F33F5EC-0F7D-4A4D-BD6F-1BA8BE1FD0E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6" y="9339358"/>
            <a:ext cx="2887663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6D5D69-C3FA-4E61-9B87-63E54411CB55}" type="slidenum">
              <a:rPr lang="pt-BR" altLang="pt-BR"/>
              <a:pPr algn="r" eaLnBrk="1" hangingPunct="1">
                <a:spcBef>
                  <a:spcPct val="0"/>
                </a:spcBef>
              </a:pPr>
              <a:t>16</a:t>
            </a:fld>
            <a:endParaRPr lang="pt-BR" altLang="pt-BR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818DB5-A4F4-4BBF-8307-751638DEC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C815170F-4F41-4B2A-9A03-8986C6850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2CF33E85-C70E-4EEC-BCB0-1198E7EE84F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6" y="9339358"/>
            <a:ext cx="2887663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4F3513-6CD6-4F5B-8962-6E265674A892}" type="slidenum">
              <a:rPr lang="pt-BR" altLang="pt-BR"/>
              <a:pPr algn="r" eaLnBrk="1" hangingPunct="1">
                <a:spcBef>
                  <a:spcPct val="0"/>
                </a:spcBef>
              </a:pPr>
              <a:t>24</a:t>
            </a:fld>
            <a:endParaRPr lang="pt-BR" altLang="pt-BR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81382CAF-4FA3-448F-9516-10A69EF5C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81DC74A4-F91A-4BDD-A221-916D6EDD24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6AB558C6-DA8A-42A0-BE04-666640D619D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6" y="9339358"/>
            <a:ext cx="2887663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F674E7C-F21F-441A-8181-FDCD1DFB6C7E}" type="slidenum">
              <a:rPr lang="pt-BR" altLang="pt-BR"/>
              <a:pPr algn="r" eaLnBrk="1" hangingPunct="1">
                <a:spcBef>
                  <a:spcPct val="0"/>
                </a:spcBef>
              </a:pPr>
              <a:t>28</a:t>
            </a:fld>
            <a:endParaRPr lang="pt-BR" altLang="pt-BR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4E0245F-8AB0-4C7B-9A3C-E98A6934C7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963C4D01-4206-44D9-9CFF-06A625D01E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AA159463-AF75-4798-836F-B13F410B7C4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6" y="9339358"/>
            <a:ext cx="2887663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7241684-A13F-4C69-9D76-C141A4FD84F4}" type="slidenum">
              <a:rPr lang="pt-BR" altLang="pt-BR"/>
              <a:pPr algn="r" eaLnBrk="1" hangingPunct="1">
                <a:spcBef>
                  <a:spcPct val="0"/>
                </a:spcBef>
              </a:pPr>
              <a:t>30</a:t>
            </a:fld>
            <a:endParaRPr lang="pt-BR" altLang="pt-BR"/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1D2A49AC-E778-424A-8251-2D509A78F1B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3488" y="9337771"/>
            <a:ext cx="2887662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0B122C-35B2-481C-8787-E2AEE7017989}" type="slidenum">
              <a:rPr lang="en-US" altLang="pt-BR"/>
              <a:pPr algn="r" eaLnBrk="1" hangingPunct="1">
                <a:spcBef>
                  <a:spcPct val="0"/>
                </a:spcBef>
              </a:pPr>
              <a:t>30</a:t>
            </a:fld>
            <a:endParaRPr lang="en-US" altLang="pt-BR"/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946630D6-AB84-482F-8B8A-ED70D30F36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713" y="246063"/>
            <a:ext cx="4914900" cy="3686175"/>
          </a:xfrm>
          <a:ln/>
        </p:spPr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E358CE0A-0530-4CD1-8DBA-65FB65A912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7638" y="4079223"/>
            <a:ext cx="6292850" cy="5549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711AD34-10B7-4610-8CA2-0301AC6ACA2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6" y="9339358"/>
            <a:ext cx="2887663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16A6CC-7401-4C73-B8F5-2874BE31BE86}" type="slidenum">
              <a:rPr lang="pt-BR" altLang="pt-BR"/>
              <a:pPr algn="r" eaLnBrk="1" hangingPunct="1">
                <a:spcBef>
                  <a:spcPct val="0"/>
                </a:spcBef>
              </a:pPr>
              <a:t>31</a:t>
            </a:fld>
            <a:endParaRPr lang="pt-BR" altLang="pt-BR"/>
          </a:p>
        </p:txBody>
      </p:sp>
      <p:sp>
        <p:nvSpPr>
          <p:cNvPr id="33795" name="Rectangle 7">
            <a:extLst>
              <a:ext uri="{FF2B5EF4-FFF2-40B4-BE49-F238E27FC236}">
                <a16:creationId xmlns:a16="http://schemas.microsoft.com/office/drawing/2014/main" id="{1CE6E7B2-B296-4F70-910D-80B4E334346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3488" y="9337771"/>
            <a:ext cx="2887662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F9278FB-88A1-4760-9EAC-9D9B3055317A}" type="slidenum">
              <a:rPr lang="en-US" altLang="pt-BR"/>
              <a:pPr algn="r" eaLnBrk="1" hangingPunct="1">
                <a:spcBef>
                  <a:spcPct val="0"/>
                </a:spcBef>
              </a:pPr>
              <a:t>31</a:t>
            </a:fld>
            <a:endParaRPr lang="en-US" altLang="pt-BR"/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CE9568C5-6E29-4BCD-8CCE-4CD6E751E1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713" y="246063"/>
            <a:ext cx="4914900" cy="3686175"/>
          </a:xfrm>
          <a:ln/>
        </p:spPr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F43F6779-4C73-48AF-8E47-279BF79F62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7638" y="4079223"/>
            <a:ext cx="6292850" cy="5549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28CAE94D-D3D9-43DC-9A78-81488293932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5076" y="9339358"/>
            <a:ext cx="2887663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58F85E-5627-418D-819D-17DF49C2B44E}" type="slidenum">
              <a:rPr lang="pt-BR" altLang="pt-BR"/>
              <a:pPr algn="r" eaLnBrk="1" hangingPunct="1">
                <a:spcBef>
                  <a:spcPct val="0"/>
                </a:spcBef>
              </a:pPr>
              <a:t>32</a:t>
            </a:fld>
            <a:endParaRPr lang="pt-BR" altLang="pt-BR"/>
          </a:p>
        </p:txBody>
      </p:sp>
      <p:sp>
        <p:nvSpPr>
          <p:cNvPr id="35843" name="Rectangle 7">
            <a:extLst>
              <a:ext uri="{FF2B5EF4-FFF2-40B4-BE49-F238E27FC236}">
                <a16:creationId xmlns:a16="http://schemas.microsoft.com/office/drawing/2014/main" id="{F863DFF5-DE99-4154-957B-87E44F2750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3488" y="9337771"/>
            <a:ext cx="2887662" cy="4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0F82696-2DC0-4AFB-A0E8-BDECE563D398}" type="slidenum">
              <a:rPr lang="en-US" altLang="pt-BR"/>
              <a:pPr algn="r" eaLnBrk="1" hangingPunct="1">
                <a:spcBef>
                  <a:spcPct val="0"/>
                </a:spcBef>
              </a:pPr>
              <a:t>32</a:t>
            </a:fld>
            <a:endParaRPr lang="en-US" altLang="pt-BR"/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1CDDD885-184A-4495-B16B-18C7C086A5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id="{D7C2BF04-18B9-4B71-B10C-BEA38C777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47162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2413" cy="98107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5583260"/>
            <a:ext cx="85613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Imagem 15" descr="dumont_14Bis_01-960x590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9FAF4"/>
              </a:clrFrom>
              <a:clrTo>
                <a:srgbClr val="F9FA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4167202"/>
            <a:ext cx="2286000" cy="14049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000" y="39600"/>
            <a:ext cx="8858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spaço Reservado para Número de Slide 5"/>
          <p:cNvSpPr txBox="1">
            <a:spLocks/>
          </p:cNvSpPr>
          <p:nvPr userDrawn="1"/>
        </p:nvSpPr>
        <p:spPr>
          <a:xfrm>
            <a:off x="6553200" y="6637383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C2D49-C9AB-4A63-A35C-7BA0D0D456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72272"/>
            <a:ext cx="9142413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tângulo 10"/>
          <p:cNvSpPr/>
          <p:nvPr userDrawn="1"/>
        </p:nvSpPr>
        <p:spPr>
          <a:xfrm>
            <a:off x="2857504" y="6572272"/>
            <a:ext cx="3429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</a:rPr>
              <a:t>Copyright © IFI 2018 – Todos os direitos reservados</a:t>
            </a:r>
            <a:endParaRPr lang="pt-BR" sz="12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928670"/>
            <a:ext cx="5111750" cy="519749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000" y="39600"/>
            <a:ext cx="8858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ço Reservado para Número de Slide 5"/>
          <p:cNvSpPr txBox="1">
            <a:spLocks/>
          </p:cNvSpPr>
          <p:nvPr userDrawn="1"/>
        </p:nvSpPr>
        <p:spPr>
          <a:xfrm>
            <a:off x="6553200" y="6637383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C2D49-C9AB-4A63-A35C-7BA0D0D456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72272"/>
            <a:ext cx="9142413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tângulo 13"/>
          <p:cNvSpPr/>
          <p:nvPr userDrawn="1"/>
        </p:nvSpPr>
        <p:spPr>
          <a:xfrm>
            <a:off x="2857504" y="6572272"/>
            <a:ext cx="3429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</a:rPr>
              <a:t>Copyright © IFI 2018 – Todos os direitos reservados</a:t>
            </a:r>
            <a:endParaRPr lang="pt-BR" sz="120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000" y="39600"/>
            <a:ext cx="8858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ço Reservado para Número de Slide 5"/>
          <p:cNvSpPr txBox="1">
            <a:spLocks/>
          </p:cNvSpPr>
          <p:nvPr userDrawn="1"/>
        </p:nvSpPr>
        <p:spPr>
          <a:xfrm>
            <a:off x="6553200" y="6637383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C2D49-C9AB-4A63-A35C-7BA0D0D456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72272"/>
            <a:ext cx="9142413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tângulo 13"/>
          <p:cNvSpPr/>
          <p:nvPr userDrawn="1"/>
        </p:nvSpPr>
        <p:spPr>
          <a:xfrm>
            <a:off x="2857504" y="6572272"/>
            <a:ext cx="3429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</a:rPr>
              <a:t>Copyright © IFI 2018 – Todos os direitos reservados</a:t>
            </a:r>
            <a:endParaRPr lang="pt-BR" sz="12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4EA2D05-974D-4EC9-ACBC-9A7636AED6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3CE3C77E-C21D-434B-B986-AD03D28E5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81ABD1F5-0B86-413A-8A21-B9CF2AAD8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790E3-8630-43DE-A3A1-A6CC53CEA24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4158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030545"/>
            <a:ext cx="7772400" cy="14700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4500570"/>
            <a:ext cx="6400800" cy="100013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2413" cy="98107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5572140"/>
            <a:ext cx="85613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5988" y="1071546"/>
            <a:ext cx="2232025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030545"/>
            <a:ext cx="7772400" cy="14700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4500570"/>
            <a:ext cx="6400800" cy="100013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2413" cy="98107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5572140"/>
            <a:ext cx="85613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5988" y="1071546"/>
            <a:ext cx="2232025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000" y="39600"/>
            <a:ext cx="8858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Espaço Reservado para Número de Slide 5"/>
          <p:cNvSpPr txBox="1">
            <a:spLocks/>
          </p:cNvSpPr>
          <p:nvPr userDrawn="1"/>
        </p:nvSpPr>
        <p:spPr>
          <a:xfrm>
            <a:off x="6553200" y="6637383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C2D49-C9AB-4A63-A35C-7BA0D0D456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72272"/>
            <a:ext cx="9142413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tângulo 14"/>
          <p:cNvSpPr/>
          <p:nvPr userDrawn="1"/>
        </p:nvSpPr>
        <p:spPr>
          <a:xfrm>
            <a:off x="2857504" y="6572272"/>
            <a:ext cx="3429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</a:rPr>
              <a:t>Copyright © IFI 2018 – Todos os direitos reservados</a:t>
            </a:r>
            <a:endParaRPr lang="pt-BR" sz="12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000" y="39600"/>
            <a:ext cx="8858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Espaço Reservado para Número de Slide 5"/>
          <p:cNvSpPr txBox="1">
            <a:spLocks/>
          </p:cNvSpPr>
          <p:nvPr userDrawn="1"/>
        </p:nvSpPr>
        <p:spPr>
          <a:xfrm>
            <a:off x="6553200" y="6637383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C2D49-C9AB-4A63-A35C-7BA0D0D456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72272"/>
            <a:ext cx="9142413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tângulo 14"/>
          <p:cNvSpPr/>
          <p:nvPr userDrawn="1"/>
        </p:nvSpPr>
        <p:spPr>
          <a:xfrm>
            <a:off x="2857504" y="6572272"/>
            <a:ext cx="3429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</a:rPr>
              <a:t>Copyright © IFI 2018 – Todos os direitos reservados</a:t>
            </a:r>
            <a:endParaRPr lang="pt-BR" sz="1200" dirty="0"/>
          </a:p>
        </p:txBody>
      </p:sp>
      <p:sp>
        <p:nvSpPr>
          <p:cNvPr id="16" name="Título 1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000" y="39600"/>
            <a:ext cx="8858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Espaço Reservado para Número de Slide 5"/>
          <p:cNvSpPr txBox="1">
            <a:spLocks/>
          </p:cNvSpPr>
          <p:nvPr userDrawn="1"/>
        </p:nvSpPr>
        <p:spPr>
          <a:xfrm>
            <a:off x="6553200" y="6637383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C2D49-C9AB-4A63-A35C-7BA0D0D456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72272"/>
            <a:ext cx="9142413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tângulo 12"/>
          <p:cNvSpPr/>
          <p:nvPr userDrawn="1"/>
        </p:nvSpPr>
        <p:spPr>
          <a:xfrm>
            <a:off x="2857504" y="6572272"/>
            <a:ext cx="3429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</a:rPr>
              <a:t>Copyright © IFI 2018 – Todos os direitos reservados</a:t>
            </a:r>
            <a:endParaRPr lang="pt-BR" sz="12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86700" cy="11430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000" y="39600"/>
            <a:ext cx="8858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ço Reservado para Número de Slide 5"/>
          <p:cNvSpPr txBox="1">
            <a:spLocks/>
          </p:cNvSpPr>
          <p:nvPr userDrawn="1"/>
        </p:nvSpPr>
        <p:spPr>
          <a:xfrm>
            <a:off x="6553200" y="6637383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C2D49-C9AB-4A63-A35C-7BA0D0D456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72272"/>
            <a:ext cx="9142413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tângulo 13"/>
          <p:cNvSpPr/>
          <p:nvPr userDrawn="1"/>
        </p:nvSpPr>
        <p:spPr>
          <a:xfrm>
            <a:off x="2857504" y="6572272"/>
            <a:ext cx="3429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</a:rPr>
              <a:t>Copyright © IFI 2018 – Todos os direitos reservados</a:t>
            </a:r>
            <a:endParaRPr lang="pt-BR" sz="120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86700" cy="11430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000" y="39600"/>
            <a:ext cx="8858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Espaço Reservado para Número de Slide 5"/>
          <p:cNvSpPr txBox="1">
            <a:spLocks/>
          </p:cNvSpPr>
          <p:nvPr userDrawn="1"/>
        </p:nvSpPr>
        <p:spPr>
          <a:xfrm>
            <a:off x="6553200" y="6637383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C2D49-C9AB-4A63-A35C-7BA0D0D456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72272"/>
            <a:ext cx="9142413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tângulo 15"/>
          <p:cNvSpPr/>
          <p:nvPr userDrawn="1"/>
        </p:nvSpPr>
        <p:spPr>
          <a:xfrm>
            <a:off x="2857504" y="6572272"/>
            <a:ext cx="3429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</a:rPr>
              <a:t>Copyright © IFI 2018 – Todos os direitos reservados</a:t>
            </a:r>
            <a:endParaRPr lang="pt-BR" sz="12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86700" cy="11430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000" y="39600"/>
            <a:ext cx="8858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spaço Reservado para Número de Slide 5"/>
          <p:cNvSpPr txBox="1">
            <a:spLocks/>
          </p:cNvSpPr>
          <p:nvPr userDrawn="1"/>
        </p:nvSpPr>
        <p:spPr>
          <a:xfrm>
            <a:off x="6553200" y="6637383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C2D49-C9AB-4A63-A35C-7BA0D0D456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72272"/>
            <a:ext cx="9142413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tângulo 11"/>
          <p:cNvSpPr/>
          <p:nvPr userDrawn="1"/>
        </p:nvSpPr>
        <p:spPr>
          <a:xfrm>
            <a:off x="2857504" y="6572272"/>
            <a:ext cx="3429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</a:rPr>
              <a:t>Copyright © IFI 2018 – Todos os direitos reservados</a:t>
            </a:r>
            <a:endParaRPr lang="pt-BR" sz="12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chemeClr val="accent3"/>
            </a:gs>
            <a:gs pos="53000">
              <a:schemeClr val="accent3"/>
            </a:gs>
            <a:gs pos="46000">
              <a:srgbClr val="FFFF00">
                <a:alpha val="30000"/>
              </a:srgbClr>
            </a:gs>
            <a:gs pos="60000">
              <a:srgbClr val="FFFF00">
                <a:alpha val="30000"/>
              </a:srgbClr>
            </a:gs>
            <a:gs pos="54000">
              <a:srgbClr val="FFFF00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58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1.flv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jpeg"/><Relationship Id="rId5" Type="http://schemas.openxmlformats.org/officeDocument/2006/relationships/image" Target="../media/image35.wmf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file:///D:\Neto\Desktop\metrologia\25%20de%20novembro\Apresenta&#231;&#227;o_CBM\2.wmv" TargetMode="Externa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12.wmf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pn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wmf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file:///D:\Neto\Desktop\metrologia\25%20de%20novembro\Apresenta&#231;&#227;o_CBM\3.wmv" TargetMode="Externa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969367"/>
            <a:ext cx="7772400" cy="1755777"/>
          </a:xfrm>
        </p:spPr>
        <p:txBody>
          <a:bodyPr>
            <a:normAutofit/>
          </a:bodyPr>
          <a:lstStyle/>
          <a:p>
            <a:r>
              <a:rPr lang="pt-BR" dirty="0"/>
              <a:t>SISMETRA – SISTEMA DE METROLOGIA AEROESPACIAL</a:t>
            </a:r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1371600" y="5089174"/>
            <a:ext cx="6400800" cy="500066"/>
          </a:xfrm>
        </p:spPr>
        <p:txBody>
          <a:bodyPr>
            <a:normAutofit lnSpcReduction="10000"/>
          </a:bodyPr>
          <a:lstStyle/>
          <a:p>
            <a:r>
              <a:rPr lang="pt-BR" sz="2800" dirty="0"/>
              <a:t>25 NOV 2019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688632" y="4705980"/>
            <a:ext cx="341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tx2"/>
                </a:solidFill>
              </a:rPr>
              <a:t>Cesar Augusto Botura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988FC98-8C18-46A9-BF7A-B92D04B22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229600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Espaço Reservado para Número de Slide 3">
            <a:extLst>
              <a:ext uri="{FF2B5EF4-FFF2-40B4-BE49-F238E27FC236}">
                <a16:creationId xmlns:a16="http://schemas.microsoft.com/office/drawing/2014/main" id="{08BAAEC6-495F-4901-8F92-10D17C6404B9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0A4D9669-2B88-41ED-A292-9C091FF91FD2}" type="slidenum">
              <a:rPr lang="pt-BR" altLang="pt-BR" sz="1400"/>
              <a:pPr algn="r" eaLnBrk="1" hangingPunct="1"/>
              <a:t>10</a:t>
            </a:fld>
            <a:endParaRPr lang="pt-BR" altLang="pt-BR" sz="1400"/>
          </a:p>
        </p:txBody>
      </p:sp>
      <p:sp>
        <p:nvSpPr>
          <p:cNvPr id="8196" name="Text Box 3">
            <a:extLst>
              <a:ext uri="{FF2B5EF4-FFF2-40B4-BE49-F238E27FC236}">
                <a16:creationId xmlns:a16="http://schemas.microsoft.com/office/drawing/2014/main" id="{AF067D9C-1486-4FBF-A435-346D82F1D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152" y="332656"/>
            <a:ext cx="5791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pt-BR" sz="3000" b="1" dirty="0">
                <a:solidFill>
                  <a:srgbClr val="000099"/>
                </a:solidFill>
                <a:latin typeface="Tahoma" panose="020B0604030504040204" pitchFamily="34" charset="0"/>
              </a:rPr>
              <a:t>PAINEL FRONTAL DO C-95</a:t>
            </a:r>
            <a:endParaRPr lang="pt-BR" altLang="pt-BR" sz="3000" b="1" dirty="0">
              <a:solidFill>
                <a:srgbClr val="000099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E6171EC-A422-4809-B4F3-5FC78D4B3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0" y="81120"/>
            <a:ext cx="1626574" cy="8340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Número de Slide 5">
            <a:extLst>
              <a:ext uri="{FF2B5EF4-FFF2-40B4-BE49-F238E27FC236}">
                <a16:creationId xmlns:a16="http://schemas.microsoft.com/office/drawing/2014/main" id="{772A36D8-1DDA-4E1E-9234-324A9FAE3A97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5B15D3D4-4C68-4C82-BAF2-75B9D33D0CD4}" type="slidenum">
              <a:rPr lang="pt-BR" altLang="pt-BR" sz="1400"/>
              <a:pPr algn="r" eaLnBrk="1" hangingPunct="1"/>
              <a:t>11</a:t>
            </a:fld>
            <a:endParaRPr lang="pt-BR" altLang="pt-BR" sz="1400"/>
          </a:p>
        </p:txBody>
      </p:sp>
      <p:pic>
        <p:nvPicPr>
          <p:cNvPr id="9220" name="Picture 5" descr="FSFT1">
            <a:extLst>
              <a:ext uri="{FF2B5EF4-FFF2-40B4-BE49-F238E27FC236}">
                <a16:creationId xmlns:a16="http://schemas.microsoft.com/office/drawing/2014/main" id="{238B19E1-CDBC-4C2D-A339-D27694AE7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74676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264" name="Text Box 8">
            <a:extLst>
              <a:ext uri="{FF2B5EF4-FFF2-40B4-BE49-F238E27FC236}">
                <a16:creationId xmlns:a16="http://schemas.microsoft.com/office/drawing/2014/main" id="{7754D313-8CA2-4EA3-BFB6-5028376E4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349500"/>
            <a:ext cx="25209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Ensaio de Fadiga</a:t>
            </a:r>
          </a:p>
        </p:txBody>
      </p:sp>
      <p:sp>
        <p:nvSpPr>
          <p:cNvPr id="188437" name="Text Box 21">
            <a:extLst>
              <a:ext uri="{FF2B5EF4-FFF2-40B4-BE49-F238E27FC236}">
                <a16:creationId xmlns:a16="http://schemas.microsoft.com/office/drawing/2014/main" id="{C73CCF12-6373-4FB4-9924-AE45CB348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908720"/>
            <a:ext cx="68008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ENSAIOS</a:t>
            </a:r>
            <a:endParaRPr lang="pt-BR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565A77-706C-421E-921E-17FF91B37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" y="63364"/>
            <a:ext cx="1626574" cy="83402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Número de Slide 3">
            <a:extLst>
              <a:ext uri="{FF2B5EF4-FFF2-40B4-BE49-F238E27FC236}">
                <a16:creationId xmlns:a16="http://schemas.microsoft.com/office/drawing/2014/main" id="{FD131443-47E6-40B9-9905-AD31E0CA12A3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A631B3B9-797D-451A-A309-E2F4A207AA2F}" type="slidenum">
              <a:rPr lang="pt-BR" altLang="pt-BR" sz="1400"/>
              <a:pPr algn="r" eaLnBrk="1" hangingPunct="1"/>
              <a:t>12</a:t>
            </a:fld>
            <a:endParaRPr lang="pt-BR" altLang="pt-BR" sz="1400"/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900E8446-23CC-472B-93E0-E4B45E15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47800"/>
            <a:ext cx="5176838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3">
            <a:extLst>
              <a:ext uri="{FF2B5EF4-FFF2-40B4-BE49-F238E27FC236}">
                <a16:creationId xmlns:a16="http://schemas.microsoft.com/office/drawing/2014/main" id="{09D312EC-7A32-4EF7-B408-EFD47F9A7A60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1127125" y="983112"/>
            <a:ext cx="7559675" cy="49308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VLS</a:t>
            </a:r>
            <a:r>
              <a:rPr lang="en-US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– </a:t>
            </a:r>
            <a:r>
              <a:rPr lang="en-US" sz="26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Veículo</a:t>
            </a:r>
            <a:r>
              <a:rPr lang="en-US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Lançador</a:t>
            </a:r>
            <a:r>
              <a:rPr lang="en-US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de </a:t>
            </a:r>
            <a:r>
              <a:rPr lang="en-US" sz="26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Satélites</a:t>
            </a:r>
            <a:endParaRPr lang="pt-BR" sz="26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11269" name="Picture 7" descr="vls1_aeb">
            <a:extLst>
              <a:ext uri="{FF2B5EF4-FFF2-40B4-BE49-F238E27FC236}">
                <a16:creationId xmlns:a16="http://schemas.microsoft.com/office/drawing/2014/main" id="{614385E9-6242-4E15-A6AD-07391103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2944813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5628026-B0D2-4764-AA89-14ABBBCD4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" y="63364"/>
            <a:ext cx="1626574" cy="83402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Número de Slide 3">
            <a:extLst>
              <a:ext uri="{FF2B5EF4-FFF2-40B4-BE49-F238E27FC236}">
                <a16:creationId xmlns:a16="http://schemas.microsoft.com/office/drawing/2014/main" id="{DB58BCE4-9043-45DB-A28D-E855C29C78D7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154B05B5-69FF-4C80-96AF-10F18B9CA9F6}" type="slidenum">
              <a:rPr lang="pt-BR" altLang="pt-BR" sz="1400"/>
              <a:pPr algn="r" eaLnBrk="1" hangingPunct="1"/>
              <a:t>13</a:t>
            </a:fld>
            <a:endParaRPr lang="pt-BR" altLang="pt-BR" sz="14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E6301AE6-8558-49AF-A946-3E3978BC3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6400"/>
            <a:ext cx="91440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 </a:t>
            </a:r>
            <a:r>
              <a:rPr lang="pt-BR" sz="4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SISTEMA DE METROLOGIA AEROESPACIAL</a:t>
            </a:r>
          </a:p>
        </p:txBody>
      </p:sp>
      <p:pic>
        <p:nvPicPr>
          <p:cNvPr id="12292" name="Picture 7" descr="Sismetra_Azul">
            <a:extLst>
              <a:ext uri="{FF2B5EF4-FFF2-40B4-BE49-F238E27FC236}">
                <a16:creationId xmlns:a16="http://schemas.microsoft.com/office/drawing/2014/main" id="{9EEB4A00-9DA9-43D5-B647-4F981891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28" y="3645024"/>
            <a:ext cx="2786608" cy="269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NovoLogotipoCTA">
            <a:extLst>
              <a:ext uri="{FF2B5EF4-FFF2-40B4-BE49-F238E27FC236}">
                <a16:creationId xmlns:a16="http://schemas.microsoft.com/office/drawing/2014/main" id="{282802A0-A13F-4CF9-9A6D-C45BAE97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96"/>
            <a:ext cx="104457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Número de Slide 5">
            <a:extLst>
              <a:ext uri="{FF2B5EF4-FFF2-40B4-BE49-F238E27FC236}">
                <a16:creationId xmlns:a16="http://schemas.microsoft.com/office/drawing/2014/main" id="{C70BE530-2B6E-4919-BC02-87A80B6113C1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E385163D-FC64-4D3D-A517-A91970E6CC55}" type="slidenum">
              <a:rPr lang="pt-BR" altLang="pt-BR" sz="1400"/>
              <a:pPr algn="r" eaLnBrk="1" hangingPunct="1"/>
              <a:t>14</a:t>
            </a:fld>
            <a:endParaRPr lang="pt-BR" altLang="pt-BR" sz="1400"/>
          </a:p>
        </p:txBody>
      </p:sp>
      <p:sp>
        <p:nvSpPr>
          <p:cNvPr id="188437" name="Text Box 21">
            <a:extLst>
              <a:ext uri="{FF2B5EF4-FFF2-40B4-BE49-F238E27FC236}">
                <a16:creationId xmlns:a16="http://schemas.microsoft.com/office/drawing/2014/main" id="{00534995-AA4B-4901-9FB8-6D7F0F67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384" y="379512"/>
            <a:ext cx="685800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sz="2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288772" name="Text Box 4">
            <a:extLst>
              <a:ext uri="{FF2B5EF4-FFF2-40B4-BE49-F238E27FC236}">
                <a16:creationId xmlns:a16="http://schemas.microsoft.com/office/drawing/2014/main" id="{2EBBE8B4-5F5F-4158-BF04-38FAE1F44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81200"/>
            <a:ext cx="7620000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0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Objetivo</a:t>
            </a:r>
            <a:endParaRPr lang="en-US" sz="50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10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Apresentar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o SIMESTRA e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identificar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a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sua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importância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para o COMAER</a:t>
            </a:r>
            <a:endParaRPr lang="pt-BR" sz="40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13317" name="Picture 7" descr="Sismetra_Azul">
            <a:extLst>
              <a:ext uri="{FF2B5EF4-FFF2-40B4-BE49-F238E27FC236}">
                <a16:creationId xmlns:a16="http://schemas.microsoft.com/office/drawing/2014/main" id="{DB5FB8DE-1E9F-48D8-A9D0-D6DABEDA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Número de Slide 5">
            <a:extLst>
              <a:ext uri="{FF2B5EF4-FFF2-40B4-BE49-F238E27FC236}">
                <a16:creationId xmlns:a16="http://schemas.microsoft.com/office/drawing/2014/main" id="{EB4CFED8-DFA8-45B9-965A-6A03B95E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4DCD543-878E-466C-967F-243BDCC06C5B}" type="slidenum">
              <a:rPr lang="pt-BR" altLang="pt-BR" smtClean="0"/>
              <a:pPr>
                <a:defRPr/>
              </a:pPr>
              <a:t>15</a:t>
            </a:fld>
            <a:endParaRPr lang="pt-BR" altLang="pt-BR" sz="1400"/>
          </a:p>
        </p:txBody>
      </p:sp>
      <p:pic>
        <p:nvPicPr>
          <p:cNvPr id="15364" name="Picture 7" descr="Sismetra_Azul">
            <a:extLst>
              <a:ext uri="{FF2B5EF4-FFF2-40B4-BE49-F238E27FC236}">
                <a16:creationId xmlns:a16="http://schemas.microsoft.com/office/drawing/2014/main" id="{9E6EAE3F-61A6-499C-88CE-DB8A705CF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Rectangle 9">
            <a:extLst>
              <a:ext uri="{FF2B5EF4-FFF2-40B4-BE49-F238E27FC236}">
                <a16:creationId xmlns:a16="http://schemas.microsoft.com/office/drawing/2014/main" id="{3F849360-AE44-43C4-BFDA-746461CB3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1319213"/>
            <a:ext cx="19462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44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Roteiro</a:t>
            </a:r>
          </a:p>
        </p:txBody>
      </p:sp>
      <p:sp>
        <p:nvSpPr>
          <p:cNvPr id="19466" name="Rectangle 10">
            <a:extLst>
              <a:ext uri="{FF2B5EF4-FFF2-40B4-BE49-F238E27FC236}">
                <a16:creationId xmlns:a16="http://schemas.microsoft.com/office/drawing/2014/main" id="{9F662E6A-CEC7-4BE7-B98B-5B48CD746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492375"/>
            <a:ext cx="5751513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t-B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Histórico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t-B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Estrutura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Rastreabilidade</a:t>
            </a:r>
            <a:endParaRPr lang="pt-BR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t-BR" altLang="ja-JP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DCTA/IFI - UNISAL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E3CC161E-C70E-4FFF-83B8-1B5BEAE27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384" y="379512"/>
            <a:ext cx="685800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sz="2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7" descr="Sismetra_Azul">
            <a:extLst>
              <a:ext uri="{FF2B5EF4-FFF2-40B4-BE49-F238E27FC236}">
                <a16:creationId xmlns:a16="http://schemas.microsoft.com/office/drawing/2014/main" id="{9BB7EC8B-E67B-4CB9-932F-BB4FB3F1E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3" name="Rectangle 7">
            <a:extLst>
              <a:ext uri="{FF2B5EF4-FFF2-40B4-BE49-F238E27FC236}">
                <a16:creationId xmlns:a16="http://schemas.microsoft.com/office/drawing/2014/main" id="{9F87899D-B296-4E24-8CDC-3F07F20B2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1219200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4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Histórico</a:t>
            </a:r>
            <a:endParaRPr lang="pt-BR" sz="440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97318" name="Rectangle 6">
            <a:extLst>
              <a:ext uri="{FF2B5EF4-FFF2-40B4-BE49-F238E27FC236}">
                <a16:creationId xmlns:a16="http://schemas.microsoft.com/office/drawing/2014/main" id="{700C3254-EB55-456D-8634-5EFEB105D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12963"/>
            <a:ext cx="8839200" cy="278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1988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Criação do Sistema de Metrologia Aeroespacial - SISMETRA,  por  meio  da  Portaria  Ministerial  858/GM3, de 07.12.1988.</a:t>
            </a:r>
          </a:p>
          <a:p>
            <a:pPr algn="just">
              <a:lnSpc>
                <a:spcPct val="120000"/>
              </a:lnSpc>
              <a:defRPr/>
            </a:pPr>
            <a:endParaRPr lang="en-US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1991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</a:t>
            </a:r>
            <a:r>
              <a:rPr lang="en-US" dirty="0"/>
              <a:t> </a:t>
            </a: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Emissão da Norma de Sistema do Ministério da  Aeronáutica,  denominada  NSMA 9-1*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</a:t>
            </a: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SISMETRA,   por  meio  da   Portaria Ministerial 494/GM3, de 27.08.1991.</a:t>
            </a:r>
          </a:p>
          <a:p>
            <a:pPr algn="just">
              <a:lnSpc>
                <a:spcPct val="120000"/>
              </a:lnSpc>
              <a:defRPr/>
            </a:pPr>
            <a:endParaRPr lang="en-US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r>
              <a:rPr lang="pt-BR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*NSCA 9-1 reeditada por meio da Portaria CTA Nº 301/DNO, de 01 de setembro de 2014.</a:t>
            </a:r>
          </a:p>
        </p:txBody>
      </p:sp>
      <p:sp>
        <p:nvSpPr>
          <p:cNvPr id="17415" name="Espaço Reservado para Número de Slide 5">
            <a:extLst>
              <a:ext uri="{FF2B5EF4-FFF2-40B4-BE49-F238E27FC236}">
                <a16:creationId xmlns:a16="http://schemas.microsoft.com/office/drawing/2014/main" id="{3D37A0D7-874B-4824-81B5-7FDEC6862848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C6656283-0B7F-453C-A8B8-A24370D0CEA3}" type="slidenum">
              <a:rPr lang="pt-BR" altLang="pt-BR" sz="1400"/>
              <a:pPr algn="r" eaLnBrk="1" hangingPunct="1"/>
              <a:t>16</a:t>
            </a:fld>
            <a:endParaRPr lang="pt-BR" altLang="pt-BR" sz="1400"/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4BBFCD4B-AC66-4FC7-9320-905A5718D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384" y="379512"/>
            <a:ext cx="685800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sz="2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DBA984-2F5F-4B20-8620-58DAB8172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8" y="1556792"/>
            <a:ext cx="8964488" cy="4490999"/>
          </a:xfrm>
          <a:prstGeom prst="rect">
            <a:avLst/>
          </a:prstGeom>
        </p:spPr>
      </p:pic>
      <p:sp>
        <p:nvSpPr>
          <p:cNvPr id="4" name="Text Box 13">
            <a:extLst>
              <a:ext uri="{FF2B5EF4-FFF2-40B4-BE49-F238E27FC236}">
                <a16:creationId xmlns:a16="http://schemas.microsoft.com/office/drawing/2014/main" id="{E39F908B-38B1-4C57-9797-DA348EF94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" y="188640"/>
            <a:ext cx="846043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MOEDA COMEMORATIVA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30 ANOS SISMETRA</a:t>
            </a:r>
          </a:p>
        </p:txBody>
      </p:sp>
    </p:spTree>
    <p:extLst>
      <p:ext uri="{BB962C8B-B14F-4D97-AF65-F5344CB8AC3E}">
        <p14:creationId xmlns:p14="http://schemas.microsoft.com/office/powerpoint/2010/main" val="423266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43753492-A93B-4121-9922-7ED8A24D5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341438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sz="2000" b="1">
                <a:solidFill>
                  <a:srgbClr val="CC0000"/>
                </a:solidFill>
                <a:latin typeface="Arial" panose="020B0604020202020204" pitchFamily="34" charset="0"/>
              </a:rPr>
              <a:t>SOBRE A CRIAÇÃO DO SISMETRA E SUA IMPORTÂNCIA</a:t>
            </a:r>
            <a:r>
              <a:rPr lang="pt-BR" altLang="pt-BR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0F98834E-66A1-4F4D-BFA1-684EBF3FF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8929688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b="1">
                <a:latin typeface="Arial" panose="020B0604020202020204" pitchFamily="34" charset="0"/>
              </a:rPr>
              <a:t>SISMETRA</a:t>
            </a:r>
          </a:p>
          <a:p>
            <a:pPr algn="ctr" eaLnBrk="1" hangingPunct="1"/>
            <a:endParaRPr lang="pt-BR" altLang="pt-BR" sz="800" b="1">
              <a:latin typeface="Arial" panose="020B0604020202020204" pitchFamily="34" charset="0"/>
            </a:endParaRPr>
          </a:p>
          <a:p>
            <a:pPr algn="just" eaLnBrk="1" hangingPunct="1"/>
            <a:r>
              <a:rPr lang="pt-BR" altLang="pt-BR" sz="1800" b="1">
                <a:latin typeface="Arial" panose="020B0604020202020204" pitchFamily="34" charset="0"/>
              </a:rPr>
              <a:t>- </a:t>
            </a:r>
            <a:r>
              <a:rPr lang="pt-BR" altLang="pt-BR" sz="2000" b="1">
                <a:solidFill>
                  <a:schemeClr val="accent2"/>
                </a:solidFill>
                <a:latin typeface="Arial" panose="020B0604020202020204" pitchFamily="34" charset="0"/>
              </a:rPr>
              <a:t>Instituído pela Portaria Ministerial Nº 858/GM3, de 07 DEZ 1988</a:t>
            </a:r>
            <a:r>
              <a:rPr lang="pt-BR" altLang="pt-BR" sz="20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pt-BR" altLang="pt-BR" sz="2000" b="1">
                <a:solidFill>
                  <a:schemeClr val="accent2"/>
                </a:solidFill>
                <a:latin typeface="Arial" panose="020B0604020202020204" pitchFamily="34" charset="0"/>
              </a:rPr>
              <a:t> e reestruturado por meio da Portaria Nº 1.105/GC3,  de 27 NOV 2006.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23E4E952-637F-4377-9B3D-52D868CC4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8936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1800" b="1">
                <a:solidFill>
                  <a:srgbClr val="993300"/>
                </a:solidFill>
                <a:latin typeface="Arial Black" panose="020B0A04020102020204" pitchFamily="34" charset="0"/>
              </a:rPr>
              <a:t>ÓRGÃO CENTRAL</a:t>
            </a:r>
            <a:r>
              <a:rPr lang="pt-BR" altLang="pt-BR" sz="1800" b="1">
                <a:latin typeface="Arial" panose="020B0604020202020204" pitchFamily="34" charset="0"/>
              </a:rPr>
              <a:t>            </a:t>
            </a:r>
            <a:r>
              <a:rPr lang="pt-BR" altLang="pt-BR" sz="1800" b="1">
                <a:solidFill>
                  <a:srgbClr val="993300"/>
                </a:solidFill>
                <a:latin typeface="Arial" panose="020B0604020202020204" pitchFamily="34" charset="0"/>
              </a:rPr>
              <a:t>Departamento de Ciência e Tecnologia Aeroespacial</a:t>
            </a:r>
            <a:r>
              <a:rPr lang="pt-BR" altLang="pt-BR" sz="1700" b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485" name="AutoShape 5">
            <a:extLst>
              <a:ext uri="{FF2B5EF4-FFF2-40B4-BE49-F238E27FC236}">
                <a16:creationId xmlns:a16="http://schemas.microsoft.com/office/drawing/2014/main" id="{17487109-43BB-4028-AA34-0FB42CB6B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3860800"/>
            <a:ext cx="576262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367D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186EBFB1-A537-4551-AB86-176A9D638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08500"/>
            <a:ext cx="22685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1800" b="1">
                <a:solidFill>
                  <a:srgbClr val="CC0000"/>
                </a:solidFill>
                <a:latin typeface="Arial Black" panose="020B0A04020102020204" pitchFamily="34" charset="0"/>
              </a:rPr>
              <a:t>COORDENADOR</a:t>
            </a:r>
          </a:p>
          <a:p>
            <a:pPr eaLnBrk="1" hangingPunct="1"/>
            <a:r>
              <a:rPr lang="pt-BR" altLang="pt-BR" sz="1800" b="1">
                <a:solidFill>
                  <a:srgbClr val="CC0000"/>
                </a:solidFill>
                <a:latin typeface="Arial Black" panose="020B0A04020102020204" pitchFamily="34" charset="0"/>
              </a:rPr>
              <a:t>  DO SISTEMA</a:t>
            </a:r>
            <a:r>
              <a:rPr lang="pt-BR" altLang="pt-BR" sz="1700" b="1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487" name="AutoShape 7">
            <a:extLst>
              <a:ext uri="{FF2B5EF4-FFF2-40B4-BE49-F238E27FC236}">
                <a16:creationId xmlns:a16="http://schemas.microsoft.com/office/drawing/2014/main" id="{E9AFA02D-D2A9-4D5C-9000-116DE1900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4724400"/>
            <a:ext cx="576262" cy="217488"/>
          </a:xfrm>
          <a:prstGeom prst="rightArrow">
            <a:avLst>
              <a:gd name="adj1" fmla="val 50000"/>
              <a:gd name="adj2" fmla="val 66241"/>
            </a:avLst>
          </a:prstGeom>
          <a:solidFill>
            <a:srgbClr val="367D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59760C96-07FD-489C-82EB-654A99948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72125"/>
            <a:ext cx="9144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pt-BR" altLang="pt-BR" sz="2000" i="1"/>
              <a:t> </a:t>
            </a:r>
            <a:r>
              <a:rPr lang="pt-BR" altLang="pt-BR" sz="2200" i="1"/>
              <a:t>Atribuições do  Órgão Central e dos Elos  foram definidas com base na</a:t>
            </a:r>
            <a:r>
              <a:rPr lang="pt-BR" altLang="pt-BR" sz="2000" b="1" i="1"/>
              <a:t>  </a:t>
            </a:r>
            <a:r>
              <a:rPr lang="pt-BR" altLang="pt-BR" sz="2000" b="1" i="1">
                <a:solidFill>
                  <a:srgbClr val="993300"/>
                </a:solidFill>
              </a:rPr>
              <a:t>ICA 700-1 “Implantação e Gerenciamento de Sistemas no Comando da Aeronáutica”.</a:t>
            </a:r>
            <a:r>
              <a:rPr lang="pt-BR" altLang="pt-BR" sz="180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88437" name="Text Box 21">
            <a:extLst>
              <a:ext uri="{FF2B5EF4-FFF2-40B4-BE49-F238E27FC236}">
                <a16:creationId xmlns:a16="http://schemas.microsoft.com/office/drawing/2014/main" id="{F2F710D2-C5A7-47D6-A24C-07213135D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685800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sz="2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  <p:pic>
        <p:nvPicPr>
          <p:cNvPr id="20491" name="Picture 7" descr="Sismetra_Azul">
            <a:extLst>
              <a:ext uri="{FF2B5EF4-FFF2-40B4-BE49-F238E27FC236}">
                <a16:creationId xmlns:a16="http://schemas.microsoft.com/office/drawing/2014/main" id="{904AABC7-2527-4A51-B109-27A97D798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Espaço Reservado para Número de Slide 3">
            <a:extLst>
              <a:ext uri="{FF2B5EF4-FFF2-40B4-BE49-F238E27FC236}">
                <a16:creationId xmlns:a16="http://schemas.microsoft.com/office/drawing/2014/main" id="{53BA90CC-3B8B-469E-8231-D855FA65DB98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F2FB001F-A11A-443D-86ED-B55810952B14}" type="slidenum">
              <a:rPr lang="pt-BR" altLang="pt-BR" sz="1400"/>
              <a:pPr algn="r" eaLnBrk="1" hangingPunct="1"/>
              <a:t>18</a:t>
            </a:fld>
            <a:endParaRPr lang="pt-BR" altLang="pt-BR" sz="140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250E7C6-B571-4E4D-8ED7-110640DDE7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1282" y="4748902"/>
            <a:ext cx="4703518" cy="16054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AB0A97D-058B-4393-A071-CFAACDADF8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784" y="4700486"/>
            <a:ext cx="589385" cy="23653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8046EF-8E18-4DD7-B571-135E9EF197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5042"/>
          <a:stretch/>
        </p:blipFill>
        <p:spPr>
          <a:xfrm>
            <a:off x="41156" y="452289"/>
            <a:ext cx="9019723" cy="610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4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Número de Slide 3">
            <a:extLst>
              <a:ext uri="{FF2B5EF4-FFF2-40B4-BE49-F238E27FC236}">
                <a16:creationId xmlns:a16="http://schemas.microsoft.com/office/drawing/2014/main" id="{FF306C6B-F067-4717-876C-3C44306CC186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5BCF9EEF-FD2D-4B74-96BB-3A1CEACBF08D}" type="slidenum">
              <a:rPr lang="pt-BR" altLang="pt-BR" sz="1400"/>
              <a:pPr algn="r" eaLnBrk="1" hangingPunct="1"/>
              <a:t>2</a:t>
            </a:fld>
            <a:endParaRPr lang="pt-BR" altLang="pt-BR" sz="1400"/>
          </a:p>
        </p:txBody>
      </p:sp>
      <p:sp>
        <p:nvSpPr>
          <p:cNvPr id="4100" name="Text Box 8">
            <a:extLst>
              <a:ext uri="{FF2B5EF4-FFF2-40B4-BE49-F238E27FC236}">
                <a16:creationId xmlns:a16="http://schemas.microsoft.com/office/drawing/2014/main" id="{7BA4BC39-C2C8-400A-8E68-1437AA632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2780928"/>
            <a:ext cx="3888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pt-BR" sz="2800" b="1" dirty="0" err="1">
                <a:solidFill>
                  <a:srgbClr val="CC0000"/>
                </a:solidFill>
              </a:rPr>
              <a:t>Vídeo</a:t>
            </a:r>
            <a:r>
              <a:rPr lang="en-US" altLang="pt-BR" sz="2800" b="1" dirty="0">
                <a:solidFill>
                  <a:srgbClr val="CC0000"/>
                </a:solidFill>
              </a:rPr>
              <a:t>: </a:t>
            </a:r>
            <a:r>
              <a:rPr lang="en-US" altLang="pt-BR" sz="2800" b="1" dirty="0" err="1">
                <a:solidFill>
                  <a:srgbClr val="CC0000"/>
                </a:solidFill>
              </a:rPr>
              <a:t>Institucional</a:t>
            </a:r>
            <a:r>
              <a:rPr lang="en-US" altLang="pt-BR" sz="2800" b="1" dirty="0">
                <a:solidFill>
                  <a:srgbClr val="CC0000"/>
                </a:solidFill>
              </a:rPr>
              <a:t> IFI</a:t>
            </a:r>
            <a:endParaRPr lang="pt-BR" altLang="pt-BR" sz="2800" b="1" dirty="0">
              <a:solidFill>
                <a:srgbClr val="CC0000"/>
              </a:solidFill>
              <a:sym typeface="Wingdings" panose="05000000000000000000" pitchFamily="2" charset="2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895B809-73BB-4616-9AE1-DF0117492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626574" cy="834023"/>
          </a:xfrm>
          <a:prstGeom prst="rect">
            <a:avLst/>
          </a:prstGeom>
        </p:spPr>
      </p:pic>
      <p:pic>
        <p:nvPicPr>
          <p:cNvPr id="10" name="Picture 2">
            <a:hlinkClick r:id="rId3" action="ppaction://hlinkfile"/>
            <a:extLst>
              <a:ext uri="{FF2B5EF4-FFF2-40B4-BE49-F238E27FC236}">
                <a16:creationId xmlns:a16="http://schemas.microsoft.com/office/drawing/2014/main" id="{93AF6C66-36FB-4212-BBB0-0F7DB7FA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861048"/>
            <a:ext cx="8858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686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B9D03C51-2C6F-4C1A-A38F-FBF1660E5C6C}"/>
              </a:ext>
            </a:extLst>
          </p:cNvPr>
          <p:cNvSpPr/>
          <p:nvPr/>
        </p:nvSpPr>
        <p:spPr>
          <a:xfrm>
            <a:off x="107504" y="1700808"/>
            <a:ext cx="8892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endParaRPr lang="pt-BR" dirty="0">
              <a:solidFill>
                <a:prstClr val="black"/>
              </a:solidFill>
              <a:latin typeface="Mangal" panose="02040503050203030202" pitchFamily="18" charset="0"/>
            </a:endParaRPr>
          </a:p>
          <a:p>
            <a:pPr marR="0" algn="just"/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Sistema de Metrologia Aeroespacial, o qual tem por finalidade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normalizar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 as atividades relacionadas com a metrologia no âmbito do Comando da Aeronáutica,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assegurando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 a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confiabilidade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, a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comparabilidade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 e a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rastreabilidade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 das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calibrações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medições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 e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ensaios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 realizados em proveito do COMAER. O SISMETRA possui uma concepção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matricial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, atuando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vertical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 e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horizontalmente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 nas atividades metrológicas de interesse do COMAER. O Sistema é composto, no seu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Nível Estratégico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, pela Coordenadoria Geral de Metrologia; no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Nível Tático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 (Área Logística do SISMETRA), pela Divisão de Confiabilidade Metrológica Aeroespacial do Instituto de Fomento e Coordenação Industrial do DCTA; e no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Nível Operacional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 (Área Executiva do SISMETRA), pelos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laboratórios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 de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calibração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 e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ensaio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, bem como pelos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processos tecnológicos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 desenvolvidos pelos usuários de metrologia, no âmbito da FAB.</a:t>
            </a:r>
            <a:endParaRPr lang="pt-BR" dirty="0">
              <a:solidFill>
                <a:prstClr val="black"/>
              </a:solidFill>
              <a:latin typeface="Mangal" panose="02040503050203030202" pitchFamily="18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6EA6961-D003-4C9F-844F-A5C3AF1251E7}"/>
              </a:ext>
            </a:extLst>
          </p:cNvPr>
          <p:cNvSpPr/>
          <p:nvPr/>
        </p:nvSpPr>
        <p:spPr>
          <a:xfrm>
            <a:off x="2915816" y="211287"/>
            <a:ext cx="30700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just"/>
            <a:r>
              <a:rPr lang="pt-BR" sz="4400" dirty="0">
                <a:solidFill>
                  <a:prstClr val="black"/>
                </a:solidFill>
                <a:latin typeface="Arial" panose="020B0604020202020204" pitchFamily="34" charset="0"/>
              </a:rPr>
              <a:t>SISMETRA</a:t>
            </a:r>
          </a:p>
        </p:txBody>
      </p:sp>
      <p:pic>
        <p:nvPicPr>
          <p:cNvPr id="4" name="Picture 7" descr="Sismetra_Azul">
            <a:extLst>
              <a:ext uri="{FF2B5EF4-FFF2-40B4-BE49-F238E27FC236}">
                <a16:creationId xmlns:a16="http://schemas.microsoft.com/office/drawing/2014/main" id="{5EA2F41A-8D13-4EA5-B465-312D166F8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237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97FA459-0724-499A-B55E-B833ED87CDBA}"/>
              </a:ext>
            </a:extLst>
          </p:cNvPr>
          <p:cNvSpPr/>
          <p:nvPr/>
        </p:nvSpPr>
        <p:spPr>
          <a:xfrm>
            <a:off x="179512" y="1384088"/>
            <a:ext cx="8856984" cy="2548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lnSpc>
                <a:spcPct val="150000"/>
              </a:lnSpc>
            </a:pP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</a:rPr>
              <a:t>É o Departamento de Ciência e Tecnologia Aeroespacial, o qual é administrativa e operacionalmente subordinado ao Comandante da Aeronáutica, e que tem a sua constituição e atribuições gerais definidas em Regulamento e Regimento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Interno próprio. É o Órgão responsável pelas ações referentes à disseminação da rastreabilidade metrológica, ao planejamento, controle, coordenação, normalização, fiscalização e aprimoramento das atividades correlatas no âmbito do SISMETRA.</a:t>
            </a:r>
            <a:endParaRPr lang="pt-BR" dirty="0">
              <a:solidFill>
                <a:prstClr val="black"/>
              </a:solidFill>
              <a:latin typeface="Mangal" panose="02040503050203030202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264E12-BE35-4584-8AFC-8E45B7D80B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1555" y="4149080"/>
            <a:ext cx="1952898" cy="234347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6840819-0CCB-4D12-8779-CEA745A06A9B}"/>
              </a:ext>
            </a:extLst>
          </p:cNvPr>
          <p:cNvSpPr/>
          <p:nvPr/>
        </p:nvSpPr>
        <p:spPr>
          <a:xfrm>
            <a:off x="1907704" y="188640"/>
            <a:ext cx="5044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/>
            <a:r>
              <a:rPr lang="pt-BR" sz="2400" dirty="0">
                <a:solidFill>
                  <a:prstClr val="black"/>
                </a:solidFill>
                <a:latin typeface="Arial" panose="020B0604020202020204" pitchFamily="34" charset="0"/>
              </a:rPr>
              <a:t>ÓRGÃO CENTRAL DO SISMETRA</a:t>
            </a:r>
            <a:endParaRPr lang="pt-BR" sz="2400" dirty="0">
              <a:solidFill>
                <a:prstClr val="black"/>
              </a:solidFill>
              <a:latin typeface="Mangal" panose="02040503050203030202" pitchFamily="18" charset="0"/>
            </a:endParaRPr>
          </a:p>
        </p:txBody>
      </p:sp>
      <p:pic>
        <p:nvPicPr>
          <p:cNvPr id="5" name="Picture 7" descr="Sismetra_Azul">
            <a:extLst>
              <a:ext uri="{FF2B5EF4-FFF2-40B4-BE49-F238E27FC236}">
                <a16:creationId xmlns:a16="http://schemas.microsoft.com/office/drawing/2014/main" id="{2C8A9D7A-79E1-4A89-96EF-000604578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819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Número de Slide 3">
            <a:extLst>
              <a:ext uri="{FF2B5EF4-FFF2-40B4-BE49-F238E27FC236}">
                <a16:creationId xmlns:a16="http://schemas.microsoft.com/office/drawing/2014/main" id="{20A8D830-EC70-48B2-AA88-E581177E861F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1EA72FF3-2012-42BC-8B99-D374F0EFECF5}" type="slidenum">
              <a:rPr lang="pt-BR" altLang="pt-BR" sz="1400"/>
              <a:pPr algn="r" eaLnBrk="1" hangingPunct="1"/>
              <a:t>22</a:t>
            </a:fld>
            <a:endParaRPr lang="pt-BR" altLang="pt-BR" sz="1400"/>
          </a:p>
        </p:txBody>
      </p:sp>
      <p:grpSp>
        <p:nvGrpSpPr>
          <p:cNvPr id="21507" name="Group 3">
            <a:extLst>
              <a:ext uri="{FF2B5EF4-FFF2-40B4-BE49-F238E27FC236}">
                <a16:creationId xmlns:a16="http://schemas.microsoft.com/office/drawing/2014/main" id="{3FDAE56D-ACF3-49C6-ADDE-445CB86BE772}"/>
              </a:ext>
            </a:extLst>
          </p:cNvPr>
          <p:cNvGrpSpPr>
            <a:grpSpLocks/>
          </p:cNvGrpSpPr>
          <p:nvPr/>
        </p:nvGrpSpPr>
        <p:grpSpPr bwMode="auto">
          <a:xfrm>
            <a:off x="-33338" y="1341438"/>
            <a:ext cx="9177338" cy="5060950"/>
            <a:chOff x="-23" y="1024"/>
            <a:chExt cx="6263" cy="3188"/>
          </a:xfrm>
        </p:grpSpPr>
        <p:cxnSp>
          <p:nvCxnSpPr>
            <p:cNvPr id="21513" name="AutoShape 4">
              <a:extLst>
                <a:ext uri="{FF2B5EF4-FFF2-40B4-BE49-F238E27FC236}">
                  <a16:creationId xmlns:a16="http://schemas.microsoft.com/office/drawing/2014/main" id="{328B9539-D43D-46EB-A9E8-340AA49D763E}"/>
                </a:ext>
              </a:extLst>
            </p:cNvPr>
            <p:cNvCxnSpPr>
              <a:cxnSpLocks noChangeShapeType="1"/>
              <a:stCxn id="21532" idx="2"/>
            </p:cNvCxnSpPr>
            <p:nvPr/>
          </p:nvCxnSpPr>
          <p:spPr bwMode="auto">
            <a:xfrm flipH="1">
              <a:off x="1258" y="2993"/>
              <a:ext cx="1" cy="59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16" name="Line 7">
              <a:extLst>
                <a:ext uri="{FF2B5EF4-FFF2-40B4-BE49-F238E27FC236}">
                  <a16:creationId xmlns:a16="http://schemas.microsoft.com/office/drawing/2014/main" id="{7DAE4ED9-43CA-4A12-BDD0-F0DDDFE4CC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07" y="1932"/>
              <a:ext cx="4" cy="2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21517" name="AutoShape 8">
              <a:extLst>
                <a:ext uri="{FF2B5EF4-FFF2-40B4-BE49-F238E27FC236}">
                  <a16:creationId xmlns:a16="http://schemas.microsoft.com/office/drawing/2014/main" id="{7BD3D9BF-BB99-45E1-B08B-23D3D4B026C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973" y="1878"/>
              <a:ext cx="8" cy="435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18" name="Line 9">
              <a:extLst>
                <a:ext uri="{FF2B5EF4-FFF2-40B4-BE49-F238E27FC236}">
                  <a16:creationId xmlns:a16="http://schemas.microsoft.com/office/drawing/2014/main" id="{0F616E4F-9AA2-4C1E-99BD-790F967246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85" y="2836"/>
              <a:ext cx="4" cy="2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19" name="Line 10">
              <a:extLst>
                <a:ext uri="{FF2B5EF4-FFF2-40B4-BE49-F238E27FC236}">
                  <a16:creationId xmlns:a16="http://schemas.microsoft.com/office/drawing/2014/main" id="{71E4D6EC-492E-428E-BEC8-F6658A190A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86" y="2836"/>
              <a:ext cx="4" cy="2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20" name="Line 11">
              <a:extLst>
                <a:ext uri="{FF2B5EF4-FFF2-40B4-BE49-F238E27FC236}">
                  <a16:creationId xmlns:a16="http://schemas.microsoft.com/office/drawing/2014/main" id="{7403A28A-9A0D-45F7-9C99-BAC3062A8A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35" y="2837"/>
              <a:ext cx="4" cy="2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21521" name="Group 12">
              <a:extLst>
                <a:ext uri="{FF2B5EF4-FFF2-40B4-BE49-F238E27FC236}">
                  <a16:creationId xmlns:a16="http://schemas.microsoft.com/office/drawing/2014/main" id="{59CA981E-FF60-40EB-A9DE-41DDA9A100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664"/>
              <a:ext cx="6240" cy="548"/>
              <a:chOff x="752" y="3540"/>
              <a:chExt cx="4202" cy="548"/>
            </a:xfrm>
          </p:grpSpPr>
          <p:sp>
            <p:nvSpPr>
              <p:cNvPr id="21585" name="Rectangle 13">
                <a:extLst>
                  <a:ext uri="{FF2B5EF4-FFF2-40B4-BE49-F238E27FC236}">
                    <a16:creationId xmlns:a16="http://schemas.microsoft.com/office/drawing/2014/main" id="{21C33EFB-F697-42C1-91A5-8DC588988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" y="3540"/>
                <a:ext cx="4140" cy="548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scene3d>
                <a:camera prst="legacyPerspectiveTop"/>
                <a:lightRig rig="legacyFlat3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rgbClr val="FF0000"/>
                </a:extrusionClr>
                <a:contourClr>
                  <a:srgbClr val="FF0000"/>
                </a:contourClr>
              </a:sp3d>
            </p:spPr>
            <p:txBody>
              <a:bodyPr wrap="none" lIns="0" tIns="0" rIns="0" anchor="ctr">
                <a:flatTx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pt-BR" altLang="pt-B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586" name="Rectangle 14">
                <a:extLst>
                  <a:ext uri="{FF2B5EF4-FFF2-40B4-BE49-F238E27FC236}">
                    <a16:creationId xmlns:a16="http://schemas.microsoft.com/office/drawing/2014/main" id="{CDF42BBF-9948-4BB9-B859-7F8482987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2" y="3590"/>
                <a:ext cx="4202" cy="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46038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pt-BR" altLang="pt-BR" sz="4000" b="1">
                    <a:solidFill>
                      <a:srgbClr val="FFFF00"/>
                    </a:solidFill>
                    <a:latin typeface="Arial" panose="020B0604020202020204" pitchFamily="34" charset="0"/>
                  </a:rPr>
                  <a:t>METROLOGIA</a:t>
                </a:r>
                <a:endParaRPr lang="pt-BR" altLang="pt-BR" sz="3600" b="1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5599" name="Text Box 15">
              <a:extLst>
                <a:ext uri="{FF2B5EF4-FFF2-40B4-BE49-F238E27FC236}">
                  <a16:creationId xmlns:a16="http://schemas.microsoft.com/office/drawing/2014/main" id="{6F881D47-5F2A-46F4-AB1E-2736BABB52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4" y="1024"/>
              <a:ext cx="3952" cy="304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77251" dir="4832261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lIns="0" tIns="0" rIns="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sz="2800">
                  <a:solidFill>
                    <a:srgbClr val="FFFF00"/>
                  </a:solidFill>
                  <a:latin typeface="Arial" pitchFamily="34" charset="0"/>
                </a:rPr>
                <a:t>COMANDO DA AERONÁUTICA</a:t>
              </a:r>
              <a:endParaRPr lang="pt-BR" sz="3200">
                <a:solidFill>
                  <a:srgbClr val="FFFF00"/>
                </a:solidFill>
                <a:latin typeface="Arial" pitchFamily="34" charset="0"/>
              </a:endParaRPr>
            </a:p>
          </p:txBody>
        </p:sp>
        <p:sp>
          <p:nvSpPr>
            <p:cNvPr id="195600" name="Text Box 16">
              <a:extLst>
                <a:ext uri="{FF2B5EF4-FFF2-40B4-BE49-F238E27FC236}">
                  <a16:creationId xmlns:a16="http://schemas.microsoft.com/office/drawing/2014/main" id="{E7FAE8DD-DEBE-4B26-97DB-9A6D96413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7" y="1620"/>
              <a:ext cx="580" cy="326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>
              <a:prstShdw prst="shdw17" dist="52363" dir="17042175">
                <a:srgbClr val="CCECFF">
                  <a:gamma/>
                  <a:shade val="60000"/>
                  <a:invGamma/>
                </a:srgbClr>
              </a:prstShdw>
            </a:effectLst>
          </p:spPr>
          <p:txBody>
            <a:bodyPr lIns="0" tIns="0" rIns="0"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25000"/>
                </a:spcBef>
                <a:defRPr/>
              </a:pPr>
              <a:endParaRPr lang="pt-BR" sz="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  <a:p>
              <a:pPr algn="ctr">
                <a:lnSpc>
                  <a:spcPct val="60000"/>
                </a:lnSpc>
                <a:spcBef>
                  <a:spcPct val="25000"/>
                </a:spcBef>
                <a:defRPr/>
              </a:pPr>
              <a:endParaRPr lang="pt-BR" sz="800" b="1" dirty="0">
                <a:solidFill>
                  <a:schemeClr val="bg1"/>
                </a:solidFill>
                <a:latin typeface="Arial" pitchFamily="34" charset="0"/>
              </a:endParaRPr>
            </a:p>
            <a:p>
              <a:pPr algn="ctr">
                <a:lnSpc>
                  <a:spcPct val="60000"/>
                </a:lnSpc>
                <a:spcBef>
                  <a:spcPct val="25000"/>
                </a:spcBef>
                <a:defRPr/>
              </a:pPr>
              <a:r>
                <a:rPr lang="pt-BR" sz="1800" b="1" dirty="0">
                  <a:latin typeface="Arial" pitchFamily="34" charset="0"/>
                </a:rPr>
                <a:t>D C T A</a:t>
              </a:r>
              <a:endParaRPr lang="pt-BR" dirty="0">
                <a:latin typeface="Arial" pitchFamily="34" charset="0"/>
              </a:endParaRPr>
            </a:p>
            <a:p>
              <a:pPr algn="ctr">
                <a:lnSpc>
                  <a:spcPct val="60000"/>
                </a:lnSpc>
                <a:spcBef>
                  <a:spcPct val="25000"/>
                </a:spcBef>
                <a:defRPr/>
              </a:pPr>
              <a:r>
                <a:rPr lang="pt-BR" sz="800" dirty="0">
                  <a:solidFill>
                    <a:schemeClr val="bg1"/>
                  </a:solidFill>
                  <a:latin typeface="Arial" pitchFamily="34" charset="0"/>
                </a:rPr>
                <a:t> </a:t>
              </a:r>
              <a:endParaRPr lang="pt-BR" sz="800" dirty="0">
                <a:solidFill>
                  <a:schemeClr val="bg1"/>
                </a:solidFill>
              </a:endParaRPr>
            </a:p>
          </p:txBody>
        </p:sp>
        <p:sp>
          <p:nvSpPr>
            <p:cNvPr id="21524" name="Text Box 17">
              <a:extLst>
                <a:ext uri="{FF2B5EF4-FFF2-40B4-BE49-F238E27FC236}">
                  <a16:creationId xmlns:a16="http://schemas.microsoft.com/office/drawing/2014/main" id="{476B2DEB-783C-4591-8FB8-9E36DD75AB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" y="2233"/>
              <a:ext cx="676" cy="337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1600">
                  <a:latin typeface="Arial" panose="020B0604020202020204" pitchFamily="34" charset="0"/>
                </a:rPr>
                <a:t>DIRMAB/ DIRENG</a:t>
              </a:r>
            </a:p>
          </p:txBody>
        </p:sp>
        <p:sp>
          <p:nvSpPr>
            <p:cNvPr id="195602" name="Rectangle 18">
              <a:extLst>
                <a:ext uri="{FF2B5EF4-FFF2-40B4-BE49-F238E27FC236}">
                  <a16:creationId xmlns:a16="http://schemas.microsoft.com/office/drawing/2014/main" id="{D5DF722C-DA65-43ED-B280-A6FAFEDB0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" y="3051"/>
              <a:ext cx="857" cy="274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endParaRPr lang="pt-BR" sz="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endParaRPr>
            </a:p>
            <a:p>
              <a:pPr algn="ctr">
                <a:defRPr/>
              </a:pPr>
              <a:r>
                <a:rPr lang="pt-BR" sz="1000" b="1">
                  <a:solidFill>
                    <a:srgbClr val="000000"/>
                  </a:solidFill>
                  <a:latin typeface="Arial" pitchFamily="34" charset="0"/>
                </a:rPr>
                <a:t>MANUTENÇÃO  E INFRA-ESTRUTURA</a:t>
              </a:r>
            </a:p>
            <a:p>
              <a:pPr algn="ctr">
                <a:defRPr/>
              </a:pPr>
              <a:endParaRPr lang="pt-BR" sz="4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527" name="Text Box 20">
              <a:extLst>
                <a:ext uri="{FF2B5EF4-FFF2-40B4-BE49-F238E27FC236}">
                  <a16:creationId xmlns:a16="http://schemas.microsoft.com/office/drawing/2014/main" id="{1B5EF1BD-ECE7-41B9-82D7-2A69F4F66A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4" y="2656"/>
              <a:ext cx="558" cy="183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1600">
                  <a:latin typeface="Arial" panose="020B0604020202020204" pitchFamily="34" charset="0"/>
                </a:rPr>
                <a:t>IFI</a:t>
              </a:r>
            </a:p>
          </p:txBody>
        </p:sp>
        <p:sp>
          <p:nvSpPr>
            <p:cNvPr id="21528" name="Text Box 21">
              <a:extLst>
                <a:ext uri="{FF2B5EF4-FFF2-40B4-BE49-F238E27FC236}">
                  <a16:creationId xmlns:a16="http://schemas.microsoft.com/office/drawing/2014/main" id="{E3319EA1-546B-4117-AA87-E334C6549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9" y="2313"/>
              <a:ext cx="677" cy="16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1400">
                  <a:latin typeface="Arial" panose="020B0604020202020204" pitchFamily="34" charset="0"/>
                </a:rPr>
                <a:t>CINDACTA</a:t>
              </a:r>
            </a:p>
          </p:txBody>
        </p:sp>
        <p:sp>
          <p:nvSpPr>
            <p:cNvPr id="21530" name="Text Box 27">
              <a:extLst>
                <a:ext uri="{FF2B5EF4-FFF2-40B4-BE49-F238E27FC236}">
                  <a16:creationId xmlns:a16="http://schemas.microsoft.com/office/drawing/2014/main" id="{766F1E87-67C8-4387-BF59-1931504BB3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7" y="1613"/>
              <a:ext cx="795" cy="40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>
              <a:prstShdw prst="shdw17" dist="52363" dir="17042175">
                <a:srgbClr val="7A8E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5000"/>
                </a:spcBef>
              </a:pPr>
              <a:endParaRPr lang="pt-BR" altLang="pt-BR" sz="8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  <a:spcBef>
                  <a:spcPct val="25000"/>
                </a:spcBef>
              </a:pPr>
              <a:r>
                <a:rPr lang="pt-BR" altLang="pt-BR" sz="1800" b="1" dirty="0">
                  <a:latin typeface="Arial" panose="020B0604020202020204" pitchFamily="34" charset="0"/>
                </a:rPr>
                <a:t>DECEA</a:t>
              </a:r>
              <a:endParaRPr lang="pt-BR" altLang="pt-BR" dirty="0">
                <a:latin typeface="Arial" panose="020B0604020202020204" pitchFamily="34" charset="0"/>
              </a:endParaRPr>
            </a:p>
            <a:p>
              <a:pPr algn="ctr">
                <a:lnSpc>
                  <a:spcPct val="60000"/>
                </a:lnSpc>
                <a:spcBef>
                  <a:spcPct val="25000"/>
                </a:spcBef>
              </a:pPr>
              <a:endParaRPr lang="pt-BR" altLang="pt-BR" sz="800" dirty="0">
                <a:solidFill>
                  <a:schemeClr val="bg1"/>
                </a:solidFill>
              </a:endParaRPr>
            </a:p>
          </p:txBody>
        </p:sp>
        <p:cxnSp>
          <p:nvCxnSpPr>
            <p:cNvPr id="21531" name="AutoShape 28">
              <a:extLst>
                <a:ext uri="{FF2B5EF4-FFF2-40B4-BE49-F238E27FC236}">
                  <a16:creationId xmlns:a16="http://schemas.microsoft.com/office/drawing/2014/main" id="{390BD5B8-410F-4B46-8EDA-0A7DF8CB62B5}"/>
                </a:ext>
              </a:extLst>
            </p:cNvPr>
            <p:cNvCxnSpPr>
              <a:cxnSpLocks noChangeShapeType="1"/>
              <a:stCxn id="21535" idx="2"/>
              <a:endCxn id="21524" idx="0"/>
            </p:cNvCxnSpPr>
            <p:nvPr/>
          </p:nvCxnSpPr>
          <p:spPr bwMode="auto">
            <a:xfrm>
              <a:off x="1256" y="1954"/>
              <a:ext cx="3" cy="279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32" name="Text Box 29">
              <a:extLst>
                <a:ext uri="{FF2B5EF4-FFF2-40B4-BE49-F238E27FC236}">
                  <a16:creationId xmlns:a16="http://schemas.microsoft.com/office/drawing/2014/main" id="{AF6D6016-B0D6-4609-B9C0-F6EA77D849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" y="2656"/>
              <a:ext cx="837" cy="337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1600">
                  <a:latin typeface="Arial" panose="020B0604020202020204" pitchFamily="34" charset="0"/>
                </a:rPr>
                <a:t>PARQUES/ LABOR.</a:t>
              </a:r>
            </a:p>
          </p:txBody>
        </p:sp>
        <p:cxnSp>
          <p:nvCxnSpPr>
            <p:cNvPr id="21533" name="AutoShape 30">
              <a:extLst>
                <a:ext uri="{FF2B5EF4-FFF2-40B4-BE49-F238E27FC236}">
                  <a16:creationId xmlns:a16="http://schemas.microsoft.com/office/drawing/2014/main" id="{CFA6DFEB-4535-49F2-8603-88B6F450EE43}"/>
                </a:ext>
              </a:extLst>
            </p:cNvPr>
            <p:cNvCxnSpPr>
              <a:cxnSpLocks noChangeShapeType="1"/>
              <a:stCxn id="21524" idx="2"/>
              <a:endCxn id="21532" idx="0"/>
            </p:cNvCxnSpPr>
            <p:nvPr/>
          </p:nvCxnSpPr>
          <p:spPr bwMode="auto">
            <a:xfrm>
              <a:off x="1259" y="2570"/>
              <a:ext cx="0" cy="8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34" name="AutoShape 31">
              <a:extLst>
                <a:ext uri="{FF2B5EF4-FFF2-40B4-BE49-F238E27FC236}">
                  <a16:creationId xmlns:a16="http://schemas.microsoft.com/office/drawing/2014/main" id="{BB51B7F0-2958-4B12-8771-EB42B61D7BC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73" y="2502"/>
              <a:ext cx="0" cy="543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35" name="Text Box 32">
              <a:extLst>
                <a:ext uri="{FF2B5EF4-FFF2-40B4-BE49-F238E27FC236}">
                  <a16:creationId xmlns:a16="http://schemas.microsoft.com/office/drawing/2014/main" id="{7CF8688D-1E53-4F64-89A6-5750192DE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5" y="1620"/>
              <a:ext cx="661" cy="319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>
              <a:prstShdw prst="shdw17" dist="52363" dir="17042175">
                <a:srgbClr val="7A8E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70000"/>
                </a:spcBef>
              </a:pPr>
              <a:r>
                <a:rPr lang="pt-BR" altLang="pt-BR" sz="1600" b="1">
                  <a:latin typeface="Arial" panose="020B0604020202020204" pitchFamily="34" charset="0"/>
                </a:rPr>
                <a:t>COMGAP</a:t>
              </a:r>
            </a:p>
            <a:p>
              <a:pPr algn="ctr">
                <a:lnSpc>
                  <a:spcPct val="80000"/>
                </a:lnSpc>
                <a:spcBef>
                  <a:spcPct val="10000"/>
                </a:spcBef>
              </a:pPr>
              <a:r>
                <a:rPr lang="pt-BR" altLang="pt-BR" sz="1200">
                  <a:latin typeface="Arial" panose="020B0604020202020204" pitchFamily="34" charset="0"/>
                </a:rPr>
                <a:t>APOIO  LOGÍSTICO</a:t>
              </a:r>
              <a:endParaRPr lang="pt-BR" altLang="pt-BR"/>
            </a:p>
          </p:txBody>
        </p:sp>
        <p:sp>
          <p:nvSpPr>
            <p:cNvPr id="21536" name="Line 33">
              <a:extLst>
                <a:ext uri="{FF2B5EF4-FFF2-40B4-BE49-F238E27FC236}">
                  <a16:creationId xmlns:a16="http://schemas.microsoft.com/office/drawing/2014/main" id="{670F4E24-C061-4590-8D93-D67B7E12A5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" y="1456"/>
              <a:ext cx="4883" cy="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37" name="Line 34">
              <a:extLst>
                <a:ext uri="{FF2B5EF4-FFF2-40B4-BE49-F238E27FC236}">
                  <a16:creationId xmlns:a16="http://schemas.microsoft.com/office/drawing/2014/main" id="{B7318782-BB1B-43A1-8458-D15D0222AF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3" y="1461"/>
              <a:ext cx="0" cy="1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38" name="Line 35">
              <a:extLst>
                <a:ext uri="{FF2B5EF4-FFF2-40B4-BE49-F238E27FC236}">
                  <a16:creationId xmlns:a16="http://schemas.microsoft.com/office/drawing/2014/main" id="{31BCD7E2-557F-4142-BC6B-33398E1611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8" y="1461"/>
              <a:ext cx="0" cy="1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39" name="Line 36">
              <a:extLst>
                <a:ext uri="{FF2B5EF4-FFF2-40B4-BE49-F238E27FC236}">
                  <a16:creationId xmlns:a16="http://schemas.microsoft.com/office/drawing/2014/main" id="{38F012A9-4B5C-429A-9E7D-03C1E999A9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61" y="2163"/>
              <a:ext cx="8" cy="15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40" name="Line 37">
              <a:extLst>
                <a:ext uri="{FF2B5EF4-FFF2-40B4-BE49-F238E27FC236}">
                  <a16:creationId xmlns:a16="http://schemas.microsoft.com/office/drawing/2014/main" id="{CA7D57DA-12C5-495B-8DB4-77E0FA93F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4" y="1332"/>
              <a:ext cx="0" cy="1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41" name="Text Box 38">
              <a:extLst>
                <a:ext uri="{FF2B5EF4-FFF2-40B4-BE49-F238E27FC236}">
                  <a16:creationId xmlns:a16="http://schemas.microsoft.com/office/drawing/2014/main" id="{7954889E-A325-4186-81B3-5654BC5A7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" y="1632"/>
              <a:ext cx="802" cy="366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>
              <a:prstShdw prst="shdw17" dist="52363" dir="17042175">
                <a:srgbClr val="7A8E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5000"/>
                </a:spcBef>
              </a:pPr>
              <a:r>
                <a:rPr lang="pt-BR" altLang="pt-BR" sz="1800" b="1" dirty="0">
                  <a:latin typeface="Arial" panose="020B0604020202020204" pitchFamily="34" charset="0"/>
                </a:rPr>
                <a:t>COMPREP</a:t>
              </a:r>
              <a:endParaRPr lang="pt-BR" altLang="pt-BR" b="1" dirty="0">
                <a:latin typeface="Arial" panose="020B0604020202020204" pitchFamily="34" charset="0"/>
              </a:endParaRPr>
            </a:p>
            <a:p>
              <a:pPr algn="ctr">
                <a:lnSpc>
                  <a:spcPct val="85000"/>
                </a:lnSpc>
              </a:pPr>
              <a:r>
                <a:rPr lang="pt-BR" altLang="pt-BR" sz="1200" dirty="0">
                  <a:latin typeface="Arial" panose="020B0604020202020204" pitchFamily="34" charset="0"/>
                </a:rPr>
                <a:t>BASES E </a:t>
              </a:r>
            </a:p>
            <a:p>
              <a:pPr algn="ctr">
                <a:lnSpc>
                  <a:spcPct val="85000"/>
                </a:lnSpc>
              </a:pPr>
              <a:r>
                <a:rPr lang="pt-BR" altLang="pt-BR" sz="1200" b="1" dirty="0">
                  <a:latin typeface="Arial" panose="020B0604020202020204" pitchFamily="34" charset="0"/>
                </a:rPr>
                <a:t>Un. </a:t>
              </a:r>
              <a:r>
                <a:rPr lang="pt-BR" altLang="pt-BR" sz="1200" b="1" dirty="0" err="1">
                  <a:latin typeface="Arial" panose="020B0604020202020204" pitchFamily="34" charset="0"/>
                </a:rPr>
                <a:t>Ae</a:t>
              </a:r>
              <a:r>
                <a:rPr lang="pt-BR" altLang="pt-BR" sz="1200" b="1" dirty="0">
                  <a:latin typeface="Arial" panose="020B0604020202020204" pitchFamily="34" charset="0"/>
                </a:rPr>
                <a:t>.</a:t>
              </a:r>
              <a:endParaRPr lang="pt-BR" altLang="pt-BR" sz="1400" b="1" dirty="0"/>
            </a:p>
          </p:txBody>
        </p:sp>
        <p:sp>
          <p:nvSpPr>
            <p:cNvPr id="21542" name="Line 39">
              <a:extLst>
                <a:ext uri="{FF2B5EF4-FFF2-40B4-BE49-F238E27FC236}">
                  <a16:creationId xmlns:a16="http://schemas.microsoft.com/office/drawing/2014/main" id="{B5FA8089-4F47-4793-BE9D-21D0D3A1D1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" y="1473"/>
              <a:ext cx="0" cy="1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45" name="Line 42">
              <a:extLst>
                <a:ext uri="{FF2B5EF4-FFF2-40B4-BE49-F238E27FC236}">
                  <a16:creationId xmlns:a16="http://schemas.microsoft.com/office/drawing/2014/main" id="{55E9645C-0835-4E26-A293-9C1D5473C1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3" y="1461"/>
              <a:ext cx="0" cy="1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27" name="Text Box 43">
              <a:extLst>
                <a:ext uri="{FF2B5EF4-FFF2-40B4-BE49-F238E27FC236}">
                  <a16:creationId xmlns:a16="http://schemas.microsoft.com/office/drawing/2014/main" id="{94B5D554-E758-4A1E-8A8B-0F8AA7A3B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1" y="1628"/>
              <a:ext cx="638" cy="307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>
              <a:prstShdw prst="shdw17" dist="52363" dir="17042175">
                <a:srgbClr val="CCECFF">
                  <a:gamma/>
                  <a:shade val="60000"/>
                  <a:invGamma/>
                </a:srgbClr>
              </a:prstShdw>
            </a:effectLst>
          </p:spPr>
          <p:txBody>
            <a:bodyPr lIns="0" tIns="0" rIns="0"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25000"/>
                </a:spcBef>
                <a:defRPr/>
              </a:pPr>
              <a:endParaRPr lang="pt-BR" sz="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  <a:p>
              <a:pPr algn="ctr">
                <a:lnSpc>
                  <a:spcPct val="60000"/>
                </a:lnSpc>
                <a:spcBef>
                  <a:spcPct val="25000"/>
                </a:spcBef>
                <a:defRPr/>
              </a:pPr>
              <a:endParaRPr lang="pt-BR" sz="800" b="1" dirty="0">
                <a:solidFill>
                  <a:schemeClr val="bg1"/>
                </a:solidFill>
                <a:latin typeface="Arial" pitchFamily="34" charset="0"/>
              </a:endParaRPr>
            </a:p>
            <a:p>
              <a:pPr algn="ctr">
                <a:lnSpc>
                  <a:spcPct val="60000"/>
                </a:lnSpc>
                <a:spcBef>
                  <a:spcPct val="25000"/>
                </a:spcBef>
                <a:defRPr/>
              </a:pPr>
              <a:r>
                <a:rPr lang="pt-BR" sz="1600" b="1" dirty="0">
                  <a:latin typeface="Arial" pitchFamily="34" charset="0"/>
                </a:rPr>
                <a:t>COMGEP</a:t>
              </a:r>
            </a:p>
            <a:p>
              <a:pPr algn="ctr">
                <a:lnSpc>
                  <a:spcPct val="60000"/>
                </a:lnSpc>
                <a:spcBef>
                  <a:spcPct val="25000"/>
                </a:spcBef>
                <a:defRPr/>
              </a:pPr>
              <a:endParaRPr lang="pt-BR" sz="8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21547" name="Text Box 44">
              <a:extLst>
                <a:ext uri="{FF2B5EF4-FFF2-40B4-BE49-F238E27FC236}">
                  <a16:creationId xmlns:a16="http://schemas.microsoft.com/office/drawing/2014/main" id="{B583AE40-4C4B-4C6E-B571-6BE078D7F7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5" y="2328"/>
              <a:ext cx="558" cy="183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1600">
                  <a:latin typeface="Arial" panose="020B0604020202020204" pitchFamily="34" charset="0"/>
                </a:rPr>
                <a:t>DIRSA</a:t>
              </a:r>
            </a:p>
          </p:txBody>
        </p:sp>
        <p:sp>
          <p:nvSpPr>
            <p:cNvPr id="21548" name="Line 45">
              <a:extLst>
                <a:ext uri="{FF2B5EF4-FFF2-40B4-BE49-F238E27FC236}">
                  <a16:creationId xmlns:a16="http://schemas.microsoft.com/office/drawing/2014/main" id="{062F2E84-9279-43B8-BDB5-D4892718D9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0" y="1460"/>
              <a:ext cx="0" cy="14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21549" name="AutoShape 46">
              <a:extLst>
                <a:ext uri="{FF2B5EF4-FFF2-40B4-BE49-F238E27FC236}">
                  <a16:creationId xmlns:a16="http://schemas.microsoft.com/office/drawing/2014/main" id="{B8DEB8A8-FCC3-4E3E-A430-55BD2863390B}"/>
                </a:ext>
              </a:extLst>
            </p:cNvPr>
            <p:cNvCxnSpPr>
              <a:cxnSpLocks noChangeShapeType="1"/>
              <a:stCxn id="21541" idx="2"/>
            </p:cNvCxnSpPr>
            <p:nvPr/>
          </p:nvCxnSpPr>
          <p:spPr bwMode="auto">
            <a:xfrm>
              <a:off x="455" y="1998"/>
              <a:ext cx="31" cy="1074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5631" name="Rectangle 47">
              <a:extLst>
                <a:ext uri="{FF2B5EF4-FFF2-40B4-BE49-F238E27FC236}">
                  <a16:creationId xmlns:a16="http://schemas.microsoft.com/office/drawing/2014/main" id="{9358F51C-5966-4952-9782-FF1C7CAB1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" y="3051"/>
              <a:ext cx="498" cy="313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endParaRPr lang="pt-BR" sz="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endParaRPr>
            </a:p>
            <a:p>
              <a:pPr algn="ctr">
                <a:defRPr/>
              </a:pPr>
              <a:endParaRPr lang="pt-BR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endParaRPr>
            </a:p>
            <a:p>
              <a:pPr algn="ctr">
                <a:defRPr/>
              </a:pPr>
              <a:r>
                <a:rPr lang="pt-BR" sz="1000" b="1">
                  <a:solidFill>
                    <a:srgbClr val="000000"/>
                  </a:solidFill>
                  <a:latin typeface="Arial" pitchFamily="34" charset="0"/>
                </a:rPr>
                <a:t>CERTIFIC.</a:t>
              </a:r>
            </a:p>
            <a:p>
              <a:pPr algn="ctr">
                <a:defRPr/>
              </a:pPr>
              <a:endParaRPr lang="pt-BR" sz="1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551" name="Rectangle 48">
              <a:extLst>
                <a:ext uri="{FF2B5EF4-FFF2-40B4-BE49-F238E27FC236}">
                  <a16:creationId xmlns:a16="http://schemas.microsoft.com/office/drawing/2014/main" id="{47CEB5F4-B1D0-412A-A6EB-2DAC8A1CD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3052"/>
              <a:ext cx="533" cy="276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 lIns="0" tIns="0" rIns="0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pt-BR" altLang="pt-BR" sz="1800">
                <a:latin typeface="Arial" panose="020B0604020202020204" pitchFamily="34" charset="0"/>
              </a:endParaRPr>
            </a:p>
          </p:txBody>
        </p:sp>
        <p:sp>
          <p:nvSpPr>
            <p:cNvPr id="21552" name="Rectangle 49">
              <a:extLst>
                <a:ext uri="{FF2B5EF4-FFF2-40B4-BE49-F238E27FC236}">
                  <a16:creationId xmlns:a16="http://schemas.microsoft.com/office/drawing/2014/main" id="{22AA092E-4E10-43E5-9080-D42106C10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" y="3051"/>
              <a:ext cx="736" cy="276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pt-BR" altLang="pt-BR" sz="1800">
                <a:latin typeface="Arial" panose="020B0604020202020204" pitchFamily="34" charset="0"/>
              </a:endParaRPr>
            </a:p>
          </p:txBody>
        </p:sp>
        <p:sp>
          <p:nvSpPr>
            <p:cNvPr id="21553" name="Rectangle 50">
              <a:extLst>
                <a:ext uri="{FF2B5EF4-FFF2-40B4-BE49-F238E27FC236}">
                  <a16:creationId xmlns:a16="http://schemas.microsoft.com/office/drawing/2014/main" id="{95BCD618-2D0D-4265-868B-2131A83B3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" y="3051"/>
              <a:ext cx="73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pt-BR" altLang="pt-BR" sz="1800">
                <a:latin typeface="Arial" panose="020B0604020202020204" pitchFamily="34" charset="0"/>
              </a:endParaRPr>
            </a:p>
          </p:txBody>
        </p:sp>
        <p:sp>
          <p:nvSpPr>
            <p:cNvPr id="195635" name="Rectangle 51">
              <a:extLst>
                <a:ext uri="{FF2B5EF4-FFF2-40B4-BE49-F238E27FC236}">
                  <a16:creationId xmlns:a16="http://schemas.microsoft.com/office/drawing/2014/main" id="{D3D56A91-C218-4F92-974D-8F0B67F8A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6" y="3052"/>
              <a:ext cx="495" cy="285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95000"/>
                </a:lnSpc>
                <a:defRPr/>
              </a:pPr>
              <a:r>
                <a:rPr lang="pt-BR" sz="1000" b="1">
                  <a:solidFill>
                    <a:srgbClr val="000000"/>
                  </a:solidFill>
                  <a:latin typeface="Arial" pitchFamily="34" charset="0"/>
                </a:rPr>
                <a:t>ANÁLISE</a:t>
              </a:r>
            </a:p>
            <a:p>
              <a:pPr algn="ctr">
                <a:lnSpc>
                  <a:spcPct val="95000"/>
                </a:lnSpc>
                <a:defRPr/>
              </a:pPr>
              <a:r>
                <a:rPr lang="pt-BR" sz="1000" b="1">
                  <a:solidFill>
                    <a:srgbClr val="000000"/>
                  </a:solidFill>
                  <a:latin typeface="Arial" pitchFamily="34" charset="0"/>
                </a:rPr>
                <a:t> E</a:t>
              </a:r>
            </a:p>
            <a:p>
              <a:pPr algn="ctr">
                <a:lnSpc>
                  <a:spcPct val="95000"/>
                </a:lnSpc>
                <a:defRPr/>
              </a:pPr>
              <a:r>
                <a:rPr lang="pt-BR" sz="1000" b="1">
                  <a:solidFill>
                    <a:srgbClr val="000000"/>
                  </a:solidFill>
                  <a:latin typeface="Arial" pitchFamily="34" charset="0"/>
                </a:rPr>
                <a:t>DIAGNÓST</a:t>
              </a:r>
              <a:r>
                <a:rPr lang="pt-BR" sz="1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</a:rPr>
                <a:t>.</a:t>
              </a:r>
            </a:p>
            <a:p>
              <a:pPr algn="ctr">
                <a:lnSpc>
                  <a:spcPct val="120000"/>
                </a:lnSpc>
                <a:defRPr/>
              </a:pPr>
              <a:endParaRPr lang="pt-BR" sz="1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5636" name="Rectangle 52">
              <a:extLst>
                <a:ext uri="{FF2B5EF4-FFF2-40B4-BE49-F238E27FC236}">
                  <a16:creationId xmlns:a16="http://schemas.microsoft.com/office/drawing/2014/main" id="{E66AE50B-3F26-4B64-8638-69F07D35D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" y="3135"/>
              <a:ext cx="54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pt-BR" sz="1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"/>
                </a:rPr>
                <a:t>     </a:t>
              </a:r>
              <a:r>
                <a:rPr lang="pt-BR" sz="1000" b="1">
                  <a:solidFill>
                    <a:srgbClr val="000000"/>
                  </a:solidFill>
                  <a:latin typeface="Arial "/>
                </a:rPr>
                <a:t>ENSAIOS</a:t>
              </a:r>
            </a:p>
          </p:txBody>
        </p:sp>
        <p:grpSp>
          <p:nvGrpSpPr>
            <p:cNvPr id="21556" name="Group 53">
              <a:extLst>
                <a:ext uri="{FF2B5EF4-FFF2-40B4-BE49-F238E27FC236}">
                  <a16:creationId xmlns:a16="http://schemas.microsoft.com/office/drawing/2014/main" id="{F1FA7881-D850-4ACA-97B2-FD585337E2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03" y="3076"/>
              <a:ext cx="818" cy="276"/>
              <a:chOff x="2091" y="3064"/>
              <a:chExt cx="891" cy="276"/>
            </a:xfrm>
          </p:grpSpPr>
          <p:sp>
            <p:nvSpPr>
              <p:cNvPr id="21577" name="Rectangle 54">
                <a:extLst>
                  <a:ext uri="{FF2B5EF4-FFF2-40B4-BE49-F238E27FC236}">
                    <a16:creationId xmlns:a16="http://schemas.microsoft.com/office/drawing/2014/main" id="{D7D9D31E-CDC3-4A4A-84B2-99B4DC8BC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2" y="3064"/>
                <a:ext cx="890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pt-BR" altLang="pt-B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578" name="Rectangle 55">
                <a:extLst>
                  <a:ext uri="{FF2B5EF4-FFF2-40B4-BE49-F238E27FC236}">
                    <a16:creationId xmlns:a16="http://schemas.microsoft.com/office/drawing/2014/main" id="{3E7AD8E1-3385-46DB-B850-1D77BB1CA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1" y="3081"/>
                <a:ext cx="882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pt-BR" altLang="pt-BR" sz="1000" b="1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557" name="Text Box 58">
              <a:extLst>
                <a:ext uri="{FF2B5EF4-FFF2-40B4-BE49-F238E27FC236}">
                  <a16:creationId xmlns:a16="http://schemas.microsoft.com/office/drawing/2014/main" id="{597A7B6E-5608-4654-B3AC-476120DF07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1" y="2656"/>
              <a:ext cx="558" cy="183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1600">
                  <a:latin typeface="Arial" panose="020B0604020202020204" pitchFamily="34" charset="0"/>
                </a:rPr>
                <a:t>IAE</a:t>
              </a:r>
            </a:p>
          </p:txBody>
        </p:sp>
        <p:sp>
          <p:nvSpPr>
            <p:cNvPr id="195643" name="Rectangle 59">
              <a:extLst>
                <a:ext uri="{FF2B5EF4-FFF2-40B4-BE49-F238E27FC236}">
                  <a16:creationId xmlns:a16="http://schemas.microsoft.com/office/drawing/2014/main" id="{3BE25B1F-6CED-41A4-9DED-12431F170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" y="3051"/>
              <a:ext cx="499" cy="313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endParaRPr lang="pt-BR" sz="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endParaRPr>
            </a:p>
            <a:p>
              <a:pPr algn="ctr">
                <a:defRPr/>
              </a:pPr>
              <a:endParaRPr lang="pt-BR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endParaRPr>
            </a:p>
            <a:p>
              <a:pPr algn="ctr">
                <a:defRPr/>
              </a:pPr>
              <a:r>
                <a:rPr lang="pt-BR" sz="1000" b="1">
                  <a:solidFill>
                    <a:srgbClr val="000000"/>
                  </a:solidFill>
                  <a:latin typeface="Arial" pitchFamily="34" charset="0"/>
                </a:rPr>
                <a:t>P &amp; D</a:t>
              </a:r>
            </a:p>
            <a:p>
              <a:pPr algn="ctr">
                <a:defRPr/>
              </a:pPr>
              <a:endParaRPr lang="pt-BR" sz="1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559" name="Text Box 60">
              <a:extLst>
                <a:ext uri="{FF2B5EF4-FFF2-40B4-BE49-F238E27FC236}">
                  <a16:creationId xmlns:a16="http://schemas.microsoft.com/office/drawing/2014/main" id="{57C2B77F-ED3C-4D53-A6BC-DF61B96DC7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3" y="2656"/>
              <a:ext cx="558" cy="183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1600">
                  <a:latin typeface="Arial" panose="020B0604020202020204" pitchFamily="34" charset="0"/>
                </a:rPr>
                <a:t>IEAv</a:t>
              </a:r>
            </a:p>
          </p:txBody>
        </p:sp>
        <p:sp>
          <p:nvSpPr>
            <p:cNvPr id="195645" name="Rectangle 61">
              <a:extLst>
                <a:ext uri="{FF2B5EF4-FFF2-40B4-BE49-F238E27FC236}">
                  <a16:creationId xmlns:a16="http://schemas.microsoft.com/office/drawing/2014/main" id="{776DC44F-B4F9-495A-8EDB-0E330E705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" y="3051"/>
              <a:ext cx="499" cy="313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endParaRPr lang="pt-BR" sz="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endParaRPr>
            </a:p>
            <a:p>
              <a:pPr algn="ctr">
                <a:defRPr/>
              </a:pPr>
              <a:endParaRPr lang="pt-BR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endParaRPr>
            </a:p>
            <a:p>
              <a:pPr algn="ctr">
                <a:defRPr/>
              </a:pPr>
              <a:r>
                <a:rPr lang="pt-BR" sz="1000" b="1">
                  <a:solidFill>
                    <a:srgbClr val="000000"/>
                  </a:solidFill>
                  <a:latin typeface="Arial" pitchFamily="34" charset="0"/>
                </a:rPr>
                <a:t>C &amp; T</a:t>
              </a:r>
            </a:p>
            <a:p>
              <a:pPr algn="ctr">
                <a:defRPr/>
              </a:pPr>
              <a:endParaRPr lang="pt-BR" sz="1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561" name="Line 62">
              <a:extLst>
                <a:ext uri="{FF2B5EF4-FFF2-40B4-BE49-F238E27FC236}">
                  <a16:creationId xmlns:a16="http://schemas.microsoft.com/office/drawing/2014/main" id="{1952E84F-2110-4FDF-A9CD-FF4F3BDFFF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88" y="1954"/>
              <a:ext cx="15" cy="54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62" name="Line 63">
              <a:extLst>
                <a:ext uri="{FF2B5EF4-FFF2-40B4-BE49-F238E27FC236}">
                  <a16:creationId xmlns:a16="http://schemas.microsoft.com/office/drawing/2014/main" id="{D8416CD5-F999-4A50-BBD4-3BD13F0156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86" y="2509"/>
              <a:ext cx="2" cy="1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63" name="Line 64">
              <a:extLst>
                <a:ext uri="{FF2B5EF4-FFF2-40B4-BE49-F238E27FC236}">
                  <a16:creationId xmlns:a16="http://schemas.microsoft.com/office/drawing/2014/main" id="{0D460BCA-F350-4487-9A61-8DB9BAEBEE1B}"/>
                </a:ext>
              </a:extLst>
            </p:cNvPr>
            <p:cNvSpPr>
              <a:spLocks noChangeShapeType="1"/>
            </p:cNvSpPr>
            <p:nvPr/>
          </p:nvSpPr>
          <p:spPr bwMode="invGray">
            <a:xfrm>
              <a:off x="4731" y="2504"/>
              <a:ext cx="1167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2075" tIns="46038" rIns="92075" bIns="46038" anchor="ctr"/>
            <a:lstStyle/>
            <a:p>
              <a:endParaRPr lang="pt-BR"/>
            </a:p>
          </p:txBody>
        </p:sp>
        <p:sp>
          <p:nvSpPr>
            <p:cNvPr id="21564" name="Line 65">
              <a:extLst>
                <a:ext uri="{FF2B5EF4-FFF2-40B4-BE49-F238E27FC236}">
                  <a16:creationId xmlns:a16="http://schemas.microsoft.com/office/drawing/2014/main" id="{5F56CD2B-FEAA-444A-8E04-3569905BB7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38" y="2512"/>
              <a:ext cx="2" cy="1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65" name="Line 66">
              <a:extLst>
                <a:ext uri="{FF2B5EF4-FFF2-40B4-BE49-F238E27FC236}">
                  <a16:creationId xmlns:a16="http://schemas.microsoft.com/office/drawing/2014/main" id="{0052720D-4F77-45C0-B668-E3AD0A8FD3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86" y="2511"/>
              <a:ext cx="2" cy="1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66" name="Text Box 67">
              <a:extLst>
                <a:ext uri="{FF2B5EF4-FFF2-40B4-BE49-F238E27FC236}">
                  <a16:creationId xmlns:a16="http://schemas.microsoft.com/office/drawing/2014/main" id="{D916C5CF-2379-480B-928B-875A39F5A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1" y="2321"/>
              <a:ext cx="558" cy="183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1600" dirty="0">
                  <a:latin typeface="Arial" panose="020B0604020202020204" pitchFamily="34" charset="0"/>
                </a:rPr>
                <a:t>DIRAD</a:t>
              </a:r>
            </a:p>
          </p:txBody>
        </p:sp>
        <p:cxnSp>
          <p:nvCxnSpPr>
            <p:cNvPr id="21567" name="AutoShape 68">
              <a:extLst>
                <a:ext uri="{FF2B5EF4-FFF2-40B4-BE49-F238E27FC236}">
                  <a16:creationId xmlns:a16="http://schemas.microsoft.com/office/drawing/2014/main" id="{4948A709-ECE7-4575-BFBB-B754AAD7D08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603" y="2506"/>
              <a:ext cx="0" cy="543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68" name="AutoShape 69">
              <a:extLst>
                <a:ext uri="{FF2B5EF4-FFF2-40B4-BE49-F238E27FC236}">
                  <a16:creationId xmlns:a16="http://schemas.microsoft.com/office/drawing/2014/main" id="{6F30E181-D7DC-49B7-B7AD-41E9635102F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70" y="2512"/>
              <a:ext cx="0" cy="543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69" name="Line 70">
              <a:extLst>
                <a:ext uri="{FF2B5EF4-FFF2-40B4-BE49-F238E27FC236}">
                  <a16:creationId xmlns:a16="http://schemas.microsoft.com/office/drawing/2014/main" id="{FD767DED-B902-4768-B0E1-BE690EA12C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02" y="2173"/>
              <a:ext cx="2" cy="1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70" name="Line 71">
              <a:extLst>
                <a:ext uri="{FF2B5EF4-FFF2-40B4-BE49-F238E27FC236}">
                  <a16:creationId xmlns:a16="http://schemas.microsoft.com/office/drawing/2014/main" id="{3CE0FB88-469F-4DB6-827D-6B7A8E5BAF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0" y="2176"/>
              <a:ext cx="2" cy="1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71" name="Line 72">
              <a:extLst>
                <a:ext uri="{FF2B5EF4-FFF2-40B4-BE49-F238E27FC236}">
                  <a16:creationId xmlns:a16="http://schemas.microsoft.com/office/drawing/2014/main" id="{FC43A058-B206-4C7D-A0D8-F30E497C443F}"/>
                </a:ext>
              </a:extLst>
            </p:cNvPr>
            <p:cNvSpPr>
              <a:spLocks noChangeShapeType="1"/>
            </p:cNvSpPr>
            <p:nvPr/>
          </p:nvSpPr>
          <p:spPr bwMode="invGray">
            <a:xfrm>
              <a:off x="1963" y="2170"/>
              <a:ext cx="64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2075" tIns="46038" rIns="92075" bIns="46038" anchor="ctr"/>
            <a:lstStyle/>
            <a:p>
              <a:endParaRPr lang="pt-BR"/>
            </a:p>
          </p:txBody>
        </p:sp>
        <p:grpSp>
          <p:nvGrpSpPr>
            <p:cNvPr id="21572" name="Group 73">
              <a:extLst>
                <a:ext uri="{FF2B5EF4-FFF2-40B4-BE49-F238E27FC236}">
                  <a16:creationId xmlns:a16="http://schemas.microsoft.com/office/drawing/2014/main" id="{512A107C-C1CF-404C-9B1A-517ED2D70B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3" y="3055"/>
              <a:ext cx="824" cy="276"/>
              <a:chOff x="2084" y="3064"/>
              <a:chExt cx="898" cy="276"/>
            </a:xfrm>
          </p:grpSpPr>
          <p:sp>
            <p:nvSpPr>
              <p:cNvPr id="21573" name="Rectangle 74">
                <a:extLst>
                  <a:ext uri="{FF2B5EF4-FFF2-40B4-BE49-F238E27FC236}">
                    <a16:creationId xmlns:a16="http://schemas.microsoft.com/office/drawing/2014/main" id="{6C7A78E3-E496-4F61-B530-E5362AC33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2" y="3064"/>
                <a:ext cx="890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pt-BR" altLang="pt-B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574" name="Rectangle 75">
                <a:extLst>
                  <a:ext uri="{FF2B5EF4-FFF2-40B4-BE49-F238E27FC236}">
                    <a16:creationId xmlns:a16="http://schemas.microsoft.com/office/drawing/2014/main" id="{E83388A6-84BA-4AE7-95E5-DFFE84D4C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1" y="3081"/>
                <a:ext cx="881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pt-BR" altLang="pt-BR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DEFESA  DO</a:t>
                </a:r>
                <a:endParaRPr lang="pt-BR" altLang="pt-BR" sz="1200">
                  <a:latin typeface="Arial" panose="020B0604020202020204" pitchFamily="34" charset="0"/>
                </a:endParaRPr>
              </a:p>
            </p:txBody>
          </p:sp>
          <p:sp>
            <p:nvSpPr>
              <p:cNvPr id="21575" name="Rectangle 76">
                <a:extLst>
                  <a:ext uri="{FF2B5EF4-FFF2-40B4-BE49-F238E27FC236}">
                    <a16:creationId xmlns:a16="http://schemas.microsoft.com/office/drawing/2014/main" id="{C6275FAE-5F91-4FC6-B150-083EB3DF4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3" y="3215"/>
                <a:ext cx="819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pt-BR" altLang="pt-BR" sz="10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ESPAÇO AÉREO</a:t>
                </a:r>
              </a:p>
            </p:txBody>
          </p:sp>
          <p:sp>
            <p:nvSpPr>
              <p:cNvPr id="21576" name="Rectangle 77">
                <a:extLst>
                  <a:ext uri="{FF2B5EF4-FFF2-40B4-BE49-F238E27FC236}">
                    <a16:creationId xmlns:a16="http://schemas.microsoft.com/office/drawing/2014/main" id="{6DDFC901-DF11-44D1-8EEB-E5BB9B4F6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3064"/>
                <a:ext cx="890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pt-BR" altLang="pt-BR" sz="18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1509" name="Text Box 82">
            <a:extLst>
              <a:ext uri="{FF2B5EF4-FFF2-40B4-BE49-F238E27FC236}">
                <a16:creationId xmlns:a16="http://schemas.microsoft.com/office/drawing/2014/main" id="{A03C29AB-3ACA-4357-B80A-E0216F4B6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254" y="4533106"/>
            <a:ext cx="1223962" cy="63976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CONTROLE DO ESPAÇO AÉREO</a:t>
            </a:r>
          </a:p>
        </p:txBody>
      </p:sp>
      <p:pic>
        <p:nvPicPr>
          <p:cNvPr id="21511" name="Picture 7" descr="Sismetra_Azul">
            <a:extLst>
              <a:ext uri="{FF2B5EF4-FFF2-40B4-BE49-F238E27FC236}">
                <a16:creationId xmlns:a16="http://schemas.microsoft.com/office/drawing/2014/main" id="{CE1B8191-51C3-4A5F-83D5-DCB955291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82">
            <a:extLst>
              <a:ext uri="{FF2B5EF4-FFF2-40B4-BE49-F238E27FC236}">
                <a16:creationId xmlns:a16="http://schemas.microsoft.com/office/drawing/2014/main" id="{C8CB233B-6459-46DA-A3C8-39399CB39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0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pt-BR" sz="1200" b="1"/>
              <a:t>INFO</a:t>
            </a:r>
            <a:endParaRPr lang="pt-BR" altLang="pt-BR" sz="1200" b="1"/>
          </a:p>
        </p:txBody>
      </p:sp>
      <p:sp>
        <p:nvSpPr>
          <p:cNvPr id="83" name="Text Box 21">
            <a:extLst>
              <a:ext uri="{FF2B5EF4-FFF2-40B4-BE49-F238E27FC236}">
                <a16:creationId xmlns:a16="http://schemas.microsoft.com/office/drawing/2014/main" id="{02F65700-ACE5-4BF3-8B26-FB1D41F55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384" y="379512"/>
            <a:ext cx="685800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sz="2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89" name="Text Box 41">
            <a:extLst>
              <a:ext uri="{FF2B5EF4-FFF2-40B4-BE49-F238E27FC236}">
                <a16:creationId xmlns:a16="http://schemas.microsoft.com/office/drawing/2014/main" id="{293E5F39-391C-4D38-8A3C-82CE039D6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142" y="4564064"/>
            <a:ext cx="899417" cy="4730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>
            <a:spAutoFit/>
          </a:bodyPr>
          <a:lstStyle/>
          <a:p>
            <a:pPr algn="ctr">
              <a:defRPr/>
            </a:pPr>
            <a:endParaRPr lang="pt-BR" sz="1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Unicode MS" pitchFamily="34" charset="-128"/>
            </a:endParaRPr>
          </a:p>
          <a:p>
            <a:pPr algn="ctr">
              <a:defRPr/>
            </a:pPr>
            <a:r>
              <a:rPr lang="pt-BR" sz="1000" b="1" dirty="0">
                <a:solidFill>
                  <a:srgbClr val="000000"/>
                </a:solidFill>
                <a:latin typeface="Arial" pitchFamily="34" charset="0"/>
              </a:rPr>
              <a:t>ESCOLAS</a:t>
            </a:r>
          </a:p>
          <a:p>
            <a:pPr algn="ctr">
              <a:defRPr/>
            </a:pPr>
            <a:endParaRPr lang="pt-BR" sz="8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" name="Text Box 67">
            <a:extLst>
              <a:ext uri="{FF2B5EF4-FFF2-40B4-BE49-F238E27FC236}">
                <a16:creationId xmlns:a16="http://schemas.microsoft.com/office/drawing/2014/main" id="{D88476F3-054F-4C15-BD7D-4A411D509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712" y="3393281"/>
            <a:ext cx="817652" cy="29238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dirty="0">
                <a:latin typeface="Arial" panose="020B0604020202020204" pitchFamily="34" charset="0"/>
              </a:rPr>
              <a:t>DIRENS</a:t>
            </a:r>
          </a:p>
        </p:txBody>
      </p:sp>
      <p:sp>
        <p:nvSpPr>
          <p:cNvPr id="100" name="Line 64">
            <a:extLst>
              <a:ext uri="{FF2B5EF4-FFF2-40B4-BE49-F238E27FC236}">
                <a16:creationId xmlns:a16="http://schemas.microsoft.com/office/drawing/2014/main" id="{96CE578C-3511-4491-936C-5049FE341DFF}"/>
              </a:ext>
            </a:extLst>
          </p:cNvPr>
          <p:cNvSpPr>
            <a:spLocks noChangeShapeType="1"/>
          </p:cNvSpPr>
          <p:nvPr/>
        </p:nvSpPr>
        <p:spPr bwMode="invGray">
          <a:xfrm flipV="1">
            <a:off x="3822668" y="3140968"/>
            <a:ext cx="826442" cy="142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pt-BR"/>
          </a:p>
        </p:txBody>
      </p:sp>
      <p:cxnSp>
        <p:nvCxnSpPr>
          <p:cNvPr id="103" name="AutoShape 68">
            <a:extLst>
              <a:ext uri="{FF2B5EF4-FFF2-40B4-BE49-F238E27FC236}">
                <a16:creationId xmlns:a16="http://schemas.microsoft.com/office/drawing/2014/main" id="{AC2194A1-3023-48E7-8F07-4894489D1C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63622" y="3702174"/>
            <a:ext cx="0" cy="86201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FB7C247-25CA-4580-BC7E-548EE8B921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5091"/>
            <a:ext cx="8568952" cy="5633885"/>
          </a:xfrm>
          <a:prstGeom prst="rect">
            <a:avLst/>
          </a:prstGeom>
        </p:spPr>
      </p:pic>
      <p:sp>
        <p:nvSpPr>
          <p:cNvPr id="3" name="Text Box 21">
            <a:extLst>
              <a:ext uri="{FF2B5EF4-FFF2-40B4-BE49-F238E27FC236}">
                <a16:creationId xmlns:a16="http://schemas.microsoft.com/office/drawing/2014/main" id="{07F108F8-59FC-4044-B972-9380B636F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384" y="188640"/>
            <a:ext cx="685800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sz="2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3730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">
            <a:extLst>
              <a:ext uri="{FF2B5EF4-FFF2-40B4-BE49-F238E27FC236}">
                <a16:creationId xmlns:a16="http://schemas.microsoft.com/office/drawing/2014/main" id="{F315A2DE-79EF-4988-95F6-B864DC9E8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295400"/>
            <a:ext cx="6324600" cy="5181600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8437" name="Text Box 21">
            <a:extLst>
              <a:ext uri="{FF2B5EF4-FFF2-40B4-BE49-F238E27FC236}">
                <a16:creationId xmlns:a16="http://schemas.microsoft.com/office/drawing/2014/main" id="{C53DF80C-9247-4EA3-872D-56BD34B6A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392" y="332656"/>
            <a:ext cx="685800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sz="2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  <p:pic>
        <p:nvPicPr>
          <p:cNvPr id="24582" name="Picture 7" descr="Sismetra_Azul">
            <a:extLst>
              <a:ext uri="{FF2B5EF4-FFF2-40B4-BE49-F238E27FC236}">
                <a16:creationId xmlns:a16="http://schemas.microsoft.com/office/drawing/2014/main" id="{B21CF485-8C01-4116-A4F0-85541514C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Espaço Reservado para Número de Slide 5">
            <a:extLst>
              <a:ext uri="{FF2B5EF4-FFF2-40B4-BE49-F238E27FC236}">
                <a16:creationId xmlns:a16="http://schemas.microsoft.com/office/drawing/2014/main" id="{50285F13-F6AB-4EF1-BEE8-62E12B488DD8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2A1CBC18-A92D-40CF-BA1B-E97B83173FB5}" type="slidenum">
              <a:rPr lang="pt-BR" altLang="pt-BR" sz="1400"/>
              <a:pPr algn="r" eaLnBrk="1" hangingPunct="1"/>
              <a:t>24</a:t>
            </a:fld>
            <a:endParaRPr lang="pt-BR" altLang="pt-BR" sz="140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930472E-D94B-4BB7-AD32-0759189AC22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131510"/>
            <a:ext cx="6582494" cy="5374066"/>
          </a:xfrm>
          <a:prstGeom prst="rect">
            <a:avLst/>
          </a:prstGeom>
        </p:spPr>
      </p:pic>
      <p:sp>
        <p:nvSpPr>
          <p:cNvPr id="24580" name="Oval 7">
            <a:extLst>
              <a:ext uri="{FF2B5EF4-FFF2-40B4-BE49-F238E27FC236}">
                <a16:creationId xmlns:a16="http://schemas.microsoft.com/office/drawing/2014/main" id="{7859E0B9-BFE5-4C0A-B346-7C92CAA37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3078" y="4941168"/>
            <a:ext cx="533400" cy="4572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Número de Slide 1">
            <a:extLst>
              <a:ext uri="{FF2B5EF4-FFF2-40B4-BE49-F238E27FC236}">
                <a16:creationId xmlns:a16="http://schemas.microsoft.com/office/drawing/2014/main" id="{74394ECA-8A0A-4D8F-A6B7-12F2495036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BF1F8F3-D3D2-45A1-9BA4-066B38187FD9}" type="slidenum">
              <a:rPr lang="pt-BR" altLang="pt-BR" smtClean="0"/>
              <a:pPr>
                <a:defRPr/>
              </a:pPr>
              <a:t>25</a:t>
            </a:fld>
            <a:endParaRPr lang="pt-BR" altLang="pt-BR" sz="1400"/>
          </a:p>
        </p:txBody>
      </p:sp>
      <p:pic>
        <p:nvPicPr>
          <p:cNvPr id="26627" name="Picture 1">
            <a:extLst>
              <a:ext uri="{FF2B5EF4-FFF2-40B4-BE49-F238E27FC236}">
                <a16:creationId xmlns:a16="http://schemas.microsoft.com/office/drawing/2014/main" id="{025FC49C-F8F5-4D99-B266-E65AB6421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05" y="836712"/>
            <a:ext cx="6801371" cy="570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BE9EF07-2394-4950-9851-EAD9632A4901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79375"/>
            <a:ext cx="8229600" cy="1144588"/>
          </a:xfrm>
          <a:prstGeom prst="rect">
            <a:avLst/>
          </a:prstGeom>
          <a:ln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altLang="pt-BR" kern="0" dirty="0"/>
              <a:t>Reestruturação da FAB</a:t>
            </a:r>
          </a:p>
        </p:txBody>
      </p:sp>
      <p:pic>
        <p:nvPicPr>
          <p:cNvPr id="5" name="Picture 7" descr="Sismetra_Azul">
            <a:extLst>
              <a:ext uri="{FF2B5EF4-FFF2-40B4-BE49-F238E27FC236}">
                <a16:creationId xmlns:a16="http://schemas.microsoft.com/office/drawing/2014/main" id="{6A11E5DD-88B5-4B9B-BF78-893F2244B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211577B-0473-444D-AAEB-3449C48FBC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" b="1869"/>
          <a:stretch/>
        </p:blipFill>
        <p:spPr>
          <a:xfrm>
            <a:off x="1215008" y="360686"/>
            <a:ext cx="6669360" cy="6236666"/>
          </a:xfrm>
          <a:prstGeom prst="rect">
            <a:avLst/>
          </a:prstGeom>
        </p:spPr>
      </p:pic>
      <p:pic>
        <p:nvPicPr>
          <p:cNvPr id="7" name="Picture 7" descr="Sismetra_Azul">
            <a:extLst>
              <a:ext uri="{FF2B5EF4-FFF2-40B4-BE49-F238E27FC236}">
                <a16:creationId xmlns:a16="http://schemas.microsoft.com/office/drawing/2014/main" id="{BB0F67B7-2705-45DB-A4BF-D7DE44A10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662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Número de Slide 1">
            <a:extLst>
              <a:ext uri="{FF2B5EF4-FFF2-40B4-BE49-F238E27FC236}">
                <a16:creationId xmlns:a16="http://schemas.microsoft.com/office/drawing/2014/main" id="{74394ECA-8A0A-4D8F-A6B7-12F2495036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BF1F8F3-D3D2-45A1-9BA4-066B38187FD9}" type="slidenum">
              <a:rPr lang="pt-BR" altLang="pt-BR" smtClean="0"/>
              <a:pPr>
                <a:defRPr/>
              </a:pPr>
              <a:t>27</a:t>
            </a:fld>
            <a:endParaRPr lang="pt-BR" altLang="pt-BR" sz="1400"/>
          </a:p>
        </p:txBody>
      </p:sp>
      <p:pic>
        <p:nvPicPr>
          <p:cNvPr id="5" name="Picture 7" descr="Sismetra_Azul">
            <a:extLst>
              <a:ext uri="{FF2B5EF4-FFF2-40B4-BE49-F238E27FC236}">
                <a16:creationId xmlns:a16="http://schemas.microsoft.com/office/drawing/2014/main" id="{6A11E5DD-88B5-4B9B-BF78-893F2244B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E1238E1-744A-4F69-A26C-55E017D43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501" y="-27384"/>
            <a:ext cx="63357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Ctr="1">
            <a:spAutoFit/>
          </a:bodyPr>
          <a:lstStyle/>
          <a:p>
            <a:pPr algn="ctr">
              <a:defRPr/>
            </a:pPr>
            <a:r>
              <a:rPr lang="pt-BR" sz="2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LABORATÓRIO CENTRAL DE CALIBRAÇÃO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9868E68-9BC8-4AE4-B929-D5FB7EEBD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950516"/>
            <a:ext cx="7272799" cy="582211"/>
          </a:xfrm>
          <a:prstGeom prst="rect">
            <a:avLst/>
          </a:prstGeom>
          <a:solidFill>
            <a:schemeClr val="accent2"/>
          </a:solidFill>
          <a:ln w="25400">
            <a:noFill/>
            <a:miter lim="800000"/>
            <a:headEnd/>
            <a:tailEnd/>
          </a:ln>
          <a:effectLst>
            <a:prstShdw prst="shdw17" dist="28398" dir="3806097">
              <a:schemeClr val="bg2"/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LABORATÓRIO CENTRAL DE CALIBRAÇÃO - LCC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DEPARTAMENTO DE CIÈNCIA E TECNOLOGIA AEROESPACIAL - DCTA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7E302179-0ADB-455C-8F05-8204A8590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288" y="4522391"/>
            <a:ext cx="1462088" cy="8001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altLang="pt-BR" sz="1400" b="1">
                <a:solidFill>
                  <a:schemeClr val="bg1"/>
                </a:solidFill>
                <a:latin typeface="Arial" panose="020B0604020202020204" pitchFamily="34" charset="0"/>
              </a:rPr>
              <a:t>IAE / AIE / MAF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altLang="pt-BR" sz="1400" b="1">
                <a:solidFill>
                  <a:schemeClr val="bg1"/>
                </a:solidFill>
                <a:latin typeface="Arial" panose="020B0604020202020204" pitchFamily="34" charset="0"/>
              </a:rPr>
              <a:t>Laboratório de Calibração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1A2BC361-7431-4BE1-9E90-861A4600D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626" y="5508229"/>
            <a:ext cx="2560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Pressão (15000 a 40000) psi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Força</a:t>
            </a:r>
          </a:p>
        </p:txBody>
      </p:sp>
      <p:cxnSp>
        <p:nvCxnSpPr>
          <p:cNvPr id="10" name="AutoShape 7">
            <a:extLst>
              <a:ext uri="{FF2B5EF4-FFF2-40B4-BE49-F238E27FC236}">
                <a16:creationId xmlns:a16="http://schemas.microsoft.com/office/drawing/2014/main" id="{0DA73035-C50D-40A0-A40A-F71CC0B04F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41738" y="1550591"/>
            <a:ext cx="0" cy="29591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8">
            <a:extLst>
              <a:ext uri="{FF2B5EF4-FFF2-40B4-BE49-F238E27FC236}">
                <a16:creationId xmlns:a16="http://schemas.microsoft.com/office/drawing/2014/main" id="{B6E7C58F-6A2B-42C3-9C9C-B3FAB4C71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88" y="2188766"/>
            <a:ext cx="1682750" cy="865188"/>
          </a:xfrm>
          <a:prstGeom prst="rect">
            <a:avLst/>
          </a:prstGeom>
          <a:solidFill>
            <a:srgbClr val="0033CC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pt-B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IFI / CMA / LP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pt-B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Subdivisão de Laboratórios e Padrões</a:t>
            </a:r>
          </a:p>
        </p:txBody>
      </p:sp>
      <p:cxnSp>
        <p:nvCxnSpPr>
          <p:cNvPr id="12" name="AutoShape 9">
            <a:extLst>
              <a:ext uri="{FF2B5EF4-FFF2-40B4-BE49-F238E27FC236}">
                <a16:creationId xmlns:a16="http://schemas.microsoft.com/office/drawing/2014/main" id="{8ABC1A3D-EF0E-40D7-B09F-097720DEFE3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712119" y="151211"/>
            <a:ext cx="625475" cy="3421062"/>
          </a:xfrm>
          <a:prstGeom prst="bentConnector3">
            <a:avLst>
              <a:gd name="adj1" fmla="val 50991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 Box 10">
            <a:extLst>
              <a:ext uri="{FF2B5EF4-FFF2-40B4-BE49-F238E27FC236}">
                <a16:creationId xmlns:a16="http://schemas.microsoft.com/office/drawing/2014/main" id="{7FBBE399-E734-4A70-8F3F-9E3639524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338" y="3061891"/>
            <a:ext cx="1169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Óptica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Rugosidade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309EC52-8FB9-4965-9174-CB9D18F5B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238" y="2188766"/>
            <a:ext cx="1681163" cy="773113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altLang="pt-BR" sz="1200" b="1">
                <a:solidFill>
                  <a:schemeClr val="bg1"/>
                </a:solidFill>
                <a:latin typeface="Arial" panose="020B0604020202020204" pitchFamily="34" charset="0"/>
              </a:rPr>
              <a:t>IEAv / EAE / EAE-FO</a:t>
            </a:r>
            <a:endParaRPr lang="pt-BR" altLang="pt-BR" sz="14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altLang="pt-BR" sz="1400" b="1">
                <a:solidFill>
                  <a:schemeClr val="bg1"/>
                </a:solidFill>
                <a:latin typeface="Arial" panose="020B0604020202020204" pitchFamily="34" charset="0"/>
              </a:rPr>
              <a:t>Laboratório de Óptica</a:t>
            </a:r>
          </a:p>
        </p:txBody>
      </p:sp>
      <p:cxnSp>
        <p:nvCxnSpPr>
          <p:cNvPr id="15" name="AutoShape 12">
            <a:extLst>
              <a:ext uri="{FF2B5EF4-FFF2-40B4-BE49-F238E27FC236}">
                <a16:creationId xmlns:a16="http://schemas.microsoft.com/office/drawing/2014/main" id="{08A8A386-E400-48CF-8F9E-A16FB3A0D199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6122069" y="165498"/>
            <a:ext cx="625475" cy="3392488"/>
          </a:xfrm>
          <a:prstGeom prst="bentConnector3">
            <a:avLst>
              <a:gd name="adj1" fmla="val 50991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3">
            <a:extLst>
              <a:ext uri="{FF2B5EF4-FFF2-40B4-BE49-F238E27FC236}">
                <a16:creationId xmlns:a16="http://schemas.microsoft.com/office/drawing/2014/main" id="{7D94A9BF-FD23-499D-B6F6-9675B874C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1551" y="3976291"/>
            <a:ext cx="1212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038" rIns="0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1200">
                <a:latin typeface="Arial" panose="020B0604020202020204" pitchFamily="34" charset="0"/>
              </a:rPr>
              <a:t>Aceleração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9A772AC9-B2FB-4EF8-99E7-B3C1780BD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01" y="3063479"/>
            <a:ext cx="1535112" cy="960437"/>
          </a:xfrm>
          <a:prstGeom prst="rect">
            <a:avLst/>
          </a:prstGeom>
          <a:solidFill>
            <a:srgbClr val="008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pt-BR" altLang="pt-BR" sz="1400" b="1">
                <a:solidFill>
                  <a:schemeClr val="bg1"/>
                </a:solidFill>
                <a:latin typeface="Arial" panose="020B0604020202020204" pitchFamily="34" charset="0"/>
              </a:rPr>
              <a:t>IAE / AIE / OED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altLang="pt-BR" sz="1400" b="1">
                <a:solidFill>
                  <a:schemeClr val="bg1"/>
                </a:solidFill>
                <a:latin typeface="Arial" panose="020B0604020202020204" pitchFamily="34" charset="0"/>
              </a:rPr>
              <a:t>Laboratório de Ensaios Dinâmicos</a:t>
            </a:r>
          </a:p>
        </p:txBody>
      </p:sp>
      <p:cxnSp>
        <p:nvCxnSpPr>
          <p:cNvPr id="18" name="AutoShape 15">
            <a:extLst>
              <a:ext uri="{FF2B5EF4-FFF2-40B4-BE49-F238E27FC236}">
                <a16:creationId xmlns:a16="http://schemas.microsoft.com/office/drawing/2014/main" id="{D26F9D31-2D9D-4480-8F5C-DFD292D7789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601120" y="1929210"/>
            <a:ext cx="1555750" cy="7127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 Box 16">
            <a:extLst>
              <a:ext uri="{FF2B5EF4-FFF2-40B4-BE49-F238E27FC236}">
                <a16:creationId xmlns:a16="http://schemas.microsoft.com/office/drawing/2014/main" id="{9F70B80E-5A01-4E7E-BC69-1949A4272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251" y="4020741"/>
            <a:ext cx="19002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Pressão (0 a 15) psi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DCC415DA-A3FD-47E9-875C-1FF3ABE8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488" y="3063479"/>
            <a:ext cx="1608138" cy="841375"/>
          </a:xfrm>
          <a:prstGeom prst="rect">
            <a:avLst/>
          </a:prstGeom>
          <a:solidFill>
            <a:srgbClr val="008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altLang="pt-BR" sz="1400" b="1">
                <a:solidFill>
                  <a:schemeClr val="bg1"/>
                </a:solidFill>
                <a:latin typeface="Arial" panose="020B0604020202020204" pitchFamily="34" charset="0"/>
              </a:rPr>
              <a:t>IAE /ASA-L / LEN</a:t>
            </a:r>
          </a:p>
          <a:p>
            <a:pPr algn="ctr">
              <a:spcBef>
                <a:spcPct val="50000"/>
              </a:spcBef>
            </a:pPr>
            <a:r>
              <a:rPr lang="pt-BR" altLang="pt-BR" sz="1400" b="1">
                <a:solidFill>
                  <a:schemeClr val="bg1"/>
                </a:solidFill>
                <a:latin typeface="Arial" panose="020B0604020202020204" pitchFamily="34" charset="0"/>
              </a:rPr>
              <a:t>Laboratório de Pressão</a:t>
            </a:r>
          </a:p>
        </p:txBody>
      </p:sp>
      <p:cxnSp>
        <p:nvCxnSpPr>
          <p:cNvPr id="21" name="AutoShape 18">
            <a:extLst>
              <a:ext uri="{FF2B5EF4-FFF2-40B4-BE49-F238E27FC236}">
                <a16:creationId xmlns:a16="http://schemas.microsoft.com/office/drawing/2014/main" id="{779BAC30-FC5B-4873-B28F-730E75519E3D}"/>
              </a:ext>
            </a:extLst>
          </p:cNvPr>
          <p:cNvCxnSpPr>
            <a:cxnSpLocks noChangeShapeType="1"/>
            <a:endCxn id="20" idx="0"/>
          </p:cNvCxnSpPr>
          <p:nvPr/>
        </p:nvCxnSpPr>
        <p:spPr bwMode="auto">
          <a:xfrm rot="16200000" flipH="1">
            <a:off x="4452020" y="1797447"/>
            <a:ext cx="1543050" cy="963613"/>
          </a:xfrm>
          <a:prstGeom prst="bentConnector3">
            <a:avLst>
              <a:gd name="adj1" fmla="val 5031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19">
            <a:extLst>
              <a:ext uri="{FF2B5EF4-FFF2-40B4-BE49-F238E27FC236}">
                <a16:creationId xmlns:a16="http://schemas.microsoft.com/office/drawing/2014/main" id="{8933808A-38E0-44F2-A547-F5A0CDA92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38" y="3557191"/>
            <a:ext cx="1169988" cy="803275"/>
          </a:xfrm>
          <a:prstGeom prst="rect">
            <a:avLst/>
          </a:prstGeom>
          <a:solidFill>
            <a:srgbClr val="0033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b="1">
                <a:solidFill>
                  <a:schemeClr val="bg1"/>
                </a:solidFill>
                <a:latin typeface="Arial" panose="020B0604020202020204" pitchFamily="34" charset="0"/>
              </a:rPr>
              <a:t>M E</a:t>
            </a:r>
            <a:endParaRPr lang="pt-BR" altLang="pt-BR" sz="12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85000"/>
              </a:lnSpc>
              <a:spcBef>
                <a:spcPct val="20000"/>
              </a:spcBef>
            </a:pPr>
            <a:r>
              <a:rPr lang="pt-BR" altLang="pt-BR" sz="1200">
                <a:solidFill>
                  <a:schemeClr val="bg1"/>
                </a:solidFill>
                <a:latin typeface="Arial" panose="020B0604020202020204" pitchFamily="34" charset="0"/>
              </a:rPr>
              <a:t>Laboratório de Metrologia Elétrica</a:t>
            </a: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24A0791E-E426-4CED-BECC-77625EB0A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551" y="3331766"/>
            <a:ext cx="16081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Voltagem - DC/AC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Corrente - DC/AC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Resistência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Tempo / Freqüência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Capacitância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Indutância</a:t>
            </a:r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052AF877-BCE8-4249-B3A2-2F4EE305F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38" y="4768454"/>
            <a:ext cx="1169988" cy="803275"/>
          </a:xfrm>
          <a:prstGeom prst="rect">
            <a:avLst/>
          </a:prstGeom>
          <a:solidFill>
            <a:srgbClr val="0033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b="1">
                <a:solidFill>
                  <a:schemeClr val="bg1"/>
                </a:solidFill>
                <a:latin typeface="Arial" panose="020B0604020202020204" pitchFamily="34" charset="0"/>
              </a:rPr>
              <a:t>M F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</a:pPr>
            <a:r>
              <a:rPr lang="pt-BR" altLang="pt-BR" sz="1200">
                <a:solidFill>
                  <a:schemeClr val="bg1"/>
                </a:solidFill>
                <a:latin typeface="Arial" panose="020B0604020202020204" pitchFamily="34" charset="0"/>
              </a:rPr>
              <a:t>Laboratório de Metrologia Física</a:t>
            </a:r>
          </a:p>
        </p:txBody>
      </p:sp>
      <p:sp>
        <p:nvSpPr>
          <p:cNvPr id="25" name="Text Box 22">
            <a:extLst>
              <a:ext uri="{FF2B5EF4-FFF2-40B4-BE49-F238E27FC236}">
                <a16:creationId xmlns:a16="http://schemas.microsoft.com/office/drawing/2014/main" id="{C488AC94-E000-478C-9B74-83C35CA91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576" y="4639866"/>
            <a:ext cx="146208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Peso morto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Pressão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(0 a 15000) psi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Vazão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Temperatura</a:t>
            </a:r>
          </a:p>
        </p:txBody>
      </p:sp>
      <p:sp>
        <p:nvSpPr>
          <p:cNvPr id="26" name="Text Box 23">
            <a:extLst>
              <a:ext uri="{FF2B5EF4-FFF2-40B4-BE49-F238E27FC236}">
                <a16:creationId xmlns:a16="http://schemas.microsoft.com/office/drawing/2014/main" id="{DD5FD636-B0AC-4C8F-A976-757BD58F5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38" y="5978129"/>
            <a:ext cx="1169988" cy="803275"/>
          </a:xfrm>
          <a:prstGeom prst="rect">
            <a:avLst/>
          </a:prstGeom>
          <a:solidFill>
            <a:srgbClr val="0033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b="1">
                <a:solidFill>
                  <a:schemeClr val="bg1"/>
                </a:solidFill>
                <a:latin typeface="Arial" panose="020B0604020202020204" pitchFamily="34" charset="0"/>
              </a:rPr>
              <a:t>M D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</a:pPr>
            <a:r>
              <a:rPr lang="pt-BR" altLang="pt-BR" sz="1200">
                <a:solidFill>
                  <a:schemeClr val="bg1"/>
                </a:solidFill>
                <a:latin typeface="Arial" panose="020B0604020202020204" pitchFamily="34" charset="0"/>
              </a:rPr>
              <a:t>Laboratório de Metrologia Dimensional</a:t>
            </a:r>
          </a:p>
        </p:txBody>
      </p:sp>
      <p:sp>
        <p:nvSpPr>
          <p:cNvPr id="27" name="Text Box 24">
            <a:extLst>
              <a:ext uri="{FF2B5EF4-FFF2-40B4-BE49-F238E27FC236}">
                <a16:creationId xmlns:a16="http://schemas.microsoft.com/office/drawing/2014/main" id="{24D9B65A-7AC6-469B-8107-42F1C480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576" y="5928916"/>
            <a:ext cx="131603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Bloco Padrão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Esfera padrão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Paquímetro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Pino padrão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200">
                <a:latin typeface="Arial" panose="020B0604020202020204" pitchFamily="34" charset="0"/>
              </a:rPr>
              <a:t>Haste padrão</a:t>
            </a:r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id="{EFC89DD0-8B2D-4103-AC71-3093D5D1C3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1488" y="2620566"/>
            <a:ext cx="63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D6ACCC9E-C237-416A-97A5-0CAB8EFEA924}"/>
              </a:ext>
            </a:extLst>
          </p:cNvPr>
          <p:cNvSpPr>
            <a:spLocks noChangeShapeType="1"/>
          </p:cNvSpPr>
          <p:nvPr/>
        </p:nvSpPr>
        <p:spPr bwMode="auto">
          <a:xfrm>
            <a:off x="201488" y="2606279"/>
            <a:ext cx="0" cy="3768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B6798E36-5190-4DC8-BB83-D0BF601EC0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1488" y="6365479"/>
            <a:ext cx="2111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id="{1D4BBFD7-CF4C-435F-B5C0-582E2DF85B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1488" y="5171679"/>
            <a:ext cx="2111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737F833E-C053-4703-9917-7AACBA5F11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1488" y="3958829"/>
            <a:ext cx="2111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" name="Espaço Reservado para Número de Slide 3">
            <a:extLst>
              <a:ext uri="{FF2B5EF4-FFF2-40B4-BE49-F238E27FC236}">
                <a16:creationId xmlns:a16="http://schemas.microsoft.com/office/drawing/2014/main" id="{918CFBF7-8106-438F-A58D-15A010898BAD}"/>
              </a:ext>
            </a:extLst>
          </p:cNvPr>
          <p:cNvSpPr txBox="1">
            <a:spLocks noGrp="1"/>
          </p:cNvSpPr>
          <p:nvPr/>
        </p:nvSpPr>
        <p:spPr bwMode="auto">
          <a:xfrm>
            <a:off x="7059488" y="6370241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CCB67EA1-FF6B-435E-9C32-CEFA708DBAEF}" type="slidenum">
              <a:rPr lang="pt-BR" altLang="pt-BR" sz="1400"/>
              <a:pPr algn="r" eaLnBrk="1" hangingPunct="1"/>
              <a:t>27</a:t>
            </a:fld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82179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Número de Slide 5">
            <a:extLst>
              <a:ext uri="{FF2B5EF4-FFF2-40B4-BE49-F238E27FC236}">
                <a16:creationId xmlns:a16="http://schemas.microsoft.com/office/drawing/2014/main" id="{8900163D-326D-4045-B778-5D1FECF51727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3A44FC40-77CB-4777-962A-8B18660B3C40}" type="slidenum">
              <a:rPr lang="pt-BR" altLang="pt-BR" sz="1400"/>
              <a:pPr algn="r" eaLnBrk="1" hangingPunct="1"/>
              <a:t>28</a:t>
            </a:fld>
            <a:endParaRPr lang="pt-BR" altLang="pt-BR" sz="1400"/>
          </a:p>
        </p:txBody>
      </p:sp>
      <p:sp>
        <p:nvSpPr>
          <p:cNvPr id="188437" name="Text Box 21">
            <a:extLst>
              <a:ext uri="{FF2B5EF4-FFF2-40B4-BE49-F238E27FC236}">
                <a16:creationId xmlns:a16="http://schemas.microsoft.com/office/drawing/2014/main" id="{A740457C-83E5-4E0F-AAD7-ACC8B4FBB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6858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  <p:pic>
        <p:nvPicPr>
          <p:cNvPr id="28676" name="Picture 7" descr="Sismetra_Azul">
            <a:extLst>
              <a:ext uri="{FF2B5EF4-FFF2-40B4-BE49-F238E27FC236}">
                <a16:creationId xmlns:a16="http://schemas.microsoft.com/office/drawing/2014/main" id="{9FCE84C3-C567-46CE-B852-B297CA8E5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>
            <a:extLst>
              <a:ext uri="{FF2B5EF4-FFF2-40B4-BE49-F238E27FC236}">
                <a16:creationId xmlns:a16="http://schemas.microsoft.com/office/drawing/2014/main" id="{D4983033-EFAE-4ABA-9F8E-9CB02753E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2667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>
            <a:extLst>
              <a:ext uri="{FF2B5EF4-FFF2-40B4-BE49-F238E27FC236}">
                <a16:creationId xmlns:a16="http://schemas.microsoft.com/office/drawing/2014/main" id="{C7431945-1225-48A3-91E9-5E7FBE7EC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228600" y="4191000"/>
            <a:ext cx="25908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5" descr="mesa">
            <a:extLst>
              <a:ext uri="{FF2B5EF4-FFF2-40B4-BE49-F238E27FC236}">
                <a16:creationId xmlns:a16="http://schemas.microsoft.com/office/drawing/2014/main" id="{3962D2FF-D8EF-4448-9244-E6FC9F48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00400"/>
            <a:ext cx="19764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5">
            <a:extLst>
              <a:ext uri="{FF2B5EF4-FFF2-40B4-BE49-F238E27FC236}">
                <a16:creationId xmlns:a16="http://schemas.microsoft.com/office/drawing/2014/main" id="{2B1CA2FA-D300-41A8-9F63-2B884D29D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5257800" y="3200400"/>
            <a:ext cx="36830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6537" name="Rectangle 9">
            <a:extLst>
              <a:ext uri="{FF2B5EF4-FFF2-40B4-BE49-F238E27FC236}">
                <a16:creationId xmlns:a16="http://schemas.microsoft.com/office/drawing/2014/main" id="{52941D7A-EEB6-429C-8908-C61960C41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1557338"/>
            <a:ext cx="4608512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Laboratório Central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de</a:t>
            </a:r>
            <a:r>
              <a:rPr lang="en-US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Calibração: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Metrologia</a:t>
            </a:r>
            <a:r>
              <a:rPr lang="en-US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Dimensional</a:t>
            </a:r>
            <a:endParaRPr lang="pt-BR" sz="18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28682" name="Rectangle 10">
            <a:extLst>
              <a:ext uri="{FF2B5EF4-FFF2-40B4-BE49-F238E27FC236}">
                <a16:creationId xmlns:a16="http://schemas.microsoft.com/office/drawing/2014/main" id="{72D4B398-7058-41B3-A7A6-3108F900D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657600"/>
            <a:ext cx="276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sz="1600" b="1"/>
              <a:t>Calibração de Bloco Padrão</a:t>
            </a:r>
          </a:p>
        </p:txBody>
      </p:sp>
      <p:sp>
        <p:nvSpPr>
          <p:cNvPr id="28683" name="Rectangle 11">
            <a:extLst>
              <a:ext uri="{FF2B5EF4-FFF2-40B4-BE49-F238E27FC236}">
                <a16:creationId xmlns:a16="http://schemas.microsoft.com/office/drawing/2014/main" id="{0532F8FE-189C-462A-837C-30E2C8BF9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6172200"/>
            <a:ext cx="3440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1600" b="1"/>
              <a:t>Máquina</a:t>
            </a:r>
            <a:r>
              <a:rPr lang="pt-BR" altLang="pt-BR" sz="1600"/>
              <a:t> </a:t>
            </a:r>
            <a:r>
              <a:rPr lang="pt-BR" altLang="pt-BR" sz="1600" b="1"/>
              <a:t>Tridimensional</a:t>
            </a:r>
            <a:r>
              <a:rPr lang="en-US" altLang="pt-BR" sz="1600" b="1"/>
              <a:t> (apalpador)</a:t>
            </a:r>
            <a:endParaRPr lang="pt-BR" altLang="pt-BR" sz="1600" b="1"/>
          </a:p>
        </p:txBody>
      </p:sp>
      <p:sp>
        <p:nvSpPr>
          <p:cNvPr id="28684" name="Rectangle 12">
            <a:extLst>
              <a:ext uri="{FF2B5EF4-FFF2-40B4-BE49-F238E27FC236}">
                <a16:creationId xmlns:a16="http://schemas.microsoft.com/office/drawing/2014/main" id="{709D6D1D-4187-4C0C-901A-111CB431D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6172200"/>
            <a:ext cx="1881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1600" b="1"/>
              <a:t>Projetores</a:t>
            </a:r>
            <a:r>
              <a:rPr lang="en-US" altLang="pt-BR" sz="1600" b="1"/>
              <a:t> de Perfil</a:t>
            </a:r>
            <a:endParaRPr lang="pt-BR" altLang="pt-BR" sz="16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725DAEE-400E-41AD-B830-E58369A82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80728"/>
            <a:ext cx="7848872" cy="5495672"/>
          </a:xfrm>
          <a:prstGeom prst="rect">
            <a:avLst/>
          </a:prstGeom>
        </p:spPr>
      </p:pic>
      <p:sp>
        <p:nvSpPr>
          <p:cNvPr id="3" name="Text Box 21">
            <a:extLst>
              <a:ext uri="{FF2B5EF4-FFF2-40B4-BE49-F238E27FC236}">
                <a16:creationId xmlns:a16="http://schemas.microsoft.com/office/drawing/2014/main" id="{93DA9AA3-40C0-4CAA-BDB0-92CC9EB10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68580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PRIMEIRO LABORATÓRIO ACREDITADO - 1985</a:t>
            </a:r>
            <a:endParaRPr lang="pt-BR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1073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Número de Slide 3">
            <a:extLst>
              <a:ext uri="{FF2B5EF4-FFF2-40B4-BE49-F238E27FC236}">
                <a16:creationId xmlns:a16="http://schemas.microsoft.com/office/drawing/2014/main" id="{FF306C6B-F067-4717-876C-3C44306CC186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5BCF9EEF-FD2D-4B74-96BB-3A1CEACBF08D}" type="slidenum">
              <a:rPr lang="pt-BR" altLang="pt-BR" sz="1400"/>
              <a:pPr algn="r" eaLnBrk="1" hangingPunct="1"/>
              <a:t>3</a:t>
            </a:fld>
            <a:endParaRPr lang="pt-BR" altLang="pt-BR" sz="1400"/>
          </a:p>
        </p:txBody>
      </p:sp>
      <p:sp>
        <p:nvSpPr>
          <p:cNvPr id="4099" name="AutoShape 4">
            <a:hlinkClick r:id="rId2" action="ppaction://hlinkfile" highlightClick="1"/>
            <a:extLst>
              <a:ext uri="{FF2B5EF4-FFF2-40B4-BE49-F238E27FC236}">
                <a16:creationId xmlns:a16="http://schemas.microsoft.com/office/drawing/2014/main" id="{83A27C12-0DBE-47A2-908E-BBF997B76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944" y="4148311"/>
            <a:ext cx="647700" cy="504825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4100" name="Text Box 8">
            <a:extLst>
              <a:ext uri="{FF2B5EF4-FFF2-40B4-BE49-F238E27FC236}">
                <a16:creationId xmlns:a16="http://schemas.microsoft.com/office/drawing/2014/main" id="{7BA4BC39-C2C8-400A-8E68-1437AA632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2492896"/>
            <a:ext cx="54726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pt-BR" sz="2800" b="1" dirty="0" err="1">
                <a:solidFill>
                  <a:srgbClr val="CC0000"/>
                </a:solidFill>
              </a:rPr>
              <a:t>Vídeo</a:t>
            </a:r>
            <a:r>
              <a:rPr lang="en-US" altLang="pt-BR" sz="2800" b="1" dirty="0">
                <a:solidFill>
                  <a:srgbClr val="CC0000"/>
                </a:solidFill>
              </a:rPr>
              <a:t>: </a:t>
            </a:r>
            <a:r>
              <a:rPr lang="en-US" altLang="pt-BR" sz="2800" b="1" dirty="0" err="1">
                <a:solidFill>
                  <a:srgbClr val="CC0000"/>
                </a:solidFill>
              </a:rPr>
              <a:t>Acidente</a:t>
            </a:r>
            <a:r>
              <a:rPr lang="en-US" altLang="pt-BR" sz="2800" b="1" dirty="0">
                <a:solidFill>
                  <a:srgbClr val="CC0000"/>
                </a:solidFill>
              </a:rPr>
              <a:t> com </a:t>
            </a:r>
            <a:r>
              <a:rPr lang="en-US" altLang="pt-BR" sz="2800" b="1" dirty="0" err="1">
                <a:solidFill>
                  <a:srgbClr val="CC0000"/>
                </a:solidFill>
              </a:rPr>
              <a:t>Aeronave</a:t>
            </a:r>
            <a:r>
              <a:rPr lang="en-US" altLang="pt-BR" sz="2800" b="1" dirty="0">
                <a:solidFill>
                  <a:srgbClr val="CC0000"/>
                </a:solidFill>
              </a:rPr>
              <a:t> B-2</a:t>
            </a:r>
            <a:endParaRPr lang="pt-BR" altLang="pt-BR" sz="2800" b="1" dirty="0">
              <a:solidFill>
                <a:srgbClr val="CC0000"/>
              </a:solidFill>
              <a:sym typeface="Wingdings" panose="05000000000000000000" pitchFamily="2" charset="2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08F594C-D240-47DA-9A05-6F761ECE2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626574" cy="83402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52E3A2A3-50B1-4346-AE89-7FC23C411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46482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3D0D1716-ADFF-43E6-9F79-611F465DAA34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5867400" y="59436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1800" b="1"/>
              <a:t>Balança</a:t>
            </a:r>
            <a:r>
              <a:rPr lang="en-US" altLang="pt-BR" sz="1800" b="1"/>
              <a:t>s</a:t>
            </a:r>
            <a:endParaRPr lang="pt-BR" altLang="pt-BR" sz="1800" b="1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A4916F1F-1857-40BA-85D8-8EFE4CC0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30353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43C57DE6-D5EA-424A-BD45-BB9E9EBEEC23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609600" y="6248400"/>
            <a:ext cx="231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800" b="1"/>
              <a:t>Calibração de Massas</a:t>
            </a:r>
          </a:p>
        </p:txBody>
      </p:sp>
      <p:pic>
        <p:nvPicPr>
          <p:cNvPr id="30726" name="Picture 6">
            <a:extLst>
              <a:ext uri="{FF2B5EF4-FFF2-40B4-BE49-F238E27FC236}">
                <a16:creationId xmlns:a16="http://schemas.microsoft.com/office/drawing/2014/main" id="{B91C6E13-3F7B-42E5-AC2A-9033E55D4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29718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7">
            <a:extLst>
              <a:ext uri="{FF2B5EF4-FFF2-40B4-BE49-F238E27FC236}">
                <a16:creationId xmlns:a16="http://schemas.microsoft.com/office/drawing/2014/main" id="{DAB11F52-45EA-4767-84BF-6D6A0BB50C80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381000" y="3581400"/>
            <a:ext cx="28194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b="1"/>
              <a:t>Conjunto para Calibração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b="1"/>
              <a:t>de Sensores de Temperatura</a:t>
            </a:r>
          </a:p>
        </p:txBody>
      </p:sp>
      <p:sp>
        <p:nvSpPr>
          <p:cNvPr id="30728" name="Text Box 12">
            <a:extLst>
              <a:ext uri="{FF2B5EF4-FFF2-40B4-BE49-F238E27FC236}">
                <a16:creationId xmlns:a16="http://schemas.microsoft.com/office/drawing/2014/main" id="{0DEE794C-41C8-49B1-B6F0-003DF1FA1DF5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5486400" y="3505200"/>
            <a:ext cx="1357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000" b="1">
                <a:solidFill>
                  <a:srgbClr val="000099"/>
                </a:solidFill>
              </a:rPr>
              <a:t>PRESSÃO</a:t>
            </a:r>
          </a:p>
        </p:txBody>
      </p:sp>
      <p:sp>
        <p:nvSpPr>
          <p:cNvPr id="30729" name="Text Box 13">
            <a:extLst>
              <a:ext uri="{FF2B5EF4-FFF2-40B4-BE49-F238E27FC236}">
                <a16:creationId xmlns:a16="http://schemas.microsoft.com/office/drawing/2014/main" id="{771672A2-B22C-4CAB-A32F-B5B6DFEB1A28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1219200" y="4267200"/>
            <a:ext cx="1074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000" b="1">
                <a:solidFill>
                  <a:srgbClr val="000099"/>
                </a:solidFill>
              </a:rPr>
              <a:t>MASSA</a:t>
            </a:r>
          </a:p>
        </p:txBody>
      </p:sp>
      <p:sp>
        <p:nvSpPr>
          <p:cNvPr id="30730" name="Text Box 14">
            <a:extLst>
              <a:ext uri="{FF2B5EF4-FFF2-40B4-BE49-F238E27FC236}">
                <a16:creationId xmlns:a16="http://schemas.microsoft.com/office/drawing/2014/main" id="{AD90A0A8-A705-4AB6-9CC5-DB5007E971FB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990600" y="1303338"/>
            <a:ext cx="2057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pt-BR" sz="1800" b="1">
                <a:solidFill>
                  <a:srgbClr val="000099"/>
                </a:solidFill>
              </a:rPr>
              <a:t>TEMPERATURA</a:t>
            </a:r>
            <a:endParaRPr lang="pt-BR" altLang="pt-BR" sz="1800" b="1">
              <a:solidFill>
                <a:srgbClr val="000099"/>
              </a:solidFill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DC9D72C-AB1B-416E-9830-AB07716CD669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3635375" y="1514475"/>
            <a:ext cx="5356225" cy="116363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Laboratório Central</a:t>
            </a:r>
            <a:endParaRPr lang="en-US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de Calibração:</a:t>
            </a:r>
            <a:r>
              <a:rPr lang="pt-BR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Metrologia</a:t>
            </a:r>
            <a:r>
              <a:rPr lang="pt-BR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r>
              <a:rPr lang="pt-B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Física</a:t>
            </a:r>
          </a:p>
        </p:txBody>
      </p:sp>
      <p:sp>
        <p:nvSpPr>
          <p:cNvPr id="188437" name="Text Box 21">
            <a:extLst>
              <a:ext uri="{FF2B5EF4-FFF2-40B4-BE49-F238E27FC236}">
                <a16:creationId xmlns:a16="http://schemas.microsoft.com/office/drawing/2014/main" id="{604CF10D-2416-4D54-8215-77DF43F78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6858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  <p:pic>
        <p:nvPicPr>
          <p:cNvPr id="30733" name="Picture 7" descr="Sismetra_Azul">
            <a:extLst>
              <a:ext uri="{FF2B5EF4-FFF2-40B4-BE49-F238E27FC236}">
                <a16:creationId xmlns:a16="http://schemas.microsoft.com/office/drawing/2014/main" id="{41525590-D1B8-4B8B-BC40-A6C62AAD9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5" name="Espaço Reservado para Número de Slide 5">
            <a:extLst>
              <a:ext uri="{FF2B5EF4-FFF2-40B4-BE49-F238E27FC236}">
                <a16:creationId xmlns:a16="http://schemas.microsoft.com/office/drawing/2014/main" id="{9D0DED38-A869-49AA-8E0D-6B33C98E30F6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728F68E0-9210-4B47-9847-BA0A5A23B9B7}" type="slidenum">
              <a:rPr lang="pt-BR" altLang="pt-BR" sz="1400"/>
              <a:pPr algn="r" eaLnBrk="1" hangingPunct="1"/>
              <a:t>30</a:t>
            </a:fld>
            <a:endParaRPr lang="pt-BR" altLang="pt-BR" sz="1400"/>
          </a:p>
        </p:txBody>
      </p:sp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>
            <a:extLst>
              <a:ext uri="{FF2B5EF4-FFF2-40B4-BE49-F238E27FC236}">
                <a16:creationId xmlns:a16="http://schemas.microsoft.com/office/drawing/2014/main" id="{F7F703CD-6746-4CFD-8729-0F879D150670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1447800" y="1325563"/>
            <a:ext cx="6324600" cy="7350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Laboratório Central de</a:t>
            </a:r>
            <a:r>
              <a:rPr lang="en-US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Calibração:</a:t>
            </a:r>
            <a:r>
              <a:rPr lang="pt-BR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Metrologia</a:t>
            </a:r>
            <a:r>
              <a:rPr lang="pt-BR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r>
              <a:rPr lang="en-US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Elétrica</a:t>
            </a:r>
            <a:endParaRPr lang="pt-BR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188437" name="Text Box 21">
            <a:extLst>
              <a:ext uri="{FF2B5EF4-FFF2-40B4-BE49-F238E27FC236}">
                <a16:creationId xmlns:a16="http://schemas.microsoft.com/office/drawing/2014/main" id="{7ED5EE67-17AA-4253-80BF-C6F84B73A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6858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  <p:pic>
        <p:nvPicPr>
          <p:cNvPr id="32772" name="Picture 7" descr="Sismetra_Azul">
            <a:extLst>
              <a:ext uri="{FF2B5EF4-FFF2-40B4-BE49-F238E27FC236}">
                <a16:creationId xmlns:a16="http://schemas.microsoft.com/office/drawing/2014/main" id="{CDF505D1-0C84-48A5-AFC9-6B4AD9971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>
            <a:extLst>
              <a:ext uri="{FF2B5EF4-FFF2-40B4-BE49-F238E27FC236}">
                <a16:creationId xmlns:a16="http://schemas.microsoft.com/office/drawing/2014/main" id="{7892E7BB-9068-4688-833F-694E55D1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12975"/>
            <a:ext cx="42672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>
            <a:extLst>
              <a:ext uri="{FF2B5EF4-FFF2-40B4-BE49-F238E27FC236}">
                <a16:creationId xmlns:a16="http://schemas.microsoft.com/office/drawing/2014/main" id="{936B50F6-57C6-450A-9245-3BEA3F699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417353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4">
            <a:extLst>
              <a:ext uri="{FF2B5EF4-FFF2-40B4-BE49-F238E27FC236}">
                <a16:creationId xmlns:a16="http://schemas.microsoft.com/office/drawing/2014/main" id="{B2FEA2E8-CA52-44EC-849B-3A33CB88B3D9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457200" y="5181600"/>
            <a:ext cx="37338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pt-BR" altLang="pt-BR" sz="1600" b="1"/>
              <a:t>Calibrador Multifunção</a:t>
            </a:r>
          </a:p>
          <a:p>
            <a:pPr>
              <a:buFontTx/>
              <a:buChar char="•"/>
            </a:pPr>
            <a:r>
              <a:rPr lang="pt-BR" altLang="pt-BR" sz="1600" b="1"/>
              <a:t>Amplificador de Transcondutância</a:t>
            </a:r>
          </a:p>
          <a:p>
            <a:pPr>
              <a:buFontTx/>
              <a:buChar char="•"/>
            </a:pPr>
            <a:r>
              <a:rPr lang="pt-BR" altLang="pt-BR" sz="1600" b="1"/>
              <a:t>Shunt de Corrente</a:t>
            </a:r>
          </a:p>
          <a:p>
            <a:pPr>
              <a:buFontTx/>
              <a:buChar char="•"/>
            </a:pPr>
            <a:r>
              <a:rPr lang="pt-BR" altLang="pt-BR" sz="1600" b="1"/>
              <a:t>Calibrador de Tensão DC</a:t>
            </a:r>
          </a:p>
        </p:txBody>
      </p:sp>
      <p:sp>
        <p:nvSpPr>
          <p:cNvPr id="32776" name="Text Box 6">
            <a:extLst>
              <a:ext uri="{FF2B5EF4-FFF2-40B4-BE49-F238E27FC236}">
                <a16:creationId xmlns:a16="http://schemas.microsoft.com/office/drawing/2014/main" id="{09F3248F-47FD-47E9-93ED-4F220D3B0826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4800600" y="5334000"/>
            <a:ext cx="4191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pt-BR" altLang="pt-BR" sz="1600" b="1"/>
              <a:t>Resistor Padrão</a:t>
            </a:r>
          </a:p>
          <a:p>
            <a:pPr>
              <a:buFontTx/>
              <a:buChar char="•"/>
            </a:pPr>
            <a:r>
              <a:rPr lang="pt-BR" altLang="pt-BR" sz="1600" b="1"/>
              <a:t>Calibrador Potenciométrico</a:t>
            </a:r>
            <a:r>
              <a:rPr lang="en-US" altLang="pt-BR" sz="1600" b="1"/>
              <a:t> </a:t>
            </a:r>
            <a:r>
              <a:rPr lang="pt-BR" altLang="pt-BR" sz="1600" b="1"/>
              <a:t>de Resistências</a:t>
            </a:r>
          </a:p>
          <a:p>
            <a:pPr>
              <a:buFontTx/>
              <a:buChar char="•"/>
            </a:pPr>
            <a:r>
              <a:rPr lang="pt-BR" altLang="pt-BR" sz="1600" b="1"/>
              <a:t>Multímetro Digital</a:t>
            </a:r>
          </a:p>
        </p:txBody>
      </p:sp>
      <p:sp>
        <p:nvSpPr>
          <p:cNvPr id="32778" name="Espaço Reservado para Número de Slide 5">
            <a:extLst>
              <a:ext uri="{FF2B5EF4-FFF2-40B4-BE49-F238E27FC236}">
                <a16:creationId xmlns:a16="http://schemas.microsoft.com/office/drawing/2014/main" id="{DB3AB1BA-33D9-458D-B9BE-239BCFCB054E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7FFECE48-FEBA-4A9D-82A3-719C7A44501F}" type="slidenum">
              <a:rPr lang="pt-BR" altLang="pt-BR" sz="1400"/>
              <a:pPr algn="r" eaLnBrk="1" hangingPunct="1"/>
              <a:t>31</a:t>
            </a:fld>
            <a:endParaRPr lang="pt-BR" altLang="pt-BR" sz="1400"/>
          </a:p>
        </p:txBody>
      </p:sp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Número de Slide 3">
            <a:extLst>
              <a:ext uri="{FF2B5EF4-FFF2-40B4-BE49-F238E27FC236}">
                <a16:creationId xmlns:a16="http://schemas.microsoft.com/office/drawing/2014/main" id="{580F780F-6764-4BCC-AE39-5F73B65AB03C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B4AA048F-F522-458B-A259-BC567921C32E}" type="slidenum">
              <a:rPr lang="pt-BR" altLang="pt-BR" sz="1400"/>
              <a:pPr algn="r" eaLnBrk="1" hangingPunct="1"/>
              <a:t>32</a:t>
            </a:fld>
            <a:endParaRPr lang="pt-BR" altLang="pt-BR" sz="1400"/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9575C712-7A26-4FAE-A83E-B46F0D6C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000250"/>
            <a:ext cx="5105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4820" name="Text Box 5">
            <a:extLst>
              <a:ext uri="{FF2B5EF4-FFF2-40B4-BE49-F238E27FC236}">
                <a16:creationId xmlns:a16="http://schemas.microsoft.com/office/drawing/2014/main" id="{CFC16AFE-8237-46D8-8290-16BCD2F85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124450"/>
            <a:ext cx="140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800" b="1" i="1">
                <a:solidFill>
                  <a:schemeClr val="bg1"/>
                </a:solidFill>
                <a:latin typeface="Arial" panose="020B0604020202020204" pitchFamily="34" charset="0"/>
              </a:rPr>
              <a:t>LSC  - ESM</a:t>
            </a:r>
            <a:endParaRPr lang="pt-BR" altLang="pt-BR" sz="2000" b="1" i="1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34821" name="Text Box 6">
            <a:extLst>
              <a:ext uri="{FF2B5EF4-FFF2-40B4-BE49-F238E27FC236}">
                <a16:creationId xmlns:a16="http://schemas.microsoft.com/office/drawing/2014/main" id="{0A8CD46C-476D-44F8-93D4-EE402B385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438650"/>
            <a:ext cx="175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800" b="1" i="1">
                <a:solidFill>
                  <a:srgbClr val="000066"/>
                </a:solidFill>
                <a:latin typeface="Arial" panose="020B0604020202020204" pitchFamily="34" charset="0"/>
              </a:rPr>
              <a:t>LRC - Parques</a:t>
            </a:r>
          </a:p>
        </p:txBody>
      </p:sp>
      <p:sp>
        <p:nvSpPr>
          <p:cNvPr id="34822" name="Text Box 7">
            <a:extLst>
              <a:ext uri="{FF2B5EF4-FFF2-40B4-BE49-F238E27FC236}">
                <a16:creationId xmlns:a16="http://schemas.microsoft.com/office/drawing/2014/main" id="{A13D7913-642F-4F2F-B326-FFB3CD38E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088" y="3629025"/>
            <a:ext cx="132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800" b="1" i="1">
                <a:solidFill>
                  <a:srgbClr val="000066"/>
                </a:solidFill>
                <a:latin typeface="Arial" panose="020B0604020202020204" pitchFamily="34" charset="0"/>
              </a:rPr>
              <a:t>LCC - CTA</a:t>
            </a:r>
          </a:p>
        </p:txBody>
      </p:sp>
      <p:sp>
        <p:nvSpPr>
          <p:cNvPr id="34823" name="Text Box 8">
            <a:extLst>
              <a:ext uri="{FF2B5EF4-FFF2-40B4-BE49-F238E27FC236}">
                <a16:creationId xmlns:a16="http://schemas.microsoft.com/office/drawing/2014/main" id="{F16834E9-C67E-493C-AC32-CEFE91966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5" y="2924175"/>
            <a:ext cx="1120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 i="1">
                <a:solidFill>
                  <a:schemeClr val="bg1"/>
                </a:solidFill>
                <a:latin typeface="Arial" panose="020B0604020202020204" pitchFamily="34" charset="0"/>
              </a:rPr>
              <a:t>INMETRO</a:t>
            </a:r>
          </a:p>
        </p:txBody>
      </p:sp>
      <p:sp>
        <p:nvSpPr>
          <p:cNvPr id="34824" name="Text Box 9">
            <a:extLst>
              <a:ext uri="{FF2B5EF4-FFF2-40B4-BE49-F238E27FC236}">
                <a16:creationId xmlns:a16="http://schemas.microsoft.com/office/drawing/2014/main" id="{622EEF6F-D960-4451-904A-466AAD290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381250"/>
            <a:ext cx="692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 i="1">
                <a:solidFill>
                  <a:schemeClr val="bg1"/>
                </a:solidFill>
                <a:latin typeface="Arial" panose="020B0604020202020204" pitchFamily="34" charset="0"/>
              </a:rPr>
              <a:t>BIPM</a:t>
            </a:r>
          </a:p>
        </p:txBody>
      </p:sp>
      <p:sp>
        <p:nvSpPr>
          <p:cNvPr id="34825" name="Oval 10">
            <a:extLst>
              <a:ext uri="{FF2B5EF4-FFF2-40B4-BE49-F238E27FC236}">
                <a16:creationId xmlns:a16="http://schemas.microsoft.com/office/drawing/2014/main" id="{09D90EBF-36A4-4946-BD3D-C22E4691B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34826" name="Text Box 11">
            <a:extLst>
              <a:ext uri="{FF2B5EF4-FFF2-40B4-BE49-F238E27FC236}">
                <a16:creationId xmlns:a16="http://schemas.microsoft.com/office/drawing/2014/main" id="{98B24D60-BEE9-4777-A5E5-CB66FA12A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50" y="1619250"/>
            <a:ext cx="183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800" b="1" i="1">
                <a:latin typeface="Arial" panose="020B0604020202020204" pitchFamily="34" charset="0"/>
              </a:rPr>
              <a:t>Unidades do SI</a:t>
            </a:r>
            <a:endParaRPr lang="pt-BR" altLang="pt-BR" sz="1600" b="1" i="1">
              <a:latin typeface="Arial" panose="020B0604020202020204" pitchFamily="34" charset="0"/>
            </a:endParaRPr>
          </a:p>
        </p:txBody>
      </p:sp>
      <p:sp>
        <p:nvSpPr>
          <p:cNvPr id="34827" name="Text Box 12">
            <a:extLst>
              <a:ext uri="{FF2B5EF4-FFF2-40B4-BE49-F238E27FC236}">
                <a16:creationId xmlns:a16="http://schemas.microsoft.com/office/drawing/2014/main" id="{032DE9FF-CAD6-4925-8E4C-F5509C2EF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013" y="2076450"/>
            <a:ext cx="4283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 i="1">
                <a:latin typeface="Arial" panose="020B0604020202020204" pitchFamily="34" charset="0"/>
              </a:rPr>
              <a:t>Harmonização dos Padrões Internacionais</a:t>
            </a:r>
          </a:p>
        </p:txBody>
      </p:sp>
      <p:sp>
        <p:nvSpPr>
          <p:cNvPr id="34828" name="Text Box 13">
            <a:extLst>
              <a:ext uri="{FF2B5EF4-FFF2-40B4-BE49-F238E27FC236}">
                <a16:creationId xmlns:a16="http://schemas.microsoft.com/office/drawing/2014/main" id="{5BE08936-AB5D-4B7C-B3A7-BFADB8745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600325"/>
            <a:ext cx="3390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 i="1">
                <a:latin typeface="Arial" panose="020B0604020202020204" pitchFamily="34" charset="0"/>
              </a:rPr>
              <a:t>Padrões dos Institutos Nacionais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b="1" i="1">
                <a:latin typeface="Arial" panose="020B0604020202020204" pitchFamily="34" charset="0"/>
              </a:rPr>
              <a:t>de  Metrologia</a:t>
            </a:r>
          </a:p>
        </p:txBody>
      </p:sp>
      <p:sp>
        <p:nvSpPr>
          <p:cNvPr id="34829" name="Text Box 14">
            <a:extLst>
              <a:ext uri="{FF2B5EF4-FFF2-40B4-BE49-F238E27FC236}">
                <a16:creationId xmlns:a16="http://schemas.microsoft.com/office/drawing/2014/main" id="{0C6FE4A3-82CD-4515-B905-5B954E81E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975" y="3314700"/>
            <a:ext cx="3956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 i="1">
                <a:latin typeface="Arial" panose="020B0604020202020204" pitchFamily="34" charset="0"/>
              </a:rPr>
              <a:t>Padrões de referência dos laboratórios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b="1" i="1">
                <a:latin typeface="Arial" panose="020B0604020202020204" pitchFamily="34" charset="0"/>
              </a:rPr>
              <a:t>de  calibração</a:t>
            </a:r>
            <a:endParaRPr lang="pt-BR" altLang="pt-BR" sz="1800" b="1" i="1">
              <a:latin typeface="Arial" panose="020B0604020202020204" pitchFamily="34" charset="0"/>
            </a:endParaRPr>
          </a:p>
        </p:txBody>
      </p:sp>
      <p:sp>
        <p:nvSpPr>
          <p:cNvPr id="34830" name="Text Box 15">
            <a:extLst>
              <a:ext uri="{FF2B5EF4-FFF2-40B4-BE49-F238E27FC236}">
                <a16:creationId xmlns:a16="http://schemas.microsoft.com/office/drawing/2014/main" id="{BEC385DF-9077-4893-9E78-A7B7E4829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263" y="3944938"/>
            <a:ext cx="28384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 i="1">
                <a:latin typeface="Arial" panose="020B0604020202020204" pitchFamily="34" charset="0"/>
              </a:rPr>
              <a:t>Padrões de referência dos 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 b="1" i="1">
                <a:latin typeface="Arial" panose="020B0604020202020204" pitchFamily="34" charset="0"/>
              </a:rPr>
              <a:t>laboratórios  “internos”</a:t>
            </a:r>
          </a:p>
        </p:txBody>
      </p:sp>
      <p:sp>
        <p:nvSpPr>
          <p:cNvPr id="34831" name="Text Box 16">
            <a:extLst>
              <a:ext uri="{FF2B5EF4-FFF2-40B4-BE49-F238E27FC236}">
                <a16:creationId xmlns:a16="http://schemas.microsoft.com/office/drawing/2014/main" id="{AA7DF9E8-D096-465D-A335-10C3C26C7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675" y="4789488"/>
            <a:ext cx="26114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 i="1">
                <a:latin typeface="Arial" panose="020B0604020202020204" pitchFamily="34" charset="0"/>
              </a:rPr>
              <a:t>Padrões  de   trabalho no</a:t>
            </a:r>
          </a:p>
          <a:p>
            <a:pPr algn="ctr">
              <a:lnSpc>
                <a:spcPct val="45000"/>
              </a:lnSpc>
              <a:spcBef>
                <a:spcPct val="50000"/>
              </a:spcBef>
            </a:pPr>
            <a:r>
              <a:rPr lang="pt-BR" altLang="pt-BR" sz="1600" b="1" i="1">
                <a:latin typeface="Arial" panose="020B0604020202020204" pitchFamily="34" charset="0"/>
              </a:rPr>
              <a:t>“chão de fábrica”</a:t>
            </a:r>
          </a:p>
        </p:txBody>
      </p:sp>
      <p:sp>
        <p:nvSpPr>
          <p:cNvPr id="34832" name="AutoShape 18">
            <a:extLst>
              <a:ext uri="{FF2B5EF4-FFF2-40B4-BE49-F238E27FC236}">
                <a16:creationId xmlns:a16="http://schemas.microsoft.com/office/drawing/2014/main" id="{B99BDAA0-AF46-45EE-B2E1-B38EE2850249}"/>
              </a:ext>
            </a:extLst>
          </p:cNvPr>
          <p:cNvSpPr>
            <a:spLocks noChangeArrowheads="1"/>
          </p:cNvSpPr>
          <p:nvPr/>
        </p:nvSpPr>
        <p:spPr bwMode="auto">
          <a:xfrm rot="-3551721">
            <a:off x="-742950" y="3611563"/>
            <a:ext cx="4191000" cy="609600"/>
          </a:xfrm>
          <a:prstGeom prst="rightArrow">
            <a:avLst>
              <a:gd name="adj1" fmla="val 50000"/>
              <a:gd name="adj2" fmla="val 17187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34833" name="Text Box 19">
            <a:extLst>
              <a:ext uri="{FF2B5EF4-FFF2-40B4-BE49-F238E27FC236}">
                <a16:creationId xmlns:a16="http://schemas.microsoft.com/office/drawing/2014/main" id="{A18C8AA9-0729-4FAD-8027-40EB1CCC584F}"/>
              </a:ext>
            </a:extLst>
          </p:cNvPr>
          <p:cNvSpPr txBox="1">
            <a:spLocks noChangeArrowheads="1"/>
          </p:cNvSpPr>
          <p:nvPr/>
        </p:nvSpPr>
        <p:spPr bwMode="auto">
          <a:xfrm rot="-3528941">
            <a:off x="-70643" y="3920331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000" b="1">
                <a:solidFill>
                  <a:schemeClr val="bg1"/>
                </a:solidFill>
                <a:latin typeface="Arial" panose="020B0604020202020204" pitchFamily="34" charset="0"/>
              </a:rPr>
              <a:t>RASTREABILIDADE</a:t>
            </a:r>
            <a:endParaRPr lang="pt-BR" altLang="pt-BR" sz="1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34834" name="Group 20">
            <a:extLst>
              <a:ext uri="{FF2B5EF4-FFF2-40B4-BE49-F238E27FC236}">
                <a16:creationId xmlns:a16="http://schemas.microsoft.com/office/drawing/2014/main" id="{B2E04A01-D818-482D-BDB0-E40EC9B24048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5815013"/>
            <a:ext cx="3581400" cy="685800"/>
            <a:chOff x="3504" y="3876"/>
            <a:chExt cx="2256" cy="432"/>
          </a:xfrm>
        </p:grpSpPr>
        <p:sp>
          <p:nvSpPr>
            <p:cNvPr id="34840" name="AutoShape 21">
              <a:extLst>
                <a:ext uri="{FF2B5EF4-FFF2-40B4-BE49-F238E27FC236}">
                  <a16:creationId xmlns:a16="http://schemas.microsoft.com/office/drawing/2014/main" id="{C24E8F7D-8E6B-4FDB-BC60-CC626C251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3876"/>
              <a:ext cx="2256" cy="432"/>
            </a:xfrm>
            <a:prstGeom prst="rightArrow">
              <a:avLst>
                <a:gd name="adj1" fmla="val 50000"/>
                <a:gd name="adj2" fmla="val 13055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pt-BR" altLang="pt-BR" sz="1800">
                <a:latin typeface="Arial" panose="020B0604020202020204" pitchFamily="34" charset="0"/>
              </a:endParaRPr>
            </a:p>
          </p:txBody>
        </p:sp>
        <p:sp>
          <p:nvSpPr>
            <p:cNvPr id="34841" name="Text Box 22">
              <a:extLst>
                <a:ext uri="{FF2B5EF4-FFF2-40B4-BE49-F238E27FC236}">
                  <a16:creationId xmlns:a16="http://schemas.microsoft.com/office/drawing/2014/main" id="{E35AC8BF-6F99-4878-8B48-B6B00E349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2" y="3967"/>
              <a:ext cx="16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 b="1" i="1">
                  <a:solidFill>
                    <a:srgbClr val="000066"/>
                  </a:solidFill>
                  <a:latin typeface="Arial" panose="020B0604020202020204" pitchFamily="34" charset="0"/>
                </a:rPr>
                <a:t>COMPARABILIDADE</a:t>
              </a:r>
              <a:endParaRPr lang="pt-BR" altLang="pt-BR" sz="2000" b="1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4835" name="AutoShape 24">
            <a:extLst>
              <a:ext uri="{FF2B5EF4-FFF2-40B4-BE49-F238E27FC236}">
                <a16:creationId xmlns:a16="http://schemas.microsoft.com/office/drawing/2014/main" id="{F65E1037-E07E-4BBB-8701-45DF32CEE492}"/>
              </a:ext>
            </a:extLst>
          </p:cNvPr>
          <p:cNvSpPr>
            <a:spLocks noChangeArrowheads="1"/>
          </p:cNvSpPr>
          <p:nvPr/>
        </p:nvSpPr>
        <p:spPr bwMode="auto">
          <a:xfrm rot="2943742">
            <a:off x="2984501" y="3330575"/>
            <a:ext cx="3979862" cy="611187"/>
          </a:xfrm>
          <a:prstGeom prst="rightArrow">
            <a:avLst>
              <a:gd name="adj1" fmla="val 50000"/>
              <a:gd name="adj2" fmla="val 162792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34836" name="Text Box 25">
            <a:extLst>
              <a:ext uri="{FF2B5EF4-FFF2-40B4-BE49-F238E27FC236}">
                <a16:creationId xmlns:a16="http://schemas.microsoft.com/office/drawing/2014/main" id="{0C41B631-743F-4865-A744-E38786C2C078}"/>
              </a:ext>
            </a:extLst>
          </p:cNvPr>
          <p:cNvSpPr txBox="1">
            <a:spLocks noChangeArrowheads="1"/>
          </p:cNvSpPr>
          <p:nvPr/>
        </p:nvSpPr>
        <p:spPr bwMode="auto">
          <a:xfrm rot="2943742">
            <a:off x="3626644" y="3110706"/>
            <a:ext cx="2160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000" b="1">
                <a:solidFill>
                  <a:schemeClr val="bg1"/>
                </a:solidFill>
                <a:latin typeface="Arial" panose="020B0604020202020204" pitchFamily="34" charset="0"/>
              </a:rPr>
              <a:t>DISSEMINAÇÃO</a:t>
            </a:r>
            <a:endParaRPr lang="pt-BR" altLang="pt-BR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8437" name="Text Box 21">
            <a:extLst>
              <a:ext uri="{FF2B5EF4-FFF2-40B4-BE49-F238E27FC236}">
                <a16:creationId xmlns:a16="http://schemas.microsoft.com/office/drawing/2014/main" id="{FA300819-DCE5-45FC-81BA-31EB18AF2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6781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  <p:pic>
        <p:nvPicPr>
          <p:cNvPr id="34838" name="Picture 7" descr="Sismetra_Azul">
            <a:extLst>
              <a:ext uri="{FF2B5EF4-FFF2-40B4-BE49-F238E27FC236}">
                <a16:creationId xmlns:a16="http://schemas.microsoft.com/office/drawing/2014/main" id="{E7B1F9FB-69DC-47D4-91BB-24976C0D4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astreabilidade">
            <a:extLst>
              <a:ext uri="{FF2B5EF4-FFF2-40B4-BE49-F238E27FC236}">
                <a16:creationId xmlns:a16="http://schemas.microsoft.com/office/drawing/2014/main" id="{A8694064-8E39-426A-82F5-0E8E28BCF60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285875"/>
            <a:ext cx="7245350" cy="537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37" name="Text Box 21">
            <a:extLst>
              <a:ext uri="{FF2B5EF4-FFF2-40B4-BE49-F238E27FC236}">
                <a16:creationId xmlns:a16="http://schemas.microsoft.com/office/drawing/2014/main" id="{6285F30F-6291-4069-8683-6DE0EEA82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04813"/>
            <a:ext cx="6858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  <p:pic>
        <p:nvPicPr>
          <p:cNvPr id="36868" name="Picture 7" descr="Sismetra_Azul">
            <a:extLst>
              <a:ext uri="{FF2B5EF4-FFF2-40B4-BE49-F238E27FC236}">
                <a16:creationId xmlns:a16="http://schemas.microsoft.com/office/drawing/2014/main" id="{B953A6BB-DEE0-4880-8C3C-1F92BBF9A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Espaço Reservado para Número de Slide 3">
            <a:extLst>
              <a:ext uri="{FF2B5EF4-FFF2-40B4-BE49-F238E27FC236}">
                <a16:creationId xmlns:a16="http://schemas.microsoft.com/office/drawing/2014/main" id="{68B96623-B34E-4AE2-90C9-FCCE473E9C59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9B0C38AA-AA36-4CE2-8AC8-1F3C267B3CD5}" type="slidenum">
              <a:rPr lang="pt-BR" altLang="pt-BR" sz="1400"/>
              <a:pPr algn="r" eaLnBrk="1" hangingPunct="1"/>
              <a:t>33</a:t>
            </a:fld>
            <a:endParaRPr lang="pt-BR" altLang="pt-BR" sz="140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Número de Slide 3">
            <a:extLst>
              <a:ext uri="{FF2B5EF4-FFF2-40B4-BE49-F238E27FC236}">
                <a16:creationId xmlns:a16="http://schemas.microsoft.com/office/drawing/2014/main" id="{617271B6-D567-419C-9D4C-16F392D5E78A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7CD96492-7C7A-4C88-8BBF-631B3292EBDA}" type="slidenum">
              <a:rPr lang="pt-BR" altLang="pt-BR" sz="1400"/>
              <a:pPr algn="r" eaLnBrk="1" hangingPunct="1"/>
              <a:t>34</a:t>
            </a:fld>
            <a:endParaRPr lang="pt-BR" altLang="pt-BR" sz="1400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20221BCD-36D7-4C7F-A36F-05505CB2E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52738"/>
            <a:ext cx="4500562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16" name="Object 2">
            <a:extLst>
              <a:ext uri="{FF2B5EF4-FFF2-40B4-BE49-F238E27FC236}">
                <a16:creationId xmlns:a16="http://schemas.microsoft.com/office/drawing/2014/main" id="{CDFA0D6B-FCCC-4456-BD84-70AC6AE569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268413"/>
          <a:ext cx="4356100" cy="326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" name="Imagem de bitmap" r:id="rId4" imgW="4390476" imgH="3038095" progId="PBrush">
                  <p:embed/>
                </p:oleObj>
              </mc:Choice>
              <mc:Fallback>
                <p:oleObj name="Imagem de bitmap" r:id="rId4" imgW="4390476" imgH="3038095" progId="PBrush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68413"/>
                        <a:ext cx="4356100" cy="326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005E47"/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31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4D4D4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6" name="Text Box 4">
            <a:extLst>
              <a:ext uri="{FF2B5EF4-FFF2-40B4-BE49-F238E27FC236}">
                <a16:creationId xmlns:a16="http://schemas.microsoft.com/office/drawing/2014/main" id="{F9B5287F-C677-479E-BC30-900D3E93A5C3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5148263" y="1484313"/>
            <a:ext cx="3768725" cy="1254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pt-BR" sz="4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SEGURANÇA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DE VÔO</a:t>
            </a:r>
          </a:p>
        </p:txBody>
      </p:sp>
      <p:pic>
        <p:nvPicPr>
          <p:cNvPr id="38918" name="Picture 8" descr="comgap">
            <a:extLst>
              <a:ext uri="{FF2B5EF4-FFF2-40B4-BE49-F238E27FC236}">
                <a16:creationId xmlns:a16="http://schemas.microsoft.com/office/drawing/2014/main" id="{0164DA7E-DE0C-4939-B8B5-34E5A0EA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636838"/>
            <a:ext cx="9779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9" descr="decea">
            <a:extLst>
              <a:ext uri="{FF2B5EF4-FFF2-40B4-BE49-F238E27FC236}">
                <a16:creationId xmlns:a16="http://schemas.microsoft.com/office/drawing/2014/main" id="{ACF877A8-A0D4-47BD-9671-AB7613082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341438"/>
            <a:ext cx="9874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4">
            <a:extLst>
              <a:ext uri="{FF2B5EF4-FFF2-40B4-BE49-F238E27FC236}">
                <a16:creationId xmlns:a16="http://schemas.microsoft.com/office/drawing/2014/main" id="{06F22D0E-73F8-4630-9534-530FB1989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4932363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37" name="Text Box 21">
            <a:extLst>
              <a:ext uri="{FF2B5EF4-FFF2-40B4-BE49-F238E27FC236}">
                <a16:creationId xmlns:a16="http://schemas.microsoft.com/office/drawing/2014/main" id="{53B554B9-D570-45F4-8576-9ACEC0CF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6858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  <p:pic>
        <p:nvPicPr>
          <p:cNvPr id="38922" name="Picture 7" descr="Sismetra_Azul">
            <a:extLst>
              <a:ext uri="{FF2B5EF4-FFF2-40B4-BE49-F238E27FC236}">
                <a16:creationId xmlns:a16="http://schemas.microsoft.com/office/drawing/2014/main" id="{DF61D5C4-4FA4-45DC-8202-83B5E234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Número de Slide 3">
            <a:extLst>
              <a:ext uri="{FF2B5EF4-FFF2-40B4-BE49-F238E27FC236}">
                <a16:creationId xmlns:a16="http://schemas.microsoft.com/office/drawing/2014/main" id="{0503DF26-C1EB-4C39-BB85-21A2878B0FC8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51872FFA-DB3D-473E-820B-601B9CD8CB62}" type="slidenum">
              <a:rPr lang="pt-BR" altLang="pt-BR" sz="1400"/>
              <a:pPr algn="r" eaLnBrk="1" hangingPunct="1"/>
              <a:t>35</a:t>
            </a:fld>
            <a:endParaRPr lang="pt-BR" altLang="pt-BR" sz="1400"/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2F1A5C3D-45AA-437F-9A6F-17547D98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342106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>
            <a:extLst>
              <a:ext uri="{FF2B5EF4-FFF2-40B4-BE49-F238E27FC236}">
                <a16:creationId xmlns:a16="http://schemas.microsoft.com/office/drawing/2014/main" id="{8ACD3BEE-1E93-4BF1-A454-BF1439AB4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68413"/>
            <a:ext cx="37084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>
            <a:extLst>
              <a:ext uri="{FF2B5EF4-FFF2-40B4-BE49-F238E27FC236}">
                <a16:creationId xmlns:a16="http://schemas.microsoft.com/office/drawing/2014/main" id="{EEDA23DE-498A-4DF2-B9DA-976044F89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68413"/>
            <a:ext cx="22320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>
            <a:extLst>
              <a:ext uri="{FF2B5EF4-FFF2-40B4-BE49-F238E27FC236}">
                <a16:creationId xmlns:a16="http://schemas.microsoft.com/office/drawing/2014/main" id="{BA2B9239-D8FC-4D61-83D3-AB6A5F9F4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76700"/>
            <a:ext cx="226218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>
            <a:extLst>
              <a:ext uri="{FF2B5EF4-FFF2-40B4-BE49-F238E27FC236}">
                <a16:creationId xmlns:a16="http://schemas.microsoft.com/office/drawing/2014/main" id="{64457F07-1DBD-4D89-A97F-8975F4B31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188913"/>
            <a:ext cx="53292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2800" b="1" u="sng">
                <a:latin typeface="Arial" panose="020B0604020202020204" pitchFamily="34" charset="0"/>
              </a:rPr>
              <a:t>Auxílios à navegação e aproximação</a:t>
            </a:r>
          </a:p>
        </p:txBody>
      </p:sp>
      <p:pic>
        <p:nvPicPr>
          <p:cNvPr id="39944" name="Picture 8">
            <a:extLst>
              <a:ext uri="{FF2B5EF4-FFF2-40B4-BE49-F238E27FC236}">
                <a16:creationId xmlns:a16="http://schemas.microsoft.com/office/drawing/2014/main" id="{38DA1AEA-1441-4FF9-B4FE-F78F6C600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789363"/>
            <a:ext cx="3708400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Espaço Reservado para Número de Slide 5">
            <a:extLst>
              <a:ext uri="{FF2B5EF4-FFF2-40B4-BE49-F238E27FC236}">
                <a16:creationId xmlns:a16="http://schemas.microsoft.com/office/drawing/2014/main" id="{71DDE27F-AA95-4EC2-823F-CBE3A3F6555E}"/>
              </a:ext>
            </a:extLst>
          </p:cNvPr>
          <p:cNvSpPr txBox="1">
            <a:spLocks noGrp="1"/>
          </p:cNvSpPr>
          <p:nvPr/>
        </p:nvSpPr>
        <p:spPr bwMode="auto">
          <a:xfrm>
            <a:off x="69342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endParaRPr lang="pt-BR" altLang="pt-BR" sz="1400">
              <a:solidFill>
                <a:schemeClr val="bg1"/>
              </a:solidFill>
            </a:endParaRPr>
          </a:p>
        </p:txBody>
      </p:sp>
      <p:sp>
        <p:nvSpPr>
          <p:cNvPr id="39946" name="Text Box 5">
            <a:extLst>
              <a:ext uri="{FF2B5EF4-FFF2-40B4-BE49-F238E27FC236}">
                <a16:creationId xmlns:a16="http://schemas.microsoft.com/office/drawing/2014/main" id="{8D3FA924-B637-4DC6-A307-3E42975C3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877888"/>
            <a:ext cx="86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sz="1000" b="1" i="1">
                <a:solidFill>
                  <a:schemeClr val="bg1"/>
                </a:solidFill>
                <a:latin typeface="Arial" panose="020B0604020202020204" pitchFamily="34" charset="0"/>
              </a:rPr>
              <a:t>LSC  - ESM</a:t>
            </a:r>
            <a:endParaRPr lang="pt-BR" altLang="pt-BR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982BF43D-E6E7-44D1-9B10-908D56BC3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906838"/>
            <a:ext cx="3405187" cy="29511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Rectangle 3">
            <a:extLst>
              <a:ext uri="{FF2B5EF4-FFF2-40B4-BE49-F238E27FC236}">
                <a16:creationId xmlns:a16="http://schemas.microsoft.com/office/drawing/2014/main" id="{0F2B227B-0476-4FB0-9983-D3F84987C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8" y="188913"/>
            <a:ext cx="5951537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3000" b="1">
                <a:latin typeface="Arial" panose="020B0604020202020204" pitchFamily="34" charset="0"/>
              </a:rPr>
              <a:t>Sistemas de </a:t>
            </a:r>
            <a:r>
              <a:rPr lang="pt-BR" altLang="pt-BR" sz="3000" b="1" u="sng">
                <a:solidFill>
                  <a:srgbClr val="C00000"/>
                </a:solidFill>
                <a:latin typeface="Arial" panose="020B0604020202020204" pitchFamily="34" charset="0"/>
              </a:rPr>
              <a:t>Inspeção em Vôo</a:t>
            </a:r>
          </a:p>
          <a:p>
            <a:pPr algn="ctr"/>
            <a:r>
              <a:rPr lang="pt-BR" altLang="pt-BR" b="1">
                <a:solidFill>
                  <a:srgbClr val="993300"/>
                </a:solidFill>
                <a:latin typeface="Arial" panose="020B0604020202020204" pitchFamily="34" charset="0"/>
              </a:rPr>
              <a:t>(equipamentos de bordo)</a:t>
            </a:r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414104E8-EA92-4FC7-8481-02434C80C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3960812" cy="2863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>
            <a:extLst>
              <a:ext uri="{FF2B5EF4-FFF2-40B4-BE49-F238E27FC236}">
                <a16:creationId xmlns:a16="http://schemas.microsoft.com/office/drawing/2014/main" id="{90869416-3DED-4AE1-8504-F81C0C8E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268413"/>
            <a:ext cx="3224213" cy="53292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Espaço Reservado para Número de Slide 3">
            <a:extLst>
              <a:ext uri="{FF2B5EF4-FFF2-40B4-BE49-F238E27FC236}">
                <a16:creationId xmlns:a16="http://schemas.microsoft.com/office/drawing/2014/main" id="{670C2836-BE3A-459D-A69D-EA69374E3A33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5897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DFBFFEE7-14DB-473E-BF71-DE68CD72D2D3}" type="slidenum">
              <a:rPr lang="pt-BR" altLang="pt-BR" sz="1400"/>
              <a:pPr algn="r" eaLnBrk="1" hangingPunct="1"/>
              <a:t>36</a:t>
            </a:fld>
            <a:endParaRPr lang="pt-BR" altLang="pt-BR" sz="140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SC02450">
            <a:extLst>
              <a:ext uri="{FF2B5EF4-FFF2-40B4-BE49-F238E27FC236}">
                <a16:creationId xmlns:a16="http://schemas.microsoft.com/office/drawing/2014/main" id="{57DBA3BB-CCED-472B-A237-47BCD70C7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68425"/>
            <a:ext cx="6443663" cy="52371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7364" name="Text Box 4">
            <a:extLst>
              <a:ext uri="{FF2B5EF4-FFF2-40B4-BE49-F238E27FC236}">
                <a16:creationId xmlns:a16="http://schemas.microsoft.com/office/drawing/2014/main" id="{14175C7E-07E3-4F8C-B30F-6811947AF7AF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1143000" y="428625"/>
            <a:ext cx="6829425" cy="523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Laboratório </a:t>
            </a:r>
            <a:r>
              <a:rPr lang="pt-BR" sz="28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Setorial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de Calibração - </a:t>
            </a:r>
            <a:r>
              <a:rPr lang="pt-BR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GEIV</a:t>
            </a:r>
          </a:p>
        </p:txBody>
      </p:sp>
      <p:pic>
        <p:nvPicPr>
          <p:cNvPr id="41988" name="Picture 14" descr="rastreabilidade">
            <a:extLst>
              <a:ext uri="{FF2B5EF4-FFF2-40B4-BE49-F238E27FC236}">
                <a16:creationId xmlns:a16="http://schemas.microsoft.com/office/drawing/2014/main" id="{87EA6506-6434-46C2-885F-ED088312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" y="4581128"/>
            <a:ext cx="2627784" cy="195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AutoShape 15">
            <a:extLst>
              <a:ext uri="{FF2B5EF4-FFF2-40B4-BE49-F238E27FC236}">
                <a16:creationId xmlns:a16="http://schemas.microsoft.com/office/drawing/2014/main" id="{D79D448C-A03C-4A73-BF14-B6EEF8D8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6197958"/>
            <a:ext cx="906546" cy="327386"/>
          </a:xfrm>
          <a:prstGeom prst="leftArrow">
            <a:avLst>
              <a:gd name="adj1" fmla="val 50000"/>
              <a:gd name="adj2" fmla="val 6270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  <p:sp>
        <p:nvSpPr>
          <p:cNvPr id="41990" name="Espaço Reservado para Número de Slide 3">
            <a:extLst>
              <a:ext uri="{FF2B5EF4-FFF2-40B4-BE49-F238E27FC236}">
                <a16:creationId xmlns:a16="http://schemas.microsoft.com/office/drawing/2014/main" id="{FE477AE7-72C9-4DD4-9C91-44F942B566EB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80B0D3AB-295F-4BBE-8972-329233EA6F7C}" type="slidenum">
              <a:rPr lang="pt-BR" altLang="pt-BR" sz="1400"/>
              <a:pPr algn="r" eaLnBrk="1" hangingPunct="1"/>
              <a:t>37</a:t>
            </a:fld>
            <a:endParaRPr lang="pt-BR" altLang="pt-BR" sz="140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48330719-A644-46C4-8380-B34837B80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827088" y="1268413"/>
            <a:ext cx="76327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8387" name="Text Box 3">
            <a:extLst>
              <a:ext uri="{FF2B5EF4-FFF2-40B4-BE49-F238E27FC236}">
                <a16:creationId xmlns:a16="http://schemas.microsoft.com/office/drawing/2014/main" id="{3ADB527A-9280-4B04-B30D-7EB402286017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971550" y="333375"/>
            <a:ext cx="7172325" cy="523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Laboratório </a:t>
            </a:r>
            <a:r>
              <a:rPr lang="pt-BR" sz="26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Regional</a:t>
            </a:r>
            <a:r>
              <a:rPr lang="pt-BR" sz="2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r>
              <a:rPr lang="pt-BR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de Calibração -</a:t>
            </a:r>
            <a:r>
              <a:rPr lang="pt-BR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r>
              <a:rPr lang="pt-BR" sz="27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PAMERJ</a:t>
            </a:r>
          </a:p>
        </p:txBody>
      </p:sp>
      <p:sp>
        <p:nvSpPr>
          <p:cNvPr id="43014" name="Espaço Reservado para Número de Slide 3">
            <a:extLst>
              <a:ext uri="{FF2B5EF4-FFF2-40B4-BE49-F238E27FC236}">
                <a16:creationId xmlns:a16="http://schemas.microsoft.com/office/drawing/2014/main" id="{A3012AB7-7AE1-4DEC-B6E7-BBDEB24FB5E8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8835AEB9-C8C6-495F-932D-8DFD14188493}" type="slidenum">
              <a:rPr lang="pt-BR" altLang="pt-BR" sz="1400"/>
              <a:pPr algn="r" eaLnBrk="1" hangingPunct="1"/>
              <a:t>38</a:t>
            </a:fld>
            <a:endParaRPr lang="pt-BR" altLang="pt-BR" sz="1400"/>
          </a:p>
        </p:txBody>
      </p:sp>
      <p:pic>
        <p:nvPicPr>
          <p:cNvPr id="7" name="Picture 14" descr="rastreabilidade">
            <a:extLst>
              <a:ext uri="{FF2B5EF4-FFF2-40B4-BE49-F238E27FC236}">
                <a16:creationId xmlns:a16="http://schemas.microsoft.com/office/drawing/2014/main" id="{7E4DBDD4-5DF8-42DE-9090-2C8770925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1" y="980728"/>
            <a:ext cx="2627784" cy="195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5">
            <a:extLst>
              <a:ext uri="{FF2B5EF4-FFF2-40B4-BE49-F238E27FC236}">
                <a16:creationId xmlns:a16="http://schemas.microsoft.com/office/drawing/2014/main" id="{86DAF1D5-8300-4DED-99E5-05E392013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3590" y="2276872"/>
            <a:ext cx="906546" cy="327386"/>
          </a:xfrm>
          <a:prstGeom prst="leftArrow">
            <a:avLst>
              <a:gd name="adj1" fmla="val 50000"/>
              <a:gd name="adj2" fmla="val 6270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Número de Slide 3">
            <a:extLst>
              <a:ext uri="{FF2B5EF4-FFF2-40B4-BE49-F238E27FC236}">
                <a16:creationId xmlns:a16="http://schemas.microsoft.com/office/drawing/2014/main" id="{837424F4-C3FB-4273-8E1E-CCA453DD05F0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5F917BAB-DA45-4CF4-BEBF-493192EFA40A}" type="slidenum">
              <a:rPr lang="pt-BR" altLang="pt-BR" sz="1400"/>
              <a:pPr algn="r" eaLnBrk="1" hangingPunct="1"/>
              <a:t>39</a:t>
            </a:fld>
            <a:endParaRPr lang="pt-BR" altLang="pt-BR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F9574700-588A-44F6-A3A9-91E0E52D5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0" y="1431925"/>
            <a:ext cx="322897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115722" name="Text Box 10">
            <a:extLst>
              <a:ext uri="{FF2B5EF4-FFF2-40B4-BE49-F238E27FC236}">
                <a16:creationId xmlns:a16="http://schemas.microsoft.com/office/drawing/2014/main" id="{75F3DCB3-BA85-4CB9-8DAD-E482002C784C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1143000" y="66675"/>
            <a:ext cx="7072313" cy="10382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pt-BR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Laboratório </a:t>
            </a:r>
            <a:r>
              <a:rPr lang="pt-BR" sz="28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Central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de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Ca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libração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CTA / IFI     </a:t>
            </a:r>
            <a:r>
              <a:rPr lang="pt-BR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Metrologia Elétrica</a:t>
            </a:r>
            <a:r>
              <a:rPr lang="pt-BR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</a:t>
            </a:r>
          </a:p>
        </p:txBody>
      </p:sp>
      <p:pic>
        <p:nvPicPr>
          <p:cNvPr id="44039" name="Picture 20" descr="LCC_LP_E">
            <a:extLst>
              <a:ext uri="{FF2B5EF4-FFF2-40B4-BE49-F238E27FC236}">
                <a16:creationId xmlns:a16="http://schemas.microsoft.com/office/drawing/2014/main" id="{87E2F89C-448B-4374-B0AE-94DFB5F78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412875"/>
            <a:ext cx="4732338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rastreabilidade">
            <a:extLst>
              <a:ext uri="{FF2B5EF4-FFF2-40B4-BE49-F238E27FC236}">
                <a16:creationId xmlns:a16="http://schemas.microsoft.com/office/drawing/2014/main" id="{ECE74725-17FB-49BA-86B3-A580E3263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4" y="3177464"/>
            <a:ext cx="2627784" cy="195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5">
            <a:extLst>
              <a:ext uri="{FF2B5EF4-FFF2-40B4-BE49-F238E27FC236}">
                <a16:creationId xmlns:a16="http://schemas.microsoft.com/office/drawing/2014/main" id="{AD0965F3-05A5-466C-8A3B-9CC17B625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270" y="3989206"/>
            <a:ext cx="906546" cy="327386"/>
          </a:xfrm>
          <a:prstGeom prst="leftArrow">
            <a:avLst>
              <a:gd name="adj1" fmla="val 50000"/>
              <a:gd name="adj2" fmla="val 6270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Número de Slide 3">
            <a:extLst>
              <a:ext uri="{FF2B5EF4-FFF2-40B4-BE49-F238E27FC236}">
                <a16:creationId xmlns:a16="http://schemas.microsoft.com/office/drawing/2014/main" id="{BDFF2480-427E-43A1-B1CE-B2A099AB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D3D0E0D-E5A6-4F8E-AFCF-11487F6ABB01}" type="slidenum">
              <a:rPr lang="pt-BR" altLang="pt-BR" sz="1400"/>
              <a:pPr/>
              <a:t>4</a:t>
            </a:fld>
            <a:endParaRPr lang="pt-BR" altLang="pt-BR" sz="1400"/>
          </a:p>
        </p:txBody>
      </p:sp>
      <p:sp>
        <p:nvSpPr>
          <p:cNvPr id="5123" name="AutoShape 4">
            <a:hlinkClick r:id="rId2" action="ppaction://hlinkfile" highlightClick="1"/>
            <a:extLst>
              <a:ext uri="{FF2B5EF4-FFF2-40B4-BE49-F238E27FC236}">
                <a16:creationId xmlns:a16="http://schemas.microsoft.com/office/drawing/2014/main" id="{48BA6E13-71EA-42DB-99A5-6835C918D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851" y="4149080"/>
            <a:ext cx="647700" cy="504825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5124" name="Text Box 8">
            <a:extLst>
              <a:ext uri="{FF2B5EF4-FFF2-40B4-BE49-F238E27FC236}">
                <a16:creationId xmlns:a16="http://schemas.microsoft.com/office/drawing/2014/main" id="{9F19744C-B0C9-414C-AB8F-4036A4231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0" y="2708920"/>
            <a:ext cx="367240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pt-BR" sz="2800" b="1" dirty="0" err="1">
                <a:solidFill>
                  <a:srgbClr val="CC0000"/>
                </a:solidFill>
              </a:rPr>
              <a:t>Vídeo</a:t>
            </a:r>
            <a:r>
              <a:rPr lang="en-US" altLang="pt-BR" sz="2800" dirty="0">
                <a:solidFill>
                  <a:srgbClr val="CC0000"/>
                </a:solidFill>
              </a:rPr>
              <a:t>: </a:t>
            </a:r>
            <a:r>
              <a:rPr lang="en-US" altLang="pt-BR" sz="2800" dirty="0" err="1">
                <a:solidFill>
                  <a:srgbClr val="CC0000"/>
                </a:solidFill>
              </a:rPr>
              <a:t>Visibilidade</a:t>
            </a:r>
            <a:r>
              <a:rPr lang="en-US" altLang="pt-BR" sz="2800" dirty="0">
                <a:solidFill>
                  <a:srgbClr val="CC0000"/>
                </a:solidFill>
              </a:rPr>
              <a:t> zero</a:t>
            </a:r>
            <a:endParaRPr lang="pt-BR" altLang="pt-BR" sz="2800" dirty="0">
              <a:solidFill>
                <a:srgbClr val="CC000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6ADE7A-C7AD-483C-B964-F5D67298A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626574" cy="83402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3">
            <a:extLst>
              <a:ext uri="{FF2B5EF4-FFF2-40B4-BE49-F238E27FC236}">
                <a16:creationId xmlns:a16="http://schemas.microsoft.com/office/drawing/2014/main" id="{39A074C9-A93E-4752-A017-9C132E329C65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7C009F4D-D6F1-4D61-B8A5-78BD0B413716}" type="slidenum">
              <a:rPr lang="pt-BR" altLang="pt-BR" sz="1400"/>
              <a:pPr algn="r" eaLnBrk="1" hangingPunct="1"/>
              <a:t>40</a:t>
            </a:fld>
            <a:endParaRPr lang="pt-BR" altLang="pt-BR" sz="1400" dirty="0"/>
          </a:p>
        </p:txBody>
      </p:sp>
      <p:pic>
        <p:nvPicPr>
          <p:cNvPr id="46083" name="Picture 2" descr="campus_xerem">
            <a:extLst>
              <a:ext uri="{FF2B5EF4-FFF2-40B4-BE49-F238E27FC236}">
                <a16:creationId xmlns:a16="http://schemas.microsoft.com/office/drawing/2014/main" id="{58B75AB2-9986-4C1D-95A0-1C40EFFCE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41438"/>
            <a:ext cx="6843713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3">
            <a:extLst>
              <a:ext uri="{FF2B5EF4-FFF2-40B4-BE49-F238E27FC236}">
                <a16:creationId xmlns:a16="http://schemas.microsoft.com/office/drawing/2014/main" id="{8ABF545C-33A7-4B32-B7C3-28FDF1B00EC6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1835150" y="1341438"/>
            <a:ext cx="6265863" cy="10064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INMETRO</a:t>
            </a:r>
            <a:r>
              <a:rPr lang="pt-BR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 </a:t>
            </a:r>
            <a:r>
              <a:rPr lang="pt-BR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- </a:t>
            </a:r>
            <a:r>
              <a:rPr lang="pt-B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Instituto Nacional de Metrologia, Normalização e Qualidade Industrial</a:t>
            </a:r>
            <a:r>
              <a:rPr lang="pt-BR"/>
              <a:t> </a:t>
            </a:r>
          </a:p>
        </p:txBody>
      </p:sp>
      <p:sp>
        <p:nvSpPr>
          <p:cNvPr id="533517" name="Text Box 13">
            <a:extLst>
              <a:ext uri="{FF2B5EF4-FFF2-40B4-BE49-F238E27FC236}">
                <a16:creationId xmlns:a16="http://schemas.microsoft.com/office/drawing/2014/main" id="{14F4C91A-5F29-4C5A-A00E-FCF1B61C7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260350"/>
            <a:ext cx="6310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Laboratório </a:t>
            </a:r>
            <a:r>
              <a:rPr lang="pt-BR" sz="28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Nacional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de Metrologia</a:t>
            </a:r>
          </a:p>
        </p:txBody>
      </p:sp>
      <p:pic>
        <p:nvPicPr>
          <p:cNvPr id="46086" name="Picture 15" descr="rastreabilidade">
            <a:extLst>
              <a:ext uri="{FF2B5EF4-FFF2-40B4-BE49-F238E27FC236}">
                <a16:creationId xmlns:a16="http://schemas.microsoft.com/office/drawing/2014/main" id="{DA82DC50-E309-4D97-9140-0A12C7CF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7" y="4724314"/>
            <a:ext cx="2377939" cy="176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5">
            <a:extLst>
              <a:ext uri="{FF2B5EF4-FFF2-40B4-BE49-F238E27FC236}">
                <a16:creationId xmlns:a16="http://schemas.microsoft.com/office/drawing/2014/main" id="{5ABE06DC-0DD4-4058-A6D9-F392413A3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814" y="5013176"/>
            <a:ext cx="906546" cy="327386"/>
          </a:xfrm>
          <a:prstGeom prst="leftArrow">
            <a:avLst>
              <a:gd name="adj1" fmla="val 50000"/>
              <a:gd name="adj2" fmla="val 6270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Número de Slide 3">
            <a:extLst>
              <a:ext uri="{FF2B5EF4-FFF2-40B4-BE49-F238E27FC236}">
                <a16:creationId xmlns:a16="http://schemas.microsoft.com/office/drawing/2014/main" id="{D4CF89B1-2BCA-4398-A681-2CB62EDC7EA1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E5E68C16-0434-4599-9EA6-23A324EF79E4}" type="slidenum">
              <a:rPr lang="pt-BR" altLang="pt-BR" sz="1400"/>
              <a:pPr algn="r" eaLnBrk="1" hangingPunct="1"/>
              <a:t>41</a:t>
            </a:fld>
            <a:endParaRPr lang="pt-BR" altLang="pt-BR" sz="1400" dirty="0"/>
          </a:p>
        </p:txBody>
      </p:sp>
      <p:pic>
        <p:nvPicPr>
          <p:cNvPr id="47107" name="Picture 8" descr="BIPM">
            <a:extLst>
              <a:ext uri="{FF2B5EF4-FFF2-40B4-BE49-F238E27FC236}">
                <a16:creationId xmlns:a16="http://schemas.microsoft.com/office/drawing/2014/main" id="{C33830A9-2623-4071-AAD5-009DBCA82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57300"/>
            <a:ext cx="49276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CD699927-8AFE-4B2D-8B4A-F15FC1739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524000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pt-BR" altLang="pt-BR" sz="3200">
                <a:latin typeface="Arial" panose="020B0604020202020204" pitchFamily="34" charset="0"/>
              </a:rPr>
              <a:t>BIPM</a:t>
            </a:r>
          </a:p>
        </p:txBody>
      </p:sp>
      <p:sp>
        <p:nvSpPr>
          <p:cNvPr id="47109" name="Rectangle 6">
            <a:extLst>
              <a:ext uri="{FF2B5EF4-FFF2-40B4-BE49-F238E27FC236}">
                <a16:creationId xmlns:a16="http://schemas.microsoft.com/office/drawing/2014/main" id="{B75066D4-2BAF-4563-A817-876CF9335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953000"/>
            <a:ext cx="89154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pt-BR" sz="1800">
                <a:latin typeface="Arial" panose="020B0604020202020204" pitchFamily="34" charset="0"/>
              </a:rPr>
              <a:t>Vista Geral do edifício sede do BIPM (Bureau International des Poids et Mesures) em Sévres na França. Criado em 20 de maio de 1875, sua finalidade entre outras, é a de zelar e reproduzir padrões internacionais de metrologia e promover as Conferências Gerais de Pesos e Medidas realizadas a cada quatro anos. </a:t>
            </a:r>
          </a:p>
          <a:p>
            <a:pPr eaLnBrk="1" hangingPunct="1"/>
            <a:endParaRPr lang="en-US" altLang="pt-BR" sz="800">
              <a:latin typeface="Arial" panose="020B0604020202020204" pitchFamily="34" charset="0"/>
            </a:endParaRPr>
          </a:p>
          <a:p>
            <a:pPr eaLnBrk="1" hangingPunct="1"/>
            <a:r>
              <a:rPr lang="pt-BR" altLang="pt-BR" sz="1400" i="1">
                <a:latin typeface="Arial" panose="020B0604020202020204" pitchFamily="34" charset="0"/>
              </a:rPr>
              <a:t>foto de arquivo / IPEM-SP</a:t>
            </a:r>
            <a:r>
              <a:rPr lang="pt-BR" altLang="pt-BR" sz="1400">
                <a:latin typeface="Arial" panose="020B0604020202020204" pitchFamily="34" charset="0"/>
              </a:rPr>
              <a:t> </a:t>
            </a:r>
            <a:endParaRPr lang="en-US" altLang="pt-BR" sz="1400">
              <a:latin typeface="Arial" panose="020B0604020202020204" pitchFamily="34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5A94295-15FE-4769-935F-AB224AA6BB9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380" y="332656"/>
            <a:ext cx="8506060" cy="523220"/>
          </a:xfr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dirty="0" err="1"/>
              <a:t>Intercomparações</a:t>
            </a:r>
            <a:r>
              <a:rPr lang="en-US" sz="2800" dirty="0"/>
              <a:t> entre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institutos</a:t>
            </a:r>
            <a:r>
              <a:rPr lang="en-US" sz="2800" dirty="0"/>
              <a:t> de </a:t>
            </a:r>
            <a:r>
              <a:rPr lang="en-US" sz="2800" dirty="0" err="1"/>
              <a:t>seletos</a:t>
            </a:r>
            <a:r>
              <a:rPr lang="en-US" sz="2800" dirty="0"/>
              <a:t> </a:t>
            </a:r>
            <a:r>
              <a:rPr lang="en-US" sz="2800" dirty="0" err="1"/>
              <a:t>países</a:t>
            </a:r>
            <a:endParaRPr lang="pt-BR" sz="2400" dirty="0">
              <a:effectLst/>
            </a:endParaRPr>
          </a:p>
        </p:txBody>
      </p:sp>
      <p:sp>
        <p:nvSpPr>
          <p:cNvPr id="47111" name="Text Box 7">
            <a:extLst>
              <a:ext uri="{FF2B5EF4-FFF2-40B4-BE49-F238E27FC236}">
                <a16:creationId xmlns:a16="http://schemas.microsoft.com/office/drawing/2014/main" id="{ACB29D66-995D-4D60-8FAB-DBFE383A7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096000"/>
            <a:ext cx="1371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pt-BR" sz="1200"/>
              <a:t>Intercomparações</a:t>
            </a:r>
            <a:endParaRPr lang="pt-BR" altLang="pt-BR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2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unisal">
            <a:extLst>
              <a:ext uri="{FF2B5EF4-FFF2-40B4-BE49-F238E27FC236}">
                <a16:creationId xmlns:a16="http://schemas.microsoft.com/office/drawing/2014/main" id="{494D09B4-4CBF-43CB-AE55-223B72B1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407" y="2205729"/>
            <a:ext cx="5238463" cy="237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BD32FDF-9B9B-4872-99E9-264FAFBE1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88" y="1998048"/>
            <a:ext cx="2808312" cy="2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82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6FA61A66-FEA7-47F3-9901-260D492D0767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899592" y="120809"/>
            <a:ext cx="7030948" cy="71590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pt-BR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Automação de Processos de Calibração</a:t>
            </a:r>
            <a:endParaRPr lang="pt-BR" sz="2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9624564-DDFF-4627-8568-E590506B240E}"/>
              </a:ext>
            </a:extLst>
          </p:cNvPr>
          <p:cNvSpPr/>
          <p:nvPr/>
        </p:nvSpPr>
        <p:spPr>
          <a:xfrm>
            <a:off x="35496" y="1412776"/>
            <a:ext cx="8856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800" b="1" dirty="0">
                <a:latin typeface="Times New Roman, serif"/>
              </a:rPr>
              <a:t>Equipamentos - Calibradores Multifunção modelos FLUKE 5700/5720A/5730A</a:t>
            </a:r>
            <a:endParaRPr lang="pt-BR" sz="2800" b="1" dirty="0">
              <a:effectLst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E0B6E94-2D7C-4449-A345-BF1A836CC853}"/>
              </a:ext>
            </a:extLst>
          </p:cNvPr>
          <p:cNvSpPr/>
          <p:nvPr/>
        </p:nvSpPr>
        <p:spPr>
          <a:xfrm>
            <a:off x="118181" y="3573016"/>
            <a:ext cx="8676456" cy="284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000" b="1" dirty="0">
                <a:latin typeface="Times New Roman, serif"/>
              </a:rPr>
              <a:t>Objetivos Específicos</a:t>
            </a:r>
            <a:endParaRPr lang="pt-BR" dirty="0"/>
          </a:p>
          <a:p>
            <a:pPr algn="just">
              <a:lnSpc>
                <a:spcPct val="200000"/>
              </a:lnSpc>
            </a:pPr>
            <a:r>
              <a:rPr lang="pt-BR" dirty="0">
                <a:latin typeface="Times New Roman, serif"/>
              </a:rPr>
              <a:t>Automatizar o processo o processo de calibração dos Calibradores Multifunção modelos FLUKE 5700/5720A/5730A para reduzir em 50% a carga horária para a realização da calibração e a Incerteza de Medição e melhorar a confiabilidade do processo e dos dados obtidos.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0661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63068B2-BC24-4F87-B499-F01E20E22D25}"/>
              </a:ext>
            </a:extLst>
          </p:cNvPr>
          <p:cNvSpPr/>
          <p:nvPr/>
        </p:nvSpPr>
        <p:spPr>
          <a:xfrm>
            <a:off x="143508" y="1119810"/>
            <a:ext cx="8856984" cy="4618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Times New Roman, serif"/>
              </a:rPr>
              <a:t>- CALIBRADOR MULTI-FUNÇÃO FLUKE 5700A/5720A</a:t>
            </a:r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, serif"/>
              </a:rPr>
              <a:t>- COMPUTADOR COM O LABVIEW E MICROSOFT OFFICE EXCEL INSTALADOS</a:t>
            </a:r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, serif"/>
              </a:rPr>
              <a:t>- INTERFACE GPIB</a:t>
            </a:r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, serif"/>
              </a:rPr>
              <a:t>- REFERENCE MULTIMETER FLUKE 8508A</a:t>
            </a:r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, serif"/>
              </a:rPr>
              <a:t>- AC STANDARD MEASUREMENT FLUKE 5790A</a:t>
            </a:r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, serif"/>
              </a:rPr>
              <a:t>- UNIVERSAL COUNTER 5335 A</a:t>
            </a:r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, serif"/>
              </a:rPr>
              <a:t>- STANDARD RESISTOR (1ohm – 10M ohm)</a:t>
            </a:r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, serif"/>
              </a:rPr>
              <a:t>- SHUNT A-40 (10mA – 20A)</a:t>
            </a:r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, serif"/>
              </a:rPr>
              <a:t>- CURRENT SHUNT ADAPTER FLUKE 792-7004</a:t>
            </a:r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, serif"/>
              </a:rPr>
              <a:t>- FLUKE 732B DC STANDARD</a:t>
            </a:r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, serif"/>
              </a:rPr>
              <a:t>- CABOS DE CONEXÕES ENTRE OS EQUIPAMENTOS PARA AS LEITURAS</a:t>
            </a:r>
            <a:endParaRPr lang="pt-BR" b="0" dirty="0">
              <a:effectLst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6810F31-67A3-41A2-86D1-46F5DD6E8959}"/>
              </a:ext>
            </a:extLst>
          </p:cNvPr>
          <p:cNvSpPr/>
          <p:nvPr/>
        </p:nvSpPr>
        <p:spPr>
          <a:xfrm>
            <a:off x="2871855" y="116632"/>
            <a:ext cx="3400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Padrões Utilizados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729576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41D1209-FAC2-44A7-BACE-416AB23C82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707695"/>
            <a:ext cx="3038475" cy="206692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08EE17F-8FB8-4812-AC46-16D76F1CF8E7}"/>
              </a:ext>
            </a:extLst>
          </p:cNvPr>
          <p:cNvSpPr/>
          <p:nvPr/>
        </p:nvSpPr>
        <p:spPr>
          <a:xfrm>
            <a:off x="913731" y="5837336"/>
            <a:ext cx="1588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latin typeface="Times New Roman, serif"/>
              </a:rPr>
              <a:t>Interface GPIB</a:t>
            </a:r>
            <a:endParaRPr lang="pt-BR" dirty="0">
              <a:effectLst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25812E-DF6E-4338-934C-BB308A59F5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16632"/>
            <a:ext cx="3428472" cy="227476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55A8E11-82E2-466C-BC0A-9C120A0A8B63}"/>
              </a:ext>
            </a:extLst>
          </p:cNvPr>
          <p:cNvSpPr/>
          <p:nvPr/>
        </p:nvSpPr>
        <p:spPr>
          <a:xfrm>
            <a:off x="3275856" y="2462252"/>
            <a:ext cx="2146742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pt-BR" dirty="0">
                <a:latin typeface="Times New Roman, serif"/>
              </a:rPr>
              <a:t>Conjunto de SHUNT</a:t>
            </a:r>
            <a:endParaRPr lang="pt-BR" dirty="0">
              <a:effectLst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327CB6F-1F16-4693-A5B2-ABA9F8CE4C7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399581"/>
            <a:ext cx="4004866" cy="2447047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D1E03A3-1030-4C07-ABB3-3F0B3B856906}"/>
              </a:ext>
            </a:extLst>
          </p:cNvPr>
          <p:cNvSpPr/>
          <p:nvPr/>
        </p:nvSpPr>
        <p:spPr>
          <a:xfrm>
            <a:off x="5136832" y="5918636"/>
            <a:ext cx="3467616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pt-BR" dirty="0">
                <a:latin typeface="Times New Roman, serif"/>
              </a:rPr>
              <a:t>Standard </a:t>
            </a:r>
            <a:r>
              <a:rPr lang="pt-BR" dirty="0" err="1">
                <a:latin typeface="Times New Roman, serif"/>
              </a:rPr>
              <a:t>Resistance</a:t>
            </a:r>
            <a:r>
              <a:rPr lang="pt-BR" dirty="0">
                <a:latin typeface="Times New Roman, serif"/>
              </a:rPr>
              <a:t> e DC Standard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6118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BA55254-B5E7-4BB5-852A-E45B0192CB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32194"/>
            <a:ext cx="8617889" cy="556515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641F54A-AB52-4F5C-B7C4-8C4F231FDFBB}"/>
              </a:ext>
            </a:extLst>
          </p:cNvPr>
          <p:cNvSpPr/>
          <p:nvPr/>
        </p:nvSpPr>
        <p:spPr>
          <a:xfrm>
            <a:off x="899592" y="19743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Times New Roman, serif"/>
              </a:rPr>
              <a:t>Setup de Calibração</a:t>
            </a:r>
            <a:endParaRPr lang="pt-BR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47465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8E13727-00CD-4C89-A17E-80BAE524E7E8}"/>
              </a:ext>
            </a:extLst>
          </p:cNvPr>
          <p:cNvSpPr/>
          <p:nvPr/>
        </p:nvSpPr>
        <p:spPr>
          <a:xfrm>
            <a:off x="899592" y="19743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Times New Roman, serif"/>
              </a:rPr>
              <a:t>Software utilizado para AUTOMAÇÃO</a:t>
            </a:r>
            <a:endParaRPr lang="pt-BR" sz="2800" dirty="0">
              <a:effectLst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5FA21BD-AC57-4FD1-B8CA-703822884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5351" r="31100" b="24801"/>
          <a:stretch/>
        </p:blipFill>
        <p:spPr>
          <a:xfrm>
            <a:off x="338688" y="1700807"/>
            <a:ext cx="3297208" cy="391543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B1C1D4F-256E-4571-B692-51AB3D668A70}"/>
              </a:ext>
            </a:extLst>
          </p:cNvPr>
          <p:cNvSpPr/>
          <p:nvPr/>
        </p:nvSpPr>
        <p:spPr>
          <a:xfrm>
            <a:off x="4067944" y="1700807"/>
            <a:ext cx="4572000" cy="41025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dirty="0"/>
              <a:t>O </a:t>
            </a:r>
            <a:r>
              <a:rPr lang="pt-BR" sz="2200" dirty="0" err="1"/>
              <a:t>LabVIEW</a:t>
            </a:r>
            <a:r>
              <a:rPr lang="pt-BR" sz="2200" dirty="0"/>
              <a:t> (</a:t>
            </a:r>
            <a:r>
              <a:rPr lang="en-US" sz="2200" dirty="0"/>
              <a:t>Laboratory Virtual Instrument Engineering Workbench</a:t>
            </a:r>
            <a:r>
              <a:rPr lang="pt-BR" sz="2200" dirty="0"/>
              <a:t>) é um software de engenharia de sistemas criado especificamente para aplicações de teste, medição e controle, com rápido acesso ao hardware e às informações obtidas a partir dos dados.</a:t>
            </a:r>
          </a:p>
        </p:txBody>
      </p:sp>
    </p:spTree>
    <p:extLst>
      <p:ext uri="{BB962C8B-B14F-4D97-AF65-F5344CB8AC3E}">
        <p14:creationId xmlns:p14="http://schemas.microsoft.com/office/powerpoint/2010/main" val="34409261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DBA708A-18D6-4095-889F-14DDC81D97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733" y="908720"/>
            <a:ext cx="7412675" cy="554461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75DC60A-43B3-4DFF-B47F-863A60A8170A}"/>
              </a:ext>
            </a:extLst>
          </p:cNvPr>
          <p:cNvSpPr/>
          <p:nvPr/>
        </p:nvSpPr>
        <p:spPr>
          <a:xfrm>
            <a:off x="3369543" y="0"/>
            <a:ext cx="2281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2800" dirty="0">
                <a:latin typeface="Times New Roman, serif"/>
              </a:rPr>
              <a:t>Project 57XX</a:t>
            </a:r>
            <a:endParaRPr lang="pt-BR" sz="28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9642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FB95FA8-22E6-4AB0-A0B7-68C862D88AD4}"/>
              </a:ext>
            </a:extLst>
          </p:cNvPr>
          <p:cNvSpPr/>
          <p:nvPr/>
        </p:nvSpPr>
        <p:spPr>
          <a:xfrm>
            <a:off x="1187624" y="18864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i="1" dirty="0">
                <a:latin typeface="Times New Roman, serif"/>
              </a:rPr>
              <a:t>Front </a:t>
            </a:r>
            <a:r>
              <a:rPr lang="pt-BR" sz="2800" i="1" dirty="0" err="1">
                <a:latin typeface="Times New Roman, serif"/>
              </a:rPr>
              <a:t>Panel</a:t>
            </a:r>
            <a:r>
              <a:rPr lang="pt-BR" sz="2800" dirty="0">
                <a:latin typeface="Times New Roman, serif"/>
              </a:rPr>
              <a:t> do Programa de Automação</a:t>
            </a:r>
            <a:endParaRPr lang="pt-BR" sz="2800" b="0" dirty="0">
              <a:effectLst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5C9AC1-3A3B-4591-A096-E6DEFA7E5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4" y="1124744"/>
            <a:ext cx="8347648" cy="53663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C6FF66-B0FA-4A05-9B6F-9556C62721D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898" y="1213642"/>
            <a:ext cx="8588204" cy="527619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0086C46-8266-4F3D-B181-74490E31B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2" y="98876"/>
            <a:ext cx="1626574" cy="83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225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4CDE5E3-B131-435A-9E6D-B462EAF45F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530" y="1252790"/>
            <a:ext cx="8738939" cy="527255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885669B-80F3-4AD6-8C0D-682EBC805F37}"/>
              </a:ext>
            </a:extLst>
          </p:cNvPr>
          <p:cNvSpPr/>
          <p:nvPr/>
        </p:nvSpPr>
        <p:spPr>
          <a:xfrm>
            <a:off x="396039" y="241484"/>
            <a:ext cx="7704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i="1" dirty="0" err="1">
                <a:latin typeface="Times New Roman, serif"/>
              </a:rPr>
              <a:t>State</a:t>
            </a:r>
            <a:r>
              <a:rPr lang="pt-BR" sz="2800" i="1" dirty="0">
                <a:latin typeface="Times New Roman, serif"/>
              </a:rPr>
              <a:t> </a:t>
            </a:r>
            <a:r>
              <a:rPr lang="pt-BR" sz="2800" i="1" dirty="0" err="1">
                <a:latin typeface="Times New Roman, serif"/>
              </a:rPr>
              <a:t>Machine</a:t>
            </a:r>
            <a:r>
              <a:rPr lang="pt-BR" sz="2800" dirty="0">
                <a:latin typeface="Times New Roman, serif"/>
              </a:rPr>
              <a:t> – Página de aquisição de dados</a:t>
            </a:r>
            <a:endParaRPr lang="pt-BR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13362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70A2C92-1AF6-4BC2-BC31-8E09BD11F31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593245"/>
            <a:ext cx="8953500" cy="406800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0722141-FE61-47D7-935A-CAA64586C98C}"/>
              </a:ext>
            </a:extLst>
          </p:cNvPr>
          <p:cNvSpPr/>
          <p:nvPr/>
        </p:nvSpPr>
        <p:spPr>
          <a:xfrm>
            <a:off x="107504" y="24148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Times New Roman, serif"/>
              </a:rPr>
              <a:t>Planilha do memorial de calibração do FLUKE 5720A</a:t>
            </a:r>
            <a:endParaRPr lang="pt-BR" sz="2800" b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4330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B63026A-C183-4EC4-BAA1-315BDC888E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41696"/>
            <a:ext cx="4536504" cy="55116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2660E1F-7686-4A75-BE2B-53575AEF09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8882" y="893862"/>
            <a:ext cx="3529582" cy="558121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885669B-80F3-4AD6-8C0D-682EBC805F37}"/>
              </a:ext>
            </a:extLst>
          </p:cNvPr>
          <p:cNvSpPr/>
          <p:nvPr/>
        </p:nvSpPr>
        <p:spPr>
          <a:xfrm>
            <a:off x="2555776" y="116632"/>
            <a:ext cx="4319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Times New Roman, serif"/>
              </a:rPr>
              <a:t>Certificado de Calibração</a:t>
            </a:r>
            <a:endParaRPr lang="pt-BR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7684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309F0D9-8317-456A-9421-C0A6C2BA9A46}"/>
              </a:ext>
            </a:extLst>
          </p:cNvPr>
          <p:cNvSpPr/>
          <p:nvPr/>
        </p:nvSpPr>
        <p:spPr>
          <a:xfrm>
            <a:off x="0" y="836712"/>
            <a:ext cx="9144000" cy="5139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2800" dirty="0">
                <a:latin typeface="Times New Roman, serif"/>
              </a:rPr>
              <a:t>Redução de carga de trabalho 2 dias para 1 dia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2800" dirty="0">
                <a:latin typeface="Times New Roman, serif"/>
              </a:rPr>
              <a:t>Redução de erros na obtenção das medidas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2800" dirty="0">
                <a:latin typeface="Times New Roman, serif"/>
              </a:rPr>
              <a:t>Padronização para o tempo de aquisição de cada leitura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2800" dirty="0">
                <a:latin typeface="Times New Roman, serif"/>
              </a:rPr>
              <a:t>Medidas de segurança do equipamento e operador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2800" dirty="0">
                <a:effectLst/>
                <a:latin typeface="Times New Roman, serif"/>
              </a:rPr>
              <a:t>Flexibilização do número de leituras sem aumento significativo do tempo de calibração.</a:t>
            </a:r>
            <a:endParaRPr lang="pt-BR" sz="2800" dirty="0">
              <a:effectLst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885669B-80F3-4AD6-8C0D-682EBC805F37}"/>
              </a:ext>
            </a:extLst>
          </p:cNvPr>
          <p:cNvSpPr/>
          <p:nvPr/>
        </p:nvSpPr>
        <p:spPr>
          <a:xfrm>
            <a:off x="2555776" y="116632"/>
            <a:ext cx="4319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Times New Roman, serif"/>
              </a:rPr>
              <a:t>Resultados Alcançados</a:t>
            </a:r>
            <a:endParaRPr lang="pt-BR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622504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504" y="869105"/>
            <a:ext cx="4561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Multímetro</a:t>
            </a:r>
            <a:r>
              <a:rPr lang="en-US" sz="2800" dirty="0"/>
              <a:t> 8508 (</a:t>
            </a:r>
            <a:r>
              <a:rPr lang="en-US" sz="2800" dirty="0" err="1"/>
              <a:t>finalizado</a:t>
            </a:r>
            <a:r>
              <a:rPr lang="en-US" sz="2800" dirty="0"/>
              <a:t>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98EFFB0-46AC-45F5-A5C6-94DDF4FF4867}"/>
              </a:ext>
            </a:extLst>
          </p:cNvPr>
          <p:cNvSpPr/>
          <p:nvPr/>
        </p:nvSpPr>
        <p:spPr>
          <a:xfrm>
            <a:off x="587397" y="179929"/>
            <a:ext cx="75850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latin typeface="Times New Roman, serif"/>
              </a:rPr>
              <a:t>Outros Projetos de Automação de Calibração</a:t>
            </a:r>
            <a:endParaRPr lang="pt-BR" sz="3200" dirty="0">
              <a:effectLst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6ACFFCF-0AAE-4E9D-B389-EDF7D4F84FD3}"/>
              </a:ext>
            </a:extLst>
          </p:cNvPr>
          <p:cNvSpPr/>
          <p:nvPr/>
        </p:nvSpPr>
        <p:spPr>
          <a:xfrm>
            <a:off x="215516" y="3933056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Calibrador</a:t>
            </a:r>
            <a:r>
              <a:rPr lang="en-US" sz="2800" dirty="0"/>
              <a:t> 5520A, 5522A (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fase</a:t>
            </a:r>
            <a:r>
              <a:rPr lang="en-US" sz="2800" dirty="0"/>
              <a:t> de </a:t>
            </a:r>
            <a:r>
              <a:rPr lang="en-US" sz="2800" dirty="0" err="1"/>
              <a:t>finalização</a:t>
            </a:r>
            <a:r>
              <a:rPr lang="en-US" sz="2800" dirty="0"/>
              <a:t>)</a:t>
            </a:r>
            <a:endParaRPr lang="pt-BR" sz="2800" dirty="0"/>
          </a:p>
        </p:txBody>
      </p:sp>
      <p:pic>
        <p:nvPicPr>
          <p:cNvPr id="3074" name="Picture 2" descr="Resultado de imagem para multímetro fluke 8508a">
            <a:extLst>
              <a:ext uri="{FF2B5EF4-FFF2-40B4-BE49-F238E27FC236}">
                <a16:creationId xmlns:a16="http://schemas.microsoft.com/office/drawing/2014/main" id="{C9E93D94-58F4-4FCA-B521-45DB0472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76002"/>
            <a:ext cx="3928418" cy="157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5520 fluke">
            <a:extLst>
              <a:ext uri="{FF2B5EF4-FFF2-40B4-BE49-F238E27FC236}">
                <a16:creationId xmlns:a16="http://schemas.microsoft.com/office/drawing/2014/main" id="{73315754-0A4D-4234-9DE4-C65EFB086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3215305" cy="186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FF546A5-451A-44AD-A388-1A4C5D2D9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9" y="1453880"/>
            <a:ext cx="3301539" cy="226315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AE94081-8E79-4D0D-AC5D-9994C7128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467519"/>
            <a:ext cx="2466036" cy="2046953"/>
          </a:xfrm>
          <a:prstGeom prst="rect">
            <a:avLst/>
          </a:prstGeom>
        </p:spPr>
      </p:pic>
      <p:sp>
        <p:nvSpPr>
          <p:cNvPr id="9" name="AutoShape 15">
            <a:extLst>
              <a:ext uri="{FF2B5EF4-FFF2-40B4-BE49-F238E27FC236}">
                <a16:creationId xmlns:a16="http://schemas.microsoft.com/office/drawing/2014/main" id="{8B6A1F9F-8B1A-4583-A78D-F7609CE70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6625" y="2335304"/>
            <a:ext cx="906546" cy="327386"/>
          </a:xfrm>
          <a:prstGeom prst="leftArrow">
            <a:avLst>
              <a:gd name="adj1" fmla="val 50000"/>
              <a:gd name="adj2" fmla="val 6270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  <p:sp>
        <p:nvSpPr>
          <p:cNvPr id="10" name="AutoShape 15">
            <a:extLst>
              <a:ext uri="{FF2B5EF4-FFF2-40B4-BE49-F238E27FC236}">
                <a16:creationId xmlns:a16="http://schemas.microsoft.com/office/drawing/2014/main" id="{FCFA5FEF-EECD-4389-88B3-E1435F4C83C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17596" y="5373216"/>
            <a:ext cx="1290508" cy="327386"/>
          </a:xfrm>
          <a:prstGeom prst="leftArrow">
            <a:avLst>
              <a:gd name="adj1" fmla="val 50000"/>
              <a:gd name="adj2" fmla="val 6270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Número de Slide 5">
            <a:extLst>
              <a:ext uri="{FF2B5EF4-FFF2-40B4-BE49-F238E27FC236}">
                <a16:creationId xmlns:a16="http://schemas.microsoft.com/office/drawing/2014/main" id="{C70BE530-2B6E-4919-BC02-87A80B6113C1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E385163D-FC64-4D3D-A517-A91970E6CC55}" type="slidenum">
              <a:rPr lang="pt-BR" altLang="pt-BR" sz="1400"/>
              <a:pPr algn="r" eaLnBrk="1" hangingPunct="1"/>
              <a:t>55</a:t>
            </a:fld>
            <a:endParaRPr lang="pt-BR" altLang="pt-BR" sz="1400"/>
          </a:p>
        </p:txBody>
      </p:sp>
      <p:sp>
        <p:nvSpPr>
          <p:cNvPr id="188437" name="Text Box 21">
            <a:extLst>
              <a:ext uri="{FF2B5EF4-FFF2-40B4-BE49-F238E27FC236}">
                <a16:creationId xmlns:a16="http://schemas.microsoft.com/office/drawing/2014/main" id="{00534995-AA4B-4901-9FB8-6D7F0F67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384" y="379512"/>
            <a:ext cx="685800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sz="2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288772" name="Text Box 4">
            <a:extLst>
              <a:ext uri="{FF2B5EF4-FFF2-40B4-BE49-F238E27FC236}">
                <a16:creationId xmlns:a16="http://schemas.microsoft.com/office/drawing/2014/main" id="{2EBBE8B4-5F5F-4158-BF04-38FAE1F44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81200"/>
            <a:ext cx="7620000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0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Objetivo</a:t>
            </a:r>
            <a:endParaRPr lang="en-US" sz="50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10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Apresentar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o SIMESTRA e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identificar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a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sua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importância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para o COMAER</a:t>
            </a:r>
            <a:endParaRPr lang="pt-BR" sz="40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13317" name="Picture 7" descr="Sismetra_Azul">
            <a:extLst>
              <a:ext uri="{FF2B5EF4-FFF2-40B4-BE49-F238E27FC236}">
                <a16:creationId xmlns:a16="http://schemas.microsoft.com/office/drawing/2014/main" id="{DB5FB8DE-1E9F-48D8-A9D0-D6DABEDA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5454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Número de Slide 5">
            <a:extLst>
              <a:ext uri="{FF2B5EF4-FFF2-40B4-BE49-F238E27FC236}">
                <a16:creationId xmlns:a16="http://schemas.microsoft.com/office/drawing/2014/main" id="{EB4CFED8-DFA8-45B9-965A-6A03B95E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4DCD543-878E-466C-967F-243BDCC06C5B}" type="slidenum">
              <a:rPr lang="pt-BR" altLang="pt-BR" smtClean="0"/>
              <a:pPr>
                <a:defRPr/>
              </a:pPr>
              <a:t>56</a:t>
            </a:fld>
            <a:endParaRPr lang="pt-BR" altLang="pt-BR" sz="1400"/>
          </a:p>
        </p:txBody>
      </p:sp>
      <p:pic>
        <p:nvPicPr>
          <p:cNvPr id="15364" name="Picture 7" descr="Sismetra_Azul">
            <a:extLst>
              <a:ext uri="{FF2B5EF4-FFF2-40B4-BE49-F238E27FC236}">
                <a16:creationId xmlns:a16="http://schemas.microsoft.com/office/drawing/2014/main" id="{9E6EAE3F-61A6-499C-88CE-DB8A705CF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Rectangle 9">
            <a:extLst>
              <a:ext uri="{FF2B5EF4-FFF2-40B4-BE49-F238E27FC236}">
                <a16:creationId xmlns:a16="http://schemas.microsoft.com/office/drawing/2014/main" id="{3F849360-AE44-43C4-BFDA-746461CB3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1319213"/>
            <a:ext cx="19462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44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Roteiro</a:t>
            </a:r>
          </a:p>
        </p:txBody>
      </p:sp>
      <p:sp>
        <p:nvSpPr>
          <p:cNvPr id="19466" name="Rectangle 10">
            <a:extLst>
              <a:ext uri="{FF2B5EF4-FFF2-40B4-BE49-F238E27FC236}">
                <a16:creationId xmlns:a16="http://schemas.microsoft.com/office/drawing/2014/main" id="{9F662E6A-CEC7-4BE7-B98B-5B48CD746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492375"/>
            <a:ext cx="5751513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t-B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Histórico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t-B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Estrutura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Rastreabilidade</a:t>
            </a:r>
            <a:endParaRPr lang="pt-BR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t-BR" altLang="ja-JP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DCTA/IFI - UNISAL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E3CC161E-C70E-4FFF-83B8-1B5BEAE27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384" y="379512"/>
            <a:ext cx="685800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34" charset="-128"/>
              </a:rPr>
              <a:t>SISTEMA DE METROLOGIA AEROESPACIAL</a:t>
            </a:r>
            <a:endParaRPr lang="pt-BR" sz="2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44271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9CF04D0-6172-4E0C-8330-BF5E2F8FBF4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5333" y="643285"/>
            <a:ext cx="7733333" cy="5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20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6B28D5F-56B8-409F-B62D-AD07E03DB7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771" y="761343"/>
            <a:ext cx="8768457" cy="578175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FB6D92E-757F-4216-8A32-0DB410F25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8" y="89998"/>
            <a:ext cx="1626574" cy="83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4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4FCCB56-5BAF-445B-8BFC-C536B1393D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876" y="1195768"/>
            <a:ext cx="8769604" cy="537473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D334942-4807-48D5-831F-7FA9E1627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0" y="81120"/>
            <a:ext cx="1626574" cy="83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04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Número de Slide 3">
            <a:extLst>
              <a:ext uri="{FF2B5EF4-FFF2-40B4-BE49-F238E27FC236}">
                <a16:creationId xmlns:a16="http://schemas.microsoft.com/office/drawing/2014/main" id="{95B2D52E-410C-43D1-B54D-F9F103DAFAEF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C344B344-8E79-4B78-A19B-2AFF10FBE418}" type="slidenum">
              <a:rPr lang="pt-BR" altLang="pt-BR" sz="1400"/>
              <a:pPr algn="r" eaLnBrk="1" hangingPunct="1"/>
              <a:t>8</a:t>
            </a:fld>
            <a:endParaRPr lang="pt-BR" altLang="pt-BR" sz="1400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0A95CA2-6204-42AF-866B-4B6B917EE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61385"/>
            <a:ext cx="4787900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8" name="Object 2">
            <a:extLst>
              <a:ext uri="{FF2B5EF4-FFF2-40B4-BE49-F238E27FC236}">
                <a16:creationId xmlns:a16="http://schemas.microsoft.com/office/drawing/2014/main" id="{5A9F2747-2E80-49B9-8C94-C53D622657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909848"/>
              </p:ext>
            </p:extLst>
          </p:nvPr>
        </p:nvGraphicFramePr>
        <p:xfrm>
          <a:off x="0" y="1842210"/>
          <a:ext cx="4643438" cy="348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Imagem de bitmap" r:id="rId4" imgW="4390476" imgH="3038095" progId="PBrush">
                  <p:embed/>
                </p:oleObj>
              </mc:Choice>
              <mc:Fallback>
                <p:oleObj name="Imagem de bitmap" r:id="rId4" imgW="4390476" imgH="3038095" progId="PBrush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42210"/>
                        <a:ext cx="4643438" cy="348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005E47"/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31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4D4D4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10">
            <a:extLst>
              <a:ext uri="{FF2B5EF4-FFF2-40B4-BE49-F238E27FC236}">
                <a16:creationId xmlns:a16="http://schemas.microsoft.com/office/drawing/2014/main" id="{A40160DA-4D67-4777-AD13-C37FD7E3C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923826"/>
            <a:ext cx="64817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pt-BR" sz="2600" b="1" dirty="0"/>
              <a:t>APROXIMAÇÃO POR INSTRUMENTOS</a:t>
            </a:r>
            <a:endParaRPr lang="pt-BR" altLang="pt-BR" sz="26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ECFEB8D-978E-4623-B95C-4AD1140C30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2" y="44624"/>
            <a:ext cx="1626574" cy="83402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5D38C813-1266-4D30-8BE9-953161E45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688" y="207327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pic>
        <p:nvPicPr>
          <p:cNvPr id="7171" name="Picture 3" descr="Desfibrilador_aplicação">
            <a:extLst>
              <a:ext uri="{FF2B5EF4-FFF2-40B4-BE49-F238E27FC236}">
                <a16:creationId xmlns:a16="http://schemas.microsoft.com/office/drawing/2014/main" id="{4032EB90-9B91-4D5E-AB17-01DB4C64E5C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23839"/>
            <a:ext cx="2447925" cy="2808287"/>
          </a:xfr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esfibrilador_3">
            <a:extLst>
              <a:ext uri="{FF2B5EF4-FFF2-40B4-BE49-F238E27FC236}">
                <a16:creationId xmlns:a16="http://schemas.microsoft.com/office/drawing/2014/main" id="{75BD08ED-60D2-4AF5-B2B0-2044BE0A2FF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216226"/>
            <a:ext cx="2952750" cy="2597150"/>
          </a:xfr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esfibrilador_aplicação_1">
            <a:extLst>
              <a:ext uri="{FF2B5EF4-FFF2-40B4-BE49-F238E27FC236}">
                <a16:creationId xmlns:a16="http://schemas.microsoft.com/office/drawing/2014/main" id="{CFBD5A66-7980-4BFC-8B28-1330381EE99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648026"/>
            <a:ext cx="2447925" cy="2043113"/>
          </a:xfr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A3042A66-2054-4493-B6D4-282705D8DCB8}"/>
              </a:ext>
            </a:extLst>
          </p:cNvPr>
          <p:cNvPicPr>
            <a:picLocks noGrp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56100" y="2198514"/>
            <a:ext cx="792163" cy="1512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Desfibrilador_4">
            <a:extLst>
              <a:ext uri="{FF2B5EF4-FFF2-40B4-BE49-F238E27FC236}">
                <a16:creationId xmlns:a16="http://schemas.microsoft.com/office/drawing/2014/main" id="{8C43328F-DE2B-44FC-86EF-A384670D0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66714"/>
            <a:ext cx="3087687" cy="2662237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80" name="Rectangle 8">
            <a:extLst>
              <a:ext uri="{FF2B5EF4-FFF2-40B4-BE49-F238E27FC236}">
                <a16:creationId xmlns:a16="http://schemas.microsoft.com/office/drawing/2014/main" id="{76EA5A37-974E-408E-B4DD-2FFEA3B7F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191" y="620688"/>
            <a:ext cx="51641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"/>
              </a:rPr>
              <a:t>DESFIBRILADOR CARD</a:t>
            </a:r>
            <a:r>
              <a:rPr lang="pt-BR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Í</a:t>
            </a:r>
            <a:r>
              <a:rPr lang="pt-BR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"/>
              </a:rPr>
              <a:t>ACO</a:t>
            </a:r>
          </a:p>
        </p:txBody>
      </p:sp>
      <p:sp>
        <p:nvSpPr>
          <p:cNvPr id="7177" name="Espaço Reservado para Número de Slide 3">
            <a:extLst>
              <a:ext uri="{FF2B5EF4-FFF2-40B4-BE49-F238E27FC236}">
                <a16:creationId xmlns:a16="http://schemas.microsoft.com/office/drawing/2014/main" id="{63295BB4-69E3-4957-90BE-6E5902D16543}"/>
              </a:ext>
            </a:extLst>
          </p:cNvPr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DEB67FEB-A126-4173-A215-7942E38084F8}" type="slidenum">
              <a:rPr lang="pt-BR" altLang="pt-BR" sz="1400"/>
              <a:pPr algn="r" eaLnBrk="1" hangingPunct="1"/>
              <a:t>9</a:t>
            </a:fld>
            <a:endParaRPr lang="pt-BR" altLang="pt-BR" sz="140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D9D22BB-7E00-40DE-93FD-D7501DB23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2400" y="72107"/>
            <a:ext cx="8858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5BB7D35-DCBA-46ED-A507-D3C4DB13D2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2" y="44624"/>
            <a:ext cx="1626574" cy="8340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16711</TotalTime>
  <Words>1327</Words>
  <Application>Microsoft Office PowerPoint</Application>
  <PresentationFormat>Apresentação na tela (4:3)</PresentationFormat>
  <Paragraphs>305</Paragraphs>
  <Slides>57</Slides>
  <Notes>17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8" baseType="lpstr">
      <vt:lpstr>Arial Unicode MS</vt:lpstr>
      <vt:lpstr>Arial</vt:lpstr>
      <vt:lpstr>Arial </vt:lpstr>
      <vt:lpstr>Arial Black</vt:lpstr>
      <vt:lpstr>Calibri</vt:lpstr>
      <vt:lpstr>Mangal</vt:lpstr>
      <vt:lpstr>Tahoma</vt:lpstr>
      <vt:lpstr>Times New Roman</vt:lpstr>
      <vt:lpstr>Times New Roman, serif</vt:lpstr>
      <vt:lpstr>Tema do Office</vt:lpstr>
      <vt:lpstr>Imagem de bitmap</vt:lpstr>
      <vt:lpstr>SISMETRA – SISTEMA DE METROLOGIA AEROESPACIAL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Intercomparações entre os institutos de seletos países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Araujo</dc:creator>
  <cp:lastModifiedBy>Neto</cp:lastModifiedBy>
  <cp:revision>298</cp:revision>
  <cp:lastPrinted>2019-06-10T17:26:26Z</cp:lastPrinted>
  <dcterms:created xsi:type="dcterms:W3CDTF">2018-02-04T23:48:38Z</dcterms:created>
  <dcterms:modified xsi:type="dcterms:W3CDTF">2019-11-25T12:00:08Z</dcterms:modified>
</cp:coreProperties>
</file>