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handoutMasterIdLst>
    <p:handoutMasterId r:id="rId35"/>
  </p:handoutMasterIdLst>
  <p:sldIdLst>
    <p:sldId id="410" r:id="rId2"/>
    <p:sldId id="525" r:id="rId3"/>
    <p:sldId id="412" r:id="rId4"/>
    <p:sldId id="527" r:id="rId5"/>
    <p:sldId id="528" r:id="rId6"/>
    <p:sldId id="530" r:id="rId7"/>
    <p:sldId id="531" r:id="rId8"/>
    <p:sldId id="558" r:id="rId9"/>
    <p:sldId id="533" r:id="rId10"/>
    <p:sldId id="534" r:id="rId11"/>
    <p:sldId id="535" r:id="rId12"/>
    <p:sldId id="536" r:id="rId13"/>
    <p:sldId id="537" r:id="rId14"/>
    <p:sldId id="538" r:id="rId15"/>
    <p:sldId id="539" r:id="rId16"/>
    <p:sldId id="540" r:id="rId17"/>
    <p:sldId id="555" r:id="rId18"/>
    <p:sldId id="556" r:id="rId19"/>
    <p:sldId id="541" r:id="rId20"/>
    <p:sldId id="543" r:id="rId21"/>
    <p:sldId id="544" r:id="rId22"/>
    <p:sldId id="545" r:id="rId23"/>
    <p:sldId id="546" r:id="rId24"/>
    <p:sldId id="547" r:id="rId25"/>
    <p:sldId id="548" r:id="rId26"/>
    <p:sldId id="559" r:id="rId27"/>
    <p:sldId id="549" r:id="rId28"/>
    <p:sldId id="552" r:id="rId29"/>
    <p:sldId id="550" r:id="rId30"/>
    <p:sldId id="554" r:id="rId31"/>
    <p:sldId id="553" r:id="rId32"/>
    <p:sldId id="5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514" userDrawn="1">
          <p15:clr>
            <a:srgbClr val="A4A3A4"/>
          </p15:clr>
        </p15:guide>
        <p15:guide id="2" pos="380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EE3"/>
    <a:srgbClr val="00FF00"/>
    <a:srgbClr val="FF3399"/>
    <a:srgbClr val="FF0066"/>
    <a:srgbClr val="FF7C80"/>
    <a:srgbClr val="FF3300"/>
    <a:srgbClr val="24527A"/>
    <a:srgbClr val="81CDF2"/>
    <a:srgbClr val="0D426C"/>
    <a:srgbClr val="1174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523" autoAdjust="0"/>
    <p:restoredTop sz="99074" autoAdjust="0"/>
  </p:normalViewPr>
  <p:slideViewPr>
    <p:cSldViewPr snapToGrid="0">
      <p:cViewPr>
        <p:scale>
          <a:sx n="110" d="100"/>
          <a:sy n="110" d="100"/>
        </p:scale>
        <p:origin x="336" y="1680"/>
      </p:cViewPr>
      <p:guideLst>
        <p:guide orient="horz" pos="3514"/>
        <p:guide pos="3801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notesViewPr>
    <p:cSldViewPr snapToGrid="0">
      <p:cViewPr varScale="1">
        <p:scale>
          <a:sx n="90" d="100"/>
          <a:sy n="90" d="100"/>
        </p:scale>
        <p:origin x="2838" y="78"/>
      </p:cViewPr>
      <p:guideLst/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398A43-0AAE-436A-8270-7DB89DEAF48A}" type="datetimeFigureOut">
              <a:rPr lang="pt-BR" smtClean="0"/>
              <a:t>24/11/2019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436C3-7F3A-45C4-9BFA-79D1EDFB5C9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221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6D163-A0F5-498D-A72B-50DE16555140}" type="datetimeFigureOut">
              <a:rPr lang="en-US" smtClean="0"/>
              <a:pPr/>
              <a:t>11/24/19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999AD-79EC-4F02-84A9-EEA7F0527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4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85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8135" y="3886200"/>
            <a:ext cx="6705600" cy="457200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48135" y="4366050"/>
            <a:ext cx="3535680" cy="365760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62749" y="5644342"/>
            <a:ext cx="3169920" cy="274320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Full Name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062749" y="5918662"/>
            <a:ext cx="3169920" cy="274320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Title</a:t>
            </a:r>
          </a:p>
        </p:txBody>
      </p:sp>
    </p:spTree>
    <p:extLst>
      <p:ext uri="{BB962C8B-B14F-4D97-AF65-F5344CB8AC3E}">
        <p14:creationId xmlns:p14="http://schemas.microsoft.com/office/powerpoint/2010/main" val="401153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859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8135" y="3886200"/>
            <a:ext cx="6705600" cy="457200"/>
          </a:xfrm>
        </p:spPr>
        <p:txBody>
          <a:bodyPr lIns="0" tIns="0" rIns="0" bIns="0">
            <a:noAutofit/>
          </a:bodyPr>
          <a:lstStyle>
            <a:lvl1pPr algn="l">
              <a:defRPr sz="28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Enter 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748135" y="4366050"/>
            <a:ext cx="3535680" cy="365760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Date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62749" y="5644342"/>
            <a:ext cx="3169920" cy="274320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Full Name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062749" y="5918662"/>
            <a:ext cx="3169920" cy="274320"/>
          </a:xfrm>
        </p:spPr>
        <p:txBody>
          <a:bodyPr lIns="0" tIns="0" rIns="0" bIns="0" anchor="ctr" anchorCtr="0">
            <a:noAutofit/>
          </a:bodyPr>
          <a:lstStyle>
            <a:lvl1pPr marL="0" indent="0"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Title</a:t>
            </a:r>
          </a:p>
        </p:txBody>
      </p:sp>
    </p:spTree>
    <p:extLst>
      <p:ext uri="{BB962C8B-B14F-4D97-AF65-F5344CB8AC3E}">
        <p14:creationId xmlns:p14="http://schemas.microsoft.com/office/powerpoint/2010/main" val="121366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800"/>
          </a:p>
        </p:txBody>
      </p:sp>
      <p:sp>
        <p:nvSpPr>
          <p:cNvPr id="5" name="Shape 2989"/>
          <p:cNvSpPr/>
          <p:nvPr userDrawn="1"/>
        </p:nvSpPr>
        <p:spPr>
          <a:xfrm flipH="1">
            <a:off x="365760" y="2136122"/>
            <a:ext cx="2212516" cy="2354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837" y="10629"/>
                </a:moveTo>
                <a:lnTo>
                  <a:pt x="12837" y="7739"/>
                </a:lnTo>
                <a:lnTo>
                  <a:pt x="9525" y="7739"/>
                </a:lnTo>
                <a:cubicBezTo>
                  <a:pt x="9525" y="9337"/>
                  <a:pt x="11006" y="10629"/>
                  <a:pt x="12837" y="10629"/>
                </a:cubicBezTo>
                <a:close/>
                <a:moveTo>
                  <a:pt x="16169" y="7739"/>
                </a:moveTo>
                <a:lnTo>
                  <a:pt x="12837" y="7739"/>
                </a:lnTo>
                <a:lnTo>
                  <a:pt x="12837" y="4848"/>
                </a:lnTo>
                <a:cubicBezTo>
                  <a:pt x="14667" y="4812"/>
                  <a:pt x="16149" y="6123"/>
                  <a:pt x="16169" y="7739"/>
                </a:cubicBezTo>
                <a:close/>
                <a:moveTo>
                  <a:pt x="21600" y="8511"/>
                </a:moveTo>
                <a:cubicBezTo>
                  <a:pt x="21579" y="3806"/>
                  <a:pt x="17218" y="0"/>
                  <a:pt x="11829" y="0"/>
                </a:cubicBezTo>
                <a:cubicBezTo>
                  <a:pt x="7426" y="0"/>
                  <a:pt x="3312" y="2891"/>
                  <a:pt x="2469" y="6087"/>
                </a:cubicBezTo>
                <a:cubicBezTo>
                  <a:pt x="2283" y="6805"/>
                  <a:pt x="2057" y="8654"/>
                  <a:pt x="2057" y="8654"/>
                </a:cubicBezTo>
                <a:lnTo>
                  <a:pt x="41" y="13161"/>
                </a:lnTo>
                <a:cubicBezTo>
                  <a:pt x="0" y="13233"/>
                  <a:pt x="0" y="13305"/>
                  <a:pt x="0" y="13412"/>
                </a:cubicBezTo>
                <a:cubicBezTo>
                  <a:pt x="0" y="13807"/>
                  <a:pt x="350" y="14077"/>
                  <a:pt x="761" y="14077"/>
                </a:cubicBezTo>
                <a:lnTo>
                  <a:pt x="2078" y="14077"/>
                </a:lnTo>
                <a:lnTo>
                  <a:pt x="2078" y="16465"/>
                </a:lnTo>
                <a:cubicBezTo>
                  <a:pt x="2078" y="18296"/>
                  <a:pt x="3785" y="19804"/>
                  <a:pt x="5904" y="19804"/>
                </a:cubicBezTo>
                <a:lnTo>
                  <a:pt x="18082" y="19804"/>
                </a:lnTo>
                <a:lnTo>
                  <a:pt x="18082" y="18494"/>
                </a:lnTo>
                <a:lnTo>
                  <a:pt x="10985" y="18494"/>
                </a:lnTo>
                <a:lnTo>
                  <a:pt x="11993" y="18009"/>
                </a:lnTo>
                <a:lnTo>
                  <a:pt x="18082" y="18009"/>
                </a:lnTo>
                <a:lnTo>
                  <a:pt x="18082" y="16698"/>
                </a:lnTo>
                <a:lnTo>
                  <a:pt x="14750" y="16698"/>
                </a:lnTo>
                <a:lnTo>
                  <a:pt x="15758" y="16213"/>
                </a:lnTo>
                <a:lnTo>
                  <a:pt x="18082" y="16213"/>
                </a:lnTo>
                <a:lnTo>
                  <a:pt x="18082" y="15046"/>
                </a:lnTo>
                <a:cubicBezTo>
                  <a:pt x="20242" y="13502"/>
                  <a:pt x="21600" y="11132"/>
                  <a:pt x="21600" y="8511"/>
                </a:cubicBezTo>
                <a:close/>
                <a:moveTo>
                  <a:pt x="4485" y="10360"/>
                </a:moveTo>
                <a:cubicBezTo>
                  <a:pt x="3888" y="10360"/>
                  <a:pt x="3394" y="9947"/>
                  <a:pt x="3394" y="9426"/>
                </a:cubicBezTo>
                <a:cubicBezTo>
                  <a:pt x="3394" y="8924"/>
                  <a:pt x="3909" y="8475"/>
                  <a:pt x="4485" y="8475"/>
                </a:cubicBezTo>
                <a:cubicBezTo>
                  <a:pt x="5081" y="8475"/>
                  <a:pt x="5554" y="8906"/>
                  <a:pt x="5554" y="9426"/>
                </a:cubicBezTo>
                <a:cubicBezTo>
                  <a:pt x="5554" y="9929"/>
                  <a:pt x="5061" y="10360"/>
                  <a:pt x="4485" y="10360"/>
                </a:cubicBezTo>
                <a:close/>
                <a:moveTo>
                  <a:pt x="12837" y="4435"/>
                </a:moveTo>
                <a:cubicBezTo>
                  <a:pt x="14914" y="4435"/>
                  <a:pt x="16601" y="5907"/>
                  <a:pt x="16601" y="7721"/>
                </a:cubicBezTo>
                <a:cubicBezTo>
                  <a:pt x="16601" y="9534"/>
                  <a:pt x="14914" y="10989"/>
                  <a:pt x="12837" y="10989"/>
                </a:cubicBezTo>
                <a:cubicBezTo>
                  <a:pt x="10759" y="10989"/>
                  <a:pt x="9072" y="9534"/>
                  <a:pt x="9072" y="7721"/>
                </a:cubicBezTo>
                <a:cubicBezTo>
                  <a:pt x="9072" y="5925"/>
                  <a:pt x="10759" y="4435"/>
                  <a:pt x="12837" y="4435"/>
                </a:cubicBezTo>
                <a:close/>
                <a:moveTo>
                  <a:pt x="7611" y="20289"/>
                </a:moveTo>
                <a:lnTo>
                  <a:pt x="18082" y="20289"/>
                </a:lnTo>
                <a:lnTo>
                  <a:pt x="18082" y="21600"/>
                </a:lnTo>
                <a:lnTo>
                  <a:pt x="7611" y="21600"/>
                </a:lnTo>
                <a:lnTo>
                  <a:pt x="7611" y="20289"/>
                </a:lnTo>
                <a:close/>
              </a:path>
            </a:pathLst>
          </a:custGeom>
          <a:solidFill>
            <a:schemeClr val="bg1"/>
          </a:solidFill>
          <a:ln w="3175">
            <a:miter lim="400000"/>
          </a:ln>
        </p:spPr>
        <p:txBody>
          <a:bodyPr lIns="45719" rIns="45719" anchor="ctr"/>
          <a:lstStyle/>
          <a:p>
            <a:pPr algn="l" defTabSz="457200">
              <a:lnSpc>
                <a:spcPct val="93000"/>
              </a:lnSpc>
              <a:defRPr sz="1800">
                <a:latin typeface="Arial"/>
                <a:ea typeface="Arial"/>
                <a:cs typeface="Arial"/>
                <a:sym typeface="Arial"/>
              </a:defRPr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730942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37B659-6F8D-794C-969F-34864420E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09" y="163551"/>
            <a:ext cx="1418542" cy="72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31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49287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7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32" r:id="rId2"/>
    <p:sldLayoutId id="2147483713" r:id="rId3"/>
    <p:sldLayoutId id="214748373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kern="0" spc="-3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0" spc="-3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400" kern="0" spc="-3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kern="0" spc="-3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100" kern="0" spc="-3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kern="0" spc="-3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ailymail.co.uk/sciencetech/article-2617228/New-Yorks-traffic-lights-HACKED-technique-work-world.html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efcon.org/images/defcon-22/dc-22-presentations/Cerrudo/DEFCON-22-Cesar-Cerrudo-Hacking-Traffic-Control-Systems-UPDATED.pdf#page=6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ailymail.co.uk/sciencetech/article-2617228/New-Yorks-traffic-lights-HACKED-technique-work-world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limitedresults.com/2019/05/pwn-mbedtls-on-esp32-dfa-warm-up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limitedresults.com/2019/08/pwn-the-esp32-crypto-core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limitedresults.com/2019/05/pwn-mbedtls-on-esp32-dfa-warm-up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imitedresults.com/2019/05/pwn-mbedtls-on-esp32-dfa-warm-up/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limitedresults.com/2019/05/pwn-mbedtls-on-esp32-dfa-warm-up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uhs.vm.ntnu.no/items/1654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key.com/products/en?KeyWords=STM32F765&amp;WT.z_header=search_go&amp;v=497&amp;v=8090&amp;v=1138&amp;v=760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igikey.com/products/en?KeyWords=STM32F765&amp;WT.z_header=search_go&amp;v=497&amp;v=8090&amp;v=1138&amp;v=760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tiff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23999" y="3684210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Baskerville SemiBold"/>
                <a:cs typeface="Baskerville SemiBold"/>
              </a:rPr>
              <a:t>Jonny </a:t>
            </a:r>
            <a:r>
              <a:rPr lang="en-US" sz="3200" dirty="0" err="1">
                <a:solidFill>
                  <a:srgbClr val="FFFFFF"/>
                </a:solidFill>
                <a:latin typeface="Baskerville SemiBold"/>
                <a:cs typeface="Baskerville SemiBold"/>
              </a:rPr>
              <a:t>Doin</a:t>
            </a:r>
            <a:endParaRPr lang="en-US" sz="32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Baskerville SemiBold"/>
                <a:cs typeface="Baskerville SemiBold"/>
              </a:rPr>
              <a:t>CEO - </a:t>
            </a:r>
            <a:r>
              <a:rPr lang="en-US" sz="2000" dirty="0" err="1">
                <a:solidFill>
                  <a:srgbClr val="FFFFFF"/>
                </a:solidFill>
                <a:latin typeface="Baskerville SemiBold"/>
                <a:cs typeface="Baskerville SemiBold"/>
              </a:rPr>
              <a:t>GridVortex</a:t>
            </a:r>
            <a:endParaRPr lang="en-US" sz="20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Baskerville SemiBold"/>
                <a:cs typeface="Baskerville SemiBold"/>
              </a:rPr>
              <a:t>Vice </a:t>
            </a:r>
            <a:r>
              <a:rPr lang="en-US" sz="2000" dirty="0" err="1">
                <a:solidFill>
                  <a:srgbClr val="FFFFFF"/>
                </a:solidFill>
                <a:latin typeface="Baskerville SemiBold"/>
                <a:cs typeface="Baskerville SemiBold"/>
              </a:rPr>
              <a:t>Presidente</a:t>
            </a:r>
            <a:r>
              <a:rPr lang="en-US" sz="2000" dirty="0">
                <a:solidFill>
                  <a:srgbClr val="FFFFFF"/>
                </a:solidFill>
                <a:latin typeface="Baskerville SemiBold"/>
                <a:cs typeface="Baskerville SemiBold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Baskerville SemiBold"/>
                <a:cs typeface="Baskerville SemiBold"/>
              </a:rPr>
              <a:t>Executivo</a:t>
            </a:r>
            <a:r>
              <a:rPr lang="en-US" sz="2000" dirty="0">
                <a:solidFill>
                  <a:srgbClr val="FFFFFF"/>
                </a:solidFill>
                <a:latin typeface="Baskerville SemiBold"/>
                <a:cs typeface="Baskerville SemiBold"/>
              </a:rPr>
              <a:t> - ISCBA</a:t>
            </a: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Baskerville SemiBold"/>
                <a:cs typeface="Baskerville SemiBold"/>
              </a:rPr>
              <a:t>FP-CIH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3999" y="57307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Segurança</a:t>
            </a:r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Cibernética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e</a:t>
            </a:r>
          </a:p>
          <a:p>
            <a:pPr algn="ctr"/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Segurança</a:t>
            </a:r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Metrológica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71592"/>
            <a:ext cx="12191998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Floripa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–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Novembro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2019</a:t>
            </a:r>
            <a:endParaRPr lang="en-US" sz="2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45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O </a:t>
            </a:r>
            <a:r>
              <a:rPr lang="en-US" sz="2400" b="1" dirty="0" err="1">
                <a:latin typeface="+mj-lt"/>
              </a:rPr>
              <a:t>Adversário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Extremo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O </a:t>
            </a:r>
            <a:r>
              <a:rPr lang="en-US" sz="2800" dirty="0" err="1"/>
              <a:t>modelo</a:t>
            </a:r>
            <a:r>
              <a:rPr lang="en-US" sz="2800" dirty="0"/>
              <a:t> 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praticado</a:t>
            </a:r>
            <a:r>
              <a:rPr lang="en-US" sz="2800" dirty="0"/>
              <a:t> de </a:t>
            </a:r>
            <a:r>
              <a:rPr lang="en-US" sz="2800" dirty="0" err="1"/>
              <a:t>Adversário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o </a:t>
            </a:r>
            <a:r>
              <a:rPr lang="en-US" sz="2800" dirty="0" err="1"/>
              <a:t>modelo</a:t>
            </a:r>
            <a:r>
              <a:rPr lang="en-US" sz="2800" dirty="0"/>
              <a:t> do </a:t>
            </a:r>
            <a:r>
              <a:rPr lang="en-US" sz="2800" dirty="0" err="1"/>
              <a:t>Adversário</a:t>
            </a:r>
            <a:r>
              <a:rPr lang="en-US" sz="2800" dirty="0"/>
              <a:t> </a:t>
            </a:r>
            <a:r>
              <a:rPr lang="en-US" sz="2800" dirty="0" err="1"/>
              <a:t>Extremo</a:t>
            </a:r>
            <a:r>
              <a:rPr lang="en-US" sz="2800" dirty="0"/>
              <a:t>, com </a:t>
            </a:r>
            <a:r>
              <a:rPr lang="en-US" sz="2800" dirty="0" err="1"/>
              <a:t>capacidade</a:t>
            </a:r>
            <a:r>
              <a:rPr lang="en-US" sz="2800" dirty="0"/>
              <a:t> </a:t>
            </a:r>
            <a:r>
              <a:rPr lang="en-US" sz="2800" dirty="0" err="1"/>
              <a:t>computacional</a:t>
            </a:r>
            <a:r>
              <a:rPr lang="en-US" sz="2800" dirty="0"/>
              <a:t> </a:t>
            </a:r>
            <a:r>
              <a:rPr lang="en-US" sz="2800" dirty="0" err="1"/>
              <a:t>ilimitada</a:t>
            </a:r>
            <a:r>
              <a:rPr lang="en-US" sz="2800" dirty="0"/>
              <a:t>, e </a:t>
            </a:r>
            <a:r>
              <a:rPr lang="en-US" sz="2800" dirty="0" err="1"/>
              <a:t>acesso</a:t>
            </a:r>
            <a:r>
              <a:rPr lang="en-US" sz="2800" dirty="0"/>
              <a:t> </a:t>
            </a:r>
            <a:r>
              <a:rPr lang="en-US" sz="2800" dirty="0" err="1"/>
              <a:t>privilegiado</a:t>
            </a:r>
            <a:r>
              <a:rPr lang="en-US" sz="2800" dirty="0"/>
              <a:t> a </a:t>
            </a:r>
            <a:r>
              <a:rPr lang="en-US" sz="2800" dirty="0" err="1"/>
              <a:t>informações</a:t>
            </a:r>
            <a:r>
              <a:rPr lang="en-US" sz="2800" dirty="0"/>
              <a:t> 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3" y="3277348"/>
            <a:ext cx="65436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Quebra</a:t>
            </a:r>
            <a:r>
              <a:rPr lang="en-US" sz="2800" dirty="0"/>
              <a:t> de </a:t>
            </a:r>
            <a:r>
              <a:rPr lang="en-US" sz="2800" dirty="0" err="1"/>
              <a:t>chaves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Análise</a:t>
            </a:r>
            <a:r>
              <a:rPr lang="en-US" sz="2800" dirty="0"/>
              <a:t> </a:t>
            </a:r>
            <a:r>
              <a:rPr lang="en-US" sz="2800" dirty="0" err="1"/>
              <a:t>Criptológica</a:t>
            </a:r>
            <a:endParaRPr lang="en-US" sz="2800" dirty="0"/>
          </a:p>
          <a:p>
            <a:r>
              <a:rPr lang="en-US" sz="2800" dirty="0"/>
              <a:t>• Malware Injection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Análise</a:t>
            </a:r>
            <a:r>
              <a:rPr lang="en-US" sz="2800" dirty="0"/>
              <a:t> de </a:t>
            </a:r>
            <a:r>
              <a:rPr lang="en-US" sz="2800" dirty="0" err="1"/>
              <a:t>Metadados</a:t>
            </a:r>
            <a:endParaRPr lang="en-US" sz="2800" dirty="0"/>
          </a:p>
          <a:p>
            <a:r>
              <a:rPr lang="en-US" sz="2800" dirty="0"/>
              <a:t>• Ultra </a:t>
            </a:r>
            <a:r>
              <a:rPr lang="en-US" sz="2800" dirty="0" err="1"/>
              <a:t>Vigilância</a:t>
            </a:r>
            <a:r>
              <a:rPr lang="en-US" sz="2800" dirty="0"/>
              <a:t> </a:t>
            </a:r>
          </a:p>
          <a:p>
            <a:r>
              <a:rPr lang="en-US" sz="2800" dirty="0"/>
              <a:t>• </a:t>
            </a:r>
            <a:r>
              <a:rPr lang="en-US" sz="2800" dirty="0" err="1"/>
              <a:t>Controle</a:t>
            </a:r>
            <a:r>
              <a:rPr lang="en-US" sz="2800" dirty="0"/>
              <a:t> e </a:t>
            </a:r>
            <a:r>
              <a:rPr lang="en-US" sz="2800" dirty="0" err="1"/>
              <a:t>Captura</a:t>
            </a:r>
            <a:r>
              <a:rPr lang="en-US" sz="2800" dirty="0"/>
              <a:t> de </a:t>
            </a:r>
            <a:r>
              <a:rPr lang="en-US" sz="2800" dirty="0" err="1"/>
              <a:t>Inteligência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12F2C4-105F-E043-9638-E7D83990D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666" y="3599720"/>
            <a:ext cx="4381500" cy="246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5DD590-1A2D-0E40-9E3A-722263E9698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8801" y="4917459"/>
            <a:ext cx="1739590" cy="173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3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CASE: Hack dos </a:t>
            </a:r>
            <a:r>
              <a:rPr lang="en-US" sz="2400" b="1" dirty="0" err="1">
                <a:latin typeface="+mj-lt"/>
              </a:rPr>
              <a:t>Semáforos</a:t>
            </a:r>
            <a:r>
              <a:rPr lang="en-US" sz="2400" b="1" dirty="0">
                <a:latin typeface="+mj-lt"/>
              </a:rPr>
              <a:t> de NYC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66D67D-806C-7F40-BA46-2E85788A4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6957" y="1440042"/>
            <a:ext cx="3251434" cy="49199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A0028F-4B63-CF4F-9EDE-554FCAB88C81}"/>
              </a:ext>
            </a:extLst>
          </p:cNvPr>
          <p:cNvSpPr/>
          <p:nvPr/>
        </p:nvSpPr>
        <p:spPr>
          <a:xfrm>
            <a:off x="0" y="1412776"/>
            <a:ext cx="84933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err="1"/>
              <a:t>Em</a:t>
            </a:r>
            <a:r>
              <a:rPr lang="en-US" sz="2400" dirty="0"/>
              <a:t> 2014 um hacker </a:t>
            </a:r>
            <a:r>
              <a:rPr lang="en-US" sz="2400" dirty="0" err="1"/>
              <a:t>invadiu</a:t>
            </a:r>
            <a:r>
              <a:rPr lang="en-US" sz="2400" dirty="0"/>
              <a:t> e </a:t>
            </a:r>
            <a:r>
              <a:rPr lang="en-US" sz="2400" dirty="0" err="1"/>
              <a:t>controlou</a:t>
            </a:r>
            <a:r>
              <a:rPr lang="en-US" sz="2400" dirty="0"/>
              <a:t> o Sistema de </a:t>
            </a:r>
            <a:r>
              <a:rPr lang="en-US" sz="2400" dirty="0" err="1"/>
              <a:t>Semáforos</a:t>
            </a:r>
            <a:r>
              <a:rPr lang="en-US" sz="2400" dirty="0"/>
              <a:t> de New York City.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Para </a:t>
            </a:r>
            <a:r>
              <a:rPr lang="en-US" sz="2400" dirty="0" err="1"/>
              <a:t>esse</a:t>
            </a:r>
            <a:r>
              <a:rPr lang="en-US" sz="2400" dirty="0"/>
              <a:t> hack, </a:t>
            </a:r>
            <a:r>
              <a:rPr lang="en-US" sz="2400" dirty="0" err="1"/>
              <a:t>ele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implantou</a:t>
            </a:r>
            <a:r>
              <a:rPr lang="en-US" sz="2400" dirty="0"/>
              <a:t> um </a:t>
            </a:r>
            <a:r>
              <a:rPr lang="en-US" sz="2400" dirty="0" err="1"/>
              <a:t>vírus</a:t>
            </a:r>
            <a:r>
              <a:rPr lang="en-US" sz="2400" dirty="0"/>
              <a:t> de </a:t>
            </a:r>
            <a:r>
              <a:rPr lang="en-US" sz="2400" dirty="0" err="1"/>
              <a:t>computador</a:t>
            </a:r>
            <a:r>
              <a:rPr lang="en-US" sz="2400" dirty="0"/>
              <a:t>,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atacou</a:t>
            </a:r>
            <a:r>
              <a:rPr lang="en-US" sz="2400" dirty="0"/>
              <a:t> as redes de </a:t>
            </a:r>
            <a:r>
              <a:rPr lang="en-US" sz="2400" dirty="0" err="1"/>
              <a:t>computadores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softwares</a:t>
            </a:r>
            <a:r>
              <a:rPr lang="en-US" sz="2400" dirty="0"/>
              <a:t> que </a:t>
            </a:r>
            <a:r>
              <a:rPr lang="en-US" sz="2400" dirty="0" err="1"/>
              <a:t>controlam</a:t>
            </a:r>
            <a:r>
              <a:rPr lang="en-US" sz="2400" dirty="0"/>
              <a:t> um dos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complexos</a:t>
            </a:r>
            <a:r>
              <a:rPr lang="en-US" sz="2400" dirty="0"/>
              <a:t> </a:t>
            </a:r>
            <a:r>
              <a:rPr lang="en-US" sz="2400" dirty="0" err="1"/>
              <a:t>sistemas</a:t>
            </a:r>
            <a:r>
              <a:rPr lang="en-US" sz="2400" dirty="0"/>
              <a:t> de </a:t>
            </a:r>
            <a:r>
              <a:rPr lang="en-US" sz="2400" dirty="0" err="1"/>
              <a:t>tráfego</a:t>
            </a:r>
            <a:r>
              <a:rPr lang="en-US" sz="2400" dirty="0"/>
              <a:t> dos </a:t>
            </a:r>
            <a:r>
              <a:rPr lang="en-US" sz="2400" dirty="0" err="1"/>
              <a:t>Estados</a:t>
            </a:r>
            <a:r>
              <a:rPr lang="en-US" sz="2400" dirty="0"/>
              <a:t> Unidos. 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Ao</a:t>
            </a:r>
            <a:r>
              <a:rPr lang="en-US" sz="2400" dirty="0"/>
              <a:t> </a:t>
            </a:r>
            <a:r>
              <a:rPr lang="en-US" sz="2400" dirty="0" err="1"/>
              <a:t>invés</a:t>
            </a:r>
            <a:r>
              <a:rPr lang="en-US" sz="2400" dirty="0"/>
              <a:t> </a:t>
            </a:r>
            <a:r>
              <a:rPr lang="en-US" sz="2400" dirty="0" err="1"/>
              <a:t>disso</a:t>
            </a:r>
            <a:r>
              <a:rPr lang="en-US" sz="2400" dirty="0"/>
              <a:t>, </a:t>
            </a:r>
            <a:r>
              <a:rPr lang="en-US" sz="2400" dirty="0" err="1"/>
              <a:t>ele</a:t>
            </a:r>
            <a:r>
              <a:rPr lang="en-US" sz="2400" dirty="0"/>
              <a:t> </a:t>
            </a:r>
            <a:r>
              <a:rPr lang="en-US" sz="2400" dirty="0" err="1"/>
              <a:t>atacou</a:t>
            </a:r>
            <a:r>
              <a:rPr lang="en-US" sz="2400" dirty="0"/>
              <a:t> o </a:t>
            </a:r>
            <a:r>
              <a:rPr lang="en-US" sz="2400" dirty="0" err="1"/>
              <a:t>elo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fraco</a:t>
            </a:r>
            <a:r>
              <a:rPr lang="en-US" sz="2400" dirty="0"/>
              <a:t> da </a:t>
            </a:r>
            <a:r>
              <a:rPr lang="en-US" sz="2400" dirty="0" err="1"/>
              <a:t>corrente</a:t>
            </a:r>
            <a:r>
              <a:rPr lang="en-US" sz="2400" dirty="0"/>
              <a:t>: 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	• </a:t>
            </a:r>
            <a:r>
              <a:rPr lang="en-US" sz="2400" dirty="0" err="1"/>
              <a:t>Ele</a:t>
            </a:r>
            <a:r>
              <a:rPr lang="en-US" sz="2400" dirty="0"/>
              <a:t> </a:t>
            </a:r>
            <a:r>
              <a:rPr lang="en-US" sz="2400" dirty="0" err="1"/>
              <a:t>atacou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sensores</a:t>
            </a:r>
            <a:r>
              <a:rPr lang="en-US" sz="2400" dirty="0"/>
              <a:t> de </a:t>
            </a:r>
            <a:r>
              <a:rPr lang="en-US" sz="2400" dirty="0" err="1"/>
              <a:t>tráfego</a:t>
            </a:r>
            <a:r>
              <a:rPr lang="en-US" sz="2400" dirty="0"/>
              <a:t>, </a:t>
            </a:r>
            <a:r>
              <a:rPr lang="en-US" sz="2400" dirty="0" err="1"/>
              <a:t>instalados</a:t>
            </a:r>
            <a:r>
              <a:rPr lang="en-US" sz="2400" dirty="0"/>
              <a:t> 	sob o </a:t>
            </a:r>
            <a:r>
              <a:rPr lang="en-US" sz="2400" dirty="0" err="1"/>
              <a:t>asfalto</a:t>
            </a:r>
            <a:r>
              <a:rPr lang="en-US" sz="24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9FE2B-4828-CC4A-985E-83F03BD90496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https://www.dailymail.co.uk/sciencetech/article-2617228/New-Yorks-traffic-lights-HACKED-technique-work-world.html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010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CASE: Hack dos </a:t>
            </a:r>
            <a:r>
              <a:rPr lang="en-US" sz="2400" b="1" dirty="0" err="1">
                <a:latin typeface="+mj-lt"/>
              </a:rPr>
              <a:t>Semáforos</a:t>
            </a:r>
            <a:r>
              <a:rPr lang="en-US" sz="2400" b="1" dirty="0">
                <a:latin typeface="+mj-lt"/>
              </a:rPr>
              <a:t> de NYC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BCF6FAE-6A0C-7641-95CE-7EBBAA1D822B}"/>
              </a:ext>
            </a:extLst>
          </p:cNvPr>
          <p:cNvGrpSpPr/>
          <p:nvPr/>
        </p:nvGrpSpPr>
        <p:grpSpPr>
          <a:xfrm>
            <a:off x="-1" y="1091478"/>
            <a:ext cx="11968392" cy="5310059"/>
            <a:chOff x="-1" y="1091478"/>
            <a:chExt cx="11968392" cy="53100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73907B3-EE20-3141-B0C6-60BCC12EA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16957" y="3381876"/>
              <a:ext cx="3251434" cy="301966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858C9AC-FD48-8F4E-BE1F-E1ED4CFB2C4F}"/>
                </a:ext>
              </a:extLst>
            </p:cNvPr>
            <p:cNvSpPr/>
            <p:nvPr/>
          </p:nvSpPr>
          <p:spPr>
            <a:xfrm>
              <a:off x="-1" y="1091478"/>
              <a:ext cx="11968391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2"/>
              <a:r>
                <a:rPr lang="en-US" sz="2400" dirty="0"/>
                <a:t>O </a:t>
              </a:r>
              <a:r>
                <a:rPr lang="en-US" sz="2400" dirty="0" err="1"/>
                <a:t>Ataque</a:t>
              </a:r>
              <a:r>
                <a:rPr lang="en-US" sz="2400" dirty="0"/>
                <a:t>: </a:t>
              </a:r>
              <a:r>
                <a:rPr lang="en-US" sz="2400" dirty="0" err="1"/>
                <a:t>Os</a:t>
              </a:r>
              <a:r>
                <a:rPr lang="en-US" sz="2400" dirty="0"/>
                <a:t> </a:t>
              </a:r>
              <a:r>
                <a:rPr lang="en-US" sz="2400" dirty="0" err="1"/>
                <a:t>sensores</a:t>
              </a:r>
              <a:r>
                <a:rPr lang="en-US" sz="2400" dirty="0"/>
                <a:t> de </a:t>
              </a:r>
              <a:r>
                <a:rPr lang="en-US" sz="2400" dirty="0" err="1"/>
                <a:t>tráfego</a:t>
              </a:r>
              <a:r>
                <a:rPr lang="en-US" sz="2400" dirty="0"/>
                <a:t> </a:t>
              </a:r>
              <a:r>
                <a:rPr lang="en-US" sz="2400" dirty="0" err="1"/>
                <a:t>utilizados</a:t>
              </a:r>
              <a:r>
                <a:rPr lang="en-US" sz="2400" dirty="0"/>
                <a:t> por New York (e por </a:t>
              </a:r>
              <a:r>
                <a:rPr lang="en-US" sz="2400" dirty="0" err="1"/>
                <a:t>mais</a:t>
              </a:r>
              <a:r>
                <a:rPr lang="en-US" sz="2400" dirty="0"/>
                <a:t> 45 </a:t>
              </a:r>
              <a:r>
                <a:rPr lang="en-US" sz="2400" dirty="0" err="1"/>
                <a:t>cidades</a:t>
              </a:r>
              <a:r>
                <a:rPr lang="en-US" sz="2400" dirty="0"/>
                <a:t> </a:t>
              </a:r>
              <a:r>
                <a:rPr lang="en-US" sz="2400" dirty="0" err="1"/>
                <a:t>nos</a:t>
              </a:r>
              <a:r>
                <a:rPr lang="en-US" sz="2400" dirty="0"/>
                <a:t> EUA) </a:t>
              </a:r>
              <a:r>
                <a:rPr lang="en-US" sz="2400" dirty="0" err="1"/>
                <a:t>são</a:t>
              </a:r>
              <a:r>
                <a:rPr lang="en-US" sz="2400" dirty="0"/>
                <a:t> </a:t>
              </a:r>
              <a:r>
                <a:rPr lang="en-US" sz="2400" dirty="0" err="1"/>
                <a:t>dispositivos</a:t>
              </a:r>
              <a:r>
                <a:rPr lang="en-US" sz="2400" dirty="0"/>
                <a:t> “simples”, que </a:t>
              </a:r>
              <a:r>
                <a:rPr lang="en-US" sz="2400" dirty="0" err="1"/>
                <a:t>coletam</a:t>
              </a:r>
              <a:r>
                <a:rPr lang="en-US" sz="2400" dirty="0"/>
                <a:t> dados de </a:t>
              </a:r>
              <a:r>
                <a:rPr lang="en-US" sz="2400" dirty="0" err="1"/>
                <a:t>tráfego</a:t>
              </a:r>
              <a:r>
                <a:rPr lang="en-US" sz="2400" dirty="0"/>
                <a:t> e </a:t>
              </a:r>
              <a:r>
                <a:rPr lang="en-US" sz="2400" dirty="0" err="1"/>
                <a:t>transmitem</a:t>
              </a:r>
              <a:r>
                <a:rPr lang="en-US" sz="2400" dirty="0"/>
                <a:t> por RF.</a:t>
              </a:r>
            </a:p>
            <a:p>
              <a:pPr lvl="2"/>
              <a:endParaRPr lang="en-US" sz="2400" dirty="0"/>
            </a:p>
            <a:p>
              <a:pPr lvl="2"/>
              <a:r>
                <a:rPr lang="en-US" sz="2400" dirty="0" err="1"/>
                <a:t>Os</a:t>
              </a:r>
              <a:r>
                <a:rPr lang="en-US" sz="2400" dirty="0"/>
                <a:t> </a:t>
              </a:r>
              <a:r>
                <a:rPr lang="en-US" sz="2400" dirty="0" err="1"/>
                <a:t>sensores</a:t>
              </a:r>
              <a:r>
                <a:rPr lang="en-US" sz="2400" dirty="0"/>
                <a:t> </a:t>
              </a:r>
              <a:r>
                <a:rPr lang="en-US" sz="2400" dirty="0" err="1"/>
                <a:t>não</a:t>
              </a:r>
              <a:r>
                <a:rPr lang="en-US" sz="2400" dirty="0"/>
                <a:t> </a:t>
              </a:r>
              <a:r>
                <a:rPr lang="en-US" sz="2400" dirty="0" err="1"/>
                <a:t>usam</a:t>
              </a:r>
              <a:r>
                <a:rPr lang="en-US" sz="2400" dirty="0"/>
                <a:t> </a:t>
              </a:r>
              <a:r>
                <a:rPr lang="en-US" sz="2400" dirty="0" err="1"/>
                <a:t>criptografia</a:t>
              </a:r>
              <a:r>
                <a:rPr lang="en-US" sz="2400" dirty="0"/>
                <a:t>, e </a:t>
              </a:r>
              <a:r>
                <a:rPr lang="en-US" sz="2400" dirty="0" err="1"/>
                <a:t>não</a:t>
              </a:r>
              <a:r>
                <a:rPr lang="en-US" sz="2400" dirty="0"/>
                <a:t> </a:t>
              </a:r>
              <a:r>
                <a:rPr lang="en-US" sz="2400" dirty="0" err="1"/>
                <a:t>realizam</a:t>
              </a:r>
              <a:r>
                <a:rPr lang="en-US" sz="2400" dirty="0"/>
                <a:t> </a:t>
              </a:r>
              <a:r>
                <a:rPr lang="en-US" sz="2400" dirty="0" err="1"/>
                <a:t>autenticação</a:t>
              </a:r>
              <a:r>
                <a:rPr lang="en-US" sz="2400" dirty="0"/>
                <a:t> </a:t>
              </a:r>
            </a:p>
            <a:p>
              <a:pPr lvl="2"/>
              <a:r>
                <a:rPr lang="en-US" sz="2400" dirty="0"/>
                <a:t>de </a:t>
              </a:r>
              <a:r>
                <a:rPr lang="en-US" sz="2400" dirty="0" err="1"/>
                <a:t>atualização</a:t>
              </a:r>
              <a:r>
                <a:rPr lang="en-US" sz="2400" dirty="0"/>
                <a:t> de software.</a:t>
              </a:r>
            </a:p>
            <a:p>
              <a:pPr lvl="2"/>
              <a:endParaRPr lang="en-US" sz="2400" dirty="0"/>
            </a:p>
            <a:p>
              <a:pPr lvl="2"/>
              <a:r>
                <a:rPr lang="en-US" sz="2400" dirty="0"/>
                <a:t>O hacker </a:t>
              </a:r>
              <a:r>
                <a:rPr lang="en-US" sz="2400" dirty="0" err="1"/>
                <a:t>pôde</a:t>
              </a:r>
              <a:r>
                <a:rPr lang="en-US" sz="2400" dirty="0"/>
                <a:t> </a:t>
              </a:r>
              <a:r>
                <a:rPr lang="en-US" sz="2400" dirty="0" err="1"/>
                <a:t>invadir</a:t>
              </a:r>
              <a:r>
                <a:rPr lang="en-US" sz="2400" dirty="0"/>
                <a:t> </a:t>
              </a:r>
              <a:r>
                <a:rPr lang="en-US" sz="2400" dirty="0" err="1"/>
                <a:t>os</a:t>
              </a:r>
              <a:r>
                <a:rPr lang="en-US" sz="2400" dirty="0"/>
                <a:t> </a:t>
              </a:r>
              <a:r>
                <a:rPr lang="en-US" sz="2400" dirty="0" err="1"/>
                <a:t>sensores</a:t>
              </a:r>
              <a:r>
                <a:rPr lang="en-US" sz="2400" dirty="0"/>
                <a:t>, e </a:t>
              </a:r>
              <a:r>
                <a:rPr lang="en-US" sz="2400" dirty="0" err="1"/>
                <a:t>pôde</a:t>
              </a:r>
              <a:r>
                <a:rPr lang="en-US" sz="2400" dirty="0"/>
                <a:t> </a:t>
              </a:r>
              <a:r>
                <a:rPr lang="en-US" sz="2400" dirty="0" err="1"/>
                <a:t>injetar</a:t>
              </a:r>
              <a:r>
                <a:rPr lang="en-US" sz="2400" dirty="0"/>
                <a:t> dados</a:t>
              </a:r>
            </a:p>
            <a:p>
              <a:pPr lvl="2"/>
              <a:r>
                <a:rPr lang="en-US" sz="2400" dirty="0" err="1"/>
                <a:t>falsos</a:t>
              </a:r>
              <a:r>
                <a:rPr lang="en-US" sz="2400" dirty="0"/>
                <a:t> de </a:t>
              </a:r>
              <a:r>
                <a:rPr lang="en-US" sz="2400" dirty="0" err="1"/>
                <a:t>tráfego</a:t>
              </a:r>
              <a:r>
                <a:rPr lang="en-US" sz="2400" dirty="0"/>
                <a:t>, </a:t>
              </a:r>
              <a:r>
                <a:rPr lang="en-US" sz="2400" dirty="0" err="1"/>
                <a:t>criando</a:t>
              </a:r>
              <a:r>
                <a:rPr lang="en-US" sz="2400" dirty="0"/>
                <a:t> </a:t>
              </a:r>
              <a:r>
                <a:rPr lang="en-US" sz="2400" dirty="0" err="1"/>
                <a:t>uma</a:t>
              </a:r>
              <a:r>
                <a:rPr lang="en-US" sz="2400" dirty="0"/>
                <a:t> “</a:t>
              </a:r>
              <a:r>
                <a:rPr lang="en-US" sz="2400" dirty="0" err="1"/>
                <a:t>ilusão</a:t>
              </a:r>
              <a:r>
                <a:rPr lang="en-US" sz="2400" dirty="0"/>
                <a:t>” para o Sistema</a:t>
              </a:r>
            </a:p>
            <a:p>
              <a:pPr lvl="2"/>
              <a:r>
                <a:rPr lang="en-US" sz="2400" dirty="0"/>
                <a:t>de </a:t>
              </a:r>
              <a:r>
                <a:rPr lang="en-US" sz="2400" dirty="0" err="1"/>
                <a:t>controle</a:t>
              </a:r>
              <a:r>
                <a:rPr lang="en-US" sz="2400" dirty="0"/>
                <a:t> de </a:t>
              </a:r>
              <a:r>
                <a:rPr lang="en-US" sz="2400" dirty="0" err="1"/>
                <a:t>tráfego</a:t>
              </a:r>
              <a:r>
                <a:rPr lang="en-US" sz="2400" dirty="0"/>
                <a:t>. </a:t>
              </a:r>
            </a:p>
            <a:p>
              <a:pPr lvl="2"/>
              <a:endParaRPr lang="en-US" sz="2400" dirty="0"/>
            </a:p>
            <a:p>
              <a:pPr lvl="2"/>
              <a:r>
                <a:rPr lang="en-US" sz="2400" dirty="0"/>
                <a:t>Um hack de U$ 100,00 </a:t>
              </a:r>
              <a:r>
                <a:rPr lang="en-US" sz="2400" dirty="0" err="1"/>
                <a:t>colocou</a:t>
              </a:r>
              <a:r>
                <a:rPr lang="en-US" sz="2400" dirty="0"/>
                <a:t> um </a:t>
              </a:r>
              <a:r>
                <a:rPr lang="en-US" sz="2400" dirty="0" err="1"/>
                <a:t>sistema</a:t>
              </a:r>
              <a:r>
                <a:rPr lang="en-US" sz="2400" dirty="0"/>
                <a:t> de </a:t>
              </a:r>
              <a:r>
                <a:rPr lang="en-US" sz="2400" dirty="0" err="1"/>
                <a:t>bilhões</a:t>
              </a:r>
              <a:endParaRPr lang="en-US" sz="2400" dirty="0"/>
            </a:p>
            <a:p>
              <a:pPr lvl="2"/>
              <a:r>
                <a:rPr lang="en-US" sz="2400" dirty="0"/>
                <a:t>de </a:t>
              </a:r>
              <a:r>
                <a:rPr lang="en-US" sz="2400" dirty="0" err="1"/>
                <a:t>dólares</a:t>
              </a:r>
              <a:r>
                <a:rPr lang="en-US" sz="2400" dirty="0"/>
                <a:t> </a:t>
              </a:r>
              <a:r>
                <a:rPr lang="en-US" sz="2400" dirty="0" err="1"/>
                <a:t>em</a:t>
              </a:r>
              <a:r>
                <a:rPr lang="en-US" sz="2400" dirty="0"/>
                <a:t> </a:t>
              </a:r>
              <a:r>
                <a:rPr lang="en-US" sz="2400" dirty="0" err="1"/>
                <a:t>risco</a:t>
              </a:r>
              <a:r>
                <a:rPr lang="en-US" sz="2400" dirty="0"/>
                <a:t> de </a:t>
              </a:r>
              <a:r>
                <a:rPr lang="en-US" sz="2400" dirty="0" err="1"/>
                <a:t>falha</a:t>
              </a:r>
              <a:r>
                <a:rPr lang="en-US" sz="2400" dirty="0"/>
                <a:t> </a:t>
              </a:r>
              <a:r>
                <a:rPr lang="en-US" sz="2400" dirty="0" err="1"/>
                <a:t>catastrófica</a:t>
              </a:r>
              <a:r>
                <a:rPr lang="en-US" sz="2400" dirty="0"/>
                <a:t>. 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40546AB5-F6E7-B24D-88C4-A73B967A9063}"/>
              </a:ext>
            </a:extLst>
          </p:cNvPr>
          <p:cNvSpPr/>
          <p:nvPr/>
        </p:nvSpPr>
        <p:spPr>
          <a:xfrm>
            <a:off x="1030310" y="6360015"/>
            <a:ext cx="10938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https://www.defcon.org/images/defcon-22/dc-22-presentations/Cerrudo/DEFCON-22-Cesar-Cerrudo-Hacking-Traffic-Control-Systems-UPDATED.pdf#page=6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0436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CASE: Hack dos </a:t>
            </a:r>
            <a:r>
              <a:rPr lang="en-US" sz="2400" b="1" dirty="0" err="1">
                <a:latin typeface="+mj-lt"/>
              </a:rPr>
              <a:t>Semáforos</a:t>
            </a:r>
            <a:r>
              <a:rPr lang="en-US" sz="2400" b="1" dirty="0">
                <a:latin typeface="+mj-lt"/>
              </a:rPr>
              <a:t> de NYC (3)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C4CC8-AA06-7A44-A84A-F1133F1EF8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9932" y="3937112"/>
            <a:ext cx="3558458" cy="23686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0EADDFD-D8FC-7847-AE51-A8DB7146389E}"/>
              </a:ext>
            </a:extLst>
          </p:cNvPr>
          <p:cNvSpPr/>
          <p:nvPr/>
        </p:nvSpPr>
        <p:spPr>
          <a:xfrm>
            <a:off x="-1" y="1091478"/>
            <a:ext cx="1196839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/>
              <a:t>O Hacker: Cesar </a:t>
            </a:r>
            <a:r>
              <a:rPr lang="en-US" sz="2400" dirty="0" err="1"/>
              <a:t>Cerrudo</a:t>
            </a:r>
            <a:r>
              <a:rPr lang="en-US" sz="2400" dirty="0"/>
              <a:t>, </a:t>
            </a:r>
            <a:r>
              <a:rPr lang="en-US" sz="2400" dirty="0" err="1"/>
              <a:t>entrou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contato</a:t>
            </a:r>
            <a:r>
              <a:rPr lang="en-US" sz="2400" dirty="0"/>
              <a:t> com a </a:t>
            </a:r>
            <a:r>
              <a:rPr lang="en-US" sz="2400" dirty="0" err="1"/>
              <a:t>empresa</a:t>
            </a:r>
            <a:r>
              <a:rPr lang="en-US" sz="2400" dirty="0"/>
              <a:t> </a:t>
            </a:r>
            <a:r>
              <a:rPr lang="en-US" sz="2400" dirty="0" err="1"/>
              <a:t>fabricante</a:t>
            </a:r>
            <a:r>
              <a:rPr lang="en-US" sz="2400" dirty="0"/>
              <a:t> dos </a:t>
            </a:r>
            <a:r>
              <a:rPr lang="en-US" sz="2400" dirty="0" err="1"/>
              <a:t>sensores</a:t>
            </a:r>
            <a:r>
              <a:rPr lang="en-US" sz="2400" dirty="0"/>
              <a:t> (</a:t>
            </a:r>
            <a:r>
              <a:rPr lang="en-US" sz="2400" dirty="0" err="1"/>
              <a:t>Sensys</a:t>
            </a:r>
            <a:r>
              <a:rPr lang="en-US" sz="2400" dirty="0"/>
              <a:t> Networks), para </a:t>
            </a:r>
            <a:r>
              <a:rPr lang="en-US" sz="2400" dirty="0" err="1"/>
              <a:t>alertá</a:t>
            </a:r>
            <a:r>
              <a:rPr lang="en-US" sz="2400" dirty="0"/>
              <a:t>-los da </a:t>
            </a:r>
            <a:r>
              <a:rPr lang="en-US" sz="2400" dirty="0" err="1"/>
              <a:t>falha</a:t>
            </a:r>
            <a:r>
              <a:rPr lang="en-US" sz="2400" dirty="0"/>
              <a:t> de </a:t>
            </a:r>
            <a:r>
              <a:rPr lang="en-US" sz="2400" dirty="0" err="1"/>
              <a:t>projeto</a:t>
            </a:r>
            <a:r>
              <a:rPr lang="en-US" sz="2400" dirty="0"/>
              <a:t>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A </a:t>
            </a:r>
            <a:r>
              <a:rPr lang="en-US" sz="2400" dirty="0" err="1"/>
              <a:t>empresa</a:t>
            </a:r>
            <a:r>
              <a:rPr lang="en-US" sz="2400" dirty="0"/>
              <a:t> </a:t>
            </a:r>
            <a:r>
              <a:rPr lang="en-US" sz="2400" dirty="0" err="1"/>
              <a:t>taxativamente</a:t>
            </a:r>
            <a:r>
              <a:rPr lang="en-US" sz="2400" dirty="0"/>
              <a:t> se </a:t>
            </a:r>
            <a:r>
              <a:rPr lang="en-US" sz="2400" dirty="0" err="1"/>
              <a:t>recusou</a:t>
            </a:r>
            <a:r>
              <a:rPr lang="en-US" sz="2400" dirty="0"/>
              <a:t> a </a:t>
            </a:r>
            <a:r>
              <a:rPr lang="en-US" sz="2400" dirty="0" err="1"/>
              <a:t>ouvir</a:t>
            </a:r>
            <a:r>
              <a:rPr lang="en-US" sz="2400" dirty="0"/>
              <a:t> Cesar, e </a:t>
            </a:r>
            <a:r>
              <a:rPr lang="en-US" sz="2400" dirty="0" err="1"/>
              <a:t>alegou</a:t>
            </a:r>
            <a:r>
              <a:rPr lang="en-US" sz="2400" dirty="0"/>
              <a:t> que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sensores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inócuos</a:t>
            </a:r>
            <a:r>
              <a:rPr lang="en-US" sz="2400" dirty="0"/>
              <a:t>, pois </a:t>
            </a:r>
            <a:r>
              <a:rPr lang="en-US" sz="2400" dirty="0" err="1"/>
              <a:t>não</a:t>
            </a:r>
            <a:r>
              <a:rPr lang="en-US" sz="2400" dirty="0"/>
              <a:t> “</a:t>
            </a:r>
            <a:r>
              <a:rPr lang="en-US" sz="2400" dirty="0" err="1"/>
              <a:t>controlam</a:t>
            </a:r>
            <a:r>
              <a:rPr lang="en-US" sz="2400" dirty="0"/>
              <a:t> </a:t>
            </a:r>
            <a:r>
              <a:rPr lang="en-US" sz="2400" dirty="0" err="1"/>
              <a:t>diretamente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semáforos</a:t>
            </a:r>
            <a:r>
              <a:rPr lang="en-US" sz="2400" dirty="0"/>
              <a:t>”.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O hack de </a:t>
            </a:r>
            <a:r>
              <a:rPr lang="en-US" sz="2400" dirty="0" err="1"/>
              <a:t>Cerrudo</a:t>
            </a:r>
            <a:r>
              <a:rPr lang="en-US" sz="2400" dirty="0"/>
              <a:t> </a:t>
            </a:r>
            <a:r>
              <a:rPr lang="en-US" sz="2400" dirty="0" err="1"/>
              <a:t>foi</a:t>
            </a:r>
            <a:r>
              <a:rPr lang="en-US" sz="2400" dirty="0"/>
              <a:t> </a:t>
            </a:r>
            <a:r>
              <a:rPr lang="en-US" sz="2400" dirty="0" err="1"/>
              <a:t>apresentado</a:t>
            </a:r>
            <a:r>
              <a:rPr lang="en-US" sz="2400" dirty="0"/>
              <a:t> no DEFCON-22 com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detalhes</a:t>
            </a:r>
            <a:r>
              <a:rPr lang="en-US" sz="2400" dirty="0"/>
              <a:t> da </a:t>
            </a:r>
            <a:r>
              <a:rPr lang="en-US" sz="2400" dirty="0" err="1"/>
              <a:t>falta</a:t>
            </a:r>
            <a:r>
              <a:rPr lang="en-US" sz="2400" dirty="0"/>
              <a:t> de </a:t>
            </a:r>
            <a:r>
              <a:rPr lang="en-US" sz="2400" dirty="0" err="1"/>
              <a:t>segurança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protocolos</a:t>
            </a:r>
            <a:r>
              <a:rPr lang="en-US" sz="2400" dirty="0"/>
              <a:t>. 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Desde</a:t>
            </a:r>
            <a:r>
              <a:rPr lang="en-US" sz="2400" dirty="0"/>
              <a:t> </a:t>
            </a:r>
            <a:r>
              <a:rPr lang="en-US" sz="2400" dirty="0" err="1"/>
              <a:t>então</a:t>
            </a:r>
            <a:r>
              <a:rPr lang="en-US" sz="2400" dirty="0"/>
              <a:t>, </a:t>
            </a:r>
            <a:r>
              <a:rPr lang="en-US" sz="2400" dirty="0" err="1"/>
              <a:t>ele</a:t>
            </a:r>
            <a:r>
              <a:rPr lang="en-US" sz="2400" dirty="0"/>
              <a:t> </a:t>
            </a:r>
            <a:r>
              <a:rPr lang="en-US" sz="2400" dirty="0" err="1"/>
              <a:t>demonstrou</a:t>
            </a:r>
            <a:r>
              <a:rPr lang="en-US" sz="2400" dirty="0"/>
              <a:t> o </a:t>
            </a:r>
            <a:r>
              <a:rPr lang="en-US" sz="2400" dirty="0" err="1"/>
              <a:t>mesmo</a:t>
            </a:r>
            <a:r>
              <a:rPr lang="en-US" sz="2400" dirty="0"/>
              <a:t> hack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</a:p>
          <a:p>
            <a:pPr lvl="2"/>
            <a:r>
              <a:rPr lang="en-US" sz="2400" dirty="0"/>
              <a:t>Washington, DC, San Francisco e </a:t>
            </a:r>
            <a:r>
              <a:rPr lang="en-US" sz="2400" dirty="0" err="1"/>
              <a:t>várias</a:t>
            </a:r>
            <a:r>
              <a:rPr lang="en-US" sz="2400" dirty="0"/>
              <a:t> </a:t>
            </a:r>
            <a:r>
              <a:rPr lang="en-US" sz="2400" dirty="0" err="1"/>
              <a:t>outras</a:t>
            </a:r>
            <a:endParaRPr lang="en-US" sz="2400" dirty="0"/>
          </a:p>
          <a:p>
            <a:pPr lvl="2"/>
            <a:r>
              <a:rPr lang="en-US" sz="2400" dirty="0" err="1"/>
              <a:t>cidades</a:t>
            </a:r>
            <a:r>
              <a:rPr lang="en-US" sz="2400" dirty="0"/>
              <a:t>, para </a:t>
            </a:r>
            <a:r>
              <a:rPr lang="en-US" sz="2400" dirty="0" err="1"/>
              <a:t>aumentar</a:t>
            </a:r>
            <a:r>
              <a:rPr lang="en-US" sz="2400" dirty="0"/>
              <a:t> a </a:t>
            </a:r>
            <a:r>
              <a:rPr lang="en-US" sz="2400" dirty="0" err="1"/>
              <a:t>percepção</a:t>
            </a:r>
            <a:r>
              <a:rPr lang="en-US" sz="2400" dirty="0"/>
              <a:t> da </a:t>
            </a:r>
          </a:p>
          <a:p>
            <a:pPr lvl="2"/>
            <a:r>
              <a:rPr lang="en-US" sz="2400" dirty="0" err="1"/>
              <a:t>necessidade</a:t>
            </a:r>
            <a:r>
              <a:rPr lang="en-US" sz="2400" dirty="0"/>
              <a:t> de </a:t>
            </a:r>
            <a:r>
              <a:rPr lang="en-US" sz="2400" dirty="0" err="1"/>
              <a:t>segurança</a:t>
            </a:r>
            <a:r>
              <a:rPr lang="en-US" sz="2400" dirty="0"/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180F17-6CCF-3549-9558-F049F1BBE3AC}"/>
              </a:ext>
            </a:extLst>
          </p:cNvPr>
          <p:cNvSpPr/>
          <p:nvPr/>
        </p:nvSpPr>
        <p:spPr>
          <a:xfrm>
            <a:off x="1030310" y="6360015"/>
            <a:ext cx="109380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https://www.dailymail.co.uk/sciencetech/article-2617228/New-Yorks-traffic-lights-HACKED-technique-work-world.html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00445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CASE: </a:t>
            </a:r>
            <a:r>
              <a:rPr lang="en-US" sz="2400" b="1" dirty="0" err="1">
                <a:latin typeface="+mj-lt"/>
              </a:rPr>
              <a:t>Quebra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completa</a:t>
            </a:r>
            <a:r>
              <a:rPr lang="en-US" sz="2400" b="1" dirty="0">
                <a:latin typeface="+mj-lt"/>
              </a:rPr>
              <a:t> do crypto core ESP32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75044" y="908720"/>
            <a:ext cx="8850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A0028F-4B63-CF4F-9EDE-554FCAB88C81}"/>
              </a:ext>
            </a:extLst>
          </p:cNvPr>
          <p:cNvSpPr/>
          <p:nvPr/>
        </p:nvSpPr>
        <p:spPr>
          <a:xfrm>
            <a:off x="0" y="1412776"/>
            <a:ext cx="641195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Novembro</a:t>
            </a:r>
            <a:r>
              <a:rPr lang="en-US" sz="2400" dirty="0"/>
              <a:t> de 2019, a LIMITED RESULTS </a:t>
            </a:r>
            <a:r>
              <a:rPr lang="en-US" sz="2400" dirty="0" err="1"/>
              <a:t>publicou</a:t>
            </a:r>
            <a:r>
              <a:rPr lang="en-US" sz="2400" dirty="0"/>
              <a:t> a </a:t>
            </a:r>
            <a:r>
              <a:rPr lang="en-US" sz="2400" dirty="0" err="1"/>
              <a:t>quebra</a:t>
            </a:r>
            <a:r>
              <a:rPr lang="en-US" sz="2400" dirty="0"/>
              <a:t> </a:t>
            </a:r>
            <a:r>
              <a:rPr lang="en-US" sz="2400" dirty="0" err="1"/>
              <a:t>completa</a:t>
            </a:r>
            <a:r>
              <a:rPr lang="en-US" sz="2400" dirty="0"/>
              <a:t> do </a:t>
            </a:r>
            <a:r>
              <a:rPr lang="en-US" sz="2400" b="1" dirty="0"/>
              <a:t>secure boot</a:t>
            </a:r>
            <a:r>
              <a:rPr lang="en-US" sz="2400" dirty="0"/>
              <a:t> do ESP32,  um Sistema </a:t>
            </a:r>
            <a:r>
              <a:rPr lang="en-US" sz="2400" dirty="0" err="1"/>
              <a:t>Embarcado</a:t>
            </a:r>
            <a:r>
              <a:rPr lang="en-US" sz="2400" dirty="0"/>
              <a:t> </a:t>
            </a:r>
            <a:r>
              <a:rPr lang="en-US" sz="2400" dirty="0" err="1"/>
              <a:t>utilizado</a:t>
            </a:r>
            <a:r>
              <a:rPr lang="en-US" sz="2400" dirty="0"/>
              <a:t> e </a:t>
            </a:r>
            <a:r>
              <a:rPr lang="en-US" sz="2400" dirty="0" err="1"/>
              <a:t>mais</a:t>
            </a:r>
            <a:r>
              <a:rPr lang="en-US" sz="2400" dirty="0"/>
              <a:t> de 10 </a:t>
            </a:r>
            <a:r>
              <a:rPr lang="en-US" sz="2400" dirty="0" err="1"/>
              <a:t>milhoes</a:t>
            </a:r>
            <a:r>
              <a:rPr lang="en-US" sz="2400" dirty="0"/>
              <a:t> de </a:t>
            </a:r>
            <a:r>
              <a:rPr lang="en-US" sz="2400" dirty="0" err="1"/>
              <a:t>dispositivos</a:t>
            </a:r>
            <a:r>
              <a:rPr lang="en-US" sz="2400" dirty="0"/>
              <a:t> e </a:t>
            </a:r>
            <a:r>
              <a:rPr lang="en-US" sz="2400" dirty="0" err="1"/>
              <a:t>instrumentos</a:t>
            </a:r>
            <a:r>
              <a:rPr lang="en-US" sz="2400" dirty="0"/>
              <a:t>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O </a:t>
            </a:r>
            <a:r>
              <a:rPr lang="en-US" sz="2400" dirty="0" err="1"/>
              <a:t>ataque</a:t>
            </a:r>
            <a:r>
              <a:rPr lang="en-US" sz="2400" dirty="0"/>
              <a:t> </a:t>
            </a:r>
            <a:r>
              <a:rPr lang="en-US" sz="2400" dirty="0" err="1"/>
              <a:t>consiste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b="1" dirty="0" err="1"/>
              <a:t>injeção</a:t>
            </a:r>
            <a:r>
              <a:rPr lang="en-US" sz="2400" b="1" dirty="0"/>
              <a:t> de </a:t>
            </a:r>
            <a:r>
              <a:rPr lang="en-US" sz="2400" b="1" dirty="0" err="1"/>
              <a:t>falha</a:t>
            </a:r>
            <a:r>
              <a:rPr lang="en-US" sz="2400" dirty="0"/>
              <a:t>, </a:t>
            </a:r>
            <a:r>
              <a:rPr lang="en-US" sz="2400" dirty="0" err="1"/>
              <a:t>técnica</a:t>
            </a:r>
            <a:r>
              <a:rPr lang="en-US" sz="2400" dirty="0"/>
              <a:t> simples e de </a:t>
            </a:r>
            <a:r>
              <a:rPr lang="en-US" sz="2400" dirty="0" err="1"/>
              <a:t>baixo</a:t>
            </a:r>
            <a:r>
              <a:rPr lang="en-US" sz="2400" dirty="0"/>
              <a:t> </a:t>
            </a:r>
            <a:r>
              <a:rPr lang="en-US" sz="2400" dirty="0" err="1"/>
              <a:t>custo</a:t>
            </a:r>
            <a:r>
              <a:rPr lang="en-US" sz="2400" dirty="0"/>
              <a:t>, </a:t>
            </a:r>
            <a:r>
              <a:rPr lang="en-US" sz="2400" dirty="0" err="1"/>
              <a:t>capaz</a:t>
            </a:r>
            <a:r>
              <a:rPr lang="en-US" sz="2400" dirty="0"/>
              <a:t> de ser </a:t>
            </a:r>
            <a:r>
              <a:rPr lang="en-US" sz="2400" dirty="0" err="1"/>
              <a:t>realizada</a:t>
            </a:r>
            <a:r>
              <a:rPr lang="en-US" sz="2400" dirty="0"/>
              <a:t> com </a:t>
            </a:r>
            <a:r>
              <a:rPr lang="en-US" sz="2400" dirty="0" err="1"/>
              <a:t>equipamentos</a:t>
            </a:r>
            <a:r>
              <a:rPr lang="en-US" sz="2400" dirty="0"/>
              <a:t> </a:t>
            </a:r>
            <a:r>
              <a:rPr lang="en-US" sz="2400" dirty="0" err="1"/>
              <a:t>fáceis</a:t>
            </a:r>
            <a:r>
              <a:rPr lang="en-US" sz="2400" dirty="0"/>
              <a:t> de </a:t>
            </a:r>
            <a:r>
              <a:rPr lang="en-US" sz="2400" dirty="0" err="1"/>
              <a:t>encontrar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qualquer</a:t>
            </a:r>
            <a:r>
              <a:rPr lang="en-US" sz="2400" dirty="0"/>
              <a:t> </a:t>
            </a:r>
            <a:r>
              <a:rPr lang="en-US" sz="2400" dirty="0" err="1"/>
              <a:t>laboratório</a:t>
            </a:r>
            <a:r>
              <a:rPr lang="en-US" sz="2400" dirty="0"/>
              <a:t> de </a:t>
            </a:r>
            <a:r>
              <a:rPr lang="en-US" sz="2400" dirty="0" err="1"/>
              <a:t>desenvolvimento</a:t>
            </a:r>
            <a:r>
              <a:rPr lang="en-US" sz="2400" dirty="0"/>
              <a:t>.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9FE2B-4828-CC4A-985E-83F03BD90496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https://limitedresults.com/2019/05/pwn-mbedtls-on-esp32-dfa-warm-up/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B2A8E-2AC5-084E-9F11-C4FBBF0603F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645" y="2564780"/>
            <a:ext cx="5476745" cy="36689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7217CC-AE0A-3040-B219-38C52B1593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0088" y="1180032"/>
            <a:ext cx="2935644" cy="17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1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CASE: </a:t>
            </a:r>
            <a:r>
              <a:rPr lang="en-US" sz="2400" b="1" dirty="0" err="1">
                <a:latin typeface="+mj-lt"/>
              </a:rPr>
              <a:t>Quebra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completa</a:t>
            </a:r>
            <a:r>
              <a:rPr lang="en-US" sz="2400" b="1" dirty="0">
                <a:latin typeface="+mj-lt"/>
              </a:rPr>
              <a:t> do crypto core ESP32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75044" y="908720"/>
            <a:ext cx="8850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A0028F-4B63-CF4F-9EDE-554FCAB88C81}"/>
              </a:ext>
            </a:extLst>
          </p:cNvPr>
          <p:cNvSpPr/>
          <p:nvPr/>
        </p:nvSpPr>
        <p:spPr>
          <a:xfrm>
            <a:off x="0" y="1412776"/>
            <a:ext cx="75698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/>
              <a:t>A </a:t>
            </a:r>
            <a:r>
              <a:rPr lang="en-US" sz="2400" b="1" dirty="0" err="1"/>
              <a:t>injeção</a:t>
            </a:r>
            <a:r>
              <a:rPr lang="en-US" sz="2400" b="1" dirty="0"/>
              <a:t> de </a:t>
            </a:r>
            <a:r>
              <a:rPr lang="en-US" sz="2400" b="1" dirty="0" err="1"/>
              <a:t>falha</a:t>
            </a:r>
            <a:r>
              <a:rPr lang="en-US" sz="2400" b="1" dirty="0"/>
              <a:t> </a:t>
            </a:r>
            <a:r>
              <a:rPr lang="en-US" sz="2400" dirty="0" err="1"/>
              <a:t>consiste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gerar</a:t>
            </a:r>
            <a:r>
              <a:rPr lang="en-US" sz="2400" dirty="0"/>
              <a:t> um </a:t>
            </a:r>
            <a:r>
              <a:rPr lang="en-US" sz="2400" dirty="0" err="1"/>
              <a:t>pulso</a:t>
            </a:r>
            <a:r>
              <a:rPr lang="en-US" sz="2400" dirty="0"/>
              <a:t> de </a:t>
            </a:r>
            <a:r>
              <a:rPr lang="en-US" sz="2400" dirty="0" err="1"/>
              <a:t>ruído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pinos</a:t>
            </a:r>
            <a:r>
              <a:rPr lang="en-US" sz="2400" dirty="0"/>
              <a:t> de </a:t>
            </a:r>
            <a:r>
              <a:rPr lang="en-US" sz="2400" dirty="0" err="1"/>
              <a:t>alimentação</a:t>
            </a:r>
            <a:r>
              <a:rPr lang="en-US" sz="2400" dirty="0"/>
              <a:t> de um chip, </a:t>
            </a:r>
            <a:r>
              <a:rPr lang="en-US" sz="2400" dirty="0" err="1"/>
              <a:t>causando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falha</a:t>
            </a:r>
            <a:r>
              <a:rPr lang="en-US" sz="2400" dirty="0"/>
              <a:t> </a:t>
            </a:r>
            <a:r>
              <a:rPr lang="en-US" sz="2400" dirty="0" err="1"/>
              <a:t>momentânea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um </a:t>
            </a:r>
            <a:r>
              <a:rPr lang="en-US" sz="2400" dirty="0" err="1"/>
              <a:t>processamento</a:t>
            </a:r>
            <a:r>
              <a:rPr lang="en-US" sz="2400" dirty="0"/>
              <a:t>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O </a:t>
            </a:r>
            <a:r>
              <a:rPr lang="en-US" sz="2400" dirty="0" err="1"/>
              <a:t>ataque</a:t>
            </a:r>
            <a:r>
              <a:rPr lang="en-US" sz="2400" dirty="0"/>
              <a:t> causa um </a:t>
            </a:r>
            <a:r>
              <a:rPr lang="en-US" sz="2400" dirty="0" err="1"/>
              <a:t>erro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função</a:t>
            </a:r>
            <a:r>
              <a:rPr lang="en-US" sz="2400" dirty="0"/>
              <a:t> de </a:t>
            </a:r>
            <a:r>
              <a:rPr lang="en-US" sz="2400" dirty="0" err="1"/>
              <a:t>encriptação</a:t>
            </a:r>
            <a:r>
              <a:rPr lang="en-US" sz="2400" dirty="0"/>
              <a:t>, e </a:t>
            </a:r>
            <a:r>
              <a:rPr lang="en-US" sz="2400" dirty="0" err="1"/>
              <a:t>revela</a:t>
            </a:r>
            <a:r>
              <a:rPr lang="en-US" sz="2400" dirty="0"/>
              <a:t> </a:t>
            </a:r>
            <a:r>
              <a:rPr lang="en-US" sz="2400" dirty="0" err="1"/>
              <a:t>informações</a:t>
            </a:r>
            <a:r>
              <a:rPr lang="en-US" sz="2400" dirty="0"/>
              <a:t> </a:t>
            </a:r>
            <a:r>
              <a:rPr lang="en-US" sz="2400" dirty="0" err="1"/>
              <a:t>internas</a:t>
            </a:r>
            <a:r>
              <a:rPr lang="en-US" sz="2400" dirty="0"/>
              <a:t>. As </a:t>
            </a:r>
            <a:r>
              <a:rPr lang="en-US" sz="2400" dirty="0" err="1"/>
              <a:t>chaves</a:t>
            </a:r>
            <a:r>
              <a:rPr lang="en-US" sz="2400" dirty="0"/>
              <a:t> </a:t>
            </a:r>
            <a:r>
              <a:rPr lang="en-US" sz="2400" dirty="0" err="1"/>
              <a:t>secretas</a:t>
            </a:r>
            <a:r>
              <a:rPr lang="en-US" sz="2400" dirty="0"/>
              <a:t> de </a:t>
            </a:r>
            <a:r>
              <a:rPr lang="en-US" sz="2400" b="1" dirty="0"/>
              <a:t>AES–256 </a:t>
            </a:r>
            <a:r>
              <a:rPr lang="en-US" sz="2400" dirty="0" err="1"/>
              <a:t>foram</a:t>
            </a:r>
            <a:r>
              <a:rPr lang="en-US" sz="2400" dirty="0"/>
              <a:t> </a:t>
            </a:r>
            <a:r>
              <a:rPr lang="en-US" sz="2400" dirty="0" err="1"/>
              <a:t>expostas</a:t>
            </a:r>
            <a:r>
              <a:rPr lang="en-US" sz="2400" dirty="0"/>
              <a:t> e </a:t>
            </a:r>
            <a:r>
              <a:rPr lang="en-US" sz="2400" dirty="0" err="1"/>
              <a:t>completamente</a:t>
            </a:r>
            <a:r>
              <a:rPr lang="en-US" sz="2400" dirty="0"/>
              <a:t> </a:t>
            </a:r>
            <a:r>
              <a:rPr lang="en-US" sz="2400" dirty="0" err="1"/>
              <a:t>reveladas</a:t>
            </a:r>
            <a:r>
              <a:rPr lang="en-US" sz="2400" dirty="0"/>
              <a:t>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Esse</a:t>
            </a:r>
            <a:r>
              <a:rPr lang="en-US" sz="2400" dirty="0"/>
              <a:t> </a:t>
            </a:r>
            <a:r>
              <a:rPr lang="en-US" sz="2400" dirty="0" err="1"/>
              <a:t>ataque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conhecido</a:t>
            </a:r>
            <a:r>
              <a:rPr lang="en-US" sz="2400" dirty="0"/>
              <a:t>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b="1" dirty="0"/>
              <a:t>Differential Fault Analysis</a:t>
            </a:r>
            <a:r>
              <a:rPr lang="en-US" sz="2400" dirty="0"/>
              <a:t>, e </a:t>
            </a:r>
            <a:r>
              <a:rPr lang="en-US" sz="2400" dirty="0" err="1"/>
              <a:t>explora</a:t>
            </a:r>
            <a:r>
              <a:rPr lang="en-US" sz="2400" dirty="0"/>
              <a:t> </a:t>
            </a:r>
            <a:r>
              <a:rPr lang="en-US" sz="2400" dirty="0" err="1"/>
              <a:t>erros</a:t>
            </a:r>
            <a:r>
              <a:rPr lang="en-US" sz="2400" dirty="0"/>
              <a:t> </a:t>
            </a:r>
            <a:r>
              <a:rPr lang="en-US" sz="2400" dirty="0" err="1"/>
              <a:t>triviais</a:t>
            </a:r>
            <a:r>
              <a:rPr lang="en-US" sz="2400" dirty="0"/>
              <a:t> de </a:t>
            </a:r>
            <a:r>
              <a:rPr lang="en-US" sz="2400" dirty="0" err="1"/>
              <a:t>implementação</a:t>
            </a:r>
            <a:r>
              <a:rPr lang="en-US" sz="2400" dirty="0"/>
              <a:t> no hardware e no firmware.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9FE2B-4828-CC4A-985E-83F03BD90496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https://limitedresults.com/2019/08/pwn-the-esp32-crypto-core/</a:t>
            </a:r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391393-04FE-A94F-92CA-7237E034F7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9246" y="3264786"/>
            <a:ext cx="31115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isometricOffAxis2Left"/>
            <a:lightRig rig="threePt" dir="t"/>
          </a:scene3d>
          <a:sp3d contourW="6350" prstMaterial="matte">
            <a:bevelT w="101600" h="101600" prst="coolSlan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09BBED-1027-4F40-98B4-B9021B4C92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0063" y="1097361"/>
            <a:ext cx="3450683" cy="2070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22009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CASE: </a:t>
            </a:r>
            <a:r>
              <a:rPr lang="en-US" sz="2400" b="1" dirty="0" err="1">
                <a:latin typeface="+mj-lt"/>
              </a:rPr>
              <a:t>Quebra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completa</a:t>
            </a:r>
            <a:r>
              <a:rPr lang="en-US" sz="2400" b="1" dirty="0">
                <a:latin typeface="+mj-lt"/>
              </a:rPr>
              <a:t> do crypto core ESP32 (3)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75044" y="908720"/>
            <a:ext cx="8850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A0028F-4B63-CF4F-9EDE-554FCAB88C81}"/>
              </a:ext>
            </a:extLst>
          </p:cNvPr>
          <p:cNvSpPr/>
          <p:nvPr/>
        </p:nvSpPr>
        <p:spPr>
          <a:xfrm>
            <a:off x="0" y="1412776"/>
            <a:ext cx="85696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/>
              <a:t>Este </a:t>
            </a:r>
            <a:r>
              <a:rPr lang="en-US" sz="2400" dirty="0" err="1"/>
              <a:t>ataque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muito</a:t>
            </a:r>
            <a:r>
              <a:rPr lang="en-US" sz="2400" dirty="0"/>
              <a:t> </a:t>
            </a:r>
            <a:r>
              <a:rPr lang="en-US" sz="2400" dirty="0" err="1"/>
              <a:t>significativo</a:t>
            </a:r>
            <a:r>
              <a:rPr lang="en-US" sz="2400" dirty="0"/>
              <a:t>, pois </a:t>
            </a:r>
            <a:r>
              <a:rPr lang="en-US" sz="2400" dirty="0" err="1"/>
              <a:t>afeta</a:t>
            </a:r>
            <a:r>
              <a:rPr lang="en-US" sz="2400" dirty="0"/>
              <a:t> </a:t>
            </a:r>
            <a:r>
              <a:rPr lang="en-US" sz="2400" dirty="0" err="1"/>
              <a:t>componentes</a:t>
            </a:r>
            <a:r>
              <a:rPr lang="en-US" sz="2400" dirty="0"/>
              <a:t> de </a:t>
            </a:r>
            <a:r>
              <a:rPr lang="en-US" sz="2400" dirty="0" err="1"/>
              <a:t>uso</a:t>
            </a:r>
            <a:r>
              <a:rPr lang="en-US" sz="2400" dirty="0"/>
              <a:t> </a:t>
            </a:r>
            <a:r>
              <a:rPr lang="en-US" sz="2400" dirty="0" err="1"/>
              <a:t>amplo</a:t>
            </a:r>
            <a:r>
              <a:rPr lang="en-US" sz="2400" dirty="0"/>
              <a:t> no segment de IoT e de </a:t>
            </a:r>
            <a:r>
              <a:rPr lang="en-US" sz="2400" dirty="0" err="1"/>
              <a:t>instrumentação</a:t>
            </a:r>
            <a:r>
              <a:rPr lang="en-US" sz="2400" dirty="0"/>
              <a:t> industrial. 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há</a:t>
            </a:r>
            <a:r>
              <a:rPr lang="en-US" sz="2400" dirty="0"/>
              <a:t> updates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medidas</a:t>
            </a:r>
            <a:r>
              <a:rPr lang="en-US" sz="2400" dirty="0"/>
              <a:t> de </a:t>
            </a:r>
            <a:r>
              <a:rPr lang="en-US" sz="2400" dirty="0" err="1"/>
              <a:t>proteção</a:t>
            </a:r>
            <a:r>
              <a:rPr lang="en-US" sz="2400" dirty="0"/>
              <a:t> </a:t>
            </a:r>
            <a:r>
              <a:rPr lang="en-US" sz="2400" dirty="0" err="1"/>
              <a:t>ou</a:t>
            </a:r>
            <a:r>
              <a:rPr lang="en-US" sz="2400" dirty="0"/>
              <a:t> </a:t>
            </a:r>
            <a:r>
              <a:rPr lang="en-US" sz="2400" dirty="0" err="1"/>
              <a:t>mitigação</a:t>
            </a:r>
            <a:r>
              <a:rPr lang="en-US" sz="2400" dirty="0"/>
              <a:t>, </a:t>
            </a:r>
            <a:r>
              <a:rPr lang="en-US" sz="2400" dirty="0" err="1"/>
              <a:t>sem</a:t>
            </a:r>
            <a:r>
              <a:rPr lang="en-US" sz="2400" dirty="0"/>
              <a:t> </a:t>
            </a:r>
            <a:r>
              <a:rPr lang="en-US" sz="2400" dirty="0" err="1"/>
              <a:t>troca</a:t>
            </a:r>
            <a:r>
              <a:rPr lang="en-US" sz="2400" dirty="0"/>
              <a:t> de hardware.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Ataques</a:t>
            </a:r>
            <a:r>
              <a:rPr lang="en-US" sz="2400" dirty="0"/>
              <a:t> de fault injection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esse</a:t>
            </a:r>
            <a:r>
              <a:rPr lang="en-US" sz="2400" dirty="0"/>
              <a:t>, </a:t>
            </a:r>
            <a:r>
              <a:rPr lang="en-US" sz="2400" dirty="0" err="1"/>
              <a:t>exploram</a:t>
            </a:r>
            <a:r>
              <a:rPr lang="en-US" sz="2400" dirty="0"/>
              <a:t> </a:t>
            </a:r>
            <a:r>
              <a:rPr lang="en-US" sz="2400" dirty="0" err="1"/>
              <a:t>falhas</a:t>
            </a:r>
            <a:r>
              <a:rPr lang="en-US" sz="2400" dirty="0"/>
              <a:t> de </a:t>
            </a:r>
            <a:r>
              <a:rPr lang="en-US" sz="2400" dirty="0" err="1"/>
              <a:t>projeto</a:t>
            </a:r>
            <a:r>
              <a:rPr lang="en-US" sz="2400" dirty="0"/>
              <a:t> de hardware, e </a:t>
            </a:r>
            <a:r>
              <a:rPr lang="en-US" sz="2400" dirty="0" err="1"/>
              <a:t>falhas</a:t>
            </a:r>
            <a:r>
              <a:rPr lang="en-US" sz="2400" dirty="0"/>
              <a:t> </a:t>
            </a:r>
            <a:r>
              <a:rPr lang="en-US" sz="2400" dirty="0" err="1"/>
              <a:t>ingênuas</a:t>
            </a:r>
            <a:r>
              <a:rPr lang="en-US" sz="2400" dirty="0"/>
              <a:t> de firmware. 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/>
              <a:t>O </a:t>
            </a:r>
            <a:r>
              <a:rPr lang="en-US" sz="2400" dirty="0" err="1"/>
              <a:t>problema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que </a:t>
            </a:r>
            <a:r>
              <a:rPr lang="en-US" sz="2400" dirty="0" err="1"/>
              <a:t>essas</a:t>
            </a:r>
            <a:r>
              <a:rPr lang="en-US" sz="2400" dirty="0"/>
              <a:t> </a:t>
            </a:r>
            <a:r>
              <a:rPr lang="en-US" sz="2400" dirty="0" err="1"/>
              <a:t>falhas</a:t>
            </a:r>
            <a:r>
              <a:rPr lang="en-US" sz="2400" dirty="0"/>
              <a:t>, </a:t>
            </a:r>
            <a:r>
              <a:rPr lang="en-US" sz="2400" dirty="0" err="1"/>
              <a:t>embora</a:t>
            </a:r>
            <a:r>
              <a:rPr lang="en-US" sz="2400" dirty="0"/>
              <a:t> </a:t>
            </a:r>
            <a:r>
              <a:rPr lang="en-US" sz="2400" dirty="0" err="1"/>
              <a:t>ingênuas</a:t>
            </a:r>
            <a:r>
              <a:rPr lang="en-US" sz="2400" dirty="0"/>
              <a:t>,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generalizadas</a:t>
            </a:r>
            <a:r>
              <a:rPr lang="en-US" sz="2400" dirty="0"/>
              <a:t> e </a:t>
            </a:r>
            <a:r>
              <a:rPr lang="en-US" sz="2400" dirty="0" err="1"/>
              <a:t>estão</a:t>
            </a:r>
            <a:r>
              <a:rPr lang="en-US" sz="2400" dirty="0"/>
              <a:t> </a:t>
            </a:r>
            <a:r>
              <a:rPr lang="en-US" sz="2400" dirty="0" err="1"/>
              <a:t>presentes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praticamente</a:t>
            </a:r>
            <a:r>
              <a:rPr lang="en-US" sz="2400" dirty="0"/>
              <a:t> </a:t>
            </a:r>
            <a:r>
              <a:rPr lang="en-US" sz="2400" dirty="0" err="1"/>
              <a:t>todos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atuais</a:t>
            </a:r>
            <a:r>
              <a:rPr lang="en-US" sz="2400" dirty="0"/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9FE2B-4828-CC4A-985E-83F03BD90496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https://limitedresults.com/2019/05/pwn-mbedtls-on-esp32-dfa-warm-up/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71A177-24F3-5541-991C-2EB3C62A6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698" y="1812321"/>
            <a:ext cx="3178124" cy="307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212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</a:t>
            </a:r>
            <a:r>
              <a:rPr lang="en-US" sz="2400" b="1" dirty="0" err="1">
                <a:latin typeface="+mj-lt"/>
              </a:rPr>
              <a:t>Aprender</a:t>
            </a:r>
            <a:r>
              <a:rPr lang="en-US" sz="2400" b="1" dirty="0">
                <a:latin typeface="+mj-lt"/>
              </a:rPr>
              <a:t> com as </a:t>
            </a:r>
            <a:r>
              <a:rPr lang="en-US" sz="2400" b="1" dirty="0" err="1">
                <a:latin typeface="+mj-lt"/>
              </a:rPr>
              <a:t>falhas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75044" y="908720"/>
            <a:ext cx="8850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A0028F-4B63-CF4F-9EDE-554FCAB88C81}"/>
              </a:ext>
            </a:extLst>
          </p:cNvPr>
          <p:cNvSpPr/>
          <p:nvPr/>
        </p:nvSpPr>
        <p:spPr>
          <a:xfrm>
            <a:off x="0" y="1412776"/>
            <a:ext cx="85696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400" dirty="0" err="1"/>
              <a:t>Ataques</a:t>
            </a:r>
            <a:r>
              <a:rPr lang="en-US" sz="2400" dirty="0"/>
              <a:t> de DFA + Adaptive </a:t>
            </a:r>
            <a:r>
              <a:rPr lang="en-US" sz="2400" dirty="0" err="1"/>
              <a:t>Criptanalysis</a:t>
            </a:r>
            <a:r>
              <a:rPr lang="en-US" sz="2400" dirty="0"/>
              <a:t> </a:t>
            </a:r>
            <a:r>
              <a:rPr lang="en-US" sz="2400" dirty="0" err="1"/>
              <a:t>exploram</a:t>
            </a:r>
            <a:r>
              <a:rPr lang="en-US" sz="2400" dirty="0"/>
              <a:t> </a:t>
            </a:r>
            <a:r>
              <a:rPr lang="en-US" sz="2400" dirty="0" err="1"/>
              <a:t>os</a:t>
            </a:r>
            <a:r>
              <a:rPr lang="en-US" sz="2400" dirty="0"/>
              <a:t> </a:t>
            </a:r>
            <a:r>
              <a:rPr lang="en-US" sz="2400" dirty="0" err="1"/>
              <a:t>defeitos</a:t>
            </a:r>
            <a:r>
              <a:rPr lang="en-US" sz="2400" dirty="0"/>
              <a:t> de </a:t>
            </a:r>
            <a:r>
              <a:rPr lang="en-US" sz="2400" dirty="0" err="1"/>
              <a:t>projeto</a:t>
            </a:r>
            <a:r>
              <a:rPr lang="en-US" sz="2400" dirty="0"/>
              <a:t>, </a:t>
            </a:r>
            <a:r>
              <a:rPr lang="en-US" sz="2400" dirty="0" err="1"/>
              <a:t>erros</a:t>
            </a:r>
            <a:r>
              <a:rPr lang="en-US" sz="2400" dirty="0"/>
              <a:t> de </a:t>
            </a:r>
            <a:r>
              <a:rPr lang="en-US" sz="2400" dirty="0" err="1"/>
              <a:t>programação</a:t>
            </a:r>
            <a:r>
              <a:rPr lang="en-US" sz="2400" dirty="0"/>
              <a:t> e </a:t>
            </a:r>
            <a:r>
              <a:rPr lang="en-US" sz="2400" dirty="0" err="1"/>
              <a:t>ingenuidade</a:t>
            </a:r>
            <a:r>
              <a:rPr lang="en-US" sz="2400" dirty="0"/>
              <a:t> de </a:t>
            </a:r>
            <a:r>
              <a:rPr lang="en-US" sz="2400" dirty="0" err="1"/>
              <a:t>implementação</a:t>
            </a:r>
            <a:r>
              <a:rPr lang="en-US" sz="2400" dirty="0"/>
              <a:t>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Quando</a:t>
            </a:r>
            <a:r>
              <a:rPr lang="en-US" sz="2400" dirty="0"/>
              <a:t> </a:t>
            </a:r>
            <a:r>
              <a:rPr lang="en-US" sz="2400" dirty="0" err="1"/>
              <a:t>esses</a:t>
            </a:r>
            <a:r>
              <a:rPr lang="en-US" sz="2400" dirty="0"/>
              <a:t> </a:t>
            </a:r>
            <a:r>
              <a:rPr lang="en-US" sz="2400" dirty="0" err="1"/>
              <a:t>ataques</a:t>
            </a:r>
            <a:r>
              <a:rPr lang="en-US" sz="2400" dirty="0"/>
              <a:t> </a:t>
            </a:r>
            <a:r>
              <a:rPr lang="en-US" sz="2400" dirty="0" err="1"/>
              <a:t>fulminantes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revelados</a:t>
            </a:r>
            <a:r>
              <a:rPr lang="en-US" sz="2400" dirty="0"/>
              <a:t>, </a:t>
            </a:r>
            <a:r>
              <a:rPr lang="en-US" sz="2400" dirty="0" err="1"/>
              <a:t>tornam</a:t>
            </a:r>
            <a:r>
              <a:rPr lang="en-US" sz="2400" dirty="0"/>
              <a:t>-se </a:t>
            </a:r>
            <a:r>
              <a:rPr lang="en-US" sz="2400" dirty="0" err="1"/>
              <a:t>importantes</a:t>
            </a:r>
            <a:r>
              <a:rPr lang="en-US" sz="2400" dirty="0"/>
              <a:t> </a:t>
            </a:r>
            <a:r>
              <a:rPr lang="en-US" sz="2400" dirty="0" err="1"/>
              <a:t>filtros</a:t>
            </a:r>
            <a:r>
              <a:rPr lang="en-US" sz="2400" dirty="0"/>
              <a:t> para </a:t>
            </a:r>
            <a:r>
              <a:rPr lang="en-US" sz="2400" dirty="0" err="1"/>
              <a:t>detectar</a:t>
            </a:r>
            <a:r>
              <a:rPr lang="en-US" sz="2400" dirty="0"/>
              <a:t> </a:t>
            </a:r>
            <a:r>
              <a:rPr lang="en-US" sz="2400" dirty="0" err="1"/>
              <a:t>vulnerabilidades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outras</a:t>
            </a:r>
            <a:r>
              <a:rPr lang="en-US" sz="2400" dirty="0"/>
              <a:t> </a:t>
            </a:r>
            <a:r>
              <a:rPr lang="en-US" sz="2400" dirty="0" err="1"/>
              <a:t>implementações</a:t>
            </a:r>
            <a:r>
              <a:rPr lang="en-US" sz="2400" dirty="0"/>
              <a:t>.</a:t>
            </a:r>
          </a:p>
          <a:p>
            <a:pPr lvl="2"/>
            <a:endParaRPr lang="en-US" sz="2400" dirty="0"/>
          </a:p>
          <a:p>
            <a:pPr lvl="2"/>
            <a:r>
              <a:rPr lang="en-US" sz="2400" dirty="0" err="1"/>
              <a:t>Somente</a:t>
            </a:r>
            <a:r>
              <a:rPr lang="en-US" sz="2400" dirty="0"/>
              <a:t> com </a:t>
            </a:r>
            <a:r>
              <a:rPr lang="en-US" sz="2400" dirty="0" err="1"/>
              <a:t>constante</a:t>
            </a:r>
            <a:r>
              <a:rPr lang="en-US" sz="2400" dirty="0"/>
              <a:t> </a:t>
            </a:r>
            <a:r>
              <a:rPr lang="en-US" sz="2400" dirty="0" err="1"/>
              <a:t>revisão</a:t>
            </a:r>
            <a:r>
              <a:rPr lang="en-US" sz="2400" dirty="0"/>
              <a:t> das </a:t>
            </a:r>
            <a:r>
              <a:rPr lang="en-US" sz="2400" dirty="0" err="1"/>
              <a:t>técnicas</a:t>
            </a:r>
            <a:r>
              <a:rPr lang="en-US" sz="2400" dirty="0"/>
              <a:t> de </a:t>
            </a:r>
            <a:r>
              <a:rPr lang="en-US" sz="2400" dirty="0" err="1"/>
              <a:t>programação</a:t>
            </a:r>
            <a:r>
              <a:rPr lang="en-US" sz="2400" dirty="0"/>
              <a:t>, </a:t>
            </a:r>
            <a:r>
              <a:rPr lang="en-US" sz="2400" dirty="0" err="1"/>
              <a:t>estilos</a:t>
            </a:r>
            <a:r>
              <a:rPr lang="en-US" sz="2400" dirty="0"/>
              <a:t> de design de hardware, e </a:t>
            </a:r>
            <a:r>
              <a:rPr lang="en-US" sz="2400" dirty="0" err="1"/>
              <a:t>padrões</a:t>
            </a:r>
            <a:r>
              <a:rPr lang="en-US" sz="2400" dirty="0"/>
              <a:t> de </a:t>
            </a:r>
            <a:r>
              <a:rPr lang="en-US" sz="2400" dirty="0" err="1"/>
              <a:t>validação</a:t>
            </a:r>
            <a:r>
              <a:rPr lang="en-US" sz="2400" dirty="0"/>
              <a:t> integral de </a:t>
            </a:r>
            <a:r>
              <a:rPr lang="en-US" sz="2400" dirty="0" err="1"/>
              <a:t>algoritmos</a:t>
            </a:r>
            <a:r>
              <a:rPr lang="en-US" sz="2400" dirty="0"/>
              <a:t> </a:t>
            </a:r>
            <a:r>
              <a:rPr lang="en-US" sz="2400" dirty="0" err="1"/>
              <a:t>criptográficos</a:t>
            </a:r>
            <a:r>
              <a:rPr lang="en-US" sz="2400" dirty="0"/>
              <a:t>, </a:t>
            </a:r>
            <a:r>
              <a:rPr lang="en-US" sz="2400" dirty="0" err="1"/>
              <a:t>é</a:t>
            </a:r>
            <a:r>
              <a:rPr lang="en-US" sz="2400" dirty="0"/>
              <a:t> que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seguros</a:t>
            </a:r>
            <a:r>
              <a:rPr lang="en-US" sz="2400" dirty="0"/>
              <a:t> </a:t>
            </a:r>
            <a:r>
              <a:rPr lang="en-US" sz="2400" dirty="0" err="1"/>
              <a:t>podem</a:t>
            </a:r>
            <a:r>
              <a:rPr lang="en-US" sz="2400" dirty="0"/>
              <a:t> ser </a:t>
            </a:r>
            <a:r>
              <a:rPr lang="en-US" sz="2400" dirty="0" err="1"/>
              <a:t>construídos</a:t>
            </a:r>
            <a:r>
              <a:rPr lang="en-US" sz="24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9FE2B-4828-CC4A-985E-83F03BD90496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https://limitedresults.com/2019/05/pwn-mbedtls-on-esp32-dfa-warm-up/</a:t>
            </a: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90355E-99DB-4143-A953-AB99EC5BC26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7918" y="2400280"/>
            <a:ext cx="3479984" cy="250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93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B0109A-28E7-9347-9300-1881C3AF60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7002" y="1772815"/>
            <a:ext cx="3586096" cy="40679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Modelando</a:t>
            </a:r>
            <a:r>
              <a:rPr lang="en-US" sz="2400" b="1" dirty="0">
                <a:latin typeface="+mj-lt"/>
                <a:cs typeface="Baskerville SemiBold"/>
              </a:rPr>
              <a:t> o </a:t>
            </a:r>
            <a:r>
              <a:rPr lang="en-US" sz="2400" b="1" dirty="0" err="1">
                <a:latin typeface="+mj-lt"/>
                <a:cs typeface="Baskerville SemiBold"/>
              </a:rPr>
              <a:t>Adversário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O Que Fazer </a:t>
            </a:r>
            <a:r>
              <a:rPr lang="en-US" sz="2400" b="1" dirty="0" err="1">
                <a:latin typeface="+mj-lt"/>
              </a:rPr>
              <a:t>Então</a:t>
            </a:r>
            <a:r>
              <a:rPr lang="en-US" sz="2400" b="1" dirty="0">
                <a:latin typeface="+mj-lt"/>
              </a:rPr>
              <a:t>?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475044" y="908720"/>
            <a:ext cx="88500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A0028F-4B63-CF4F-9EDE-554FCAB88C81}"/>
              </a:ext>
            </a:extLst>
          </p:cNvPr>
          <p:cNvSpPr/>
          <p:nvPr/>
        </p:nvSpPr>
        <p:spPr>
          <a:xfrm>
            <a:off x="0" y="1412776"/>
            <a:ext cx="834534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 err="1"/>
              <a:t>Devemos</a:t>
            </a:r>
            <a:r>
              <a:rPr lang="en-US" sz="2400" dirty="0"/>
              <a:t> </a:t>
            </a:r>
            <a:r>
              <a:rPr lang="en-US" sz="2400" dirty="0" err="1"/>
              <a:t>então</a:t>
            </a:r>
            <a:r>
              <a:rPr lang="en-US" sz="2400" dirty="0"/>
              <a:t> </a:t>
            </a:r>
            <a:r>
              <a:rPr lang="en-US" sz="2400" dirty="0" err="1"/>
              <a:t>assumir</a:t>
            </a:r>
            <a:r>
              <a:rPr lang="en-US" sz="2400" dirty="0"/>
              <a:t> que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há</a:t>
            </a:r>
            <a:r>
              <a:rPr lang="en-US" sz="2400" dirty="0"/>
              <a:t> </a:t>
            </a:r>
            <a:r>
              <a:rPr lang="en-US" sz="2400" dirty="0" err="1"/>
              <a:t>solução</a:t>
            </a:r>
            <a:r>
              <a:rPr lang="en-US" sz="2400" dirty="0"/>
              <a:t> </a:t>
            </a:r>
            <a:r>
              <a:rPr lang="en-US" sz="2400" dirty="0" err="1"/>
              <a:t>segura</a:t>
            </a:r>
            <a:r>
              <a:rPr lang="en-US" sz="2400" dirty="0"/>
              <a:t>?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Abandonar</a:t>
            </a:r>
            <a:r>
              <a:rPr lang="en-US" sz="2400" dirty="0"/>
              <a:t>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sem</a:t>
            </a:r>
            <a:r>
              <a:rPr lang="en-US" sz="2400" dirty="0"/>
              <a:t> o </a:t>
            </a:r>
            <a:r>
              <a:rPr lang="en-US" sz="2400" dirty="0" err="1"/>
              <a:t>uso</a:t>
            </a:r>
            <a:r>
              <a:rPr lang="en-US" sz="2400" dirty="0"/>
              <a:t> de </a:t>
            </a:r>
            <a:r>
              <a:rPr lang="en-US" sz="2400" dirty="0" err="1"/>
              <a:t>Criptografia</a:t>
            </a:r>
            <a:r>
              <a:rPr lang="en-US" sz="2400" dirty="0"/>
              <a:t>?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Ainda</a:t>
            </a:r>
            <a:r>
              <a:rPr lang="en-US" sz="2400" dirty="0"/>
              <a:t> que </a:t>
            </a:r>
            <a:r>
              <a:rPr lang="en-US" sz="2400" dirty="0" err="1"/>
              <a:t>esta</a:t>
            </a:r>
            <a:r>
              <a:rPr lang="en-US" sz="2400" dirty="0"/>
              <a:t> </a:t>
            </a:r>
            <a:r>
              <a:rPr lang="en-US" sz="2400" dirty="0" err="1"/>
              <a:t>seja</a:t>
            </a:r>
            <a:r>
              <a:rPr lang="en-US" sz="2400" dirty="0"/>
              <a:t> </a:t>
            </a:r>
            <a:r>
              <a:rPr lang="en-US" sz="2400" dirty="0" err="1"/>
              <a:t>exatamente</a:t>
            </a:r>
            <a:r>
              <a:rPr lang="en-US" sz="2400" dirty="0"/>
              <a:t> a </a:t>
            </a:r>
            <a:r>
              <a:rPr lang="en-US" sz="2400" dirty="0" err="1"/>
              <a:t>norma</a:t>
            </a:r>
            <a:r>
              <a:rPr lang="en-US" sz="2400" dirty="0"/>
              <a:t> para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embarcados</a:t>
            </a:r>
            <a:r>
              <a:rPr lang="en-US" sz="2400" dirty="0"/>
              <a:t> </a:t>
            </a:r>
            <a:r>
              <a:rPr lang="en-US" sz="2400" dirty="0" err="1"/>
              <a:t>há</a:t>
            </a:r>
            <a:r>
              <a:rPr lang="en-US" sz="2400" dirty="0"/>
              <a:t> 20 </a:t>
            </a:r>
            <a:r>
              <a:rPr lang="en-US" sz="2400" dirty="0" err="1"/>
              <a:t>anos</a:t>
            </a:r>
            <a:r>
              <a:rPr lang="en-US" sz="2400" dirty="0"/>
              <a:t>, </a:t>
            </a:r>
            <a:r>
              <a:rPr lang="en-US" sz="2400" dirty="0" err="1"/>
              <a:t>atualmente</a:t>
            </a:r>
            <a:r>
              <a:rPr lang="en-US" sz="2400" dirty="0"/>
              <a:t> </a:t>
            </a:r>
            <a:r>
              <a:rPr lang="en-US" sz="2400" dirty="0" err="1"/>
              <a:t>não</a:t>
            </a:r>
            <a:r>
              <a:rPr lang="en-US" sz="2400" dirty="0"/>
              <a:t> </a:t>
            </a:r>
            <a:r>
              <a:rPr lang="en-US" sz="2400" dirty="0" err="1"/>
              <a:t>é</a:t>
            </a:r>
            <a:r>
              <a:rPr lang="en-US" sz="2400" dirty="0"/>
              <a:t> </a:t>
            </a:r>
            <a:r>
              <a:rPr lang="en-US" sz="2400" dirty="0" err="1"/>
              <a:t>mais</a:t>
            </a:r>
            <a:r>
              <a:rPr lang="en-US" sz="2400" dirty="0"/>
              <a:t> </a:t>
            </a:r>
            <a:r>
              <a:rPr lang="en-US" sz="2400" dirty="0" err="1"/>
              <a:t>uma</a:t>
            </a:r>
            <a:r>
              <a:rPr lang="en-US" sz="2400" dirty="0"/>
              <a:t> </a:t>
            </a:r>
            <a:r>
              <a:rPr lang="en-US" sz="2400" dirty="0" err="1"/>
              <a:t>opção</a:t>
            </a:r>
            <a:r>
              <a:rPr lang="en-US" sz="2400" dirty="0"/>
              <a:t>. 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desprotegidos</a:t>
            </a:r>
            <a:r>
              <a:rPr lang="en-US" sz="2400" dirty="0"/>
              <a:t> </a:t>
            </a:r>
            <a:r>
              <a:rPr lang="en-US" sz="2400" dirty="0" err="1"/>
              <a:t>são</a:t>
            </a:r>
            <a:r>
              <a:rPr lang="en-US" sz="2400" dirty="0"/>
              <a:t> </a:t>
            </a:r>
            <a:r>
              <a:rPr lang="en-US" sz="2400" dirty="0" err="1"/>
              <a:t>rotineiramente</a:t>
            </a:r>
            <a:r>
              <a:rPr lang="en-US" sz="2400" dirty="0"/>
              <a:t> </a:t>
            </a:r>
            <a:r>
              <a:rPr lang="en-US" sz="2400" dirty="0" err="1"/>
              <a:t>fraudados</a:t>
            </a:r>
            <a:r>
              <a:rPr lang="en-US" sz="2400" dirty="0"/>
              <a:t>, </a:t>
            </a:r>
            <a:r>
              <a:rPr lang="en-US" sz="2400" dirty="0" err="1"/>
              <a:t>atacados</a:t>
            </a:r>
            <a:r>
              <a:rPr lang="en-US" sz="2400" dirty="0"/>
              <a:t> e </a:t>
            </a:r>
            <a:r>
              <a:rPr lang="en-US" sz="2400" dirty="0" err="1"/>
              <a:t>transformados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armas</a:t>
            </a:r>
            <a:r>
              <a:rPr lang="en-US" sz="2400" dirty="0"/>
              <a:t> </a:t>
            </a:r>
            <a:r>
              <a:rPr lang="en-US" sz="2400" dirty="0" err="1"/>
              <a:t>pelo</a:t>
            </a:r>
            <a:r>
              <a:rPr lang="en-US" sz="2400" dirty="0"/>
              <a:t> </a:t>
            </a:r>
            <a:r>
              <a:rPr lang="en-US" sz="2400" dirty="0" err="1"/>
              <a:t>CiberCrime</a:t>
            </a:r>
            <a:r>
              <a:rPr lang="en-US" sz="2400" dirty="0"/>
              <a:t>.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 err="1"/>
              <a:t>Segurança</a:t>
            </a:r>
            <a:r>
              <a:rPr lang="en-US" sz="2400" dirty="0"/>
              <a:t> </a:t>
            </a:r>
            <a:r>
              <a:rPr lang="en-US" sz="2400" dirty="0" err="1"/>
              <a:t>Cibernética</a:t>
            </a:r>
            <a:r>
              <a:rPr lang="en-US" sz="2400" dirty="0"/>
              <a:t> </a:t>
            </a:r>
            <a:r>
              <a:rPr lang="en-US" sz="2400" dirty="0" err="1"/>
              <a:t>deve</a:t>
            </a:r>
            <a:r>
              <a:rPr lang="en-US" sz="2400" dirty="0"/>
              <a:t> ser vista </a:t>
            </a:r>
            <a:r>
              <a:rPr lang="en-US" sz="2400" dirty="0" err="1"/>
              <a:t>como</a:t>
            </a:r>
            <a:r>
              <a:rPr lang="en-US" sz="2400" dirty="0"/>
              <a:t> </a:t>
            </a:r>
            <a:r>
              <a:rPr lang="en-US" sz="2400" dirty="0" err="1"/>
              <a:t>Cobertura</a:t>
            </a:r>
            <a:r>
              <a:rPr lang="en-US" sz="2400" dirty="0"/>
              <a:t> </a:t>
            </a:r>
            <a:r>
              <a:rPr lang="en-US" sz="2400" dirty="0" err="1"/>
              <a:t>Vacinal</a:t>
            </a:r>
            <a:r>
              <a:rPr lang="en-US" sz="2400" dirty="0"/>
              <a:t>: </a:t>
            </a:r>
            <a:r>
              <a:rPr lang="en-US" sz="2400" dirty="0" err="1"/>
              <a:t>sistemas</a:t>
            </a:r>
            <a:r>
              <a:rPr lang="en-US" sz="2400" dirty="0"/>
              <a:t> </a:t>
            </a:r>
            <a:r>
              <a:rPr lang="en-US" sz="2400" dirty="0" err="1"/>
              <a:t>frágeis</a:t>
            </a:r>
            <a:r>
              <a:rPr lang="en-US" sz="2400" dirty="0"/>
              <a:t> </a:t>
            </a:r>
            <a:r>
              <a:rPr lang="en-US" sz="2400" dirty="0" err="1"/>
              <a:t>trazem</a:t>
            </a:r>
            <a:r>
              <a:rPr lang="en-US" sz="2400" dirty="0"/>
              <a:t> </a:t>
            </a:r>
            <a:r>
              <a:rPr lang="en-US" sz="2400" dirty="0" err="1"/>
              <a:t>fragilidade</a:t>
            </a:r>
            <a:r>
              <a:rPr lang="en-US" sz="2400" dirty="0"/>
              <a:t> a </a:t>
            </a:r>
            <a:r>
              <a:rPr lang="en-US" sz="2400" dirty="0" err="1"/>
              <a:t>todos</a:t>
            </a:r>
            <a:r>
              <a:rPr lang="en-US" sz="2400" dirty="0"/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D9FE2B-4828-CC4A-985E-83F03BD90496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https://limitedresults.com/2019/05/pwn-mbedtls-on-esp32-dfa-warm-up/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07251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F1213-D21D-C34D-A8BC-129847914B00}"/>
              </a:ext>
            </a:extLst>
          </p:cNvPr>
          <p:cNvSpPr/>
          <p:nvPr/>
        </p:nvSpPr>
        <p:spPr>
          <a:xfrm>
            <a:off x="1524931" y="2308190"/>
            <a:ext cx="9338114" cy="304698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Criptografia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Moderna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Modelando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o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Adversário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• Cybersecurity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em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Sistemas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Embarcados</a:t>
            </a:r>
            <a:endParaRPr lang="en-US" sz="3200" dirty="0">
              <a:solidFill>
                <a:srgbClr val="FFFF00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Segurança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Metrológica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Fraudes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Riscos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Crise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Confiança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1A52C-7595-A84C-BA2A-6279DC83688B}"/>
              </a:ext>
            </a:extLst>
          </p:cNvPr>
          <p:cNvSpPr/>
          <p:nvPr/>
        </p:nvSpPr>
        <p:spPr>
          <a:xfrm>
            <a:off x="1524000" y="4462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Agenda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A018D4-92BC-CD40-9871-D87E3C131F59}"/>
              </a:ext>
            </a:extLst>
          </p:cNvPr>
          <p:cNvCxnSpPr/>
          <p:nvPr/>
        </p:nvCxnSpPr>
        <p:spPr>
          <a:xfrm>
            <a:off x="5306096" y="643944"/>
            <a:ext cx="70833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DBCE7-7376-0F4B-84C5-5BDDFFE67B8B}"/>
              </a:ext>
            </a:extLst>
          </p:cNvPr>
          <p:cNvSpPr/>
          <p:nvPr/>
        </p:nvSpPr>
        <p:spPr>
          <a:xfrm>
            <a:off x="503534" y="998732"/>
            <a:ext cx="7104844" cy="954107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Reflexões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9470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F1213-D21D-C34D-A8BC-129847914B00}"/>
              </a:ext>
            </a:extLst>
          </p:cNvPr>
          <p:cNvSpPr/>
          <p:nvPr/>
        </p:nvSpPr>
        <p:spPr>
          <a:xfrm>
            <a:off x="1524931" y="2308190"/>
            <a:ext cx="9338114" cy="304698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Criptografia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Moderna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Modelando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o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Adversário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Cybersecurity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Sistemas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Embarcados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Segurança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Metrológica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Fraudes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Riscos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Crise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Confiança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1A52C-7595-A84C-BA2A-6279DC83688B}"/>
              </a:ext>
            </a:extLst>
          </p:cNvPr>
          <p:cNvSpPr/>
          <p:nvPr/>
        </p:nvSpPr>
        <p:spPr>
          <a:xfrm>
            <a:off x="1524000" y="4462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Agenda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A018D4-92BC-CD40-9871-D87E3C131F59}"/>
              </a:ext>
            </a:extLst>
          </p:cNvPr>
          <p:cNvCxnSpPr/>
          <p:nvPr/>
        </p:nvCxnSpPr>
        <p:spPr>
          <a:xfrm>
            <a:off x="5306096" y="643944"/>
            <a:ext cx="70833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DBCE7-7376-0F4B-84C5-5BDDFFE67B8B}"/>
              </a:ext>
            </a:extLst>
          </p:cNvPr>
          <p:cNvSpPr/>
          <p:nvPr/>
        </p:nvSpPr>
        <p:spPr>
          <a:xfrm>
            <a:off x="503534" y="998732"/>
            <a:ext cx="7104844" cy="954107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Reflexões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34552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D9F473-130F-B44A-BBC7-E76736DF38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0439" y="2649239"/>
            <a:ext cx="4927951" cy="36565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Sistemas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Embarcados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Limitados</a:t>
            </a:r>
            <a:r>
              <a:rPr lang="en-US" sz="2400" b="1" dirty="0">
                <a:latin typeface="+mj-lt"/>
              </a:rPr>
              <a:t> e </a:t>
            </a:r>
            <a:r>
              <a:rPr lang="en-US" sz="2400" b="1" dirty="0" err="1">
                <a:latin typeface="+mj-lt"/>
              </a:rPr>
              <a:t>Restritos</a:t>
            </a:r>
            <a:r>
              <a:rPr lang="en-US" sz="2400" b="1" dirty="0">
                <a:latin typeface="+mj-lt"/>
              </a:rPr>
              <a:t> … ?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 err="1"/>
              <a:t>Sistemas</a:t>
            </a:r>
            <a:r>
              <a:rPr lang="en-US" sz="2800" dirty="0"/>
              <a:t> </a:t>
            </a:r>
            <a:r>
              <a:rPr lang="en-US" sz="2800" dirty="0" err="1"/>
              <a:t>Embarcados</a:t>
            </a:r>
            <a:r>
              <a:rPr lang="en-US" sz="2800" dirty="0"/>
              <a:t>, </a:t>
            </a:r>
            <a:r>
              <a:rPr lang="en-US" sz="2800" dirty="0" err="1"/>
              <a:t>historicamente</a:t>
            </a:r>
            <a:r>
              <a:rPr lang="en-US" sz="2800" dirty="0"/>
              <a:t>,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conhecidos</a:t>
            </a:r>
            <a:r>
              <a:rPr lang="en-US" sz="2800" dirty="0"/>
              <a:t> por </a:t>
            </a:r>
            <a:r>
              <a:rPr lang="en-US" sz="2800" dirty="0" err="1"/>
              <a:t>sua</a:t>
            </a:r>
            <a:r>
              <a:rPr lang="en-US" sz="2800" dirty="0"/>
              <a:t> </a:t>
            </a:r>
            <a:r>
              <a:rPr lang="en-US" sz="2800" dirty="0" err="1"/>
              <a:t>limitada</a:t>
            </a:r>
            <a:r>
              <a:rPr lang="en-US" sz="2800" dirty="0"/>
              <a:t> </a:t>
            </a:r>
            <a:r>
              <a:rPr lang="en-US" sz="2800" dirty="0" err="1"/>
              <a:t>capacidade</a:t>
            </a:r>
            <a:r>
              <a:rPr lang="en-US" sz="2800" dirty="0"/>
              <a:t> de </a:t>
            </a:r>
            <a:r>
              <a:rPr lang="en-US" sz="2800" dirty="0" err="1"/>
              <a:t>processamento</a:t>
            </a:r>
            <a:r>
              <a:rPr lang="en-US" sz="2800" dirty="0"/>
              <a:t> e </a:t>
            </a:r>
            <a:r>
              <a:rPr lang="en-US" sz="2800" dirty="0" err="1"/>
              <a:t>poucos</a:t>
            </a:r>
            <a:r>
              <a:rPr lang="en-US" sz="2800" dirty="0"/>
              <a:t> </a:t>
            </a:r>
            <a:r>
              <a:rPr lang="en-US" sz="2800" dirty="0" err="1"/>
              <a:t>recursos</a:t>
            </a:r>
            <a:r>
              <a:rPr lang="en-US" sz="2800" dirty="0"/>
              <a:t> de </a:t>
            </a:r>
            <a:r>
              <a:rPr lang="en-US" sz="2800" dirty="0" err="1"/>
              <a:t>memória</a:t>
            </a:r>
            <a:r>
              <a:rPr lang="en-US" sz="2800" dirty="0"/>
              <a:t>. 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3" y="3277348"/>
            <a:ext cx="65436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PDP-8/E</a:t>
            </a:r>
          </a:p>
          <a:p>
            <a:r>
              <a:rPr lang="en-US" sz="2800" dirty="0"/>
              <a:t>• 1970</a:t>
            </a:r>
          </a:p>
          <a:p>
            <a:r>
              <a:rPr lang="en-US" sz="2800" dirty="0"/>
              <a:t>• </a:t>
            </a:r>
            <a:r>
              <a:rPr lang="en-US" sz="2800" dirty="0" err="1"/>
              <a:t>Preço</a:t>
            </a:r>
            <a:r>
              <a:rPr lang="en-US" sz="2800" dirty="0"/>
              <a:t> de </a:t>
            </a:r>
            <a:r>
              <a:rPr lang="en-US" sz="2800" dirty="0" err="1"/>
              <a:t>Lançamento</a:t>
            </a:r>
            <a:r>
              <a:rPr lang="en-US" sz="2800" dirty="0"/>
              <a:t>: USD 6,500 </a:t>
            </a:r>
          </a:p>
          <a:p>
            <a:r>
              <a:rPr lang="en-US" sz="2800" dirty="0"/>
              <a:t>• 4kB de </a:t>
            </a:r>
            <a:r>
              <a:rPr lang="en-US" sz="2800" dirty="0" err="1"/>
              <a:t>memória</a:t>
            </a:r>
            <a:r>
              <a:rPr lang="en-US" sz="2800" dirty="0"/>
              <a:t> de </a:t>
            </a:r>
            <a:r>
              <a:rPr lang="en-US" sz="2800" dirty="0" err="1"/>
              <a:t>núcleo</a:t>
            </a:r>
            <a:r>
              <a:rPr lang="en-US" sz="2800" dirty="0"/>
              <a:t> </a:t>
            </a:r>
            <a:r>
              <a:rPr lang="en-US" sz="2800" dirty="0" err="1"/>
              <a:t>magnético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Processador</a:t>
            </a:r>
            <a:r>
              <a:rPr lang="en-US" sz="2800" dirty="0"/>
              <a:t> de 12bits </a:t>
            </a:r>
          </a:p>
          <a:p>
            <a:r>
              <a:rPr lang="en-US" sz="2800" dirty="0"/>
              <a:t>• </a:t>
            </a:r>
            <a:r>
              <a:rPr lang="en-US" sz="2800" dirty="0" err="1"/>
              <a:t>Aplicações</a:t>
            </a:r>
            <a:r>
              <a:rPr lang="en-US" sz="2800" dirty="0"/>
              <a:t> de </a:t>
            </a:r>
            <a:r>
              <a:rPr lang="en-US" sz="2800" dirty="0" err="1"/>
              <a:t>Controle</a:t>
            </a:r>
            <a:r>
              <a:rPr lang="en-US" sz="2800" dirty="0"/>
              <a:t> Industrial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E5ED2-23B8-3847-85C3-5A6D4B0131E5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https://uhs.vm.ntnu.no/items/1654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6666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Sistemas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Embarcados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Limitados</a:t>
            </a:r>
            <a:r>
              <a:rPr lang="en-US" sz="2400" b="1" dirty="0">
                <a:latin typeface="+mj-lt"/>
              </a:rPr>
              <a:t> e </a:t>
            </a:r>
            <a:r>
              <a:rPr lang="en-US" sz="2400" b="1" dirty="0" err="1">
                <a:latin typeface="+mj-lt"/>
              </a:rPr>
              <a:t>Restritos</a:t>
            </a:r>
            <a:r>
              <a:rPr lang="en-US" sz="2400" b="1" dirty="0">
                <a:latin typeface="+mj-lt"/>
              </a:rPr>
              <a:t> … ?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3999" y="1280373"/>
            <a:ext cx="104443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 err="1"/>
              <a:t>Atualmente</a:t>
            </a:r>
            <a:r>
              <a:rPr lang="en-US" sz="2800" dirty="0"/>
              <a:t>, </a:t>
            </a:r>
            <a:r>
              <a:rPr lang="en-US" sz="2800" dirty="0" err="1"/>
              <a:t>sistemas</a:t>
            </a:r>
            <a:r>
              <a:rPr lang="en-US" sz="2800" dirty="0"/>
              <a:t> </a:t>
            </a:r>
            <a:r>
              <a:rPr lang="en-US" sz="2800" dirty="0" err="1"/>
              <a:t>embarcados</a:t>
            </a:r>
            <a:r>
              <a:rPr lang="en-US" sz="2800" dirty="0"/>
              <a:t>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baseados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poderosos</a:t>
            </a:r>
            <a:r>
              <a:rPr lang="en-US" sz="2800" dirty="0"/>
              <a:t> </a:t>
            </a:r>
            <a:r>
              <a:rPr lang="en-US" sz="2800" dirty="0" err="1"/>
              <a:t>processadores</a:t>
            </a:r>
            <a:r>
              <a:rPr lang="en-US" sz="2800" dirty="0"/>
              <a:t> de 32bits, com </a:t>
            </a:r>
            <a:r>
              <a:rPr lang="en-US" sz="2800" dirty="0" err="1"/>
              <a:t>capacidade</a:t>
            </a:r>
            <a:r>
              <a:rPr lang="en-US" sz="2800" dirty="0"/>
              <a:t> </a:t>
            </a:r>
            <a:r>
              <a:rPr lang="en-US" sz="2800" dirty="0" err="1"/>
              <a:t>numérica</a:t>
            </a:r>
            <a:r>
              <a:rPr lang="en-US" sz="2800" dirty="0"/>
              <a:t> e </a:t>
            </a:r>
            <a:r>
              <a:rPr lang="en-US" sz="2800" dirty="0" err="1"/>
              <a:t>memória</a:t>
            </a:r>
            <a:r>
              <a:rPr lang="en-US" sz="2800" dirty="0"/>
              <a:t> </a:t>
            </a:r>
            <a:r>
              <a:rPr lang="en-US" sz="2800" dirty="0" err="1"/>
              <a:t>superiores</a:t>
            </a:r>
            <a:r>
              <a:rPr lang="en-US" sz="2800" dirty="0"/>
              <a:t> </a:t>
            </a:r>
            <a:r>
              <a:rPr lang="en-US" sz="2800" dirty="0" err="1"/>
              <a:t>aos</a:t>
            </a:r>
            <a:r>
              <a:rPr lang="en-US" sz="2800" dirty="0"/>
              <a:t> </a:t>
            </a:r>
            <a:r>
              <a:rPr lang="en-US" sz="2800" dirty="0" err="1"/>
              <a:t>supercomputadores</a:t>
            </a:r>
            <a:r>
              <a:rPr lang="en-US" sz="2800" dirty="0"/>
              <a:t> da Guerra Fria.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3" y="3277348"/>
            <a:ext cx="654360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STM32F765 – ARM Cortex-M7</a:t>
            </a:r>
          </a:p>
          <a:p>
            <a:r>
              <a:rPr lang="en-US" sz="2800" dirty="0"/>
              <a:t>• 2015</a:t>
            </a:r>
          </a:p>
          <a:p>
            <a:r>
              <a:rPr lang="en-US" sz="2800" dirty="0"/>
              <a:t>• </a:t>
            </a:r>
            <a:r>
              <a:rPr lang="en-US" sz="2800" dirty="0" err="1"/>
              <a:t>Preço</a:t>
            </a:r>
            <a:r>
              <a:rPr lang="en-US" sz="2800" dirty="0"/>
              <a:t>: USD 7.90 </a:t>
            </a:r>
          </a:p>
          <a:p>
            <a:r>
              <a:rPr lang="en-US" sz="2800" dirty="0"/>
              <a:t>• 2MB + 512kB de </a:t>
            </a:r>
            <a:r>
              <a:rPr lang="en-US" sz="2800" dirty="0" err="1"/>
              <a:t>memória</a:t>
            </a:r>
            <a:r>
              <a:rPr lang="en-US" sz="2800" dirty="0"/>
              <a:t> on-chip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Processador</a:t>
            </a:r>
            <a:r>
              <a:rPr lang="en-US" sz="2800" dirty="0"/>
              <a:t> de 32bits / FPU64bits</a:t>
            </a:r>
          </a:p>
          <a:p>
            <a:r>
              <a:rPr lang="en-US" sz="2800" dirty="0"/>
              <a:t>• </a:t>
            </a:r>
            <a:r>
              <a:rPr lang="en-US" sz="2800" dirty="0" err="1"/>
              <a:t>Aplicações</a:t>
            </a:r>
            <a:r>
              <a:rPr lang="en-US" sz="2800" dirty="0"/>
              <a:t> de </a:t>
            </a:r>
            <a:r>
              <a:rPr lang="en-US" sz="2800" dirty="0" err="1"/>
              <a:t>Controle</a:t>
            </a:r>
            <a:r>
              <a:rPr lang="en-US" sz="2800" dirty="0"/>
              <a:t> Industrial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E5ED2-23B8-3847-85C3-5A6D4B0131E5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https://www.digikey.com/products/en?KeyWords=STM32F765&amp;WT.z_header=search_go&amp;v=497&amp;v=8090&amp;v=1138&amp;v=760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56F89-8C16-1F4E-8229-5C4DB6987F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4767" y="3277348"/>
            <a:ext cx="3200400" cy="27813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34EEE1-FDE5-C545-AE5C-30C65A7AA024}"/>
              </a:ext>
            </a:extLst>
          </p:cNvPr>
          <p:cNvCxnSpPr>
            <a:cxnSpLocks/>
          </p:cNvCxnSpPr>
          <p:nvPr/>
        </p:nvCxnSpPr>
        <p:spPr>
          <a:xfrm flipH="1">
            <a:off x="8657865" y="3342600"/>
            <a:ext cx="2542836" cy="75826"/>
          </a:xfrm>
          <a:prstGeom prst="straightConnector1">
            <a:avLst/>
          </a:prstGeom>
          <a:ln w="4762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CD572E0-3DFA-C943-A8CF-3B1C96A7E679}"/>
              </a:ext>
            </a:extLst>
          </p:cNvPr>
          <p:cNvSpPr txBox="1"/>
          <p:nvPr/>
        </p:nvSpPr>
        <p:spPr>
          <a:xfrm rot="21436974">
            <a:off x="9351631" y="2933572"/>
            <a:ext cx="1352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kern="0" spc="-30" dirty="0">
                <a:solidFill>
                  <a:srgbClr val="3B9EE3"/>
                </a:solidFill>
                <a:latin typeface="Arial"/>
                <a:cs typeface="Arial"/>
              </a:rPr>
              <a:t>10mm</a:t>
            </a:r>
          </a:p>
        </p:txBody>
      </p:sp>
    </p:spTree>
    <p:extLst>
      <p:ext uri="{BB962C8B-B14F-4D97-AF65-F5344CB8AC3E}">
        <p14:creationId xmlns:p14="http://schemas.microsoft.com/office/powerpoint/2010/main" val="111605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Sistemas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Embarcados</a:t>
            </a:r>
            <a:r>
              <a:rPr lang="en-US" sz="2400" b="1" dirty="0">
                <a:latin typeface="+mj-lt"/>
                <a:cs typeface="Baskerville SemiBold"/>
              </a:rPr>
              <a:t>:</a:t>
            </a:r>
            <a:endParaRPr lang="en-US" sz="2400" b="1" dirty="0">
              <a:latin typeface="+mj-lt"/>
            </a:endParaRP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Limitados</a:t>
            </a:r>
            <a:r>
              <a:rPr lang="en-US" sz="2400" b="1" dirty="0">
                <a:latin typeface="+mj-lt"/>
              </a:rPr>
              <a:t> e </a:t>
            </a:r>
            <a:r>
              <a:rPr lang="en-US" sz="2400" b="1" dirty="0" err="1">
                <a:latin typeface="+mj-lt"/>
              </a:rPr>
              <a:t>Restritos</a:t>
            </a:r>
            <a:r>
              <a:rPr lang="en-US" sz="2400" b="1" dirty="0">
                <a:latin typeface="+mj-lt"/>
              </a:rPr>
              <a:t> … ? (3)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3999" y="1280373"/>
            <a:ext cx="104443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 err="1"/>
              <a:t>Sistemas</a:t>
            </a:r>
            <a:r>
              <a:rPr lang="en-US" sz="2800" dirty="0"/>
              <a:t> </a:t>
            </a:r>
            <a:r>
              <a:rPr lang="en-US" sz="2800" dirty="0" err="1"/>
              <a:t>Embarcados</a:t>
            </a:r>
            <a:r>
              <a:rPr lang="en-US" sz="2800" dirty="0"/>
              <a:t> </a:t>
            </a:r>
            <a:r>
              <a:rPr lang="en-US" sz="2800" dirty="0" err="1"/>
              <a:t>atuais</a:t>
            </a:r>
            <a:r>
              <a:rPr lang="en-US" sz="2800" dirty="0"/>
              <a:t>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dotados</a:t>
            </a:r>
            <a:r>
              <a:rPr lang="en-US" sz="2800" dirty="0"/>
              <a:t> de </a:t>
            </a:r>
            <a:r>
              <a:rPr lang="en-US" sz="2800" dirty="0" err="1"/>
              <a:t>aceleradores</a:t>
            </a:r>
            <a:r>
              <a:rPr lang="en-US" sz="2800" dirty="0"/>
              <a:t> </a:t>
            </a:r>
            <a:r>
              <a:rPr lang="en-US" sz="2800" dirty="0" err="1"/>
              <a:t>criptográficos</a:t>
            </a:r>
            <a:r>
              <a:rPr lang="en-US" sz="2800" dirty="0"/>
              <a:t>, </a:t>
            </a:r>
            <a:r>
              <a:rPr lang="en-US" sz="2800" dirty="0" err="1"/>
              <a:t>armazenamento</a:t>
            </a:r>
            <a:r>
              <a:rPr lang="en-US" sz="2800" dirty="0"/>
              <a:t> de </a:t>
            </a:r>
            <a:r>
              <a:rPr lang="en-US" sz="2800" dirty="0" err="1"/>
              <a:t>chaves</a:t>
            </a:r>
            <a:r>
              <a:rPr lang="en-US" sz="2800" dirty="0"/>
              <a:t> </a:t>
            </a:r>
            <a:r>
              <a:rPr lang="en-US" sz="2800" dirty="0" err="1"/>
              <a:t>seguro</a:t>
            </a:r>
            <a:r>
              <a:rPr lang="en-US" sz="2800" dirty="0"/>
              <a:t>, e </a:t>
            </a:r>
            <a:r>
              <a:rPr lang="en-US" sz="2800" dirty="0" err="1"/>
              <a:t>executam</a:t>
            </a:r>
            <a:r>
              <a:rPr lang="en-US" sz="2800" dirty="0"/>
              <a:t> </a:t>
            </a:r>
            <a:r>
              <a:rPr lang="en-US" sz="2800" dirty="0" err="1"/>
              <a:t>funções</a:t>
            </a:r>
            <a:r>
              <a:rPr lang="en-US" sz="2800" dirty="0"/>
              <a:t> </a:t>
            </a:r>
            <a:r>
              <a:rPr lang="en-US" sz="2800" dirty="0" err="1"/>
              <a:t>criptográficas</a:t>
            </a:r>
            <a:r>
              <a:rPr lang="en-US" sz="2800" dirty="0"/>
              <a:t> com </a:t>
            </a:r>
            <a:r>
              <a:rPr lang="en-US" sz="2800" dirty="0" err="1"/>
              <a:t>alta</a:t>
            </a:r>
            <a:r>
              <a:rPr lang="en-US" sz="2800" dirty="0"/>
              <a:t> performance, </a:t>
            </a:r>
            <a:r>
              <a:rPr lang="en-US" sz="2800" dirty="0" err="1"/>
              <a:t>mesmo</a:t>
            </a:r>
            <a:r>
              <a:rPr lang="en-US" sz="2800" dirty="0"/>
              <a:t> por software. 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3" y="3277348"/>
            <a:ext cx="79979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Projetados</a:t>
            </a:r>
            <a:r>
              <a:rPr lang="en-US" sz="2800" dirty="0"/>
              <a:t> para </a:t>
            </a:r>
            <a:r>
              <a:rPr lang="en-US" sz="2800" dirty="0" err="1"/>
              <a:t>suportar</a:t>
            </a:r>
            <a:r>
              <a:rPr lang="en-US" sz="2800" dirty="0"/>
              <a:t>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avançada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Encriptação</a:t>
            </a:r>
            <a:r>
              <a:rPr lang="en-US" sz="2800" dirty="0"/>
              <a:t>/</a:t>
            </a:r>
            <a:r>
              <a:rPr lang="en-US" sz="2800" dirty="0" err="1"/>
              <a:t>Decriptação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tempo real</a:t>
            </a:r>
          </a:p>
          <a:p>
            <a:r>
              <a:rPr lang="en-US" sz="2800" dirty="0"/>
              <a:t>• </a:t>
            </a:r>
            <a:r>
              <a:rPr lang="en-US" sz="2800" dirty="0" err="1"/>
              <a:t>Assinaturas</a:t>
            </a:r>
            <a:r>
              <a:rPr lang="en-US" sz="2800" dirty="0"/>
              <a:t> </a:t>
            </a:r>
            <a:r>
              <a:rPr lang="en-US" sz="2800" dirty="0" err="1"/>
              <a:t>Digitais</a:t>
            </a:r>
            <a:r>
              <a:rPr lang="en-US" sz="2800" dirty="0"/>
              <a:t> de </a:t>
            </a:r>
            <a:r>
              <a:rPr lang="en-US" sz="2800" dirty="0" err="1"/>
              <a:t>Chave</a:t>
            </a:r>
            <a:r>
              <a:rPr lang="en-US" sz="2800" dirty="0"/>
              <a:t> </a:t>
            </a:r>
            <a:r>
              <a:rPr lang="en-US" sz="2800" dirty="0" err="1"/>
              <a:t>Pública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Comunicação</a:t>
            </a:r>
            <a:r>
              <a:rPr lang="en-US" sz="2800" dirty="0"/>
              <a:t> Ethernet, </a:t>
            </a:r>
            <a:r>
              <a:rPr lang="en-US" sz="2800" dirty="0" err="1"/>
              <a:t>WiFi</a:t>
            </a:r>
            <a:r>
              <a:rPr lang="en-US" sz="2800" dirty="0"/>
              <a:t>, Bluetooth, …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Multiprocessamento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dirty="0" err="1"/>
              <a:t>Padrões</a:t>
            </a:r>
            <a:r>
              <a:rPr lang="en-US" sz="2800" dirty="0"/>
              <a:t> </a:t>
            </a:r>
            <a:r>
              <a:rPr lang="en-US" sz="2800" dirty="0" err="1"/>
              <a:t>Internacionais</a:t>
            </a:r>
            <a:r>
              <a:rPr lang="en-US" sz="2800" dirty="0"/>
              <a:t> de </a:t>
            </a:r>
            <a:r>
              <a:rPr lang="en-US" sz="2800" dirty="0" err="1"/>
              <a:t>Segurança</a:t>
            </a:r>
            <a:r>
              <a:rPr lang="en-US" sz="2800" dirty="0"/>
              <a:t> de Dados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CE5ED2-23B8-3847-85C3-5A6D4B0131E5}"/>
              </a:ext>
            </a:extLst>
          </p:cNvPr>
          <p:cNvSpPr/>
          <p:nvPr/>
        </p:nvSpPr>
        <p:spPr>
          <a:xfrm>
            <a:off x="3475044" y="6360015"/>
            <a:ext cx="84933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https://www.digikey.com/products/en?KeyWords=STM32F765&amp;WT.z_header=search_go&amp;v=497&amp;v=8090&amp;v=1138&amp;v=760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056F89-8C16-1F4E-8229-5C4DB6987F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4767" y="3278556"/>
            <a:ext cx="3200400" cy="27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5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F1213-D21D-C34D-A8BC-129847914B00}"/>
              </a:ext>
            </a:extLst>
          </p:cNvPr>
          <p:cNvSpPr/>
          <p:nvPr/>
        </p:nvSpPr>
        <p:spPr>
          <a:xfrm>
            <a:off x="1524931" y="2308190"/>
            <a:ext cx="9338114" cy="304698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Criptografia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Moderna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Modelando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o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Adversário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Cybersecurity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Sistemas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Embarcados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Segurança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Metrológica</a:t>
            </a:r>
            <a:endParaRPr lang="en-US" sz="3200" dirty="0">
              <a:solidFill>
                <a:srgbClr val="FFFF00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Fraudes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Riscos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Crise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Confiança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1A52C-7595-A84C-BA2A-6279DC83688B}"/>
              </a:ext>
            </a:extLst>
          </p:cNvPr>
          <p:cNvSpPr/>
          <p:nvPr/>
        </p:nvSpPr>
        <p:spPr>
          <a:xfrm>
            <a:off x="1524000" y="4462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Agenda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A018D4-92BC-CD40-9871-D87E3C131F59}"/>
              </a:ext>
            </a:extLst>
          </p:cNvPr>
          <p:cNvCxnSpPr/>
          <p:nvPr/>
        </p:nvCxnSpPr>
        <p:spPr>
          <a:xfrm>
            <a:off x="5306096" y="643944"/>
            <a:ext cx="70833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DBCE7-7376-0F4B-84C5-5BDDFFE67B8B}"/>
              </a:ext>
            </a:extLst>
          </p:cNvPr>
          <p:cNvSpPr/>
          <p:nvPr/>
        </p:nvSpPr>
        <p:spPr>
          <a:xfrm>
            <a:off x="503534" y="998732"/>
            <a:ext cx="7104844" cy="954107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Reflexões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508420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Confiança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Medidas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402678" y="2495714"/>
            <a:ext cx="73306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</a:t>
            </a:r>
            <a:r>
              <a:rPr lang="en-US" sz="2800" dirty="0" err="1"/>
              <a:t>pergunta</a:t>
            </a:r>
            <a:r>
              <a:rPr lang="en-US" sz="2800" dirty="0"/>
              <a:t> 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importante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Metrologia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pPr algn="ctr"/>
            <a:r>
              <a:rPr lang="en-US" sz="4000" dirty="0"/>
              <a:t>QUANTO?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7B706-8ED5-CF40-A6AA-50F0F4713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8087" y="1874836"/>
            <a:ext cx="3851235" cy="39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69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Confiança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Medidas</a:t>
            </a:r>
            <a:r>
              <a:rPr lang="en-US" sz="2400" b="1" dirty="0">
                <a:latin typeface="+mj-lt"/>
              </a:rPr>
              <a:t>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402678" y="2495714"/>
            <a:ext cx="625928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Assim</a:t>
            </a:r>
            <a:r>
              <a:rPr lang="en-US" sz="2800" dirty="0"/>
              <a:t> </a:t>
            </a:r>
            <a:r>
              <a:rPr lang="en-US" sz="2800" dirty="0" err="1"/>
              <a:t>como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Criptografia</a:t>
            </a:r>
            <a:r>
              <a:rPr lang="en-US" sz="2800" dirty="0"/>
              <a:t>, o </a:t>
            </a:r>
            <a:r>
              <a:rPr lang="en-US" sz="2800" dirty="0" err="1"/>
              <a:t>bem</a:t>
            </a:r>
            <a:r>
              <a:rPr lang="en-US" sz="2800" dirty="0"/>
              <a:t> </a:t>
            </a:r>
            <a:r>
              <a:rPr lang="en-US" sz="2800" dirty="0" err="1"/>
              <a:t>maior</a:t>
            </a:r>
            <a:r>
              <a:rPr lang="en-US" sz="2800" dirty="0"/>
              <a:t> a ser </a:t>
            </a:r>
            <a:r>
              <a:rPr lang="en-US" sz="2800" dirty="0" err="1"/>
              <a:t>preservado</a:t>
            </a:r>
            <a:r>
              <a:rPr lang="en-US" sz="2800" dirty="0"/>
              <a:t> pela </a:t>
            </a:r>
            <a:r>
              <a:rPr lang="en-US" sz="2800" dirty="0" err="1"/>
              <a:t>Metrologia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a CONFIANÇA de </a:t>
            </a:r>
            <a:r>
              <a:rPr lang="en-US" sz="2800" dirty="0" err="1"/>
              <a:t>informações</a:t>
            </a:r>
            <a:r>
              <a:rPr lang="en-US" sz="2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B86DF8-4578-B043-8A94-A05B25B3D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963" y="3518710"/>
            <a:ext cx="5127359" cy="286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84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9FE1C-554F-714A-B164-9657374FE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410" y="2757324"/>
            <a:ext cx="3175000" cy="3175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Confiança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Medidas</a:t>
            </a:r>
            <a:r>
              <a:rPr lang="en-US" sz="2400" b="1" dirty="0">
                <a:latin typeface="+mj-lt"/>
              </a:rPr>
              <a:t> (3)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402678" y="2495714"/>
            <a:ext cx="80377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De </a:t>
            </a:r>
            <a:r>
              <a:rPr lang="en-US" sz="2800" dirty="0" err="1"/>
              <a:t>maneira</a:t>
            </a:r>
            <a:r>
              <a:rPr lang="en-US" sz="2800" dirty="0"/>
              <a:t> similar, a </a:t>
            </a:r>
            <a:r>
              <a:rPr lang="en-US" sz="2800" dirty="0" err="1"/>
              <a:t>cadeia</a:t>
            </a:r>
            <a:r>
              <a:rPr lang="en-US" sz="2800" dirty="0"/>
              <a:t> de </a:t>
            </a:r>
            <a:r>
              <a:rPr lang="en-US" sz="2800" dirty="0" err="1"/>
              <a:t>transferência</a:t>
            </a:r>
            <a:r>
              <a:rPr lang="en-US" sz="2800" dirty="0"/>
              <a:t> de </a:t>
            </a:r>
            <a:r>
              <a:rPr lang="en-US" sz="2800" dirty="0" err="1"/>
              <a:t>calibração</a:t>
            </a:r>
            <a:r>
              <a:rPr lang="en-US" sz="2800" dirty="0"/>
              <a:t> </a:t>
            </a:r>
            <a:r>
              <a:rPr lang="en-US" sz="2800" dirty="0" err="1"/>
              <a:t>precisa</a:t>
            </a:r>
            <a:r>
              <a:rPr lang="en-US" sz="2800" dirty="0"/>
              <a:t> ser </a:t>
            </a:r>
            <a:r>
              <a:rPr lang="en-US" sz="2800" dirty="0" err="1"/>
              <a:t>garantida</a:t>
            </a:r>
            <a:r>
              <a:rPr lang="en-US" sz="2800" dirty="0"/>
              <a:t> por </a:t>
            </a:r>
            <a:r>
              <a:rPr lang="en-US" sz="2800" dirty="0" err="1"/>
              <a:t>meio</a:t>
            </a:r>
            <a:r>
              <a:rPr lang="en-US" sz="2800" dirty="0"/>
              <a:t> de um </a:t>
            </a:r>
            <a:r>
              <a:rPr lang="en-US" sz="2800" dirty="0" err="1"/>
              <a:t>estado</a:t>
            </a:r>
            <a:r>
              <a:rPr lang="en-US" sz="2800" dirty="0"/>
              <a:t> </a:t>
            </a:r>
            <a:r>
              <a:rPr lang="en-US" sz="2800" dirty="0" err="1"/>
              <a:t>seguro</a:t>
            </a:r>
            <a:r>
              <a:rPr lang="en-US" sz="2800" dirty="0"/>
              <a:t> e de </a:t>
            </a:r>
            <a:r>
              <a:rPr lang="en-US" sz="2800" dirty="0" err="1"/>
              <a:t>processos</a:t>
            </a:r>
            <a:r>
              <a:rPr lang="en-US" sz="2800" dirty="0"/>
              <a:t> de </a:t>
            </a:r>
            <a:r>
              <a:rPr lang="en-US" sz="2800" dirty="0" err="1"/>
              <a:t>medição</a:t>
            </a:r>
            <a:r>
              <a:rPr lang="en-US" sz="2800" dirty="0"/>
              <a:t> </a:t>
            </a:r>
            <a:r>
              <a:rPr lang="en-US" sz="2800" dirty="0" err="1"/>
              <a:t>certificados</a:t>
            </a:r>
            <a:r>
              <a:rPr lang="en-U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20891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Confiança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Medidas</a:t>
            </a:r>
            <a:r>
              <a:rPr lang="en-US" sz="2400" b="1" dirty="0">
                <a:latin typeface="+mj-lt"/>
              </a:rPr>
              <a:t> (3)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402678" y="2495714"/>
            <a:ext cx="625928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Porém</a:t>
            </a:r>
            <a:r>
              <a:rPr lang="en-US" sz="2800" dirty="0"/>
              <a:t>, um Sistema </a:t>
            </a:r>
            <a:r>
              <a:rPr lang="en-US" sz="2800" dirty="0" err="1"/>
              <a:t>Metrológico</a:t>
            </a:r>
            <a:r>
              <a:rPr lang="en-US" sz="2800" dirty="0"/>
              <a:t> </a:t>
            </a:r>
            <a:r>
              <a:rPr lang="en-US" sz="2800" dirty="0" err="1"/>
              <a:t>sofre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mesmos</a:t>
            </a:r>
            <a:r>
              <a:rPr lang="en-US" sz="2800" dirty="0"/>
              <a:t> </a:t>
            </a:r>
            <a:r>
              <a:rPr lang="en-US" sz="2800" dirty="0" err="1"/>
              <a:t>ataques</a:t>
            </a:r>
            <a:r>
              <a:rPr lang="en-US" sz="2800" dirty="0"/>
              <a:t> que um Sistema </a:t>
            </a:r>
            <a:r>
              <a:rPr lang="en-US" sz="2800" dirty="0" err="1"/>
              <a:t>Criptográfico</a:t>
            </a:r>
            <a:r>
              <a:rPr lang="en-US" sz="2800" dirty="0"/>
              <a:t>: </a:t>
            </a:r>
          </a:p>
          <a:p>
            <a:endParaRPr lang="en-US" sz="2800" dirty="0"/>
          </a:p>
          <a:p>
            <a:r>
              <a:rPr lang="en-US" sz="2800" dirty="0"/>
              <a:t>     FRAUDE e CORRUPÇÃO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19D8E9-570D-FE46-A6EC-225DFBAA76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6615" y="1990844"/>
            <a:ext cx="3863505" cy="4161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08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F1213-D21D-C34D-A8BC-129847914B00}"/>
              </a:ext>
            </a:extLst>
          </p:cNvPr>
          <p:cNvSpPr/>
          <p:nvPr/>
        </p:nvSpPr>
        <p:spPr>
          <a:xfrm>
            <a:off x="1524931" y="2308190"/>
            <a:ext cx="9338114" cy="304698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Criptografia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Moderna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Modelando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o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Adversário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Cybersecurity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Sistemas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Embarcados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Segurança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Metrológica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Fraudes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 e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Riscos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: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Crise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 de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Confiança</a:t>
            </a:r>
            <a:endParaRPr lang="en-US" sz="3200" dirty="0">
              <a:solidFill>
                <a:srgbClr val="FFFF00"/>
              </a:solidFill>
              <a:latin typeface="Baskerville SemiBold"/>
              <a:cs typeface="Baskerville SemiBold"/>
            </a:endParaRPr>
          </a:p>
          <a:p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1A52C-7595-A84C-BA2A-6279DC83688B}"/>
              </a:ext>
            </a:extLst>
          </p:cNvPr>
          <p:cNvSpPr/>
          <p:nvPr/>
        </p:nvSpPr>
        <p:spPr>
          <a:xfrm>
            <a:off x="1524000" y="4462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Agenda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A018D4-92BC-CD40-9871-D87E3C131F59}"/>
              </a:ext>
            </a:extLst>
          </p:cNvPr>
          <p:cNvCxnSpPr/>
          <p:nvPr/>
        </p:nvCxnSpPr>
        <p:spPr>
          <a:xfrm>
            <a:off x="5306096" y="643944"/>
            <a:ext cx="70833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DBCE7-7376-0F4B-84C5-5BDDFFE67B8B}"/>
              </a:ext>
            </a:extLst>
          </p:cNvPr>
          <p:cNvSpPr/>
          <p:nvPr/>
        </p:nvSpPr>
        <p:spPr>
          <a:xfrm>
            <a:off x="503534" y="998732"/>
            <a:ext cx="7104844" cy="954107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Reflexões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595475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Modelando</a:t>
            </a:r>
            <a:r>
              <a:rPr lang="en-US" sz="2400" b="1" dirty="0">
                <a:latin typeface="+mj-lt"/>
              </a:rPr>
              <a:t> o </a:t>
            </a:r>
            <a:r>
              <a:rPr lang="en-US" sz="2400" b="1" dirty="0" err="1">
                <a:latin typeface="+mj-lt"/>
              </a:rPr>
              <a:t>Adversário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2173605" y="1245648"/>
            <a:ext cx="70739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Sistemas</a:t>
            </a:r>
            <a:r>
              <a:rPr lang="en-US" sz="2800" dirty="0"/>
              <a:t> de </a:t>
            </a:r>
            <a:r>
              <a:rPr lang="en-US" sz="2800" dirty="0" err="1"/>
              <a:t>Metrologia</a:t>
            </a:r>
            <a:r>
              <a:rPr lang="en-US" sz="2800" dirty="0"/>
              <a:t> </a:t>
            </a:r>
            <a:r>
              <a:rPr lang="en-US" sz="2800" dirty="0" err="1"/>
              <a:t>enfrentam</a:t>
            </a:r>
            <a:r>
              <a:rPr lang="en-US" sz="2800" dirty="0"/>
              <a:t> </a:t>
            </a:r>
            <a:r>
              <a:rPr lang="en-US" sz="2800" dirty="0" err="1"/>
              <a:t>adversários</a:t>
            </a:r>
            <a:r>
              <a:rPr lang="en-US" sz="2800" dirty="0"/>
              <a:t> </a:t>
            </a:r>
            <a:r>
              <a:rPr lang="en-US" sz="2800" dirty="0" err="1"/>
              <a:t>poderosos</a:t>
            </a:r>
            <a:r>
              <a:rPr lang="en-US" sz="2800" dirty="0"/>
              <a:t>, </a:t>
            </a:r>
            <a:r>
              <a:rPr lang="en-US" sz="2800" dirty="0" err="1"/>
              <a:t>altamente</a:t>
            </a:r>
            <a:r>
              <a:rPr lang="en-US" sz="2800" dirty="0"/>
              <a:t> </a:t>
            </a:r>
            <a:r>
              <a:rPr lang="en-US" sz="2800" dirty="0" err="1"/>
              <a:t>motivados</a:t>
            </a:r>
            <a:r>
              <a:rPr lang="en-US" sz="2800" dirty="0"/>
              <a:t>, e que </a:t>
            </a:r>
            <a:r>
              <a:rPr lang="en-US" sz="2800" dirty="0" err="1"/>
              <a:t>contam</a:t>
            </a:r>
            <a:r>
              <a:rPr lang="en-US" sz="2800" dirty="0"/>
              <a:t> com </a:t>
            </a:r>
            <a:r>
              <a:rPr lang="en-US" sz="2800" dirty="0" err="1"/>
              <a:t>sofisticados</a:t>
            </a:r>
            <a:r>
              <a:rPr lang="en-US" sz="2800" dirty="0"/>
              <a:t> </a:t>
            </a:r>
            <a:r>
              <a:rPr lang="en-US" sz="2800" dirty="0" err="1"/>
              <a:t>meios</a:t>
            </a:r>
            <a:r>
              <a:rPr lang="en-US" sz="2800" dirty="0"/>
              <a:t> de </a:t>
            </a:r>
            <a:r>
              <a:rPr lang="en-US" sz="2800" dirty="0" err="1"/>
              <a:t>fraude</a:t>
            </a:r>
            <a:r>
              <a:rPr lang="en-US" sz="2800" dirty="0"/>
              <a:t> e </a:t>
            </a:r>
            <a:r>
              <a:rPr lang="en-US" sz="2800" dirty="0" err="1"/>
              <a:t>adulteração</a:t>
            </a:r>
            <a:r>
              <a:rPr lang="en-US" sz="2800" dirty="0"/>
              <a:t>: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6039A7-7422-434D-8408-A9E93E31DB88}"/>
              </a:ext>
            </a:extLst>
          </p:cNvPr>
          <p:cNvSpPr/>
          <p:nvPr/>
        </p:nvSpPr>
        <p:spPr>
          <a:xfrm>
            <a:off x="496833" y="3636165"/>
            <a:ext cx="65436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Adulteração</a:t>
            </a:r>
            <a:r>
              <a:rPr lang="en-US" sz="2800" dirty="0"/>
              <a:t> de </a:t>
            </a:r>
            <a:r>
              <a:rPr lang="en-US" sz="2800" dirty="0" err="1"/>
              <a:t>calibrações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Manipulação</a:t>
            </a:r>
            <a:r>
              <a:rPr lang="en-US" sz="2800" dirty="0"/>
              <a:t> </a:t>
            </a:r>
            <a:r>
              <a:rPr lang="en-US" sz="2800" dirty="0" err="1"/>
              <a:t>Dinâmica</a:t>
            </a:r>
            <a:r>
              <a:rPr lang="en-US" sz="2800" dirty="0"/>
              <a:t> de </a:t>
            </a:r>
            <a:r>
              <a:rPr lang="en-US" sz="2800" dirty="0" err="1"/>
              <a:t>Resultados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dirty="0" err="1"/>
              <a:t>Adulteração</a:t>
            </a:r>
            <a:r>
              <a:rPr lang="en-US" sz="2800" dirty="0"/>
              <a:t> de Firmware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Falsificação</a:t>
            </a:r>
            <a:r>
              <a:rPr lang="en-US" sz="2800" dirty="0"/>
              <a:t> de Hardware</a:t>
            </a:r>
          </a:p>
          <a:p>
            <a:r>
              <a:rPr lang="en-US" sz="2800" dirty="0"/>
              <a:t>• Redes de Crime </a:t>
            </a:r>
            <a:r>
              <a:rPr lang="en-US" sz="2800" dirty="0" err="1"/>
              <a:t>Organizado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6B7AA0-F004-6A4E-8629-B89204FF23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6667" y="3359548"/>
            <a:ext cx="45085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26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Criptografia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Moderna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Identidade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Criptográfica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2" y="3428999"/>
            <a:ext cx="5057826" cy="2710197"/>
          </a:xfrm>
          <a:prstGeom prst="rect">
            <a:avLst/>
          </a:prstGeom>
        </p:spPr>
      </p:pic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A </a:t>
            </a:r>
            <a:r>
              <a:rPr lang="en-US" sz="2800" dirty="0" err="1"/>
              <a:t>pergunta</a:t>
            </a:r>
            <a:r>
              <a:rPr lang="en-US" sz="2800" dirty="0"/>
              <a:t> 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importante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:</a:t>
            </a:r>
          </a:p>
          <a:p>
            <a:pPr lvl="2"/>
            <a:endParaRPr lang="en-US" sz="2800" dirty="0"/>
          </a:p>
          <a:p>
            <a:pPr lvl="2" algn="ctr"/>
            <a:r>
              <a:rPr lang="en-US" sz="4000" dirty="0"/>
              <a:t>QUEM </a:t>
            </a:r>
            <a:r>
              <a:rPr lang="en-US" sz="4000" dirty="0" err="1"/>
              <a:t>É</a:t>
            </a:r>
            <a:r>
              <a:rPr lang="en-US" sz="4000" dirty="0"/>
              <a:t> VOCÊ?</a:t>
            </a:r>
            <a:r>
              <a:rPr lang="en-US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51720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Modelando</a:t>
            </a:r>
            <a:r>
              <a:rPr lang="en-US" sz="2400" b="1" dirty="0">
                <a:latin typeface="+mj-lt"/>
              </a:rPr>
              <a:t> o </a:t>
            </a:r>
            <a:r>
              <a:rPr lang="en-US" sz="2400" b="1" dirty="0" err="1">
                <a:latin typeface="+mj-lt"/>
              </a:rPr>
              <a:t>Adversário</a:t>
            </a:r>
            <a:r>
              <a:rPr lang="en-US" sz="2400" b="1" dirty="0">
                <a:latin typeface="+mj-lt"/>
              </a:rPr>
              <a:t>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2173605" y="1245648"/>
            <a:ext cx="7073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A </a:t>
            </a:r>
            <a:r>
              <a:rPr lang="en-US" sz="2800" dirty="0" err="1"/>
              <a:t>fraudes</a:t>
            </a:r>
            <a:r>
              <a:rPr lang="en-US" sz="2800" dirty="0"/>
              <a:t> </a:t>
            </a:r>
            <a:r>
              <a:rPr lang="en-US" sz="2800" dirty="0" err="1"/>
              <a:t>reduzem</a:t>
            </a:r>
            <a:r>
              <a:rPr lang="en-US" sz="2800" dirty="0"/>
              <a:t> a </a:t>
            </a:r>
            <a:r>
              <a:rPr lang="en-US" sz="2800" dirty="0" err="1"/>
              <a:t>confiança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cadeia</a:t>
            </a:r>
            <a:r>
              <a:rPr lang="en-US" sz="2800" dirty="0"/>
              <a:t> </a:t>
            </a:r>
            <a:r>
              <a:rPr lang="en-US" sz="2800" dirty="0" err="1"/>
              <a:t>Metrológica</a:t>
            </a:r>
            <a:r>
              <a:rPr lang="en-US" sz="2800" dirty="0"/>
              <a:t>, e </a:t>
            </a:r>
            <a:r>
              <a:rPr lang="en-US" sz="2800" dirty="0" err="1"/>
              <a:t>causam</a:t>
            </a:r>
            <a:r>
              <a:rPr lang="en-US" sz="2800" dirty="0"/>
              <a:t> </a:t>
            </a:r>
            <a:r>
              <a:rPr lang="en-US" sz="2800" dirty="0" err="1"/>
              <a:t>prejuízos</a:t>
            </a:r>
            <a:r>
              <a:rPr lang="en-US" sz="2800" dirty="0"/>
              <a:t> </a:t>
            </a:r>
            <a:r>
              <a:rPr lang="en-US" sz="2800" dirty="0" err="1"/>
              <a:t>à</a:t>
            </a:r>
            <a:r>
              <a:rPr lang="en-US" sz="2800" dirty="0"/>
              <a:t> </a:t>
            </a:r>
            <a:r>
              <a:rPr lang="en-US" sz="2800" dirty="0" err="1"/>
              <a:t>Indústria</a:t>
            </a:r>
            <a:r>
              <a:rPr lang="en-US" sz="2800" dirty="0"/>
              <a:t>, e </a:t>
            </a:r>
            <a:r>
              <a:rPr lang="en-US" sz="2800" dirty="0" err="1"/>
              <a:t>ao</a:t>
            </a:r>
            <a:r>
              <a:rPr lang="en-US" sz="2800" dirty="0"/>
              <a:t> </a:t>
            </a:r>
            <a:r>
              <a:rPr lang="en-US" sz="2800" dirty="0" err="1"/>
              <a:t>Governo</a:t>
            </a:r>
            <a:r>
              <a:rPr lang="en-US" sz="28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4211B8-F363-0748-B835-C8DD8B2687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911" y="3359548"/>
            <a:ext cx="3678820" cy="245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2042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Segurança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Metrológica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Construindo</a:t>
            </a:r>
            <a:r>
              <a:rPr lang="en-US" sz="2400" b="1" dirty="0">
                <a:latin typeface="+mj-lt"/>
              </a:rPr>
              <a:t> o </a:t>
            </a:r>
            <a:r>
              <a:rPr lang="en-US" sz="2400" b="1" dirty="0" err="1">
                <a:latin typeface="+mj-lt"/>
              </a:rPr>
              <a:t>Futuro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2173605" y="1245648"/>
            <a:ext cx="90270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No </a:t>
            </a:r>
            <a:r>
              <a:rPr lang="en-US" sz="2800" dirty="0" err="1"/>
              <a:t>ambiente</a:t>
            </a:r>
            <a:r>
              <a:rPr lang="en-US" sz="2800" dirty="0"/>
              <a:t> ultra-</a:t>
            </a:r>
            <a:r>
              <a:rPr lang="en-US" sz="2800" dirty="0" err="1"/>
              <a:t>conectado</a:t>
            </a:r>
            <a:r>
              <a:rPr lang="en-US" sz="2800" dirty="0"/>
              <a:t>, a </a:t>
            </a:r>
            <a:r>
              <a:rPr lang="en-US" sz="2800" dirty="0" err="1"/>
              <a:t>garantia</a:t>
            </a:r>
            <a:r>
              <a:rPr lang="en-US" sz="2800" dirty="0"/>
              <a:t> de </a:t>
            </a:r>
            <a:r>
              <a:rPr lang="en-US" sz="2800" dirty="0" err="1"/>
              <a:t>Origem</a:t>
            </a:r>
            <a:r>
              <a:rPr lang="en-US" sz="2800" dirty="0"/>
              <a:t> e </a:t>
            </a:r>
            <a:r>
              <a:rPr lang="en-US" sz="2800" dirty="0" err="1"/>
              <a:t>Qualidade</a:t>
            </a:r>
            <a:r>
              <a:rPr lang="en-US" sz="2800" dirty="0"/>
              <a:t> de </a:t>
            </a:r>
            <a:r>
              <a:rPr lang="en-US" sz="2800" dirty="0" err="1"/>
              <a:t>medição</a:t>
            </a:r>
            <a:r>
              <a:rPr lang="en-US" sz="2800" dirty="0"/>
              <a:t> </a:t>
            </a:r>
            <a:r>
              <a:rPr lang="en-US" sz="2800" dirty="0" err="1"/>
              <a:t>metrológica</a:t>
            </a:r>
            <a:r>
              <a:rPr lang="en-US" sz="2800" dirty="0"/>
              <a:t> </a:t>
            </a:r>
            <a:r>
              <a:rPr lang="en-US" sz="2800" dirty="0" err="1"/>
              <a:t>somente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possível</a:t>
            </a:r>
            <a:r>
              <a:rPr lang="en-US" sz="2800" dirty="0"/>
              <a:t> com a </a:t>
            </a:r>
            <a:r>
              <a:rPr lang="en-US" sz="2800" dirty="0" err="1"/>
              <a:t>incorporação</a:t>
            </a:r>
            <a:r>
              <a:rPr lang="en-US" sz="2800" dirty="0"/>
              <a:t> do </a:t>
            </a:r>
            <a:r>
              <a:rPr lang="en-US" sz="2800" dirty="0" err="1"/>
              <a:t>estado</a:t>
            </a:r>
            <a:r>
              <a:rPr lang="en-US" sz="2800" dirty="0"/>
              <a:t> da </a:t>
            </a:r>
            <a:r>
              <a:rPr lang="en-US" sz="2800" dirty="0" err="1"/>
              <a:t>arte</a:t>
            </a:r>
            <a:r>
              <a:rPr lang="en-US" sz="2800" dirty="0"/>
              <a:t> de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Metrologia</a:t>
            </a:r>
            <a:r>
              <a:rPr lang="en-US" sz="2800" dirty="0"/>
              <a:t>.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6039A7-7422-434D-8408-A9E93E31DB88}"/>
              </a:ext>
            </a:extLst>
          </p:cNvPr>
          <p:cNvSpPr/>
          <p:nvPr/>
        </p:nvSpPr>
        <p:spPr>
          <a:xfrm>
            <a:off x="481839" y="3190570"/>
            <a:ext cx="1122832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Requisitos</a:t>
            </a:r>
            <a:r>
              <a:rPr lang="en-US" sz="2800" dirty="0"/>
              <a:t> de Software e Hardware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Uso</a:t>
            </a:r>
            <a:r>
              <a:rPr lang="en-US" sz="2800" dirty="0"/>
              <a:t> de </a:t>
            </a:r>
            <a:r>
              <a:rPr lang="en-US" sz="2800" dirty="0" err="1"/>
              <a:t>Criptografia</a:t>
            </a:r>
            <a:r>
              <a:rPr lang="en-US" sz="2800" dirty="0"/>
              <a:t> (e.g. </a:t>
            </a:r>
            <a:r>
              <a:rPr lang="en-US" sz="2800" dirty="0" err="1"/>
              <a:t>Assinaturas</a:t>
            </a:r>
            <a:r>
              <a:rPr lang="en-US" sz="2800" dirty="0"/>
              <a:t> </a:t>
            </a:r>
            <a:r>
              <a:rPr lang="en-US" sz="2800" dirty="0" err="1"/>
              <a:t>Digitais</a:t>
            </a:r>
            <a:r>
              <a:rPr lang="en-US" sz="2800" dirty="0"/>
              <a:t>)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transmissão</a:t>
            </a:r>
            <a:r>
              <a:rPr lang="en-US" sz="2800" dirty="0"/>
              <a:t> de dados </a:t>
            </a:r>
            <a:r>
              <a:rPr lang="en-US" sz="2800" dirty="0" err="1"/>
              <a:t>Metrológicos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dirty="0" err="1"/>
              <a:t>Integridade</a:t>
            </a:r>
            <a:r>
              <a:rPr lang="en-US" sz="2800" dirty="0"/>
              <a:t> da </a:t>
            </a:r>
            <a:r>
              <a:rPr lang="en-US" sz="2800" dirty="0" err="1"/>
              <a:t>Cadeia</a:t>
            </a:r>
            <a:r>
              <a:rPr lang="en-US" sz="2800" dirty="0"/>
              <a:t> de </a:t>
            </a:r>
            <a:r>
              <a:rPr lang="en-US" sz="2800" dirty="0" err="1"/>
              <a:t>Calibração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Controle</a:t>
            </a:r>
            <a:r>
              <a:rPr lang="en-US" sz="2800" dirty="0"/>
              <a:t> e </a:t>
            </a:r>
            <a:r>
              <a:rPr lang="en-US" sz="2800" dirty="0" err="1"/>
              <a:t>Certificação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Disseminação</a:t>
            </a:r>
            <a:r>
              <a:rPr lang="en-US" sz="2800" dirty="0"/>
              <a:t> das </a:t>
            </a:r>
            <a:r>
              <a:rPr lang="en-US" sz="2800" dirty="0" err="1"/>
              <a:t>Tecnologias</a:t>
            </a:r>
            <a:r>
              <a:rPr lang="en-US" sz="2800" dirty="0"/>
              <a:t> de </a:t>
            </a:r>
            <a:r>
              <a:rPr lang="en-US" sz="2800" dirty="0" err="1"/>
              <a:t>Criptografia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b="1" dirty="0" err="1"/>
              <a:t>Cripto-Alfabetização</a:t>
            </a:r>
            <a:r>
              <a:rPr lang="en-US" sz="2800" b="1" dirty="0"/>
              <a:t> da </a:t>
            </a:r>
            <a:r>
              <a:rPr lang="en-US" sz="2800" b="1" dirty="0" err="1"/>
              <a:t>Indústria</a:t>
            </a:r>
            <a:r>
              <a:rPr lang="en-US" sz="2800" b="1" dirty="0"/>
              <a:t> de </a:t>
            </a:r>
            <a:r>
              <a:rPr lang="en-US" sz="2800" b="1" dirty="0" err="1"/>
              <a:t>Metrologia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84890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EB5CD22-E90D-F44A-98B3-F7624AFFD780}"/>
              </a:ext>
            </a:extLst>
          </p:cNvPr>
          <p:cNvSpPr/>
          <p:nvPr/>
        </p:nvSpPr>
        <p:spPr>
          <a:xfrm>
            <a:off x="2543578" y="1152659"/>
            <a:ext cx="7104844" cy="4770537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5400" kern="0" spc="-30" dirty="0">
              <a:solidFill>
                <a:schemeClr val="bg1"/>
              </a:solidFill>
              <a:cs typeface="Arial"/>
            </a:endParaRPr>
          </a:p>
          <a:p>
            <a:pPr algn="ctr"/>
            <a:r>
              <a:rPr lang="en-US" sz="5400" kern="0" spc="-30" dirty="0">
                <a:solidFill>
                  <a:schemeClr val="bg1"/>
                </a:solidFill>
                <a:cs typeface="Arial"/>
              </a:rPr>
              <a:t>OBRIGADO</a:t>
            </a:r>
            <a:endParaRPr lang="en-US" sz="3200" kern="0" spc="-30" dirty="0">
              <a:solidFill>
                <a:schemeClr val="bg1"/>
              </a:solidFill>
              <a:cs typeface="Arial"/>
            </a:endParaRPr>
          </a:p>
          <a:p>
            <a:pPr algn="ctr"/>
            <a:endParaRPr lang="en-US" sz="3200" b="1" kern="0" spc="-30" dirty="0">
              <a:solidFill>
                <a:schemeClr val="bg1"/>
              </a:solidFill>
              <a:latin typeface="Georgia"/>
              <a:cs typeface="Arial"/>
            </a:endParaRP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Jonny </a:t>
            </a:r>
            <a:r>
              <a:rPr lang="en-US" sz="3600" b="1" dirty="0" err="1">
                <a:solidFill>
                  <a:schemeClr val="bg1"/>
                </a:solidFill>
              </a:rPr>
              <a:t>Doin</a:t>
            </a:r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CEO – </a:t>
            </a:r>
            <a:r>
              <a:rPr lang="en-US" sz="3200" dirty="0" err="1">
                <a:solidFill>
                  <a:schemeClr val="bg1"/>
                </a:solidFill>
              </a:rPr>
              <a:t>GridVortex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err="1">
                <a:solidFill>
                  <a:schemeClr val="bg1"/>
                </a:solidFill>
              </a:rPr>
              <a:t>jonnydoin@gmail.com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endParaRPr lang="en-US" sz="3200" b="1" kern="0" spc="-30" dirty="0">
              <a:solidFill>
                <a:schemeClr val="bg1"/>
              </a:solidFill>
              <a:latin typeface="Georgi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778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Criptografia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Moderna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Identidade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Criptográfica</a:t>
            </a:r>
            <a:r>
              <a:rPr lang="en-US" sz="2400" b="1" dirty="0">
                <a:latin typeface="+mj-lt"/>
              </a:rPr>
              <a:t>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O </a:t>
            </a:r>
            <a:r>
              <a:rPr lang="en-US" sz="2800" dirty="0" err="1"/>
              <a:t>processo</a:t>
            </a:r>
            <a:r>
              <a:rPr lang="en-US" sz="2800" dirty="0"/>
              <a:t> </a:t>
            </a:r>
            <a:r>
              <a:rPr lang="en-US" sz="2800" dirty="0" err="1"/>
              <a:t>mais</a:t>
            </a:r>
            <a:r>
              <a:rPr lang="en-US" sz="2800" dirty="0"/>
              <a:t> </a:t>
            </a:r>
            <a:r>
              <a:rPr lang="en-US" sz="2800" dirty="0" err="1"/>
              <a:t>difícil</a:t>
            </a:r>
            <a:r>
              <a:rPr lang="en-US" sz="2800" dirty="0"/>
              <a:t> de </a:t>
            </a:r>
            <a:r>
              <a:rPr lang="en-US" sz="2800" dirty="0" err="1"/>
              <a:t>realizar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Moderna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a AUTENTICAÇÃO entre 2 </a:t>
            </a:r>
            <a:r>
              <a:rPr lang="en-US" sz="2800" dirty="0" err="1"/>
              <a:t>interlocutores</a:t>
            </a:r>
            <a:r>
              <a:rPr lang="en-US" sz="2800" dirty="0"/>
              <a:t>. Essa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uma</a:t>
            </a:r>
            <a:r>
              <a:rPr lang="en-US" sz="2800" dirty="0"/>
              <a:t> </a:t>
            </a:r>
            <a:r>
              <a:rPr lang="en-US" sz="2800" dirty="0" err="1"/>
              <a:t>questão</a:t>
            </a:r>
            <a:r>
              <a:rPr lang="en-US" sz="2800" dirty="0"/>
              <a:t> central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b="1" dirty="0" err="1"/>
              <a:t>Criptografia</a:t>
            </a:r>
            <a:r>
              <a:rPr lang="en-US" sz="2800" b="1" dirty="0"/>
              <a:t> de </a:t>
            </a:r>
            <a:r>
              <a:rPr lang="en-US" sz="2800" b="1" dirty="0" err="1"/>
              <a:t>Chave</a:t>
            </a:r>
            <a:r>
              <a:rPr lang="en-US" sz="2800" b="1" dirty="0"/>
              <a:t> </a:t>
            </a:r>
            <a:r>
              <a:rPr lang="en-US" sz="2800" b="1" dirty="0" err="1"/>
              <a:t>Pública</a:t>
            </a:r>
            <a:r>
              <a:rPr lang="en-US" sz="2800" b="1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A4350-F927-534C-AFB3-E88E4B6C44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2" y="3393555"/>
            <a:ext cx="4967994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7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Criptografia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Moderna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Criptografia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Chave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Pública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A PKC (Public Key Cryptography) </a:t>
            </a:r>
            <a:r>
              <a:rPr lang="en-US" sz="2800" dirty="0" err="1"/>
              <a:t>inaugurou</a:t>
            </a:r>
            <a:r>
              <a:rPr lang="en-US" sz="2800" dirty="0"/>
              <a:t> a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Moderna</a:t>
            </a:r>
            <a:r>
              <a:rPr lang="en-US" sz="2800" dirty="0"/>
              <a:t>, com o paper seminal de </a:t>
            </a:r>
            <a:r>
              <a:rPr lang="en-US" sz="2800" b="1" dirty="0"/>
              <a:t>1976</a:t>
            </a:r>
            <a:r>
              <a:rPr lang="en-US" sz="2800" dirty="0"/>
              <a:t> – New Directions in Cryptography, por Diffie e Hellman (DH) </a:t>
            </a:r>
            <a:endParaRPr 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BCA150-16A4-F54A-A2F6-4B91584837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17451">
            <a:off x="6373482" y="3360198"/>
            <a:ext cx="5424398" cy="195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4" y="3428998"/>
            <a:ext cx="55991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Ainda</a:t>
            </a:r>
            <a:r>
              <a:rPr lang="en-US" sz="2800" dirty="0"/>
              <a:t> </a:t>
            </a:r>
            <a:r>
              <a:rPr lang="en-US" sz="2800" dirty="0" err="1"/>
              <a:t>hoje</a:t>
            </a:r>
            <a:r>
              <a:rPr lang="en-US" sz="2800" dirty="0"/>
              <a:t>,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protocolos</a:t>
            </a:r>
            <a:r>
              <a:rPr lang="en-US" sz="2800" dirty="0"/>
              <a:t> de </a:t>
            </a:r>
            <a:r>
              <a:rPr lang="en-US" sz="2800" dirty="0" err="1"/>
              <a:t>troca</a:t>
            </a:r>
            <a:r>
              <a:rPr lang="en-US" sz="2800" dirty="0"/>
              <a:t> de </a:t>
            </a:r>
            <a:r>
              <a:rPr lang="en-US" sz="2800" dirty="0" err="1"/>
              <a:t>chaves</a:t>
            </a:r>
            <a:r>
              <a:rPr lang="en-US" sz="2800" dirty="0"/>
              <a:t> (Key Exchange) entre 2 endpoints segue o </a:t>
            </a:r>
            <a:r>
              <a:rPr lang="en-US" sz="2800" dirty="0" err="1"/>
              <a:t>esquema</a:t>
            </a:r>
            <a:r>
              <a:rPr lang="en-US" sz="2800" dirty="0"/>
              <a:t> </a:t>
            </a:r>
            <a:r>
              <a:rPr lang="en-US" sz="2800" dirty="0" err="1"/>
              <a:t>básico</a:t>
            </a:r>
            <a:r>
              <a:rPr lang="en-US" sz="2800" dirty="0"/>
              <a:t> de Diffie-Hellman. (e.g. ECDH)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728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0A799BA-C04C-2A40-973C-7F4EE74C31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8240" y="3327086"/>
            <a:ext cx="2365201" cy="3070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Criptografia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Moderna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Criptografia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Chave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Pública</a:t>
            </a:r>
            <a:r>
              <a:rPr lang="en-US" sz="2400" b="1" dirty="0">
                <a:latin typeface="+mj-lt"/>
              </a:rPr>
              <a:t> (2)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A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Moderna</a:t>
            </a:r>
            <a:r>
              <a:rPr lang="en-US" sz="2800" dirty="0"/>
              <a:t> </a:t>
            </a:r>
            <a:r>
              <a:rPr lang="en-US" sz="2800" dirty="0" err="1"/>
              <a:t>é</a:t>
            </a:r>
            <a:r>
              <a:rPr lang="en-US" sz="2800" dirty="0"/>
              <a:t> </a:t>
            </a:r>
            <a:r>
              <a:rPr lang="en-US" sz="2800" dirty="0" err="1"/>
              <a:t>baseada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algoritmos</a:t>
            </a:r>
            <a:r>
              <a:rPr lang="en-US" sz="2800" dirty="0"/>
              <a:t> </a:t>
            </a:r>
            <a:r>
              <a:rPr lang="en-US" sz="2800" dirty="0" err="1"/>
              <a:t>publicados</a:t>
            </a:r>
            <a:r>
              <a:rPr lang="en-US" sz="2800" dirty="0"/>
              <a:t> e </a:t>
            </a:r>
            <a:r>
              <a:rPr lang="en-US" sz="2800" dirty="0" err="1"/>
              <a:t>continuamente</a:t>
            </a:r>
            <a:r>
              <a:rPr lang="en-US" sz="2800" dirty="0"/>
              <a:t> </a:t>
            </a:r>
            <a:r>
              <a:rPr lang="en-US" sz="2800" dirty="0" err="1"/>
              <a:t>testados</a:t>
            </a:r>
            <a:r>
              <a:rPr lang="en-US" sz="2800" dirty="0"/>
              <a:t>, com </a:t>
            </a:r>
            <a:r>
              <a:rPr lang="en-US" sz="2800" dirty="0" err="1"/>
              <a:t>intensa</a:t>
            </a:r>
            <a:r>
              <a:rPr lang="en-US" sz="2800" dirty="0"/>
              <a:t> </a:t>
            </a:r>
            <a:r>
              <a:rPr lang="en-US" sz="2800" dirty="0" err="1"/>
              <a:t>pesquisa</a:t>
            </a:r>
            <a:r>
              <a:rPr lang="en-US" sz="2800" dirty="0"/>
              <a:t> </a:t>
            </a:r>
            <a:r>
              <a:rPr lang="en-US" sz="2800" dirty="0" err="1"/>
              <a:t>científica</a:t>
            </a:r>
            <a:r>
              <a:rPr lang="en-US" sz="2800" dirty="0"/>
              <a:t> da </a:t>
            </a:r>
            <a:r>
              <a:rPr lang="en-US" sz="2800" dirty="0" err="1"/>
              <a:t>comunidade</a:t>
            </a:r>
            <a:r>
              <a:rPr lang="en-US" sz="2800" dirty="0"/>
              <a:t> de </a:t>
            </a:r>
            <a:r>
              <a:rPr lang="en-US" sz="2800" dirty="0" err="1"/>
              <a:t>Criptologia</a:t>
            </a:r>
            <a:r>
              <a:rPr lang="en-US" sz="2800" dirty="0"/>
              <a:t>. 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4" y="3428998"/>
            <a:ext cx="55991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/>
              <a:t>Não</a:t>
            </a:r>
            <a:r>
              <a:rPr lang="en-US" sz="2800" dirty="0"/>
              <a:t> </a:t>
            </a:r>
            <a:r>
              <a:rPr lang="en-US" sz="2800" dirty="0" err="1"/>
              <a:t>há</a:t>
            </a:r>
            <a:r>
              <a:rPr lang="en-US" sz="2800" dirty="0"/>
              <a:t> </a:t>
            </a:r>
            <a:r>
              <a:rPr lang="en-US" sz="2800" dirty="0" err="1"/>
              <a:t>obscuridade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criptografia</a:t>
            </a:r>
            <a:r>
              <a:rPr lang="en-US" sz="2800" dirty="0"/>
              <a:t>: </a:t>
            </a:r>
            <a:r>
              <a:rPr lang="en-US" sz="2800" dirty="0" err="1"/>
              <a:t>todos</a:t>
            </a:r>
            <a:r>
              <a:rPr lang="en-US" sz="2800" dirty="0"/>
              <a:t> </a:t>
            </a:r>
            <a:r>
              <a:rPr lang="en-US" sz="2800" dirty="0" err="1"/>
              <a:t>os</a:t>
            </a:r>
            <a:r>
              <a:rPr lang="en-US" sz="2800" dirty="0"/>
              <a:t> </a:t>
            </a:r>
            <a:r>
              <a:rPr lang="en-US" sz="2800" dirty="0" err="1"/>
              <a:t>detalhes</a:t>
            </a:r>
            <a:r>
              <a:rPr lang="en-US" sz="2800" dirty="0"/>
              <a:t> </a:t>
            </a:r>
            <a:r>
              <a:rPr lang="en-US" sz="2800" dirty="0" err="1"/>
              <a:t>são</a:t>
            </a:r>
            <a:r>
              <a:rPr lang="en-US" sz="2800" dirty="0"/>
              <a:t> </a:t>
            </a:r>
            <a:r>
              <a:rPr lang="en-US" sz="2800" dirty="0" err="1"/>
              <a:t>publicados</a:t>
            </a:r>
            <a:r>
              <a:rPr lang="en-US" sz="2800" dirty="0"/>
              <a:t> e </a:t>
            </a:r>
            <a:r>
              <a:rPr lang="en-US" sz="2800" dirty="0" err="1"/>
              <a:t>conhecidos</a:t>
            </a:r>
            <a:r>
              <a:rPr lang="en-US" sz="2800" dirty="0"/>
              <a:t> por </a:t>
            </a:r>
            <a:r>
              <a:rPr lang="en-US" sz="2800" dirty="0" err="1"/>
              <a:t>todos</a:t>
            </a:r>
            <a:r>
              <a:rPr lang="en-US" sz="2800" dirty="0"/>
              <a:t>, inclusive </a:t>
            </a:r>
            <a:r>
              <a:rPr lang="en-US" sz="2800" dirty="0" err="1"/>
              <a:t>pelo</a:t>
            </a:r>
            <a:r>
              <a:rPr lang="en-US" sz="2800" dirty="0"/>
              <a:t> </a:t>
            </a:r>
            <a:r>
              <a:rPr lang="en-US" sz="2800" b="1" i="1" dirty="0"/>
              <a:t>ADVERSÁRIO</a:t>
            </a:r>
            <a:r>
              <a:rPr lang="en-US" sz="2800" dirty="0"/>
              <a:t>. </a:t>
            </a:r>
            <a:endParaRPr 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C1569C-25EA-7D4A-9E65-CC61F0302B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2234" y="3504596"/>
            <a:ext cx="1979873" cy="2715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11964-AC60-6C4F-914F-AEFA458141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9593" y="3894888"/>
            <a:ext cx="1901370" cy="2765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38CF8-5044-A645-8137-296933AA5D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3535" y="4411411"/>
            <a:ext cx="2174856" cy="2023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4CD67E-A411-2A44-8139-2AF25A05C6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2165" y="4468837"/>
            <a:ext cx="2320962" cy="2141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556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Criptografia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Moderna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Criptografia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Chave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Pública</a:t>
            </a:r>
            <a:r>
              <a:rPr lang="en-US" sz="2400" b="1" dirty="0">
                <a:latin typeface="+mj-lt"/>
              </a:rPr>
              <a:t> (3)</a:t>
            </a: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Essa </a:t>
            </a:r>
            <a:r>
              <a:rPr lang="en-US" sz="2800" dirty="0" err="1"/>
              <a:t>padronização</a:t>
            </a:r>
            <a:r>
              <a:rPr lang="en-US" sz="2800" dirty="0"/>
              <a:t> de </a:t>
            </a:r>
            <a:r>
              <a:rPr lang="en-US" sz="2800" dirty="0" err="1"/>
              <a:t>algoritmos</a:t>
            </a:r>
            <a:r>
              <a:rPr lang="en-US" sz="2800" dirty="0"/>
              <a:t> e </a:t>
            </a:r>
            <a:r>
              <a:rPr lang="en-US" sz="2800" dirty="0" err="1"/>
              <a:t>protocolos</a:t>
            </a:r>
            <a:r>
              <a:rPr lang="en-US" sz="2800" dirty="0"/>
              <a:t> </a:t>
            </a:r>
            <a:r>
              <a:rPr lang="en-US" sz="2800" dirty="0" err="1"/>
              <a:t>resulta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integração</a:t>
            </a:r>
            <a:r>
              <a:rPr lang="en-US" sz="2800" dirty="0"/>
              <a:t> de </a:t>
            </a:r>
            <a:r>
              <a:rPr lang="en-US" sz="2800" dirty="0" err="1"/>
              <a:t>sistemas</a:t>
            </a:r>
            <a:r>
              <a:rPr lang="en-US" sz="2800" dirty="0"/>
              <a:t>, </a:t>
            </a:r>
            <a:r>
              <a:rPr lang="en-US" sz="2800" dirty="0" err="1"/>
              <a:t>processos</a:t>
            </a:r>
            <a:r>
              <a:rPr lang="en-US" sz="2800" dirty="0"/>
              <a:t>, e </a:t>
            </a:r>
            <a:r>
              <a:rPr lang="en-US" sz="2800" dirty="0" err="1"/>
              <a:t>redução</a:t>
            </a:r>
            <a:r>
              <a:rPr lang="en-US" sz="2800" dirty="0"/>
              <a:t> de </a:t>
            </a:r>
            <a:r>
              <a:rPr lang="en-US" sz="2800" dirty="0" err="1"/>
              <a:t>riscos</a:t>
            </a:r>
            <a:r>
              <a:rPr lang="en-US" sz="2800" dirty="0"/>
              <a:t>.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4" y="3428998"/>
            <a:ext cx="55991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 </a:t>
            </a:r>
            <a:r>
              <a:rPr lang="en-US" sz="2800" dirty="0" err="1"/>
              <a:t>Interoperabilidade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dirty="0" err="1"/>
              <a:t>Análise</a:t>
            </a:r>
            <a:r>
              <a:rPr lang="en-US" sz="2800" dirty="0"/>
              <a:t> profunda dos </a:t>
            </a:r>
            <a:r>
              <a:rPr lang="en-US" sz="2800" dirty="0" err="1"/>
              <a:t>Algoritmos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Descoberta</a:t>
            </a:r>
            <a:r>
              <a:rPr lang="en-US" sz="2800" dirty="0"/>
              <a:t> de </a:t>
            </a:r>
            <a:r>
              <a:rPr lang="en-US" sz="2800" dirty="0" err="1"/>
              <a:t>Falhas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dirty="0" err="1"/>
              <a:t>Certificação</a:t>
            </a:r>
            <a:r>
              <a:rPr lang="en-US" sz="2800" dirty="0"/>
              <a:t> 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Uniformidade</a:t>
            </a:r>
            <a:r>
              <a:rPr lang="en-US" sz="2800" dirty="0"/>
              <a:t> de </a:t>
            </a:r>
            <a:r>
              <a:rPr lang="en-US" sz="2800" dirty="0" err="1"/>
              <a:t>Segurança</a:t>
            </a:r>
            <a:endParaRPr lang="en-US" sz="2800" dirty="0"/>
          </a:p>
          <a:p>
            <a:r>
              <a:rPr lang="en-US" sz="2800" dirty="0"/>
              <a:t>• Boas </a:t>
            </a:r>
            <a:r>
              <a:rPr lang="en-US" sz="2800" dirty="0" err="1"/>
              <a:t>Práticas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DBECA7-2197-8D4F-A84A-EED0E4EDE4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513" y="2736503"/>
            <a:ext cx="5742878" cy="29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34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408368" y="0"/>
            <a:ext cx="1239085" cy="980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871990" y="116633"/>
            <a:ext cx="81747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+mj-lt"/>
                <a:cs typeface="Baskerville SemiBold"/>
              </a:rPr>
              <a:t>Criptografia</a:t>
            </a:r>
            <a:r>
              <a:rPr lang="en-US" sz="2400" b="1" dirty="0">
                <a:latin typeface="+mj-lt"/>
                <a:cs typeface="Baskerville SemiBold"/>
              </a:rPr>
              <a:t> </a:t>
            </a:r>
            <a:r>
              <a:rPr lang="en-US" sz="2400" b="1" dirty="0" err="1">
                <a:latin typeface="+mj-lt"/>
                <a:cs typeface="Baskerville SemiBold"/>
              </a:rPr>
              <a:t>Moderna</a:t>
            </a:r>
            <a:r>
              <a:rPr lang="en-US" sz="2400" b="1" dirty="0">
                <a:latin typeface="+mj-lt"/>
              </a:rPr>
              <a:t>:</a:t>
            </a:r>
          </a:p>
          <a:p>
            <a:r>
              <a:rPr lang="en-US" sz="2400" b="1" dirty="0">
                <a:latin typeface="+mj-lt"/>
              </a:rPr>
              <a:t>           </a:t>
            </a:r>
            <a:r>
              <a:rPr lang="en-US" sz="2400" b="1" dirty="0" err="1">
                <a:latin typeface="+mj-lt"/>
              </a:rPr>
              <a:t>Modelos</a:t>
            </a:r>
            <a:r>
              <a:rPr lang="en-US" sz="2400" b="1" dirty="0">
                <a:latin typeface="+mj-lt"/>
              </a:rPr>
              <a:t> de </a:t>
            </a:r>
            <a:r>
              <a:rPr lang="en-US" sz="2400" b="1" dirty="0" err="1">
                <a:latin typeface="+mj-lt"/>
              </a:rPr>
              <a:t>Ataque</a:t>
            </a:r>
            <a:endParaRPr lang="en-US" sz="2400" b="1" dirty="0">
              <a:latin typeface="+mj-lt"/>
            </a:endParaRPr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3863752" y="908720"/>
            <a:ext cx="846133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ull.gif">
            <a:extLst>
              <a:ext uri="{FF2B5EF4-FFF2-40B4-BE49-F238E27FC236}">
                <a16:creationId xmlns:a16="http://schemas.microsoft.com/office/drawing/2014/main" id="{A74B8F0E-BFB3-6C43-B61C-174ED8A439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0701" y="198010"/>
            <a:ext cx="767690" cy="6564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EF0951-0C83-144C-87D2-F3E75F1E621A}"/>
              </a:ext>
            </a:extLst>
          </p:cNvPr>
          <p:cNvSpPr/>
          <p:nvPr/>
        </p:nvSpPr>
        <p:spPr>
          <a:xfrm>
            <a:off x="1524000" y="12803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US" sz="2800" dirty="0"/>
              <a:t>PORÉM, a </a:t>
            </a:r>
            <a:r>
              <a:rPr lang="en-US" sz="2800" dirty="0" err="1"/>
              <a:t>Criptografia</a:t>
            </a:r>
            <a:r>
              <a:rPr lang="en-US" sz="2800" dirty="0"/>
              <a:t> </a:t>
            </a:r>
            <a:r>
              <a:rPr lang="en-US" sz="2800" dirty="0" err="1"/>
              <a:t>somente</a:t>
            </a:r>
            <a:r>
              <a:rPr lang="en-US" sz="2800" dirty="0"/>
              <a:t> </a:t>
            </a:r>
            <a:r>
              <a:rPr lang="en-US" sz="2800" dirty="0" err="1"/>
              <a:t>faz</a:t>
            </a:r>
            <a:r>
              <a:rPr lang="en-US" sz="2800" dirty="0"/>
              <a:t> </a:t>
            </a:r>
            <a:r>
              <a:rPr lang="en-US" sz="2800" dirty="0" err="1"/>
              <a:t>sentido</a:t>
            </a:r>
            <a:r>
              <a:rPr lang="en-US" sz="2800" dirty="0"/>
              <a:t> </a:t>
            </a:r>
            <a:r>
              <a:rPr lang="en-US" sz="2800" dirty="0" err="1"/>
              <a:t>quando</a:t>
            </a:r>
            <a:r>
              <a:rPr lang="en-US" sz="2800" dirty="0"/>
              <a:t> </a:t>
            </a:r>
            <a:r>
              <a:rPr lang="en-US" sz="2800" dirty="0" err="1"/>
              <a:t>analisada</a:t>
            </a:r>
            <a:r>
              <a:rPr lang="en-US" sz="2800" dirty="0"/>
              <a:t> contra um MODELO DE ADVERSÁRIO. 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280482-1D09-0045-B6B9-B9E9ABCBECB5}"/>
              </a:ext>
            </a:extLst>
          </p:cNvPr>
          <p:cNvSpPr/>
          <p:nvPr/>
        </p:nvSpPr>
        <p:spPr>
          <a:xfrm>
            <a:off x="496834" y="3027555"/>
            <a:ext cx="559916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• Superficies de </a:t>
            </a:r>
            <a:r>
              <a:rPr lang="en-US" sz="2800" dirty="0" err="1"/>
              <a:t>Ataque</a:t>
            </a:r>
            <a:endParaRPr lang="en-US" sz="2800" dirty="0"/>
          </a:p>
          <a:p>
            <a:r>
              <a:rPr lang="en-US" sz="2800" dirty="0"/>
              <a:t>• Man-in-the-Middle</a:t>
            </a:r>
          </a:p>
          <a:p>
            <a:r>
              <a:rPr lang="en-US" sz="2800" dirty="0"/>
              <a:t>• </a:t>
            </a:r>
            <a:r>
              <a:rPr lang="en-US" sz="2800" dirty="0" err="1"/>
              <a:t>Vulnerabilidades</a:t>
            </a:r>
            <a:r>
              <a:rPr lang="en-US" sz="2800" dirty="0"/>
              <a:t> de </a:t>
            </a:r>
            <a:r>
              <a:rPr lang="en-US" sz="2800" dirty="0" err="1"/>
              <a:t>Algoritmos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Quebra</a:t>
            </a:r>
            <a:r>
              <a:rPr lang="en-US" sz="2800" dirty="0"/>
              <a:t> de Chaves </a:t>
            </a:r>
            <a:r>
              <a:rPr lang="en-US" sz="2800" dirty="0" err="1"/>
              <a:t>Secretas</a:t>
            </a:r>
            <a:endParaRPr lang="en-US" sz="2800" dirty="0"/>
          </a:p>
          <a:p>
            <a:r>
              <a:rPr lang="en-US" sz="2800" dirty="0"/>
              <a:t>• </a:t>
            </a:r>
            <a:r>
              <a:rPr lang="en-US" sz="2800" dirty="0" err="1"/>
              <a:t>Injeção</a:t>
            </a:r>
            <a:r>
              <a:rPr lang="en-US" sz="2800" dirty="0"/>
              <a:t> de </a:t>
            </a:r>
            <a:r>
              <a:rPr lang="en-US" sz="2800" dirty="0" err="1"/>
              <a:t>Falhas</a:t>
            </a:r>
            <a:endParaRPr lang="en-US" sz="2800" dirty="0"/>
          </a:p>
          <a:p>
            <a:r>
              <a:rPr lang="en-US" sz="2800" dirty="0"/>
              <a:t>• </a:t>
            </a:r>
            <a:r>
              <a:rPr lang="en-US" sz="2800" dirty="0" err="1"/>
              <a:t>Defeitos</a:t>
            </a:r>
            <a:r>
              <a:rPr lang="en-US" sz="2800" dirty="0"/>
              <a:t> de </a:t>
            </a:r>
            <a:r>
              <a:rPr lang="en-US" sz="2800" dirty="0" err="1"/>
              <a:t>Implementação</a:t>
            </a:r>
            <a:r>
              <a:rPr lang="en-US" sz="2800" dirty="0"/>
              <a:t> </a:t>
            </a:r>
          </a:p>
          <a:p>
            <a:endParaRPr lang="en-US" sz="2800" dirty="0"/>
          </a:p>
          <a:p>
            <a:r>
              <a:rPr lang="en-US" sz="2800" dirty="0" err="1"/>
              <a:t>Inimigo</a:t>
            </a:r>
            <a:r>
              <a:rPr lang="en-US" sz="2800" dirty="0"/>
              <a:t> </a:t>
            </a:r>
            <a:r>
              <a:rPr lang="en-US" sz="2800" dirty="0" err="1"/>
              <a:t>altamente</a:t>
            </a:r>
            <a:r>
              <a:rPr lang="en-US" sz="2800" dirty="0"/>
              <a:t> </a:t>
            </a:r>
            <a:r>
              <a:rPr lang="en-US" sz="2800" dirty="0" err="1"/>
              <a:t>motivado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295D5B-76C6-954F-B03E-04D54D4203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188" y="3428998"/>
            <a:ext cx="5245978" cy="291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56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  <a14:imgEffect>
                      <a14:brightnessContrast bright="-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92"/>
            <a:ext cx="12191999" cy="689120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BACB05-6CE8-5044-AA05-08D8E70A349C}"/>
              </a:ext>
            </a:extLst>
          </p:cNvPr>
          <p:cNvSpPr/>
          <p:nvPr/>
        </p:nvSpPr>
        <p:spPr>
          <a:xfrm>
            <a:off x="10863045" y="5709424"/>
            <a:ext cx="968346" cy="10158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Full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3045" y="5852606"/>
            <a:ext cx="968346" cy="828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2C04CB-8622-1D44-BB8B-4B89209973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878" y="5500092"/>
            <a:ext cx="2235200" cy="1143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F1213-D21D-C34D-A8BC-129847914B00}"/>
              </a:ext>
            </a:extLst>
          </p:cNvPr>
          <p:cNvSpPr/>
          <p:nvPr/>
        </p:nvSpPr>
        <p:spPr>
          <a:xfrm>
            <a:off x="1524931" y="2308190"/>
            <a:ext cx="9338114" cy="3046988"/>
          </a:xfrm>
          <a:prstGeom prst="rect">
            <a:avLst/>
          </a:prstGeom>
          <a:solidFill>
            <a:schemeClr val="accent1">
              <a:alpha val="46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Criptografia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Moderna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Modelando</a:t>
            </a:r>
            <a:r>
              <a:rPr lang="en-US" sz="3200" dirty="0">
                <a:solidFill>
                  <a:srgbClr val="FFFF00"/>
                </a:solidFill>
                <a:latin typeface="Baskerville SemiBold"/>
                <a:cs typeface="Baskerville SemiBold"/>
              </a:rPr>
              <a:t> o </a:t>
            </a:r>
            <a:r>
              <a:rPr lang="en-US" sz="3200" dirty="0" err="1">
                <a:solidFill>
                  <a:srgbClr val="FFFF00"/>
                </a:solidFill>
                <a:latin typeface="Baskerville SemiBold"/>
                <a:cs typeface="Baskerville SemiBold"/>
              </a:rPr>
              <a:t>Adversário</a:t>
            </a:r>
            <a:endParaRPr lang="en-US" sz="3200" dirty="0">
              <a:solidFill>
                <a:srgbClr val="FFFF00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Cybersecurity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Sistemas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Embarcados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Segurança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Metrológica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•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Fraudes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Riscos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: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Crise</a:t>
            </a:r>
            <a:r>
              <a:rPr lang="en-US" sz="3200" dirty="0">
                <a:solidFill>
                  <a:schemeClr val="bg1"/>
                </a:solidFill>
                <a:latin typeface="Baskerville SemiBold"/>
                <a:cs typeface="Baskerville SemiBold"/>
              </a:rPr>
              <a:t> de </a:t>
            </a:r>
            <a:r>
              <a:rPr lang="en-US" sz="3200" dirty="0" err="1">
                <a:solidFill>
                  <a:schemeClr val="bg1"/>
                </a:solidFill>
                <a:latin typeface="Baskerville SemiBold"/>
                <a:cs typeface="Baskerville SemiBold"/>
              </a:rPr>
              <a:t>Confiança</a:t>
            </a:r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  <a:p>
            <a:endParaRPr lang="en-US" sz="32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C1A52C-7595-A84C-BA2A-6279DC83688B}"/>
              </a:ext>
            </a:extLst>
          </p:cNvPr>
          <p:cNvSpPr/>
          <p:nvPr/>
        </p:nvSpPr>
        <p:spPr>
          <a:xfrm>
            <a:off x="1524000" y="4462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eorgia"/>
                <a:cs typeface="Georgia"/>
              </a:rPr>
              <a:t>Agenda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A018D4-92BC-CD40-9871-D87E3C131F59}"/>
              </a:ext>
            </a:extLst>
          </p:cNvPr>
          <p:cNvCxnSpPr/>
          <p:nvPr/>
        </p:nvCxnSpPr>
        <p:spPr>
          <a:xfrm>
            <a:off x="5306096" y="643944"/>
            <a:ext cx="70833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A1DBCE7-7376-0F4B-84C5-5BDDFFE67B8B}"/>
              </a:ext>
            </a:extLst>
          </p:cNvPr>
          <p:cNvSpPr/>
          <p:nvPr/>
        </p:nvSpPr>
        <p:spPr>
          <a:xfrm>
            <a:off x="503534" y="998732"/>
            <a:ext cx="7104844" cy="954107"/>
          </a:xfrm>
          <a:prstGeom prst="rect">
            <a:avLst/>
          </a:prstGeom>
          <a:solidFill>
            <a:schemeClr val="accent3">
              <a:alpha val="34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Georgia"/>
                <a:cs typeface="Georgia"/>
              </a:rPr>
              <a:t>Reflexões</a:t>
            </a:r>
            <a:endParaRPr lang="en-US" sz="3200" b="1" dirty="0">
              <a:solidFill>
                <a:schemeClr val="bg1"/>
              </a:solidFill>
              <a:latin typeface="Georgia"/>
              <a:cs typeface="Georgia"/>
            </a:endParaRPr>
          </a:p>
          <a:p>
            <a:endParaRPr lang="en-US" sz="2400" b="1" dirty="0">
              <a:solidFill>
                <a:schemeClr val="bg1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43686596"/>
      </p:ext>
    </p:extLst>
  </p:cSld>
  <p:clrMapOvr>
    <a:masterClrMapping/>
  </p:clrMapOvr>
</p:sld>
</file>

<file path=ppt/theme/theme1.xml><?xml version="1.0" encoding="utf-8"?>
<a:theme xmlns:a="http://schemas.openxmlformats.org/drawingml/2006/main" name="IBM Cloud 2015">
  <a:themeElements>
    <a:clrScheme name="Custom 2">
      <a:dk1>
        <a:sysClr val="windowText" lastClr="000000"/>
      </a:dk1>
      <a:lt1>
        <a:sysClr val="window" lastClr="FFFFFF"/>
      </a:lt1>
      <a:dk2>
        <a:srgbClr val="085571"/>
      </a:dk2>
      <a:lt2>
        <a:srgbClr val="81CDF2"/>
      </a:lt2>
      <a:accent1>
        <a:srgbClr val="009EE2"/>
      </a:accent1>
      <a:accent2>
        <a:srgbClr val="1174B9"/>
      </a:accent2>
      <a:accent3>
        <a:srgbClr val="00A39C"/>
      </a:accent3>
      <a:accent4>
        <a:srgbClr val="00706E"/>
      </a:accent4>
      <a:accent5>
        <a:srgbClr val="611773"/>
      </a:accent5>
      <a:accent6>
        <a:srgbClr val="340F51"/>
      </a:accent6>
      <a:hlink>
        <a:srgbClr val="215671"/>
      </a:hlink>
      <a:folHlink>
        <a:srgbClr val="215671"/>
      </a:folHlink>
    </a:clrScheme>
    <a:fontScheme name="IBM Cloud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8444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200" kern="0" spc="-30" dirty="0" smtClean="0">
            <a:solidFill>
              <a:srgbClr val="FFFFFF"/>
            </a:solidFill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18722</TotalTime>
  <Words>1716</Words>
  <Application>Microsoft Macintosh PowerPoint</Application>
  <PresentationFormat>Widescreen</PresentationFormat>
  <Paragraphs>244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Baskerville SemiBold</vt:lpstr>
      <vt:lpstr>Calibri</vt:lpstr>
      <vt:lpstr>Georgia</vt:lpstr>
      <vt:lpstr>IBM Cloud 2015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Cities  Como melhorar serviços públicos com inteligência artificial</dc:title>
  <dc:subject/>
  <dc:creator/>
  <cp:keywords/>
  <dc:description/>
  <cp:lastModifiedBy>Jonny Doin</cp:lastModifiedBy>
  <cp:revision>780</cp:revision>
  <cp:lastPrinted>2019-11-25T10:44:20Z</cp:lastPrinted>
  <dcterms:created xsi:type="dcterms:W3CDTF">2015-08-09T16:31:53Z</dcterms:created>
  <dcterms:modified xsi:type="dcterms:W3CDTF">2019-11-25T10:56:49Z</dcterms:modified>
  <cp:category/>
</cp:coreProperties>
</file>