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336" r:id="rId3"/>
    <p:sldId id="409" r:id="rId4"/>
    <p:sldId id="415" r:id="rId5"/>
    <p:sldId id="417" r:id="rId6"/>
    <p:sldId id="410" r:id="rId7"/>
    <p:sldId id="411" r:id="rId8"/>
    <p:sldId id="412" r:id="rId9"/>
    <p:sldId id="337" r:id="rId10"/>
    <p:sldId id="436" r:id="rId11"/>
    <p:sldId id="339" r:id="rId12"/>
    <p:sldId id="419" r:id="rId13"/>
    <p:sldId id="432" r:id="rId14"/>
    <p:sldId id="433" r:id="rId15"/>
    <p:sldId id="434" r:id="rId16"/>
    <p:sldId id="435" r:id="rId17"/>
    <p:sldId id="421" r:id="rId18"/>
    <p:sldId id="422" r:id="rId19"/>
    <p:sldId id="423" r:id="rId20"/>
    <p:sldId id="429" r:id="rId21"/>
    <p:sldId id="344" r:id="rId22"/>
    <p:sldId id="340" r:id="rId23"/>
    <p:sldId id="418" r:id="rId24"/>
    <p:sldId id="341" r:id="rId25"/>
    <p:sldId id="342" r:id="rId26"/>
    <p:sldId id="431" r:id="rId27"/>
    <p:sldId id="277" r:id="rId28"/>
    <p:sldId id="284" r:id="rId29"/>
    <p:sldId id="285" r:id="rId30"/>
    <p:sldId id="286" r:id="rId31"/>
    <p:sldId id="287" r:id="rId32"/>
    <p:sldId id="288" r:id="rId33"/>
    <p:sldId id="289" r:id="rId34"/>
    <p:sldId id="290" r:id="rId35"/>
    <p:sldId id="291" r:id="rId36"/>
    <p:sldId id="292" r:id="rId37"/>
    <p:sldId id="293" r:id="rId38"/>
    <p:sldId id="393" r:id="rId39"/>
    <p:sldId id="294" r:id="rId40"/>
    <p:sldId id="295" r:id="rId41"/>
    <p:sldId id="296" r:id="rId42"/>
    <p:sldId id="297" r:id="rId43"/>
    <p:sldId id="298" r:id="rId44"/>
    <p:sldId id="299" r:id="rId45"/>
    <p:sldId id="377" r:id="rId46"/>
    <p:sldId id="378" r:id="rId47"/>
    <p:sldId id="379" r:id="rId48"/>
    <p:sldId id="385" r:id="rId49"/>
    <p:sldId id="386" r:id="rId50"/>
    <p:sldId id="387" r:id="rId51"/>
    <p:sldId id="390" r:id="rId52"/>
    <p:sldId id="391" r:id="rId53"/>
    <p:sldId id="300" r:id="rId54"/>
    <p:sldId id="301" r:id="rId55"/>
    <p:sldId id="302" r:id="rId56"/>
    <p:sldId id="303" r:id="rId57"/>
    <p:sldId id="304" r:id="rId58"/>
    <p:sldId id="305" r:id="rId59"/>
    <p:sldId id="326" r:id="rId60"/>
    <p:sldId id="306" r:id="rId61"/>
    <p:sldId id="307" r:id="rId62"/>
    <p:sldId id="308" r:id="rId63"/>
    <p:sldId id="309" r:id="rId64"/>
    <p:sldId id="310" r:id="rId65"/>
    <p:sldId id="311" r:id="rId66"/>
    <p:sldId id="312" r:id="rId67"/>
    <p:sldId id="313" r:id="rId68"/>
    <p:sldId id="317"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95" r:id="rId84"/>
    <p:sldId id="396" r:id="rId85"/>
    <p:sldId id="397" r:id="rId86"/>
    <p:sldId id="398" r:id="rId87"/>
    <p:sldId id="399" r:id="rId88"/>
    <p:sldId id="400" r:id="rId89"/>
    <p:sldId id="401" r:id="rId90"/>
    <p:sldId id="402" r:id="rId91"/>
    <p:sldId id="403" r:id="rId92"/>
    <p:sldId id="404" r:id="rId93"/>
    <p:sldId id="370" r:id="rId94"/>
    <p:sldId id="430" r:id="rId95"/>
    <p:sldId id="371" r:id="rId96"/>
    <p:sldId id="372" r:id="rId97"/>
    <p:sldId id="373" r:id="rId98"/>
    <p:sldId id="406" r:id="rId99"/>
    <p:sldId id="407" r:id="rId100"/>
    <p:sldId id="408" r:id="rId10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4" d="100"/>
          <a:sy n="34" d="100"/>
        </p:scale>
        <p:origin x="-1627" y="-7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Office_Excel1.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Usuario\Meus%20documentos\Downloads\Grupos%20cadastrados%20e%20treinado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BR"/>
  <c:chart>
    <c:autoTitleDeleted val="1"/>
    <c:plotArea>
      <c:layout>
        <c:manualLayout>
          <c:layoutTarget val="inner"/>
          <c:xMode val="edge"/>
          <c:yMode val="edge"/>
          <c:x val="0.17226227648268141"/>
          <c:y val="0.1139985488162111"/>
          <c:w val="0.82567224894302005"/>
          <c:h val="0.63187274372273428"/>
        </c:manualLayout>
      </c:layout>
      <c:barChart>
        <c:barDir val="col"/>
        <c:grouping val="clustered"/>
        <c:ser>
          <c:idx val="0"/>
          <c:order val="0"/>
          <c:tx>
            <c:strRef>
              <c:f>Plan1!$B$1</c:f>
              <c:strCache>
                <c:ptCount val="1"/>
                <c:pt idx="0">
                  <c:v>pré aplicação</c:v>
                </c:pt>
              </c:strCache>
            </c:strRef>
          </c:tx>
          <c:dLbls>
            <c:dLbl>
              <c:idx val="0"/>
              <c:layout>
                <c:manualLayout>
                  <c:x val="0.24345146379044874"/>
                  <c:y val="0.66096866096866091"/>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986-4A1F-BC46-1B070010E31E}"/>
                </c:ext>
              </c:extLst>
            </c:dLbl>
            <c:txPr>
              <a:bodyPr rot="0" vert="horz"/>
              <a:lstStyle/>
              <a:p>
                <a:pPr>
                  <a:defRPr/>
                </a:pPr>
                <a:endParaRPr lang="pt-BR"/>
              </a:p>
            </c:txPr>
            <c:dLblPos val="outEnd"/>
            <c:showVal val="1"/>
            <c:extLst xmlns:c16r2="http://schemas.microsoft.com/office/drawing/2015/06/chart">
              <c:ext xmlns:c15="http://schemas.microsoft.com/office/drawing/2012/chart" uri="{CE6537A1-D6FC-4f65-9D91-7224C49458BB}">
                <c15:showLeaderLines val="0"/>
              </c:ext>
            </c:extLst>
          </c:dLbls>
          <c:cat>
            <c:strRef>
              <c:f>Plan1!$A$2</c:f>
              <c:strCache>
                <c:ptCount val="1"/>
                <c:pt idx="0">
                  <c:v>número de aplicações realizadas</c:v>
                </c:pt>
              </c:strCache>
            </c:strRef>
          </c:cat>
          <c:val>
            <c:numRef>
              <c:f>Plan1!$B$2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0-813B-4896-BC21-0FA46ED98D59}"/>
            </c:ext>
          </c:extLst>
        </c:ser>
        <c:ser>
          <c:idx val="1"/>
          <c:order val="1"/>
          <c:tx>
            <c:strRef>
              <c:f>Plan1!$C$1</c:f>
              <c:strCache>
                <c:ptCount val="1"/>
                <c:pt idx="0">
                  <c:v>após 6 aplicações</c:v>
                </c:pt>
              </c:strCache>
            </c:strRef>
          </c:tx>
          <c:dLbls>
            <c:dLbl>
              <c:idx val="0"/>
              <c:layout>
                <c:manualLayout>
                  <c:x val="-0.26040061633282274"/>
                  <c:y val="0.14529914529914667"/>
                </c:manualLayout>
              </c:layout>
              <c:dLblPos val="outEnd"/>
              <c:showVal val="1"/>
              <c:extLst xmlns:c16r2="http://schemas.microsoft.com/office/drawing/2015/06/chart">
                <c:ext xmlns:c15="http://schemas.microsoft.com/office/drawing/2012/chart" uri="{CE6537A1-D6FC-4f65-9D91-7224C49458BB}">
                  <c15:layout>
                    <c:manualLayout>
                      <c:w val="1.7134052388289672E-2"/>
                      <c:h val="2.8404782735491397E-2"/>
                    </c:manualLayout>
                  </c15:layout>
                </c:ext>
                <c:ext xmlns:c16="http://schemas.microsoft.com/office/drawing/2014/chart" uri="{C3380CC4-5D6E-409C-BE32-E72D297353CC}">
                  <c16:uniqueId val="{00000001-D986-4A1F-BC46-1B070010E31E}"/>
                </c:ext>
              </c:extLst>
            </c:dLbl>
            <c:txPr>
              <a:bodyPr rot="0" vert="horz"/>
              <a:lstStyle/>
              <a:p>
                <a:pPr>
                  <a:defRPr/>
                </a:pPr>
                <a:endParaRPr lang="pt-BR"/>
              </a:p>
            </c:txPr>
            <c:dLblPos val="outEnd"/>
            <c:showVal val="1"/>
            <c:extLst xmlns:c16r2="http://schemas.microsoft.com/office/drawing/2015/06/chart">
              <c:ext xmlns:c15="http://schemas.microsoft.com/office/drawing/2012/chart" uri="{CE6537A1-D6FC-4f65-9D91-7224C49458BB}">
                <c15:showLeaderLines val="0"/>
              </c:ext>
            </c:extLst>
          </c:dLbls>
          <c:cat>
            <c:strRef>
              <c:f>Plan1!$A$2</c:f>
              <c:strCache>
                <c:ptCount val="1"/>
                <c:pt idx="0">
                  <c:v>número de aplicações realizadas</c:v>
                </c:pt>
              </c:strCache>
            </c:strRef>
          </c:cat>
          <c:val>
            <c:numRef>
              <c:f>Plan1!$C$2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813B-4896-BC21-0FA46ED98D59}"/>
            </c:ext>
          </c:extLst>
        </c:ser>
        <c:dLbls>
          <c:showVal val="1"/>
        </c:dLbls>
        <c:gapWidth val="219"/>
        <c:overlap val="-27"/>
        <c:axId val="172636032"/>
        <c:axId val="172637568"/>
      </c:barChart>
      <c:catAx>
        <c:axId val="172636032"/>
        <c:scaling>
          <c:orientation val="minMax"/>
        </c:scaling>
        <c:axPos val="b"/>
        <c:numFmt formatCode="General" sourceLinked="1"/>
        <c:majorTickMark val="none"/>
        <c:tickLblPos val="nextTo"/>
        <c:txPr>
          <a:bodyPr rot="-60000000" vert="horz"/>
          <a:lstStyle/>
          <a:p>
            <a:pPr>
              <a:defRPr/>
            </a:pPr>
            <a:endParaRPr lang="pt-BR"/>
          </a:p>
        </c:txPr>
        <c:crossAx val="172637568"/>
        <c:crosses val="autoZero"/>
        <c:auto val="1"/>
        <c:lblAlgn val="ctr"/>
        <c:lblOffset val="100"/>
      </c:catAx>
      <c:valAx>
        <c:axId val="172637568"/>
        <c:scaling>
          <c:orientation val="minMax"/>
        </c:scaling>
        <c:axPos val="l"/>
        <c:majorGridlines/>
        <c:title>
          <c:tx>
            <c:rich>
              <a:bodyPr rot="-5400000" vert="horz"/>
              <a:lstStyle/>
              <a:p>
                <a:pPr>
                  <a:defRPr/>
                </a:pPr>
                <a:r>
                  <a:rPr lang="pt-BR"/>
                  <a:t>intensidade da dor</a:t>
                </a:r>
              </a:p>
            </c:rich>
          </c:tx>
          <c:layout/>
        </c:title>
        <c:numFmt formatCode="General" sourceLinked="1"/>
        <c:majorTickMark val="none"/>
        <c:tickLblPos val="nextTo"/>
        <c:txPr>
          <a:bodyPr rot="-60000000" vert="horz"/>
          <a:lstStyle/>
          <a:p>
            <a:pPr>
              <a:defRPr/>
            </a:pPr>
            <a:endParaRPr lang="pt-BR"/>
          </a:p>
        </c:txPr>
        <c:crossAx val="172636032"/>
        <c:crosses val="autoZero"/>
        <c:crossBetween val="between"/>
      </c:valAx>
    </c:plotArea>
    <c:legend>
      <c:legendPos val="b"/>
      <c:layout>
        <c:manualLayout>
          <c:xMode val="edge"/>
          <c:yMode val="edge"/>
          <c:x val="0.16166967452833542"/>
          <c:y val="0.80861765135890962"/>
          <c:w val="0.83833032547166042"/>
          <c:h val="0.13706174118349831"/>
        </c:manualLayout>
      </c:layout>
      <c:txPr>
        <a:bodyPr rot="0" vert="horz"/>
        <a:lstStyle/>
        <a:p>
          <a:pPr>
            <a:defRPr/>
          </a:pPr>
          <a:endParaRPr lang="pt-BR"/>
        </a:p>
      </c:txPr>
    </c:legend>
    <c:plotVisOnly val="1"/>
    <c:dispBlanksAs val="gap"/>
  </c:chart>
  <c:txPr>
    <a:bodyPr/>
    <a:lstStyle/>
    <a:p>
      <a:pPr>
        <a:defRPr sz="1800"/>
      </a:pPr>
      <a:endParaRPr lang="pt-B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title>
      <c:tx>
        <c:rich>
          <a:bodyPr/>
          <a:lstStyle/>
          <a:p>
            <a:pPr>
              <a:defRPr lang="en-US"/>
            </a:pPr>
            <a:r>
              <a:rPr lang="pt-BR"/>
              <a:t>Centros de Tratamento - Projeto</a:t>
            </a:r>
            <a:r>
              <a:rPr lang="pt-BR" baseline="0"/>
              <a:t> TFD Brasil</a:t>
            </a:r>
            <a:endParaRPr lang="pt-BR"/>
          </a:p>
        </c:rich>
      </c:tx>
      <c:layout/>
    </c:title>
    <c:plotArea>
      <c:layout/>
      <c:barChart>
        <c:barDir val="col"/>
        <c:grouping val="clustered"/>
        <c:ser>
          <c:idx val="0"/>
          <c:order val="0"/>
          <c:tx>
            <c:v>Centros Cadastrados</c:v>
          </c:tx>
          <c:cat>
            <c:strRef>
              <c:f>Plan1!$A$2:$A$6</c:f>
              <c:strCache>
                <c:ptCount val="5"/>
                <c:pt idx="0">
                  <c:v>N</c:v>
                </c:pt>
                <c:pt idx="1">
                  <c:v>NE</c:v>
                </c:pt>
                <c:pt idx="2">
                  <c:v>CO</c:v>
                </c:pt>
                <c:pt idx="3">
                  <c:v>SE</c:v>
                </c:pt>
                <c:pt idx="4">
                  <c:v>S</c:v>
                </c:pt>
              </c:strCache>
            </c:strRef>
          </c:cat>
          <c:val>
            <c:numRef>
              <c:f>Plan1!$B$2:$B$6</c:f>
              <c:numCache>
                <c:formatCode>General</c:formatCode>
                <c:ptCount val="5"/>
                <c:pt idx="0">
                  <c:v>1</c:v>
                </c:pt>
                <c:pt idx="1">
                  <c:v>8</c:v>
                </c:pt>
                <c:pt idx="2">
                  <c:v>5</c:v>
                </c:pt>
                <c:pt idx="3">
                  <c:v>19</c:v>
                </c:pt>
                <c:pt idx="4">
                  <c:v>8</c:v>
                </c:pt>
              </c:numCache>
            </c:numRef>
          </c:val>
        </c:ser>
        <c:ser>
          <c:idx val="1"/>
          <c:order val="1"/>
          <c:tx>
            <c:v>Centros em Funcionamento</c:v>
          </c:tx>
          <c:cat>
            <c:strRef>
              <c:f>Plan1!$A$2:$A$6</c:f>
              <c:strCache>
                <c:ptCount val="5"/>
                <c:pt idx="0">
                  <c:v>N</c:v>
                </c:pt>
                <c:pt idx="1">
                  <c:v>NE</c:v>
                </c:pt>
                <c:pt idx="2">
                  <c:v>CO</c:v>
                </c:pt>
                <c:pt idx="3">
                  <c:v>SE</c:v>
                </c:pt>
                <c:pt idx="4">
                  <c:v>S</c:v>
                </c:pt>
              </c:strCache>
            </c:strRef>
          </c:cat>
          <c:val>
            <c:numRef>
              <c:f>Plan1!$C$2:$C$6</c:f>
              <c:numCache>
                <c:formatCode>General</c:formatCode>
                <c:ptCount val="5"/>
                <c:pt idx="0">
                  <c:v>0</c:v>
                </c:pt>
                <c:pt idx="1">
                  <c:v>4</c:v>
                </c:pt>
                <c:pt idx="2">
                  <c:v>3</c:v>
                </c:pt>
                <c:pt idx="3">
                  <c:v>9</c:v>
                </c:pt>
                <c:pt idx="4">
                  <c:v>3</c:v>
                </c:pt>
              </c:numCache>
            </c:numRef>
          </c:val>
        </c:ser>
        <c:axId val="122865536"/>
        <c:axId val="122867072"/>
      </c:barChart>
      <c:catAx>
        <c:axId val="122865536"/>
        <c:scaling>
          <c:orientation val="minMax"/>
        </c:scaling>
        <c:axPos val="b"/>
        <c:majorTickMark val="none"/>
        <c:tickLblPos val="nextTo"/>
        <c:txPr>
          <a:bodyPr/>
          <a:lstStyle/>
          <a:p>
            <a:pPr>
              <a:defRPr lang="en-US"/>
            </a:pPr>
            <a:endParaRPr lang="pt-BR"/>
          </a:p>
        </c:txPr>
        <c:crossAx val="122867072"/>
        <c:crosses val="autoZero"/>
        <c:auto val="1"/>
        <c:lblAlgn val="ctr"/>
        <c:lblOffset val="100"/>
      </c:catAx>
      <c:valAx>
        <c:axId val="122867072"/>
        <c:scaling>
          <c:orientation val="minMax"/>
        </c:scaling>
        <c:axPos val="l"/>
        <c:majorGridlines/>
        <c:numFmt formatCode="General" sourceLinked="1"/>
        <c:majorTickMark val="none"/>
        <c:tickLblPos val="nextTo"/>
        <c:txPr>
          <a:bodyPr/>
          <a:lstStyle/>
          <a:p>
            <a:pPr>
              <a:defRPr lang="en-US"/>
            </a:pPr>
            <a:endParaRPr lang="pt-BR"/>
          </a:p>
        </c:txPr>
        <c:crossAx val="122865536"/>
        <c:crosses val="autoZero"/>
        <c:crossBetween val="between"/>
      </c:valAx>
    </c:plotArea>
    <c:legend>
      <c:legendPos val="r"/>
      <c:layout/>
      <c:txPr>
        <a:bodyPr/>
        <a:lstStyle/>
        <a:p>
          <a:pPr>
            <a:defRPr lang="en-US"/>
          </a:pPr>
          <a:endParaRPr lang="pt-BR"/>
        </a:p>
      </c:txPr>
    </c:legend>
    <c:plotVisOnly val="1"/>
  </c:chart>
  <c:spPr>
    <a:ln>
      <a:noFill/>
    </a:ln>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8.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image" Target="../media/image19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image" Target="../media/image276.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image" Target="../media/image279.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image" Target="../media/image28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9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image" Target="../media/image8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image" Target="../media/image19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image" Target="../media/image19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E64BB-CC89-4853-82DD-12C74E21CEBC}" type="datetimeFigureOut">
              <a:rPr lang="pt-BR" smtClean="0"/>
              <a:pPr/>
              <a:t>24/11/2019</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26DB3D-0A28-488C-9B0D-563AB355F177}"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Imagem de Slide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5363" name="Espaço Reservado para Anotações 2"/>
          <p:cNvSpPr>
            <a:spLocks noGrp="1"/>
          </p:cNvSpPr>
          <p:nvPr>
            <p:ph type="body" idx="1"/>
          </p:nvPr>
        </p:nvSpPr>
        <p:spPr bwMode="auto">
          <a:xfrm>
            <a:off x="685349" y="4343400"/>
            <a:ext cx="5487302" cy="4114800"/>
          </a:xfrm>
          <a:prstGeom prst="rect">
            <a:avLst/>
          </a:prstGeom>
          <a:noFill/>
          <a:ln>
            <a:miter lim="800000"/>
            <a:headEnd/>
            <a:tailEnd/>
          </a:ln>
        </p:spPr>
        <p:txBody>
          <a:bodyPr/>
          <a:lstStyle/>
          <a:p>
            <a:endParaRPr lang="pt-BR" smtClean="0">
              <a:latin typeface="Arial" charset="0"/>
            </a:endParaRPr>
          </a:p>
        </p:txBody>
      </p:sp>
      <p:sp>
        <p:nvSpPr>
          <p:cNvPr id="15364" name="Espaço Reservado para Número de Slide 3"/>
          <p:cNvSpPr>
            <a:spLocks noGrp="1"/>
          </p:cNvSpPr>
          <p:nvPr>
            <p:ph type="sldNum" sz="quarter" idx="4294967295"/>
          </p:nvPr>
        </p:nvSpPr>
        <p:spPr bwMode="auto">
          <a:xfrm>
            <a:off x="3884396" y="8686801"/>
            <a:ext cx="2972477" cy="455084"/>
          </a:xfrm>
          <a:prstGeom prst="rect">
            <a:avLst/>
          </a:prstGeom>
          <a:noFill/>
          <a:ln>
            <a:miter lim="800000"/>
            <a:headEnd/>
            <a:tailEnd/>
          </a:ln>
        </p:spPr>
        <p:txBody>
          <a:bodyPr/>
          <a:lstStyle/>
          <a:p>
            <a:fld id="{C81CC4B4-C225-4C1F-85C8-A6B8324674F3}" type="slidenum">
              <a:rPr lang="pt-BR">
                <a:latin typeface="Arial" charset="0"/>
              </a:rPr>
              <a:pPr/>
              <a:t>8</a:t>
            </a:fld>
            <a:endParaRPr lang="pt-BR">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80AB2144-747A-4408-94B9-C2C885CDFA62}" type="slidenum">
              <a:rPr lang="pt-BR" smtClean="0"/>
              <a:pPr/>
              <a:t>62</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1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altLang="pt-BR" smtClean="0"/>
              <a:t>So, the objective of this study is to propose PDI as an alternative to the treatment of pneumonia, or as an auxiliary technique.</a:t>
            </a:r>
            <a:endParaRPr lang="pt-BR" altLang="pt-BR" smtClean="0"/>
          </a:p>
          <a:p>
            <a:endParaRPr lang="pt-BR" altLang="pt-BR" smtClean="0"/>
          </a:p>
          <a:p>
            <a:endParaRPr lang="pt-BR" altLang="pt-BR" smtClean="0"/>
          </a:p>
        </p:txBody>
      </p:sp>
      <p:sp>
        <p:nvSpPr>
          <p:cNvPr id="8196" name="Espaço Reservado para Número de Slide 3"/>
          <p:cNvSpPr>
            <a:spLocks noGrp="1"/>
          </p:cNvSpPr>
          <p:nvPr>
            <p:ph type="sldNum" sz="quarter" idx="5"/>
          </p:nvPr>
        </p:nvSpPr>
        <p:spPr bwMode="auto">
          <a:noFill/>
          <a:ln>
            <a:miter lim="800000"/>
            <a:headEnd/>
            <a:tailEnd/>
          </a:ln>
        </p:spPr>
        <p:txBody>
          <a:bodyPr/>
          <a:lstStyle/>
          <a:p>
            <a:fld id="{4A9D618A-C4AB-4AF9-A2D8-EA2CC00DA603}" type="slidenum">
              <a:rPr lang="pt-BR" altLang="pt-BR"/>
              <a:pPr/>
              <a:t>65</a:t>
            </a:fld>
            <a:endParaRPr lang="pt-BR" alt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2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altLang="pt-BR" smtClean="0"/>
              <a:t>For the survival rate the animals were monitored for 50 days; and during that period, 60% of the control group died. In the PDI group, however, no death was observed. During this experiment the animals weight was monitored, and we observed that in the PDI group the animals weight remained the same. However, for the control group the animals weight decreased continuously until death. </a:t>
            </a:r>
            <a:endParaRPr lang="pt-BR" altLang="pt-BR" smtClean="0"/>
          </a:p>
        </p:txBody>
      </p:sp>
      <p:sp>
        <p:nvSpPr>
          <p:cNvPr id="9220" name="Espaço Reservado para Número de Slide 3"/>
          <p:cNvSpPr>
            <a:spLocks noGrp="1"/>
          </p:cNvSpPr>
          <p:nvPr>
            <p:ph type="sldNum" sz="quarter" idx="5"/>
          </p:nvPr>
        </p:nvSpPr>
        <p:spPr bwMode="auto">
          <a:noFill/>
          <a:ln>
            <a:miter lim="800000"/>
            <a:headEnd/>
            <a:tailEnd/>
          </a:ln>
        </p:spPr>
        <p:txBody>
          <a:bodyPr/>
          <a:lstStyle/>
          <a:p>
            <a:fld id="{E6BEAB06-481C-4CD2-A887-0A434A9A3740}" type="slidenum">
              <a:rPr lang="pt-BR" altLang="pt-BR"/>
              <a:pPr/>
              <a:t>66</a:t>
            </a:fld>
            <a:endParaRPr lang="pt-BR" alt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024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altLang="pt-BR" smtClean="0"/>
              <a:t>Here we have the CFU recovery results. For control, light and ICG groups, CFU recovery ranged between 10 to the third and 10 to the fourth, on average. For the PDI group, however, only 1 animal allowed enough recovery of CFU to be counted; because there was no bacterial growth in other animals. Therefore, there was a reduction of CFU of about three logs in the PDI group compared to the other groups.</a:t>
            </a:r>
            <a:endParaRPr lang="pt-BR" altLang="pt-BR" smtClean="0"/>
          </a:p>
        </p:txBody>
      </p:sp>
      <p:sp>
        <p:nvSpPr>
          <p:cNvPr id="10244" name="Espaço Reservado para Número de Slide 3"/>
          <p:cNvSpPr>
            <a:spLocks noGrp="1"/>
          </p:cNvSpPr>
          <p:nvPr>
            <p:ph type="sldNum" sz="quarter" idx="5"/>
          </p:nvPr>
        </p:nvSpPr>
        <p:spPr bwMode="auto">
          <a:noFill/>
          <a:ln>
            <a:miter lim="800000"/>
            <a:headEnd/>
            <a:tailEnd/>
          </a:ln>
        </p:spPr>
        <p:txBody>
          <a:bodyPr/>
          <a:lstStyle/>
          <a:p>
            <a:fld id="{12980AE6-F727-439D-BC70-72210A33D732}" type="slidenum">
              <a:rPr lang="pt-BR" altLang="pt-BR"/>
              <a:pPr/>
              <a:t>67</a:t>
            </a:fld>
            <a:endParaRPr lang="pt-BR" alt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35171" name="Notes Placeholder 2"/>
          <p:cNvSpPr>
            <a:spLocks noGrp="1"/>
          </p:cNvSpPr>
          <p:nvPr>
            <p:ph type="body" idx="1"/>
          </p:nvPr>
        </p:nvSpPr>
        <p:spPr bwMode="auto">
          <a:xfrm>
            <a:off x="686022" y="4342815"/>
            <a:ext cx="5485957" cy="4114693"/>
          </a:xfrm>
          <a:prstGeom prst="rect">
            <a:avLst/>
          </a:prstGeom>
          <a:noFill/>
          <a:ln>
            <a:miter lim="800000"/>
            <a:headEnd/>
            <a:tailEnd/>
          </a:ln>
        </p:spPr>
        <p:txBody>
          <a:bodyPr/>
          <a:lstStyle/>
          <a:p>
            <a:endParaRPr lang="pt-BR" smtClean="0">
              <a:latin typeface="Arial" pitchFamily="34" charset="0"/>
            </a:endParaRPr>
          </a:p>
        </p:txBody>
      </p:sp>
      <p:sp>
        <p:nvSpPr>
          <p:cNvPr id="135172" name="Slide Number Placeholder 3"/>
          <p:cNvSpPr>
            <a:spLocks noGrp="1"/>
          </p:cNvSpPr>
          <p:nvPr>
            <p:ph type="sldNum" sz="quarter" idx="4294967295"/>
          </p:nvPr>
        </p:nvSpPr>
        <p:spPr bwMode="auto">
          <a:xfrm>
            <a:off x="3884501" y="8685627"/>
            <a:ext cx="2972391" cy="456241"/>
          </a:xfrm>
          <a:prstGeom prst="rect">
            <a:avLst/>
          </a:prstGeom>
          <a:noFill/>
          <a:ln>
            <a:miter lim="800000"/>
            <a:headEnd/>
            <a:tailEnd/>
          </a:ln>
        </p:spPr>
        <p:txBody>
          <a:bodyPr/>
          <a:lstStyle/>
          <a:p>
            <a:fld id="{065177C9-F9EC-4CB3-AB25-0EC6D6D6B9A8}" type="slidenum">
              <a:rPr lang="pt-BR">
                <a:latin typeface="Arial" pitchFamily="34" charset="0"/>
              </a:rPr>
              <a:pPr/>
              <a:t>87</a:t>
            </a:fld>
            <a:endParaRPr lang="pt-BR">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prstGeom prst="rect">
            <a:avLst/>
          </a:prstGeom>
          <a:noFill/>
          <a:ln>
            <a:miter lim="800000"/>
            <a:headEnd/>
            <a:tailEnd/>
          </a:ln>
        </p:spPr>
      </p:sp>
      <p:sp>
        <p:nvSpPr>
          <p:cNvPr id="136195" name="Notes Placeholder 2"/>
          <p:cNvSpPr>
            <a:spLocks noGrp="1"/>
          </p:cNvSpPr>
          <p:nvPr>
            <p:ph type="body" idx="1"/>
          </p:nvPr>
        </p:nvSpPr>
        <p:spPr bwMode="auto">
          <a:xfrm>
            <a:off x="686022" y="4342815"/>
            <a:ext cx="5485957" cy="4114693"/>
          </a:xfrm>
          <a:prstGeom prst="rect">
            <a:avLst/>
          </a:prstGeom>
          <a:noFill/>
          <a:ln>
            <a:miter lim="800000"/>
            <a:headEnd/>
            <a:tailEnd/>
          </a:ln>
        </p:spPr>
        <p:txBody>
          <a:bodyPr/>
          <a:lstStyle/>
          <a:p>
            <a:endParaRPr lang="pt-BR" smtClean="0">
              <a:latin typeface="Arial" pitchFamily="34" charset="0"/>
            </a:endParaRPr>
          </a:p>
        </p:txBody>
      </p:sp>
      <p:sp>
        <p:nvSpPr>
          <p:cNvPr id="136196" name="Slide Number Placeholder 3"/>
          <p:cNvSpPr>
            <a:spLocks noGrp="1"/>
          </p:cNvSpPr>
          <p:nvPr>
            <p:ph type="sldNum" sz="quarter" idx="4294967295"/>
          </p:nvPr>
        </p:nvSpPr>
        <p:spPr bwMode="auto">
          <a:xfrm>
            <a:off x="3884501" y="8685627"/>
            <a:ext cx="2972391" cy="456241"/>
          </a:xfrm>
          <a:prstGeom prst="rect">
            <a:avLst/>
          </a:prstGeom>
          <a:noFill/>
          <a:ln>
            <a:miter lim="800000"/>
            <a:headEnd/>
            <a:tailEnd/>
          </a:ln>
        </p:spPr>
        <p:txBody>
          <a:bodyPr/>
          <a:lstStyle/>
          <a:p>
            <a:fld id="{BD66B0B5-8E6B-48FB-89F0-32309354D591}" type="slidenum">
              <a:rPr lang="pt-BR">
                <a:latin typeface="Arial" pitchFamily="34" charset="0"/>
              </a:rPr>
              <a:pPr/>
              <a:t>88</a:t>
            </a:fld>
            <a:endParaRPr lang="pt-BR">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358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latin typeface="Arial" pitchFamily="34" charset="0"/>
            </a:endParaRPr>
          </a:p>
        </p:txBody>
      </p:sp>
      <p:sp>
        <p:nvSpPr>
          <p:cNvPr id="33587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41ED30-811E-4B9E-B2D5-2FAAAFF1279F}" type="slidenum">
              <a:rPr lang="pt-BR" smtClean="0"/>
              <a:pPr/>
              <a:t>90</a:t>
            </a:fld>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409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latin typeface="Arial" pitchFamily="34" charset="0"/>
            </a:endParaRPr>
          </a:p>
        </p:txBody>
      </p:sp>
      <p:sp>
        <p:nvSpPr>
          <p:cNvPr id="34099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144756-E3F9-4870-8C7D-5D74BC7456AB}" type="slidenum">
              <a:rPr lang="pt-BR" smtClean="0"/>
              <a:pPr/>
              <a:t>91</a:t>
            </a:fld>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420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latin typeface="Arial" pitchFamily="34" charset="0"/>
            </a:endParaRPr>
          </a:p>
        </p:txBody>
      </p:sp>
      <p:sp>
        <p:nvSpPr>
          <p:cNvPr id="3420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6E38F1-D872-4413-8FEC-32BF66BEAA69}" type="slidenum">
              <a:rPr lang="pt-BR" smtClean="0"/>
              <a:pPr/>
              <a:t>92</a:t>
            </a:fld>
            <a:endParaRPr lang="pt-B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13CFC80-50CC-4948-8425-E4EB4020DD1A}" type="slidenum">
              <a:rPr lang="pt-BR" smtClean="0"/>
              <a:pPr/>
              <a:t>96</a:t>
            </a:fld>
            <a:endParaRPr lang="pt-BR"/>
          </a:p>
        </p:txBody>
      </p:sp>
    </p:spTree>
    <p:extLst>
      <p:ext uri="{BB962C8B-B14F-4D97-AF65-F5344CB8AC3E}">
        <p14:creationId xmlns:p14="http://schemas.microsoft.com/office/powerpoint/2010/main" xmlns="" val="424558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ço Reservado para Imagem de Slide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23907" name="Espaço Reservado para Anotações 2"/>
          <p:cNvSpPr>
            <a:spLocks noGrp="1"/>
          </p:cNvSpPr>
          <p:nvPr>
            <p:ph type="body" idx="1"/>
          </p:nvPr>
        </p:nvSpPr>
        <p:spPr bwMode="auto">
          <a:xfrm>
            <a:off x="686023" y="4342816"/>
            <a:ext cx="5485957" cy="4114693"/>
          </a:xfrm>
          <a:prstGeom prst="rect">
            <a:avLst/>
          </a:prstGeom>
          <a:noFill/>
          <a:ln>
            <a:miter lim="800000"/>
            <a:headEnd/>
            <a:tailEnd/>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64AFAEBB-9452-3345-978D-DCE35052A7E0}" type="slidenum">
              <a:rPr lang="en-US" smtClean="0"/>
              <a:pPr/>
              <a:t>97</a:t>
            </a:fld>
            <a:endParaRPr lang="en-US"/>
          </a:p>
        </p:txBody>
      </p:sp>
    </p:spTree>
    <p:extLst>
      <p:ext uri="{BB962C8B-B14F-4D97-AF65-F5344CB8AC3E}">
        <p14:creationId xmlns:p14="http://schemas.microsoft.com/office/powerpoint/2010/main" xmlns="" val="224623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80AB2144-747A-4408-94B9-C2C885CDFA62}" type="slidenum">
              <a:rPr lang="pt-BR" smtClean="0"/>
              <a:pPr/>
              <a:t>22</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A5BB96-328D-4B7D-B075-CB25E374F072}" type="slidenum">
              <a:rPr lang="lv-LV" altLang="lv-LV"/>
              <a:pPr/>
              <a:t>38</a:t>
            </a:fld>
            <a:endParaRPr lang="lv-LV" altLang="lv-LV"/>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p:txBody>
          <a:bodyPr/>
          <a:lstStyle/>
          <a:p>
            <a:r>
              <a:rPr lang="lv-LV" altLang="lv-LV"/>
              <a:t>P.S. = smadzeņu pataloģija, kad SN šūnas atmirst un vairs neražo dopamīnu, kas ir vajadzīgs, lai smadzenes liktu veikt kustības.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ço Reservado para Imagem de Slide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35171" name="Espaço Reservado para Anotações 2"/>
          <p:cNvSpPr>
            <a:spLocks noGrp="1"/>
          </p:cNvSpPr>
          <p:nvPr>
            <p:ph type="body" idx="1"/>
          </p:nvPr>
        </p:nvSpPr>
        <p:spPr bwMode="auto">
          <a:xfrm>
            <a:off x="686022" y="4342815"/>
            <a:ext cx="5485957" cy="4114693"/>
          </a:xfrm>
          <a:prstGeom prst="rect">
            <a:avLst/>
          </a:prstGeom>
          <a:noFill/>
          <a:ln>
            <a:miter lim="800000"/>
            <a:headEnd/>
            <a:tailEnd/>
          </a:ln>
        </p:spPr>
        <p:txBody>
          <a:bodyPr/>
          <a:lstStyle/>
          <a:p>
            <a:endParaRPr lang="pt-BR" altLang="pt-BR" smtClean="0"/>
          </a:p>
        </p:txBody>
      </p:sp>
      <p:sp>
        <p:nvSpPr>
          <p:cNvPr id="135172" name="Espaço Reservado para Número de Slide 3"/>
          <p:cNvSpPr>
            <a:spLocks noGrp="1"/>
          </p:cNvSpPr>
          <p:nvPr>
            <p:ph type="sldNum" sz="quarter" idx="4294967295"/>
          </p:nvPr>
        </p:nvSpPr>
        <p:spPr bwMode="auto">
          <a:xfrm>
            <a:off x="3884501" y="8685627"/>
            <a:ext cx="2972391" cy="456241"/>
          </a:xfrm>
          <a:prstGeom prst="rect">
            <a:avLst/>
          </a:prstGeom>
          <a:noFill/>
          <a:ln>
            <a:miter lim="800000"/>
            <a:headEnd/>
            <a:tailEnd/>
          </a:ln>
        </p:spPr>
        <p:txBody>
          <a:bodyPr/>
          <a:lstStyle/>
          <a:p>
            <a:fld id="{AF0876C7-F1B5-4153-AACA-79F1990D57C4}" type="slidenum">
              <a:rPr lang="pt-BR" altLang="pt-BR">
                <a:latin typeface="Arial" pitchFamily="34" charset="0"/>
                <a:cs typeface="Arial" pitchFamily="34" charset="0"/>
              </a:rPr>
              <a:pPr/>
              <a:t>48</a:t>
            </a:fld>
            <a:endParaRPr lang="pt-BR" altLang="pt-BR">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ço Reservado para Imagem de Slide 1"/>
          <p:cNvSpPr>
            <a:spLocks noGrp="1" noRot="1" noChangeAspect="1"/>
          </p:cNvSpPr>
          <p:nvPr>
            <p:ph type="sldImg"/>
          </p:nvPr>
        </p:nvSpPr>
        <p:spPr bwMode="auto">
          <a:xfrm>
            <a:off x="2142295" y="686493"/>
            <a:ext cx="2573412" cy="3428200"/>
          </a:xfrm>
          <a:prstGeom prst="rect">
            <a:avLst/>
          </a:prstGeom>
          <a:noFill/>
          <a:ln>
            <a:miter lim="800000"/>
            <a:headEnd/>
            <a:tailEnd/>
          </a:ln>
        </p:spPr>
      </p:sp>
      <p:sp>
        <p:nvSpPr>
          <p:cNvPr id="136195" name="Espaço Reservado para Anotações 2"/>
          <p:cNvSpPr>
            <a:spLocks noGrp="1"/>
          </p:cNvSpPr>
          <p:nvPr>
            <p:ph type="body" idx="1"/>
          </p:nvPr>
        </p:nvSpPr>
        <p:spPr bwMode="auto">
          <a:xfrm>
            <a:off x="686022" y="4342815"/>
            <a:ext cx="5485957" cy="4114693"/>
          </a:xfrm>
          <a:prstGeom prst="rect">
            <a:avLst/>
          </a:prstGeom>
          <a:noFill/>
          <a:ln>
            <a:miter lim="800000"/>
            <a:headEnd/>
            <a:tailEnd/>
          </a:ln>
        </p:spPr>
        <p:txBody>
          <a:bodyPr/>
          <a:lstStyle/>
          <a:p>
            <a:endParaRPr lang="en-US" smtClean="0"/>
          </a:p>
        </p:txBody>
      </p:sp>
      <p:sp>
        <p:nvSpPr>
          <p:cNvPr id="136196" name="Espaço Reservado para Número de Slide 3"/>
          <p:cNvSpPr>
            <a:spLocks noGrp="1"/>
          </p:cNvSpPr>
          <p:nvPr>
            <p:ph type="sldNum" sz="quarter" idx="4294967295"/>
          </p:nvPr>
        </p:nvSpPr>
        <p:spPr bwMode="auto">
          <a:xfrm>
            <a:off x="3884501" y="8685627"/>
            <a:ext cx="2972391" cy="456241"/>
          </a:xfrm>
          <a:prstGeom prst="rect">
            <a:avLst/>
          </a:prstGeom>
          <a:noFill/>
          <a:ln>
            <a:miter lim="800000"/>
            <a:headEnd/>
            <a:tailEnd/>
          </a:ln>
        </p:spPr>
        <p:txBody>
          <a:bodyPr/>
          <a:lstStyle/>
          <a:p>
            <a:fld id="{935A5992-6114-4674-9CC4-643BA9B296F6}" type="slidenum">
              <a:rPr lang="en-US"/>
              <a:pPr/>
              <a:t>50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en-US" dirty="0"/>
          </a:p>
        </p:txBody>
      </p:sp>
      <p:sp>
        <p:nvSpPr>
          <p:cNvPr id="4" name="Espaço Reservado para Número de Slide 3"/>
          <p:cNvSpPr>
            <a:spLocks noGrp="1"/>
          </p:cNvSpPr>
          <p:nvPr>
            <p:ph type="sldNum" sz="quarter" idx="10"/>
          </p:nvPr>
        </p:nvSpPr>
        <p:spPr/>
        <p:txBody>
          <a:bodyPr/>
          <a:lstStyle/>
          <a:p>
            <a:fld id="{80AB2144-747A-4408-94B9-C2C885CDFA62}" type="slidenum">
              <a:rPr lang="pt-BR" smtClean="0"/>
              <a:pPr/>
              <a:t>54</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
        <p:nvSpPr>
          <p:cNvPr id="64516" name="Slide Number Placeholder 3"/>
          <p:cNvSpPr>
            <a:spLocks noGrp="1"/>
          </p:cNvSpPr>
          <p:nvPr>
            <p:ph type="sldNum" sz="quarter" idx="5"/>
          </p:nvPr>
        </p:nvSpPr>
        <p:spPr bwMode="auto">
          <a:noFill/>
          <a:ln>
            <a:miter lim="800000"/>
            <a:headEnd/>
            <a:tailEnd/>
          </a:ln>
        </p:spPr>
        <p:txBody>
          <a:bodyPr/>
          <a:lstStyle/>
          <a:p>
            <a:fld id="{051EB235-5753-48D4-9B54-6D9BEB151103}" type="slidenum">
              <a:rPr lang="en-US"/>
              <a:pPr/>
              <a:t>55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30497367-DB74-4C48-B5C8-126560E8B22F}" type="slidenum">
              <a:rPr lang="pt-BR" smtClean="0"/>
              <a:pPr/>
              <a:t>57</a:t>
            </a:fld>
            <a:endParaRPr lang="pt-BR"/>
          </a:p>
        </p:txBody>
      </p:sp>
    </p:spTree>
    <p:extLst>
      <p:ext uri="{BB962C8B-B14F-4D97-AF65-F5344CB8AC3E}">
        <p14:creationId xmlns:p14="http://schemas.microsoft.com/office/powerpoint/2010/main" xmlns="" val="417248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28650" y="365125"/>
            <a:ext cx="7886700" cy="58118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p:txBody>
          <a:bodyPr/>
          <a:lstStyle/>
          <a:p>
            <a:fld id="{AC89BC54-1CDC-4473-9720-F58E1E464D2A}" type="datetimeFigureOut">
              <a:rPr lang="pt-BR" smtClean="0"/>
              <a:pPr/>
              <a:t>24/11/2019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3682030-28A4-485C-A222-4952DDFF562A}" type="slidenum">
              <a:rPr lang="pt-BR" smtClean="0"/>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99981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lv-LV"/>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ru-RU" altLang="lv-LV"/>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ru-RU" altLang="lv-LV"/>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2FB3355-F174-4096-B57F-A7BF0A8AA7DF}" type="slidenum">
              <a:rPr lang="ru-RU" altLang="lv-LV"/>
              <a:pPr/>
              <a:t>‹nº›</a:t>
            </a:fld>
            <a:endParaRPr lang="ru-RU" altLang="lv-LV"/>
          </a:p>
        </p:txBody>
      </p:sp>
    </p:spTree>
    <p:extLst>
      <p:ext uri="{BB962C8B-B14F-4D97-AF65-F5344CB8AC3E}">
        <p14:creationId xmlns:p14="http://schemas.microsoft.com/office/powerpoint/2010/main" xmlns="" val="237811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BB51446-216C-42D4-99E2-0650D3B8BCE1}" type="datetimeFigureOut">
              <a:rPr lang="pt-BR" smtClean="0"/>
              <a:pPr/>
              <a:t>24/11/2019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F02FF2B6-1C3D-4E48-A465-925C24DB9517}"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51446-216C-42D4-99E2-0650D3B8BCE1}" type="datetimeFigureOut">
              <a:rPr lang="pt-BR" smtClean="0"/>
              <a:pPr/>
              <a:t>24/11/2019</a:t>
            </a:fld>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FF2B6-1C3D-4E48-A465-925C24DB9517}"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8" Type="http://schemas.openxmlformats.org/officeDocument/2006/relationships/image" Target="../media/image386.jpeg"/><Relationship Id="rId3" Type="http://schemas.openxmlformats.org/officeDocument/2006/relationships/image" Target="../media/image381.jpeg"/><Relationship Id="rId7" Type="http://schemas.openxmlformats.org/officeDocument/2006/relationships/image" Target="../media/image385.jpeg"/><Relationship Id="rId2" Type="http://schemas.openxmlformats.org/officeDocument/2006/relationships/image" Target="../media/image380.jpeg"/><Relationship Id="rId1" Type="http://schemas.openxmlformats.org/officeDocument/2006/relationships/slideLayout" Target="../slideLayouts/slideLayout2.xml"/><Relationship Id="rId6" Type="http://schemas.openxmlformats.org/officeDocument/2006/relationships/image" Target="../media/image384.png"/><Relationship Id="rId5" Type="http://schemas.openxmlformats.org/officeDocument/2006/relationships/image" Target="../media/image383.png"/><Relationship Id="rId4" Type="http://schemas.openxmlformats.org/officeDocument/2006/relationships/image" Target="../media/image382.png"/><Relationship Id="rId9" Type="http://schemas.openxmlformats.org/officeDocument/2006/relationships/image" Target="../media/image38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8" Type="http://schemas.openxmlformats.org/officeDocument/2006/relationships/hyperlink" Target="https://pt.wikipedia.org/wiki/Mycobacterium_tuberculosis" TargetMode="External"/><Relationship Id="rId13" Type="http://schemas.openxmlformats.org/officeDocument/2006/relationships/hyperlink" Target="https://pt.wikipedia.org/wiki/Ouvido" TargetMode="External"/><Relationship Id="rId3" Type="http://schemas.openxmlformats.org/officeDocument/2006/relationships/image" Target="../media/image75.png"/><Relationship Id="rId7" Type="http://schemas.openxmlformats.org/officeDocument/2006/relationships/hyperlink" Target="https://pt.wikipedia.org/wiki/Tuberculose" TargetMode="External"/><Relationship Id="rId12" Type="http://schemas.openxmlformats.org/officeDocument/2006/relationships/hyperlink" Target="https://pt.wikipedia.org/wiki/Bochecha" TargetMode="External"/><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hyperlink" Target="https://pt.wikipedia.org/wiki/L%C3%A1bio" TargetMode="External"/><Relationship Id="rId5" Type="http://schemas.openxmlformats.org/officeDocument/2006/relationships/hyperlink" Target="https://pt.wikipedia.org/wiki/Lupus_vulgaris" TargetMode="External"/><Relationship Id="rId10" Type="http://schemas.openxmlformats.org/officeDocument/2006/relationships/hyperlink" Target="https://pt.wikipedia.org/wiki/P%C3%A1lpebra" TargetMode="External"/><Relationship Id="rId4" Type="http://schemas.openxmlformats.org/officeDocument/2006/relationships/hyperlink" Target="https://pt.wikipedia.org/wiki/Niels_Ryberg_Finsen" TargetMode="External"/><Relationship Id="rId9" Type="http://schemas.openxmlformats.org/officeDocument/2006/relationships/hyperlink" Target="https://pt.wikipedia.org/wiki/Nariz"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10" Type="http://schemas.openxmlformats.org/officeDocument/2006/relationships/image" Target="../media/image96.png"/><Relationship Id="rId4" Type="http://schemas.openxmlformats.org/officeDocument/2006/relationships/oleObject" Target="../embeddings/oleObject8.bin"/><Relationship Id="rId9" Type="http://schemas.openxmlformats.org/officeDocument/2006/relationships/image" Target="../media/image95.wmf"/></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notesSlide" Target="../notesSlides/notesSlide3.xml"/><Relationship Id="rId7"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oleObject" Target="../embeddings/oleObject13.bin"/><Relationship Id="rId9" Type="http://schemas.openxmlformats.org/officeDocument/2006/relationships/image" Target="../media/image10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2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47.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46.png"/><Relationship Id="rId5" Type="http://schemas.openxmlformats.org/officeDocument/2006/relationships/image" Target="../media/image145.emf"/><Relationship Id="rId4" Type="http://schemas.openxmlformats.org/officeDocument/2006/relationships/oleObject" Target="../embeddings/oleObject14.bin"/></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1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37.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56.png"/></Relationships>
</file>

<file path=ppt/slides/_rels/slide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2.png"/><Relationship Id="rId4" Type="http://schemas.openxmlformats.org/officeDocument/2006/relationships/image" Target="../media/image161.png"/></Relationships>
</file>

<file path=ppt/slides/_rels/slide3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emf"/><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chart" Target="../charts/chart1.xml"/><Relationship Id="rId4" Type="http://schemas.openxmlformats.org/officeDocument/2006/relationships/image" Target="../media/image165.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4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44.xml.rels><?xml version="1.0" encoding="UTF-8" standalone="yes"?>
<Relationships xmlns="http://schemas.openxmlformats.org/package/2006/relationships"><Relationship Id="rId3" Type="http://schemas.openxmlformats.org/officeDocument/2006/relationships/image" Target="../media/image179.emf"/><Relationship Id="rId7" Type="http://schemas.openxmlformats.org/officeDocument/2006/relationships/image" Target="../media/image183.jpe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emf"/><Relationship Id="rId5" Type="http://schemas.openxmlformats.org/officeDocument/2006/relationships/image" Target="../media/image181.jpeg"/><Relationship Id="rId4" Type="http://schemas.openxmlformats.org/officeDocument/2006/relationships/image" Target="../media/image18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4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3.jpeg"/><Relationship Id="rId4" Type="http://schemas.openxmlformats.org/officeDocument/2006/relationships/image" Target="../media/image192.jpe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8.bin"/></Relationships>
</file>

<file path=ppt/slides/_rels/slide5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notesSlide" Target="../notesSlides/notesSlide7.xml"/><Relationship Id="rId7" Type="http://schemas.openxmlformats.org/officeDocument/2006/relationships/image" Target="../media/image202.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01.jpeg"/><Relationship Id="rId11" Type="http://schemas.openxmlformats.org/officeDocument/2006/relationships/image" Target="../media/image206.jpeg"/><Relationship Id="rId5" Type="http://schemas.openxmlformats.org/officeDocument/2006/relationships/oleObject" Target="../embeddings/oleObject20.bin"/><Relationship Id="rId10" Type="http://schemas.openxmlformats.org/officeDocument/2006/relationships/image" Target="../media/image205.jpeg"/><Relationship Id="rId4" Type="http://schemas.openxmlformats.org/officeDocument/2006/relationships/oleObject" Target="../embeddings/oleObject19.bin"/><Relationship Id="rId9" Type="http://schemas.openxmlformats.org/officeDocument/2006/relationships/image" Target="../media/image204.jpeg"/></Relationships>
</file>

<file path=ppt/slides/_rels/slide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09.jpeg"/></Relationships>
</file>

<file path=ppt/slides/_rels/slide57.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jpeg"/><Relationship Id="rId7" Type="http://schemas.openxmlformats.org/officeDocument/2006/relationships/image" Target="../media/image2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218.jpeg"/><Relationship Id="rId5" Type="http://schemas.openxmlformats.org/officeDocument/2006/relationships/image" Target="../media/image212.jpeg"/><Relationship Id="rId10" Type="http://schemas.openxmlformats.org/officeDocument/2006/relationships/image" Target="../media/image217.png"/><Relationship Id="rId4" Type="http://schemas.openxmlformats.org/officeDocument/2006/relationships/image" Target="../media/image211.jpeg"/><Relationship Id="rId9" Type="http://schemas.openxmlformats.org/officeDocument/2006/relationships/image" Target="../media/image216.png"/></Relationships>
</file>

<file path=ppt/slides/_rels/slide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59.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6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103.jpeg"/><Relationship Id="rId4" Type="http://schemas.openxmlformats.org/officeDocument/2006/relationships/image" Target="../media/image225.jpeg"/></Relationships>
</file>

<file path=ppt/slides/_rels/slide61.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1.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30.jpeg"/><Relationship Id="rId5" Type="http://schemas.openxmlformats.org/officeDocument/2006/relationships/oleObject" Target="../embeddings/oleObject22.bin"/><Relationship Id="rId4" Type="http://schemas.openxmlformats.org/officeDocument/2006/relationships/image" Target="../media/image229.tiff"/></Relationships>
</file>

<file path=ppt/slides/_rels/slide63.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jpeg"/><Relationship Id="rId7" Type="http://schemas.openxmlformats.org/officeDocument/2006/relationships/image" Target="../media/image238.tiff"/><Relationship Id="rId12" Type="http://schemas.openxmlformats.org/officeDocument/2006/relationships/image" Target="../media/image243.png"/><Relationship Id="rId2" Type="http://schemas.openxmlformats.org/officeDocument/2006/relationships/image" Target="../media/image233.png"/><Relationship Id="rId1" Type="http://schemas.openxmlformats.org/officeDocument/2006/relationships/slideLayout" Target="../slideLayouts/slideLayout12.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jpe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jpeg"/></Relationships>
</file>

<file path=ppt/slides/_rels/slide6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5.jpeg"/></Relationships>
</file>

<file path=ppt/slides/_rels/slide66.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jpeg"/><Relationship Id="rId7" Type="http://schemas.openxmlformats.org/officeDocument/2006/relationships/image" Target="../media/image2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9.png"/><Relationship Id="rId11" Type="http://schemas.openxmlformats.org/officeDocument/2006/relationships/image" Target="../media/image254.png"/><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jpeg"/><Relationship Id="rId9" Type="http://schemas.openxmlformats.org/officeDocument/2006/relationships/image" Target="../media/image252.png"/></Relationships>
</file>

<file path=ppt/slides/_rels/slide67.xml.rels><?xml version="1.0" encoding="UTF-8" standalone="yes"?>
<Relationships xmlns="http://schemas.openxmlformats.org/package/2006/relationships"><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6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image" Target="../media/image261.png"/></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70.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7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7.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7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7.xml"/><Relationship Id="rId5" Type="http://schemas.openxmlformats.org/officeDocument/2006/relationships/image" Target="../media/image275.jpeg"/><Relationship Id="rId4" Type="http://schemas.openxmlformats.org/officeDocument/2006/relationships/image" Target="../media/image274.jpe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image" Target="../media/image284.png"/><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79.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png"/></Relationships>
</file>

<file path=ppt/slides/_rels/slide80.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4.xml"/><Relationship Id="rId1" Type="http://schemas.openxmlformats.org/officeDocument/2006/relationships/vmlDrawing" Target="../drawings/vmlDrawing17.vml"/></Relationships>
</file>

<file path=ppt/slides/_rels/slide8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 Id="rId5" Type="http://schemas.openxmlformats.org/officeDocument/2006/relationships/image" Target="../media/image295.jpeg"/><Relationship Id="rId4" Type="http://schemas.openxmlformats.org/officeDocument/2006/relationships/image" Target="../media/image294.jpeg"/></Relationships>
</file>

<file path=ppt/slides/_rels/slide8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7.xml"/><Relationship Id="rId4" Type="http://schemas.openxmlformats.org/officeDocument/2006/relationships/image" Target="../media/image298.jpeg"/></Relationships>
</file>

<file path=ppt/slides/_rels/slide84.xml.rels><?xml version="1.0" encoding="UTF-8" standalone="yes"?>
<Relationships xmlns="http://schemas.openxmlformats.org/package/2006/relationships"><Relationship Id="rId8" Type="http://schemas.openxmlformats.org/officeDocument/2006/relationships/image" Target="../media/image305.jpeg"/><Relationship Id="rId3" Type="http://schemas.openxmlformats.org/officeDocument/2006/relationships/image" Target="../media/image300.jpeg"/><Relationship Id="rId7" Type="http://schemas.openxmlformats.org/officeDocument/2006/relationships/image" Target="../media/image304.jpeg"/><Relationship Id="rId2" Type="http://schemas.openxmlformats.org/officeDocument/2006/relationships/image" Target="../media/image299.png"/><Relationship Id="rId1" Type="http://schemas.openxmlformats.org/officeDocument/2006/relationships/slideLayout" Target="../slideLayouts/slideLayout1.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png"/><Relationship Id="rId9" Type="http://schemas.openxmlformats.org/officeDocument/2006/relationships/image" Target="../media/image306.jpeg"/></Relationships>
</file>

<file path=ppt/slides/_rels/slide85.xml.rels><?xml version="1.0" encoding="UTF-8" standalone="yes"?>
<Relationships xmlns="http://schemas.openxmlformats.org/package/2006/relationships"><Relationship Id="rId8" Type="http://schemas.openxmlformats.org/officeDocument/2006/relationships/image" Target="../media/image308.jpeg"/><Relationship Id="rId3" Type="http://schemas.openxmlformats.org/officeDocument/2006/relationships/image" Target="../media/image300.jpeg"/><Relationship Id="rId7" Type="http://schemas.openxmlformats.org/officeDocument/2006/relationships/image" Target="../media/image307.png"/><Relationship Id="rId2" Type="http://schemas.openxmlformats.org/officeDocument/2006/relationships/image" Target="../media/image299.png"/><Relationship Id="rId1" Type="http://schemas.openxmlformats.org/officeDocument/2006/relationships/slideLayout" Target="../slideLayouts/slideLayout1.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png"/></Relationships>
</file>

<file path=ppt/slides/_rels/slide86.xml.rels><?xml version="1.0" encoding="UTF-8" standalone="yes"?>
<Relationships xmlns="http://schemas.openxmlformats.org/package/2006/relationships"><Relationship Id="rId8" Type="http://schemas.openxmlformats.org/officeDocument/2006/relationships/image" Target="../media/image310.jpeg"/><Relationship Id="rId3" Type="http://schemas.openxmlformats.org/officeDocument/2006/relationships/image" Target="../media/image300.jpeg"/><Relationship Id="rId7" Type="http://schemas.openxmlformats.org/officeDocument/2006/relationships/image" Target="../media/image309.jpeg"/><Relationship Id="rId2" Type="http://schemas.openxmlformats.org/officeDocument/2006/relationships/image" Target="../media/image299.png"/><Relationship Id="rId1" Type="http://schemas.openxmlformats.org/officeDocument/2006/relationships/slideLayout" Target="../slideLayouts/slideLayout1.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image" Target="../media/image301.png"/><Relationship Id="rId9" Type="http://schemas.openxmlformats.org/officeDocument/2006/relationships/image" Target="../media/image306.jpeg"/></Relationships>
</file>

<file path=ppt/slides/_rels/slide87.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chart" Target="../charts/chart2.xml"/><Relationship Id="rId7" Type="http://schemas.openxmlformats.org/officeDocument/2006/relationships/image" Target="../media/image31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 Id="rId9" Type="http://schemas.openxmlformats.org/officeDocument/2006/relationships/image" Target="../media/image300.jpeg"/></Relationships>
</file>

<file path=ppt/slides/_rels/slide88.xml.rels><?xml version="1.0" encoding="UTF-8" standalone="yes"?>
<Relationships xmlns="http://schemas.openxmlformats.org/package/2006/relationships"><Relationship Id="rId8" Type="http://schemas.openxmlformats.org/officeDocument/2006/relationships/image" Target="../media/image321.jpeg"/><Relationship Id="rId13" Type="http://schemas.openxmlformats.org/officeDocument/2006/relationships/image" Target="../media/image326.png"/><Relationship Id="rId18" Type="http://schemas.openxmlformats.org/officeDocument/2006/relationships/image" Target="../media/image331.jpeg"/><Relationship Id="rId3" Type="http://schemas.openxmlformats.org/officeDocument/2006/relationships/image" Target="../media/image316.jpeg"/><Relationship Id="rId7" Type="http://schemas.openxmlformats.org/officeDocument/2006/relationships/image" Target="../media/image320.jpeg"/><Relationship Id="rId12" Type="http://schemas.openxmlformats.org/officeDocument/2006/relationships/image" Target="../media/image325.jpeg"/><Relationship Id="rId17" Type="http://schemas.openxmlformats.org/officeDocument/2006/relationships/image" Target="../media/image330.jpeg"/><Relationship Id="rId2" Type="http://schemas.openxmlformats.org/officeDocument/2006/relationships/notesSlide" Target="../notesSlides/notesSlide15.xml"/><Relationship Id="rId16" Type="http://schemas.openxmlformats.org/officeDocument/2006/relationships/image" Target="../media/image329.jpeg"/><Relationship Id="rId1" Type="http://schemas.openxmlformats.org/officeDocument/2006/relationships/slideLayout" Target="../slideLayouts/slideLayout2.xml"/><Relationship Id="rId6" Type="http://schemas.openxmlformats.org/officeDocument/2006/relationships/image" Target="../media/image319.jpeg"/><Relationship Id="rId11" Type="http://schemas.openxmlformats.org/officeDocument/2006/relationships/image" Target="../media/image324.jpeg"/><Relationship Id="rId5" Type="http://schemas.openxmlformats.org/officeDocument/2006/relationships/image" Target="../media/image318.jpeg"/><Relationship Id="rId15" Type="http://schemas.openxmlformats.org/officeDocument/2006/relationships/image" Target="../media/image328.jpeg"/><Relationship Id="rId10" Type="http://schemas.openxmlformats.org/officeDocument/2006/relationships/image" Target="../media/image323.jpeg"/><Relationship Id="rId4" Type="http://schemas.openxmlformats.org/officeDocument/2006/relationships/image" Target="../media/image317.jpeg"/><Relationship Id="rId9" Type="http://schemas.openxmlformats.org/officeDocument/2006/relationships/image" Target="../media/image322.jpeg"/><Relationship Id="rId14" Type="http://schemas.openxmlformats.org/officeDocument/2006/relationships/image" Target="../media/image327.jpeg"/></Relationships>
</file>

<file path=ppt/slides/_rels/slide89.xml.rels><?xml version="1.0" encoding="UTF-8" standalone="yes"?>
<Relationships xmlns="http://schemas.openxmlformats.org/package/2006/relationships"><Relationship Id="rId8" Type="http://schemas.openxmlformats.org/officeDocument/2006/relationships/image" Target="../media/image334.jpeg"/><Relationship Id="rId3" Type="http://schemas.openxmlformats.org/officeDocument/2006/relationships/image" Target="../media/image314.jpeg"/><Relationship Id="rId7" Type="http://schemas.openxmlformats.org/officeDocument/2006/relationships/image" Target="../media/image333.jpeg"/><Relationship Id="rId2" Type="http://schemas.openxmlformats.org/officeDocument/2006/relationships/image" Target="../media/image313.png"/><Relationship Id="rId1" Type="http://schemas.openxmlformats.org/officeDocument/2006/relationships/slideLayout" Target="../slideLayouts/slideLayout7.xml"/><Relationship Id="rId6" Type="http://schemas.openxmlformats.org/officeDocument/2006/relationships/image" Target="../media/image332.jpeg"/><Relationship Id="rId5" Type="http://schemas.openxmlformats.org/officeDocument/2006/relationships/image" Target="../media/image300.jpeg"/><Relationship Id="rId4" Type="http://schemas.openxmlformats.org/officeDocument/2006/relationships/image" Target="../media/image315.png"/><Relationship Id="rId9" Type="http://schemas.openxmlformats.org/officeDocument/2006/relationships/image" Target="../media/image335.jpeg"/></Relationships>
</file>

<file path=ppt/slides/_rels/slide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image" Target="../media/image49.jpeg"/><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90.xml.rels><?xml version="1.0" encoding="UTF-8" standalone="yes"?>
<Relationships xmlns="http://schemas.openxmlformats.org/package/2006/relationships"><Relationship Id="rId8" Type="http://schemas.openxmlformats.org/officeDocument/2006/relationships/image" Target="../media/image337.jpeg"/><Relationship Id="rId13" Type="http://schemas.openxmlformats.org/officeDocument/2006/relationships/image" Target="../media/image342.jpeg"/><Relationship Id="rId3" Type="http://schemas.openxmlformats.org/officeDocument/2006/relationships/image" Target="../media/image299.png"/><Relationship Id="rId7" Type="http://schemas.openxmlformats.org/officeDocument/2006/relationships/image" Target="../media/image336.png"/><Relationship Id="rId12" Type="http://schemas.openxmlformats.org/officeDocument/2006/relationships/image" Target="../media/image34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2.png"/><Relationship Id="rId11" Type="http://schemas.openxmlformats.org/officeDocument/2006/relationships/image" Target="../media/image340.jpeg"/><Relationship Id="rId5" Type="http://schemas.openxmlformats.org/officeDocument/2006/relationships/image" Target="../media/image301.png"/><Relationship Id="rId15" Type="http://schemas.openxmlformats.org/officeDocument/2006/relationships/image" Target="../media/image344.jpeg"/><Relationship Id="rId10" Type="http://schemas.openxmlformats.org/officeDocument/2006/relationships/image" Target="../media/image339.jpeg"/><Relationship Id="rId4" Type="http://schemas.openxmlformats.org/officeDocument/2006/relationships/image" Target="../media/image300.jpeg"/><Relationship Id="rId9" Type="http://schemas.openxmlformats.org/officeDocument/2006/relationships/image" Target="../media/image338.jpeg"/><Relationship Id="rId14" Type="http://schemas.openxmlformats.org/officeDocument/2006/relationships/image" Target="../media/image343.jpeg"/></Relationships>
</file>

<file path=ppt/slides/_rels/slide91.xml.rels><?xml version="1.0" encoding="UTF-8" standalone="yes"?>
<Relationships xmlns="http://schemas.openxmlformats.org/package/2006/relationships"><Relationship Id="rId8" Type="http://schemas.openxmlformats.org/officeDocument/2006/relationships/image" Target="../media/image345.jpeg"/><Relationship Id="rId3" Type="http://schemas.openxmlformats.org/officeDocument/2006/relationships/image" Target="../media/image299.png"/><Relationship Id="rId7" Type="http://schemas.openxmlformats.org/officeDocument/2006/relationships/image" Target="../media/image3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2.png"/><Relationship Id="rId11" Type="http://schemas.openxmlformats.org/officeDocument/2006/relationships/image" Target="../media/image348.jpeg"/><Relationship Id="rId5" Type="http://schemas.openxmlformats.org/officeDocument/2006/relationships/image" Target="../media/image301.png"/><Relationship Id="rId10" Type="http://schemas.openxmlformats.org/officeDocument/2006/relationships/image" Target="../media/image347.jpeg"/><Relationship Id="rId4" Type="http://schemas.openxmlformats.org/officeDocument/2006/relationships/image" Target="../media/image300.jpeg"/><Relationship Id="rId9" Type="http://schemas.openxmlformats.org/officeDocument/2006/relationships/image" Target="../media/image346.jpeg"/></Relationships>
</file>

<file path=ppt/slides/_rels/slide92.xml.rels><?xml version="1.0" encoding="UTF-8" standalone="yes"?>
<Relationships xmlns="http://schemas.openxmlformats.org/package/2006/relationships"><Relationship Id="rId8" Type="http://schemas.openxmlformats.org/officeDocument/2006/relationships/image" Target="../media/image349.jpeg"/><Relationship Id="rId3" Type="http://schemas.openxmlformats.org/officeDocument/2006/relationships/image" Target="../media/image299.png"/><Relationship Id="rId7" Type="http://schemas.openxmlformats.org/officeDocument/2006/relationships/image" Target="../media/image3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jpeg"/><Relationship Id="rId9" Type="http://schemas.openxmlformats.org/officeDocument/2006/relationships/image" Target="../media/image35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image" Target="../media/image353.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image" Target="../media/image360.jpeg"/><Relationship Id="rId3" Type="http://schemas.openxmlformats.org/officeDocument/2006/relationships/image" Target="../media/image355.jpeg"/><Relationship Id="rId7" Type="http://schemas.openxmlformats.org/officeDocument/2006/relationships/image" Target="../media/image35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8.jpeg"/><Relationship Id="rId11" Type="http://schemas.openxmlformats.org/officeDocument/2006/relationships/image" Target="../media/image363.png"/><Relationship Id="rId5" Type="http://schemas.openxmlformats.org/officeDocument/2006/relationships/image" Target="../media/image357.png"/><Relationship Id="rId10" Type="http://schemas.openxmlformats.org/officeDocument/2006/relationships/image" Target="../media/image362.jpeg"/><Relationship Id="rId4" Type="http://schemas.openxmlformats.org/officeDocument/2006/relationships/image" Target="../media/image356.png"/><Relationship Id="rId9" Type="http://schemas.openxmlformats.org/officeDocument/2006/relationships/image" Target="../media/image361.jpeg"/></Relationships>
</file>

<file path=ppt/slides/_rels/slide97.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6.png"/><Relationship Id="rId4" Type="http://schemas.openxmlformats.org/officeDocument/2006/relationships/image" Target="../media/image365.jpeg"/></Relationships>
</file>

<file path=ppt/slides/_rels/slide98.xml.rels><?xml version="1.0" encoding="UTF-8" standalone="yes"?>
<Relationships xmlns="http://schemas.openxmlformats.org/package/2006/relationships"><Relationship Id="rId8" Type="http://schemas.openxmlformats.org/officeDocument/2006/relationships/image" Target="../media/image373.jpeg"/><Relationship Id="rId13" Type="http://schemas.openxmlformats.org/officeDocument/2006/relationships/image" Target="../media/image378.jpeg"/><Relationship Id="rId3" Type="http://schemas.openxmlformats.org/officeDocument/2006/relationships/image" Target="../media/image368.jpeg"/><Relationship Id="rId7" Type="http://schemas.openxmlformats.org/officeDocument/2006/relationships/image" Target="../media/image372.jpeg"/><Relationship Id="rId12" Type="http://schemas.openxmlformats.org/officeDocument/2006/relationships/image" Target="../media/image377.jpeg"/><Relationship Id="rId2" Type="http://schemas.openxmlformats.org/officeDocument/2006/relationships/image" Target="../media/image367.jpeg"/><Relationship Id="rId1" Type="http://schemas.openxmlformats.org/officeDocument/2006/relationships/slideLayout" Target="../slideLayouts/slideLayout7.xml"/><Relationship Id="rId6" Type="http://schemas.openxmlformats.org/officeDocument/2006/relationships/image" Target="../media/image371.jpeg"/><Relationship Id="rId11" Type="http://schemas.openxmlformats.org/officeDocument/2006/relationships/image" Target="../media/image376.jpeg"/><Relationship Id="rId5" Type="http://schemas.openxmlformats.org/officeDocument/2006/relationships/image" Target="../media/image370.jpeg"/><Relationship Id="rId10" Type="http://schemas.openxmlformats.org/officeDocument/2006/relationships/image" Target="../media/image375.jpeg"/><Relationship Id="rId4" Type="http://schemas.openxmlformats.org/officeDocument/2006/relationships/image" Target="../media/image369.jpeg"/><Relationship Id="rId9" Type="http://schemas.openxmlformats.org/officeDocument/2006/relationships/image" Target="../media/image374.jpeg"/><Relationship Id="rId14" Type="http://schemas.openxmlformats.org/officeDocument/2006/relationships/image" Target="../media/image379.jpeg"/></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11.jpeg"/><Relationship Id="rId4" Type="http://schemas.openxmlformats.org/officeDocument/2006/relationships/image" Target="../media/image1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2643182"/>
            <a:ext cx="9144000" cy="1470025"/>
          </a:xfrm>
        </p:spPr>
        <p:txBody>
          <a:bodyPr>
            <a:normAutofit/>
          </a:bodyPr>
          <a:lstStyle/>
          <a:p>
            <a:r>
              <a:rPr lang="pt-BR" dirty="0" smtClean="0"/>
              <a:t>CHALLENGES IN HEALTH CARE:</a:t>
            </a:r>
            <a:br>
              <a:rPr lang="pt-BR" dirty="0" smtClean="0"/>
            </a:br>
            <a:r>
              <a:rPr lang="pt-BR" dirty="0" smtClean="0"/>
              <a:t>THE USE OF OPTICS   </a:t>
            </a:r>
            <a:endParaRPr lang="en-US" dirty="0"/>
          </a:p>
        </p:txBody>
      </p:sp>
      <p:sp>
        <p:nvSpPr>
          <p:cNvPr id="3" name="Subtítulo 2"/>
          <p:cNvSpPr>
            <a:spLocks noGrp="1"/>
          </p:cNvSpPr>
          <p:nvPr>
            <p:ph type="subTitle" idx="1"/>
          </p:nvPr>
        </p:nvSpPr>
        <p:spPr>
          <a:xfrm>
            <a:off x="1428728" y="4071942"/>
            <a:ext cx="6400800" cy="1752600"/>
          </a:xfrm>
        </p:spPr>
        <p:txBody>
          <a:bodyPr/>
          <a:lstStyle/>
          <a:p>
            <a:r>
              <a:rPr lang="en-US" dirty="0" smtClean="0"/>
              <a:t>V.S. BAGNATO</a:t>
            </a:r>
          </a:p>
          <a:p>
            <a:r>
              <a:rPr lang="en-US" dirty="0" smtClean="0"/>
              <a:t>IFSC- UNIVERSIDADE DE SÃO PAULO</a:t>
            </a:r>
            <a:endParaRPr lang="en-US" dirty="0"/>
          </a:p>
        </p:txBody>
      </p:sp>
      <p:pic>
        <p:nvPicPr>
          <p:cNvPr id="5" name="Picture 24"/>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l="2" r="74573" b="50000"/>
          <a:stretch>
            <a:fillRect/>
          </a:stretch>
        </p:blipFill>
        <p:spPr bwMode="auto">
          <a:xfrm>
            <a:off x="6858016" y="5143512"/>
            <a:ext cx="1839638" cy="914400"/>
          </a:xfrm>
          <a:prstGeom prst="rect">
            <a:avLst/>
          </a:prstGeom>
          <a:ln>
            <a:noFill/>
          </a:ln>
        </p:spPr>
      </p:pic>
      <p:pic>
        <p:nvPicPr>
          <p:cNvPr id="6" name="Picture 2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75060" t="40787"/>
          <a:stretch>
            <a:fillRect/>
          </a:stretch>
        </p:blipFill>
        <p:spPr bwMode="auto">
          <a:xfrm>
            <a:off x="500034" y="5357826"/>
            <a:ext cx="152395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aixaDeTexto 6"/>
          <p:cNvSpPr txBox="1"/>
          <p:nvPr/>
        </p:nvSpPr>
        <p:spPr>
          <a:xfrm>
            <a:off x="2357422" y="6273225"/>
            <a:ext cx="4143404" cy="584775"/>
          </a:xfrm>
          <a:prstGeom prst="rect">
            <a:avLst/>
          </a:prstGeom>
          <a:noFill/>
        </p:spPr>
        <p:txBody>
          <a:bodyPr wrap="square" rtlCol="0">
            <a:spAutoFit/>
          </a:bodyPr>
          <a:lstStyle/>
          <a:p>
            <a:r>
              <a:rPr lang="en-US" sz="3200" dirty="0" smtClean="0"/>
              <a:t>http://cepof.ifsc.usp.br</a:t>
            </a:r>
            <a:endParaRPr lang="en-US" sz="3200" dirty="0"/>
          </a:p>
        </p:txBody>
      </p:sp>
      <p:pic>
        <p:nvPicPr>
          <p:cNvPr id="8" name="Imagem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571868" y="5357826"/>
            <a:ext cx="1580120" cy="914400"/>
          </a:xfrm>
          <a:prstGeom prst="rect">
            <a:avLst/>
          </a:prstGeom>
        </p:spPr>
      </p:pic>
      <p:graphicFrame>
        <p:nvGraphicFramePr>
          <p:cNvPr id="10" name="Object 7"/>
          <p:cNvGraphicFramePr>
            <a:graphicFrameLocks noChangeAspect="1"/>
          </p:cNvGraphicFramePr>
          <p:nvPr/>
        </p:nvGraphicFramePr>
        <p:xfrm>
          <a:off x="2714621" y="-281"/>
          <a:ext cx="3500439" cy="2451501"/>
        </p:xfrm>
        <a:graphic>
          <a:graphicData uri="http://schemas.openxmlformats.org/presentationml/2006/ole">
            <p:oleObj spid="_x0000_s196609" name="Photo Editor Photo" r:id="rId6" imgW="6095238" imgH="4571429" progId="">
              <p:embed/>
            </p:oleObj>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71472" y="2857496"/>
            <a:ext cx="7858180" cy="1200329"/>
          </a:xfrm>
          <a:prstGeom prst="rect">
            <a:avLst/>
          </a:prstGeom>
          <a:noFill/>
        </p:spPr>
        <p:txBody>
          <a:bodyPr wrap="square" rtlCol="0">
            <a:spAutoFit/>
          </a:bodyPr>
          <a:lstStyle/>
          <a:p>
            <a:pPr algn="ctr"/>
            <a:r>
              <a:rPr lang="en-US" sz="2400" b="1" dirty="0" smtClean="0">
                <a:latin typeface="Agency FB" pitchFamily="34" charset="0"/>
              </a:rPr>
              <a:t> EMBRAPII   </a:t>
            </a:r>
          </a:p>
          <a:p>
            <a:pPr algn="ctr"/>
            <a:r>
              <a:rPr lang="en-US" sz="2400" dirty="0" smtClean="0">
                <a:latin typeface="Agency FB" pitchFamily="34" charset="0"/>
              </a:rPr>
              <a:t> INNOVATION IN  MEDICAL INSTRUMENTATION AND BIOTECHNOLOGY</a:t>
            </a:r>
            <a:endParaRPr lang="en-US" sz="2400" dirty="0">
              <a:latin typeface="Agency FB" pitchFamily="34" charset="0"/>
            </a:endParaRPr>
          </a:p>
        </p:txBody>
      </p:sp>
      <p:pic>
        <p:nvPicPr>
          <p:cNvPr id="2" name="Picture 4" descr="Resultado de imagem para EMBRAPII"/>
          <p:cNvPicPr>
            <a:picLocks noChangeAspect="1" noChangeArrowheads="1"/>
          </p:cNvPicPr>
          <p:nvPr/>
        </p:nvPicPr>
        <p:blipFill>
          <a:blip r:embed="rId2"/>
          <a:srcRect/>
          <a:stretch>
            <a:fillRect/>
          </a:stretch>
        </p:blipFill>
        <p:spPr bwMode="auto">
          <a:xfrm>
            <a:off x="3214678" y="-71462"/>
            <a:ext cx="2928958" cy="2928958"/>
          </a:xfrm>
          <a:prstGeom prst="rect">
            <a:avLst/>
          </a:prstGeom>
          <a:noFill/>
        </p:spPr>
      </p:pic>
      <p:sp>
        <p:nvSpPr>
          <p:cNvPr id="12" name="CaixaDeTexto 11"/>
          <p:cNvSpPr txBox="1"/>
          <p:nvPr/>
        </p:nvSpPr>
        <p:spPr>
          <a:xfrm>
            <a:off x="642910" y="6357958"/>
            <a:ext cx="5857916" cy="369332"/>
          </a:xfrm>
          <a:prstGeom prst="rect">
            <a:avLst/>
          </a:prstGeom>
          <a:noFill/>
        </p:spPr>
        <p:txBody>
          <a:bodyPr wrap="square" rtlCol="0">
            <a:spAutoFit/>
          </a:bodyPr>
          <a:lstStyle/>
          <a:p>
            <a:r>
              <a:rPr lang="pt-BR" dirty="0" smtClean="0"/>
              <a:t>Contato:  embrapii-saocarlos@ifsc.usp.br</a:t>
            </a:r>
            <a:endParaRPr lang="pt-BR" dirty="0"/>
          </a:p>
        </p:txBody>
      </p:sp>
      <p:pic>
        <p:nvPicPr>
          <p:cNvPr id="13" name="Imagem 12" descr="world tb day 2019 image"/>
          <p:cNvPicPr/>
          <p:nvPr/>
        </p:nvPicPr>
        <p:blipFill>
          <a:blip r:embed="rId3" cstate="print"/>
          <a:srcRect/>
          <a:stretch>
            <a:fillRect/>
          </a:stretch>
        </p:blipFill>
        <p:spPr bwMode="auto">
          <a:xfrm>
            <a:off x="4000496" y="4857760"/>
            <a:ext cx="1071570" cy="10277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epof.ifsc.usp.br/uploads/books/laser-e-suas-aplicacoes-em-ciencia-e-tecnologia-3.jpg"/>
          <p:cNvPicPr>
            <a:picLocks noChangeAspect="1" noChangeArrowheads="1"/>
          </p:cNvPicPr>
          <p:nvPr/>
        </p:nvPicPr>
        <p:blipFill>
          <a:blip r:embed="rId2"/>
          <a:srcRect/>
          <a:stretch>
            <a:fillRect/>
          </a:stretch>
        </p:blipFill>
        <p:spPr bwMode="auto">
          <a:xfrm>
            <a:off x="643304" y="857250"/>
            <a:ext cx="1799492" cy="2616200"/>
          </a:xfrm>
          <a:prstGeom prst="rect">
            <a:avLst/>
          </a:prstGeom>
          <a:noFill/>
          <a:ln w="9525">
            <a:noFill/>
            <a:miter lim="800000"/>
            <a:headEnd/>
            <a:tailEnd/>
          </a:ln>
        </p:spPr>
      </p:pic>
      <p:grpSp>
        <p:nvGrpSpPr>
          <p:cNvPr id="2" name="Grupo 4"/>
          <p:cNvGrpSpPr>
            <a:grpSpLocks/>
          </p:cNvGrpSpPr>
          <p:nvPr/>
        </p:nvGrpSpPr>
        <p:grpSpPr bwMode="auto">
          <a:xfrm>
            <a:off x="323850" y="620713"/>
            <a:ext cx="8585688" cy="6192837"/>
            <a:chOff x="323528" y="620688"/>
            <a:chExt cx="8585720" cy="6192688"/>
          </a:xfrm>
        </p:grpSpPr>
        <p:sp>
          <p:nvSpPr>
            <p:cNvPr id="8" name="Retângulo 7"/>
            <p:cNvSpPr/>
            <p:nvPr/>
          </p:nvSpPr>
          <p:spPr>
            <a:xfrm>
              <a:off x="323528" y="620688"/>
              <a:ext cx="8280919" cy="5976793"/>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2" name="Retângulo 11"/>
            <p:cNvSpPr/>
            <p:nvPr/>
          </p:nvSpPr>
          <p:spPr>
            <a:xfrm>
              <a:off x="475929" y="773084"/>
              <a:ext cx="8280919" cy="5976793"/>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4" name="Retângulo 13"/>
            <p:cNvSpPr/>
            <p:nvPr/>
          </p:nvSpPr>
          <p:spPr>
            <a:xfrm>
              <a:off x="628329" y="836583"/>
              <a:ext cx="8280919" cy="5976793"/>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grpSp>
      <p:pic>
        <p:nvPicPr>
          <p:cNvPr id="17" name="Picture 6" descr="http://www.esteticabazar.com.br/lojas/f27ko/produtos/6d243227-0e0a-4671-8e07-6fcf31a07009_t260x260.jpg"/>
          <p:cNvPicPr>
            <a:picLocks noChangeAspect="1" noChangeArrowheads="1"/>
          </p:cNvPicPr>
          <p:nvPr/>
        </p:nvPicPr>
        <p:blipFill rotWithShape="1">
          <a:blip r:embed="rId3"/>
          <a:srcRect l="12388" r="11697"/>
          <a:stretch/>
        </p:blipFill>
        <p:spPr bwMode="auto">
          <a:xfrm>
            <a:off x="4429859" y="928688"/>
            <a:ext cx="1907931" cy="2513012"/>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4341" name="Picture 3"/>
          <p:cNvPicPr>
            <a:picLocks noChangeAspect="1" noChangeArrowheads="1"/>
          </p:cNvPicPr>
          <p:nvPr/>
        </p:nvPicPr>
        <p:blipFill>
          <a:blip r:embed="rId4"/>
          <a:srcRect/>
          <a:stretch>
            <a:fillRect/>
          </a:stretch>
        </p:blipFill>
        <p:spPr bwMode="auto">
          <a:xfrm>
            <a:off x="785446" y="3786189"/>
            <a:ext cx="1781908" cy="2619375"/>
          </a:xfrm>
          <a:prstGeom prst="rect">
            <a:avLst/>
          </a:prstGeom>
          <a:noFill/>
          <a:ln w="9525">
            <a:noFill/>
            <a:miter lim="800000"/>
            <a:headEnd/>
            <a:tailEnd/>
          </a:ln>
        </p:spPr>
      </p:pic>
      <p:pic>
        <p:nvPicPr>
          <p:cNvPr id="14342" name="Picture 4"/>
          <p:cNvPicPr>
            <a:picLocks noChangeAspect="1" noChangeArrowheads="1"/>
          </p:cNvPicPr>
          <p:nvPr/>
        </p:nvPicPr>
        <p:blipFill>
          <a:blip r:embed="rId5"/>
          <a:srcRect/>
          <a:stretch>
            <a:fillRect/>
          </a:stretch>
        </p:blipFill>
        <p:spPr bwMode="auto">
          <a:xfrm>
            <a:off x="2571751" y="857251"/>
            <a:ext cx="1790700" cy="2620963"/>
          </a:xfrm>
          <a:prstGeom prst="rect">
            <a:avLst/>
          </a:prstGeom>
          <a:noFill/>
          <a:ln w="9525">
            <a:noFill/>
            <a:miter lim="800000"/>
            <a:headEnd/>
            <a:tailEnd/>
          </a:ln>
        </p:spPr>
      </p:pic>
      <p:pic>
        <p:nvPicPr>
          <p:cNvPr id="14343" name="Picture 5"/>
          <p:cNvPicPr>
            <a:picLocks noChangeAspect="1" noChangeArrowheads="1"/>
          </p:cNvPicPr>
          <p:nvPr/>
        </p:nvPicPr>
        <p:blipFill>
          <a:blip r:embed="rId6"/>
          <a:srcRect l="52403" r="12630"/>
          <a:stretch>
            <a:fillRect/>
          </a:stretch>
        </p:blipFill>
        <p:spPr bwMode="auto">
          <a:xfrm>
            <a:off x="2571736" y="3714752"/>
            <a:ext cx="1856642" cy="2622550"/>
          </a:xfrm>
          <a:prstGeom prst="rect">
            <a:avLst/>
          </a:prstGeom>
          <a:noFill/>
          <a:ln w="9525">
            <a:noFill/>
            <a:miter lim="800000"/>
            <a:headEnd/>
            <a:tailEnd/>
          </a:ln>
        </p:spPr>
      </p:pic>
      <p:pic>
        <p:nvPicPr>
          <p:cNvPr id="14344" name="Picture 4" descr="Resultado de imagem para livro terapia fotodinamica brasil"/>
          <p:cNvPicPr>
            <a:picLocks noChangeAspect="1" noChangeArrowheads="1"/>
          </p:cNvPicPr>
          <p:nvPr/>
        </p:nvPicPr>
        <p:blipFill>
          <a:blip r:embed="rId7"/>
          <a:srcRect/>
          <a:stretch>
            <a:fillRect/>
          </a:stretch>
        </p:blipFill>
        <p:spPr bwMode="auto">
          <a:xfrm>
            <a:off x="4500562" y="3571876"/>
            <a:ext cx="1909397" cy="2771775"/>
          </a:xfrm>
          <a:prstGeom prst="rect">
            <a:avLst/>
          </a:prstGeom>
          <a:noFill/>
          <a:ln w="9525">
            <a:noFill/>
            <a:miter lim="800000"/>
            <a:headEnd/>
            <a:tailEnd/>
          </a:ln>
        </p:spPr>
      </p:pic>
      <p:pic>
        <p:nvPicPr>
          <p:cNvPr id="14345" name="Picture 6" descr="Resultado de imagem para livro terapia fotodinamica brasil"/>
          <p:cNvPicPr>
            <a:picLocks noChangeAspect="1" noChangeArrowheads="1"/>
          </p:cNvPicPr>
          <p:nvPr/>
        </p:nvPicPr>
        <p:blipFill>
          <a:blip r:embed="rId8"/>
          <a:srcRect/>
          <a:stretch>
            <a:fillRect/>
          </a:stretch>
        </p:blipFill>
        <p:spPr bwMode="auto">
          <a:xfrm>
            <a:off x="6500446" y="928689"/>
            <a:ext cx="1951892" cy="2740025"/>
          </a:xfrm>
          <a:prstGeom prst="rect">
            <a:avLst/>
          </a:prstGeom>
          <a:noFill/>
          <a:ln w="9525">
            <a:noFill/>
            <a:miter lim="800000"/>
            <a:headEnd/>
            <a:tailEnd/>
          </a:ln>
        </p:spPr>
      </p:pic>
      <p:pic>
        <p:nvPicPr>
          <p:cNvPr id="14346" name="Picture 8" descr="Resultado de imagem para livro terapia fotodinamica brasil"/>
          <p:cNvPicPr>
            <a:picLocks noChangeAspect="1" noChangeArrowheads="1"/>
          </p:cNvPicPr>
          <p:nvPr/>
        </p:nvPicPr>
        <p:blipFill>
          <a:blip r:embed="rId9"/>
          <a:srcRect l="21973" t="10448" r="23828" b="7520"/>
          <a:stretch>
            <a:fillRect/>
          </a:stretch>
        </p:blipFill>
        <p:spPr bwMode="auto">
          <a:xfrm>
            <a:off x="6429388" y="3571876"/>
            <a:ext cx="1935773" cy="29289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srcRect/>
          <a:stretch>
            <a:fillRect/>
          </a:stretch>
        </p:blipFill>
        <p:spPr bwMode="auto">
          <a:xfrm>
            <a:off x="1711570" y="2"/>
            <a:ext cx="3405554" cy="2841625"/>
          </a:xfrm>
          <a:prstGeom prst="rect">
            <a:avLst/>
          </a:prstGeom>
          <a:noFill/>
          <a:ln w="9525" algn="in">
            <a:noFill/>
            <a:miter lim="800000"/>
            <a:headEnd/>
            <a:tailEnd/>
          </a:ln>
        </p:spPr>
      </p:pic>
      <p:pic>
        <p:nvPicPr>
          <p:cNvPr id="3" name="Picture 2" descr="laseratacmole"/>
          <p:cNvPicPr>
            <a:picLocks noChangeAspect="1" noChangeArrowheads="1"/>
          </p:cNvPicPr>
          <p:nvPr/>
        </p:nvPicPr>
        <p:blipFill>
          <a:blip r:embed="rId4" cstate="print"/>
          <a:srcRect/>
          <a:stretch>
            <a:fillRect/>
          </a:stretch>
        </p:blipFill>
        <p:spPr bwMode="auto">
          <a:xfrm>
            <a:off x="5143505" y="500044"/>
            <a:ext cx="2817935" cy="2471737"/>
          </a:xfrm>
          <a:prstGeom prst="rect">
            <a:avLst/>
          </a:prstGeom>
          <a:noFill/>
          <a:ln w="9525">
            <a:noFill/>
            <a:miter lim="800000"/>
            <a:headEnd/>
            <a:tailEnd/>
          </a:ln>
        </p:spPr>
      </p:pic>
      <p:pic>
        <p:nvPicPr>
          <p:cNvPr id="30726" name="Picture 8" descr="Salk_Image 2PLSM-EB[1].jpg"/>
          <p:cNvPicPr>
            <a:picLocks noChangeAspect="1" noChangeArrowheads="1"/>
          </p:cNvPicPr>
          <p:nvPr/>
        </p:nvPicPr>
        <p:blipFill>
          <a:blip r:embed="rId5" cstate="print"/>
          <a:srcRect/>
          <a:stretch>
            <a:fillRect/>
          </a:stretch>
        </p:blipFill>
        <p:spPr bwMode="auto">
          <a:xfrm>
            <a:off x="545123" y="4183063"/>
            <a:ext cx="2011974" cy="1719262"/>
          </a:xfrm>
          <a:prstGeom prst="rect">
            <a:avLst/>
          </a:prstGeom>
          <a:noFill/>
          <a:ln w="9525">
            <a:noFill/>
            <a:miter lim="800000"/>
            <a:headEnd/>
            <a:tailEnd/>
          </a:ln>
        </p:spPr>
      </p:pic>
      <p:pic>
        <p:nvPicPr>
          <p:cNvPr id="30727" name="Picture 2" descr="aberta3"/>
          <p:cNvPicPr>
            <a:picLocks noChangeAspect="1" noChangeArrowheads="1"/>
          </p:cNvPicPr>
          <p:nvPr/>
        </p:nvPicPr>
        <p:blipFill>
          <a:blip r:embed="rId6"/>
          <a:srcRect/>
          <a:stretch>
            <a:fillRect/>
          </a:stretch>
        </p:blipFill>
        <p:spPr bwMode="auto">
          <a:xfrm>
            <a:off x="6119447" y="4273550"/>
            <a:ext cx="2092569" cy="1570038"/>
          </a:xfrm>
          <a:prstGeom prst="rect">
            <a:avLst/>
          </a:prstGeom>
          <a:noFill/>
          <a:ln w="9525">
            <a:noFill/>
            <a:miter lim="800000"/>
            <a:headEnd/>
            <a:tailEnd/>
          </a:ln>
        </p:spPr>
      </p:pic>
      <p:sp>
        <p:nvSpPr>
          <p:cNvPr id="30728" name="CaixaDeTexto 7"/>
          <p:cNvSpPr txBox="1">
            <a:spLocks noChangeArrowheads="1"/>
          </p:cNvSpPr>
          <p:nvPr/>
        </p:nvSpPr>
        <p:spPr bwMode="auto">
          <a:xfrm>
            <a:off x="738555" y="3829050"/>
            <a:ext cx="8405446" cy="369332"/>
          </a:xfrm>
          <a:prstGeom prst="rect">
            <a:avLst/>
          </a:prstGeom>
          <a:noFill/>
          <a:ln w="9525">
            <a:noFill/>
            <a:miter lim="800000"/>
            <a:headEnd/>
            <a:tailEnd/>
          </a:ln>
        </p:spPr>
        <p:txBody>
          <a:bodyPr>
            <a:spAutoFit/>
          </a:bodyPr>
          <a:lstStyle/>
          <a:p>
            <a:pPr algn="l"/>
            <a:r>
              <a:rPr lang="en-US" dirty="0"/>
              <a:t>Cells           </a:t>
            </a:r>
            <a:r>
              <a:rPr lang="en-US" dirty="0" smtClean="0">
                <a:sym typeface="Wingdings" pitchFamily="2" charset="2"/>
              </a:rPr>
              <a:t> </a:t>
            </a:r>
            <a:r>
              <a:rPr lang="en-US" dirty="0">
                <a:sym typeface="Wingdings" pitchFamily="2" charset="2"/>
              </a:rPr>
              <a:t>		Experimental models     </a:t>
            </a:r>
            <a:r>
              <a:rPr lang="en-US" dirty="0" smtClean="0">
                <a:sym typeface="Wingdings" pitchFamily="2" charset="2"/>
              </a:rPr>
              <a:t>	      Clinics </a:t>
            </a:r>
            <a:endParaRPr lang="en-US" dirty="0"/>
          </a:p>
        </p:txBody>
      </p:sp>
      <p:sp>
        <p:nvSpPr>
          <p:cNvPr id="9" name="CaixaDeTexto 8"/>
          <p:cNvSpPr txBox="1"/>
          <p:nvPr/>
        </p:nvSpPr>
        <p:spPr>
          <a:xfrm>
            <a:off x="357159" y="6115050"/>
            <a:ext cx="878684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t>Strong basic </a:t>
            </a:r>
            <a:r>
              <a:rPr lang="en-US" sz="2800" dirty="0" err="1" smtClean="0"/>
              <a:t>sicence</a:t>
            </a:r>
            <a:r>
              <a:rPr lang="en-US" sz="2800" dirty="0" smtClean="0"/>
              <a:t> part ---- clinical application</a:t>
            </a:r>
            <a:endParaRPr lang="en-US" sz="2800" dirty="0"/>
          </a:p>
        </p:txBody>
      </p:sp>
      <p:pic>
        <p:nvPicPr>
          <p:cNvPr id="10" name="Picture 2" descr="E:\Mariana\DOUTORADO\Descontaminação Pulmonar\Fotos Experimentos\1.jpg"/>
          <p:cNvPicPr>
            <a:picLocks noChangeAspect="1" noChangeArrowheads="1"/>
          </p:cNvPicPr>
          <p:nvPr/>
        </p:nvPicPr>
        <p:blipFill rotWithShape="1">
          <a:blip r:embed="rId7" cstate="print">
            <a:extLst/>
          </a:blip>
          <a:srcRect l="20239" t="2615" r="16436" b="9433"/>
          <a:stretch/>
        </p:blipFill>
        <p:spPr bwMode="auto">
          <a:xfrm>
            <a:off x="3500431" y="4214818"/>
            <a:ext cx="1734344" cy="187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87746" name="Picture 2" descr="Niels ryberg.jpg"/>
          <p:cNvPicPr>
            <a:picLocks noChangeAspect="1" noChangeArrowheads="1"/>
          </p:cNvPicPr>
          <p:nvPr/>
        </p:nvPicPr>
        <p:blipFill>
          <a:blip r:embed="rId2"/>
          <a:srcRect/>
          <a:stretch>
            <a:fillRect/>
          </a:stretch>
        </p:blipFill>
        <p:spPr bwMode="auto">
          <a:xfrm>
            <a:off x="0" y="0"/>
            <a:ext cx="1928794" cy="2417422"/>
          </a:xfrm>
          <a:prstGeom prst="rect">
            <a:avLst/>
          </a:prstGeom>
          <a:noFill/>
        </p:spPr>
      </p:pic>
      <p:pic>
        <p:nvPicPr>
          <p:cNvPr id="287747" name="Picture 3" descr="https://upload.wikimedia.org/wikipedia/commons/thumb/9/9c/Flag_of_Denmark.svg/22px-Flag_of_Denmark.svg.png"/>
          <p:cNvPicPr>
            <a:picLocks noChangeAspect="1" noChangeArrowheads="1"/>
          </p:cNvPicPr>
          <p:nvPr/>
        </p:nvPicPr>
        <p:blipFill>
          <a:blip r:embed="rId3"/>
          <a:srcRect/>
          <a:stretch>
            <a:fillRect/>
          </a:stretch>
        </p:blipFill>
        <p:spPr bwMode="auto">
          <a:xfrm>
            <a:off x="0" y="0"/>
            <a:ext cx="209550" cy="161925"/>
          </a:xfrm>
          <a:prstGeom prst="rect">
            <a:avLst/>
          </a:prstGeom>
          <a:noFill/>
        </p:spPr>
      </p:pic>
      <p:sp>
        <p:nvSpPr>
          <p:cNvPr id="5" name="CaixaDeTexto 4"/>
          <p:cNvSpPr txBox="1"/>
          <p:nvPr/>
        </p:nvSpPr>
        <p:spPr>
          <a:xfrm>
            <a:off x="2285984" y="428604"/>
            <a:ext cx="5286412" cy="2123658"/>
          </a:xfrm>
          <a:prstGeom prst="rect">
            <a:avLst/>
          </a:prstGeom>
          <a:solidFill>
            <a:srgbClr val="FFFF00"/>
          </a:solidFill>
          <a:ln>
            <a:solidFill>
              <a:schemeClr val="tx1"/>
            </a:solidFill>
          </a:ln>
        </p:spPr>
        <p:txBody>
          <a:bodyPr wrap="square" rtlCol="0">
            <a:spAutoFit/>
          </a:bodyPr>
          <a:lstStyle/>
          <a:p>
            <a:r>
              <a:rPr lang="pt-BR" sz="2400" dirty="0" smtClean="0">
                <a:hlinkClick r:id="rId4" tooltip="Niels Ryberg Finsen"/>
              </a:rPr>
              <a:t>Nobel 1903 - Niels </a:t>
            </a:r>
            <a:r>
              <a:rPr lang="pt-BR" sz="2400" dirty="0" err="1" smtClean="0">
                <a:hlinkClick r:id="rId4" tooltip="Niels Ryberg Finsen"/>
              </a:rPr>
              <a:t>Ryberg</a:t>
            </a:r>
            <a:r>
              <a:rPr lang="pt-BR" sz="2400" dirty="0" smtClean="0">
                <a:hlinkClick r:id="rId4" tooltip="Niels Ryberg Finsen"/>
              </a:rPr>
              <a:t> </a:t>
            </a:r>
            <a:r>
              <a:rPr lang="pt-BR" sz="2400" dirty="0" err="1" smtClean="0">
                <a:hlinkClick r:id="rId4" tooltip="Niels Ryberg Finsen"/>
              </a:rPr>
              <a:t>Finsen</a:t>
            </a:r>
            <a:endParaRPr lang="pt-BR" sz="2400" dirty="0" smtClean="0"/>
          </a:p>
          <a:p>
            <a:endParaRPr lang="pt-BR" sz="2400" dirty="0" smtClean="0"/>
          </a:p>
          <a:p>
            <a:r>
              <a:rPr lang="pt-BR" sz="2400" dirty="0" smtClean="0"/>
              <a:t>Pelo emprego da luz no tratamento do </a:t>
            </a:r>
            <a:r>
              <a:rPr lang="pt-BR" sz="2400" dirty="0" err="1" smtClean="0">
                <a:hlinkClick r:id="rId5" tooltip="Lupus vulgaris"/>
              </a:rPr>
              <a:t>lupus</a:t>
            </a:r>
            <a:r>
              <a:rPr lang="pt-BR" sz="2400" dirty="0" smtClean="0">
                <a:hlinkClick r:id="rId5" tooltip="Lupus vulgaris"/>
              </a:rPr>
              <a:t> </a:t>
            </a:r>
            <a:r>
              <a:rPr lang="pt-BR" sz="2400" dirty="0" err="1" smtClean="0">
                <a:hlinkClick r:id="rId5" tooltip="Lupus vulgaris"/>
              </a:rPr>
              <a:t>vulgari</a:t>
            </a:r>
            <a:r>
              <a:rPr lang="pt-BR" dirty="0" err="1" smtClean="0">
                <a:hlinkClick r:id="rId5" tooltip="Lupus vulgaris"/>
              </a:rPr>
              <a:t>s</a:t>
            </a:r>
            <a:endParaRPr lang="pt-BR" dirty="0" smtClean="0"/>
          </a:p>
          <a:p>
            <a:endParaRPr lang="pt-BR" dirty="0" smtClean="0"/>
          </a:p>
          <a:p>
            <a:endParaRPr lang="en-US" dirty="0"/>
          </a:p>
        </p:txBody>
      </p:sp>
      <p:pic>
        <p:nvPicPr>
          <p:cNvPr id="287749" name="Picture 5" descr="https://upload.wikimedia.org/wikipedia/commons/thumb/d/d2/An_introduction_to_dermatology_%281905%29_Lupus_vulgaris_2.jpg/300px-An_introduction_to_dermatology_%281905%29_Lupus_vulgaris_2.jpg"/>
          <p:cNvPicPr>
            <a:picLocks noChangeAspect="1" noChangeArrowheads="1"/>
          </p:cNvPicPr>
          <p:nvPr/>
        </p:nvPicPr>
        <p:blipFill>
          <a:blip r:embed="rId6"/>
          <a:srcRect/>
          <a:stretch>
            <a:fillRect/>
          </a:stretch>
        </p:blipFill>
        <p:spPr bwMode="auto">
          <a:xfrm>
            <a:off x="571472" y="2786058"/>
            <a:ext cx="2143140" cy="3128985"/>
          </a:xfrm>
          <a:prstGeom prst="rect">
            <a:avLst/>
          </a:prstGeom>
          <a:noFill/>
        </p:spPr>
      </p:pic>
      <p:sp>
        <p:nvSpPr>
          <p:cNvPr id="7" name="CaixaDeTexto 6"/>
          <p:cNvSpPr txBox="1"/>
          <p:nvPr/>
        </p:nvSpPr>
        <p:spPr>
          <a:xfrm>
            <a:off x="3214678" y="3000372"/>
            <a:ext cx="5214974" cy="2585323"/>
          </a:xfrm>
          <a:prstGeom prst="rect">
            <a:avLst/>
          </a:prstGeom>
          <a:noFill/>
        </p:spPr>
        <p:txBody>
          <a:bodyPr wrap="square" rtlCol="0">
            <a:spAutoFit/>
          </a:bodyPr>
          <a:lstStyle/>
          <a:p>
            <a:r>
              <a:rPr lang="pt-BR" b="1" dirty="0" err="1" smtClean="0"/>
              <a:t>Lupus</a:t>
            </a:r>
            <a:r>
              <a:rPr lang="pt-BR" b="1" dirty="0" smtClean="0"/>
              <a:t> </a:t>
            </a:r>
            <a:r>
              <a:rPr lang="pt-BR" b="1" dirty="0" err="1" smtClean="0"/>
              <a:t>vulgaris</a:t>
            </a:r>
            <a:r>
              <a:rPr lang="pt-BR" dirty="0" smtClean="0"/>
              <a:t> ou </a:t>
            </a:r>
            <a:r>
              <a:rPr lang="pt-BR" b="1" dirty="0" smtClean="0"/>
              <a:t>Tuberculose </a:t>
            </a:r>
            <a:r>
              <a:rPr lang="pt-BR" b="1" dirty="0" err="1" smtClean="0"/>
              <a:t>luposa</a:t>
            </a:r>
            <a:r>
              <a:rPr lang="pt-BR" dirty="0" smtClean="0"/>
              <a:t> é a forma mais comum de </a:t>
            </a:r>
            <a:r>
              <a:rPr lang="pt-BR" dirty="0" smtClean="0">
                <a:hlinkClick r:id="rId7" tooltip="Tuberculose"/>
              </a:rPr>
              <a:t>tuberculose</a:t>
            </a:r>
            <a:r>
              <a:rPr lang="pt-BR" dirty="0" smtClean="0"/>
              <a:t> cutânea e afeta normalmente pessoas que tiveram contato prévio com o </a:t>
            </a:r>
            <a:r>
              <a:rPr lang="pt-BR" i="1" dirty="0" err="1" smtClean="0">
                <a:hlinkClick r:id="rId8" tooltip="Mycobacterium tuberculosis"/>
              </a:rPr>
              <a:t>Mycobacterium</a:t>
            </a:r>
            <a:r>
              <a:rPr lang="pt-BR" i="1" dirty="0" smtClean="0">
                <a:hlinkClick r:id="rId8" tooltip="Mycobacterium tuberculosis"/>
              </a:rPr>
              <a:t> </a:t>
            </a:r>
            <a:r>
              <a:rPr lang="pt-BR" i="1" dirty="0" err="1" smtClean="0">
                <a:hlinkClick r:id="rId8" tooltip="Mycobacterium tuberculosis"/>
              </a:rPr>
              <a:t>tuberculosis</a:t>
            </a:r>
            <a:r>
              <a:rPr lang="pt-BR" dirty="0" smtClean="0"/>
              <a:t>.</a:t>
            </a:r>
            <a:r>
              <a:rPr lang="pt-BR" baseline="30000" dirty="0" smtClean="0">
                <a:hlinkClick r:id="rId5"/>
              </a:rPr>
              <a:t>[1]</a:t>
            </a:r>
            <a:r>
              <a:rPr lang="pt-BR" dirty="0" smtClean="0"/>
              <a:t> Constitui-se de lesões dolorosas na pele com aparência nodular, mais </a:t>
            </a:r>
            <a:r>
              <a:rPr lang="pt-BR" dirty="0" err="1" smtClean="0"/>
              <a:t>frequentemente</a:t>
            </a:r>
            <a:r>
              <a:rPr lang="pt-BR" dirty="0" smtClean="0"/>
              <a:t> na face em torno do </a:t>
            </a:r>
            <a:r>
              <a:rPr lang="pt-BR" dirty="0" smtClean="0">
                <a:hlinkClick r:id="rId9" tooltip="Nariz"/>
              </a:rPr>
              <a:t>nariz</a:t>
            </a:r>
            <a:r>
              <a:rPr lang="pt-BR" dirty="0" smtClean="0"/>
              <a:t>, </a:t>
            </a:r>
            <a:r>
              <a:rPr lang="pt-BR" dirty="0" smtClean="0">
                <a:hlinkClick r:id="rId10" tooltip="Pálpebra"/>
              </a:rPr>
              <a:t>pálpebra</a:t>
            </a:r>
            <a:r>
              <a:rPr lang="pt-BR" dirty="0" smtClean="0"/>
              <a:t>, </a:t>
            </a:r>
            <a:r>
              <a:rPr lang="pt-BR" dirty="0" smtClean="0">
                <a:hlinkClick r:id="rId11" tooltip="Lábio"/>
              </a:rPr>
              <a:t>lábios</a:t>
            </a:r>
            <a:r>
              <a:rPr lang="pt-BR" dirty="0" smtClean="0"/>
              <a:t>, </a:t>
            </a:r>
            <a:r>
              <a:rPr lang="pt-BR" dirty="0" smtClean="0">
                <a:hlinkClick r:id="rId12" tooltip="Bochecha"/>
              </a:rPr>
              <a:t>bochechas</a:t>
            </a:r>
            <a:r>
              <a:rPr lang="pt-BR" dirty="0" smtClean="0"/>
              <a:t> e </a:t>
            </a:r>
            <a:r>
              <a:rPr lang="pt-BR" dirty="0" smtClean="0">
                <a:hlinkClick r:id="rId13" tooltip="Ouvido"/>
              </a:rPr>
              <a:t>ouvidos</a:t>
            </a:r>
            <a:r>
              <a:rPr lang="pt-BR" dirty="0" smtClean="0"/>
              <a:t>.</a:t>
            </a:r>
            <a:r>
              <a:rPr lang="pt-BR" baseline="30000" dirty="0" smtClean="0">
                <a:hlinkClick r:id="rId5"/>
              </a:rPr>
              <a:t>[2]</a:t>
            </a:r>
            <a:r>
              <a:rPr lang="pt-BR" baseline="30000" dirty="0" smtClean="0"/>
              <a:t>:335</a:t>
            </a:r>
            <a:r>
              <a:rPr lang="pt-BR" dirty="0" smtClean="0"/>
              <a:t> As lesões podem resultar em úlceras cutâneas </a:t>
            </a:r>
            <a:r>
              <a:rPr lang="pt-BR" dirty="0" err="1" smtClean="0"/>
              <a:t>desfigurantes</a:t>
            </a:r>
            <a:r>
              <a:rPr lang="pt-BR" dirty="0" smtClean="0"/>
              <a:t> quando não tratadas.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seratacmole"/>
          <p:cNvPicPr>
            <a:picLocks noChangeAspect="1" noChangeArrowheads="1"/>
          </p:cNvPicPr>
          <p:nvPr/>
        </p:nvPicPr>
        <p:blipFill>
          <a:blip r:embed="rId2" cstate="print"/>
          <a:srcRect/>
          <a:stretch>
            <a:fillRect/>
          </a:stretch>
        </p:blipFill>
        <p:spPr bwMode="auto">
          <a:xfrm>
            <a:off x="1857356" y="1142984"/>
            <a:ext cx="5601007" cy="4912895"/>
          </a:xfrm>
          <a:prstGeom prst="rect">
            <a:avLst/>
          </a:prstGeom>
          <a:noFill/>
          <a:ln w="9525">
            <a:noFill/>
            <a:miter lim="800000"/>
            <a:headEnd/>
            <a:tailEnd/>
          </a:ln>
        </p:spPr>
      </p:pic>
      <p:sp>
        <p:nvSpPr>
          <p:cNvPr id="3" name="CaixaDeTexto 2"/>
          <p:cNvSpPr txBox="1"/>
          <p:nvPr/>
        </p:nvSpPr>
        <p:spPr>
          <a:xfrm>
            <a:off x="857224" y="285728"/>
            <a:ext cx="8286776" cy="461665"/>
          </a:xfrm>
          <a:prstGeom prst="rect">
            <a:avLst/>
          </a:prstGeom>
          <a:noFill/>
        </p:spPr>
        <p:txBody>
          <a:bodyPr wrap="square" rtlCol="0">
            <a:spAutoFit/>
          </a:bodyPr>
          <a:lstStyle/>
          <a:p>
            <a:r>
              <a:rPr lang="en-US" sz="2400" b="1" dirty="0" smtClean="0"/>
              <a:t>For animals the light may well be a solution for many problems</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4" descr="logo_bio_lili_paint.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3499339" y="903289"/>
            <a:ext cx="2004646" cy="1677987"/>
          </a:xfrm>
          <a:prstGeom prst="rect">
            <a:avLst/>
          </a:prstGeom>
          <a:noFill/>
          <a:ln w="9525">
            <a:noFill/>
            <a:miter lim="800000"/>
            <a:headEnd/>
            <a:tailEnd/>
          </a:ln>
        </p:spPr>
      </p:pic>
      <p:sp>
        <p:nvSpPr>
          <p:cNvPr id="6" name="Retângulo de cantos arredondados 5"/>
          <p:cNvSpPr/>
          <p:nvPr/>
        </p:nvSpPr>
        <p:spPr>
          <a:xfrm>
            <a:off x="1" y="4276725"/>
            <a:ext cx="1786304"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a:solidFill>
                  <a:srgbClr val="800080"/>
                </a:solidFill>
              </a:rPr>
              <a:t>Medicine</a:t>
            </a:r>
          </a:p>
        </p:txBody>
      </p:sp>
      <p:sp>
        <p:nvSpPr>
          <p:cNvPr id="7" name="Retângulo de cantos arredondados 6"/>
          <p:cNvSpPr/>
          <p:nvPr/>
        </p:nvSpPr>
        <p:spPr>
          <a:xfrm>
            <a:off x="1872761" y="4314825"/>
            <a:ext cx="1537189"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400" dirty="0" err="1">
                <a:solidFill>
                  <a:srgbClr val="800080"/>
                </a:solidFill>
              </a:rPr>
              <a:t>Dentistry</a:t>
            </a:r>
            <a:endParaRPr lang="pt-BR" sz="2400" dirty="0">
              <a:solidFill>
                <a:srgbClr val="800080"/>
              </a:solidFill>
            </a:endParaRPr>
          </a:p>
        </p:txBody>
      </p:sp>
      <p:sp>
        <p:nvSpPr>
          <p:cNvPr id="8" name="Retângulo de cantos arredondados 7"/>
          <p:cNvSpPr/>
          <p:nvPr/>
        </p:nvSpPr>
        <p:spPr>
          <a:xfrm>
            <a:off x="3445120" y="4333875"/>
            <a:ext cx="3131526"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Physical</a:t>
            </a:r>
            <a:r>
              <a:rPr lang="pt-BR" sz="2800" dirty="0">
                <a:solidFill>
                  <a:srgbClr val="800080"/>
                </a:solidFill>
              </a:rPr>
              <a:t> </a:t>
            </a:r>
            <a:r>
              <a:rPr lang="pt-BR" sz="2800" dirty="0" err="1">
                <a:solidFill>
                  <a:srgbClr val="800080"/>
                </a:solidFill>
              </a:rPr>
              <a:t>therapy</a:t>
            </a:r>
            <a:endParaRPr lang="pt-BR" sz="2800" dirty="0">
              <a:solidFill>
                <a:srgbClr val="800080"/>
              </a:solidFill>
            </a:endParaRPr>
          </a:p>
        </p:txBody>
      </p:sp>
      <p:sp>
        <p:nvSpPr>
          <p:cNvPr id="10" name="Retângulo de cantos arredondados 9"/>
          <p:cNvSpPr/>
          <p:nvPr/>
        </p:nvSpPr>
        <p:spPr>
          <a:xfrm>
            <a:off x="6217628" y="4314825"/>
            <a:ext cx="2926373"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Physical</a:t>
            </a:r>
            <a:r>
              <a:rPr lang="pt-BR" sz="2800" dirty="0">
                <a:solidFill>
                  <a:srgbClr val="800080"/>
                </a:solidFill>
              </a:rPr>
              <a:t> </a:t>
            </a:r>
            <a:r>
              <a:rPr lang="pt-BR" sz="2800" dirty="0" err="1">
                <a:solidFill>
                  <a:srgbClr val="800080"/>
                </a:solidFill>
              </a:rPr>
              <a:t>Education</a:t>
            </a:r>
            <a:endParaRPr lang="pt-BR" sz="2800" dirty="0">
              <a:solidFill>
                <a:srgbClr val="800080"/>
              </a:solidFill>
            </a:endParaRPr>
          </a:p>
        </p:txBody>
      </p:sp>
      <p:sp>
        <p:nvSpPr>
          <p:cNvPr id="13" name="Retângulo de cantos arredondados 12"/>
          <p:cNvSpPr/>
          <p:nvPr/>
        </p:nvSpPr>
        <p:spPr>
          <a:xfrm>
            <a:off x="2110154" y="3414714"/>
            <a:ext cx="2126274" cy="5540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Treatment</a:t>
            </a:r>
            <a:endParaRPr lang="pt-BR" sz="2800" dirty="0">
              <a:solidFill>
                <a:srgbClr val="800080"/>
              </a:solidFill>
            </a:endParaRPr>
          </a:p>
        </p:txBody>
      </p:sp>
      <p:sp>
        <p:nvSpPr>
          <p:cNvPr id="14" name="Retângulo de cantos arredondados 13"/>
          <p:cNvSpPr/>
          <p:nvPr/>
        </p:nvSpPr>
        <p:spPr>
          <a:xfrm>
            <a:off x="4717074" y="3471864"/>
            <a:ext cx="2069504" cy="5540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Diagnostics</a:t>
            </a:r>
            <a:endParaRPr lang="pt-BR" sz="2800" dirty="0">
              <a:solidFill>
                <a:srgbClr val="800080"/>
              </a:solidFill>
            </a:endParaRPr>
          </a:p>
        </p:txBody>
      </p:sp>
      <p:sp>
        <p:nvSpPr>
          <p:cNvPr id="17" name="Seta para baixo 16"/>
          <p:cNvSpPr/>
          <p:nvPr/>
        </p:nvSpPr>
        <p:spPr>
          <a:xfrm rot="2071935">
            <a:off x="3518389" y="2705100"/>
            <a:ext cx="247650" cy="450850"/>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4" name="Seta para baixo 23"/>
          <p:cNvSpPr/>
          <p:nvPr/>
        </p:nvSpPr>
        <p:spPr>
          <a:xfrm rot="19671185">
            <a:off x="5109797" y="2682876"/>
            <a:ext cx="247650" cy="449263"/>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0" name="Retângulo de cantos arredondados 19"/>
          <p:cNvSpPr/>
          <p:nvPr/>
        </p:nvSpPr>
        <p:spPr>
          <a:xfrm>
            <a:off x="3528646" y="5124450"/>
            <a:ext cx="1535723"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i="1" dirty="0">
                <a:solidFill>
                  <a:srgbClr val="800080"/>
                </a:solidFill>
              </a:rPr>
              <a:t>In </a:t>
            </a:r>
            <a:r>
              <a:rPr lang="pt-BR" i="1" dirty="0" err="1">
                <a:solidFill>
                  <a:srgbClr val="800080"/>
                </a:solidFill>
              </a:rPr>
              <a:t>vitro</a:t>
            </a:r>
            <a:endParaRPr lang="pt-BR" i="1" dirty="0">
              <a:solidFill>
                <a:srgbClr val="800080"/>
              </a:solidFill>
            </a:endParaRPr>
          </a:p>
        </p:txBody>
      </p:sp>
      <p:sp>
        <p:nvSpPr>
          <p:cNvPr id="21" name="Retângulo de cantos arredondados 20"/>
          <p:cNvSpPr/>
          <p:nvPr/>
        </p:nvSpPr>
        <p:spPr>
          <a:xfrm>
            <a:off x="1336431" y="5143500"/>
            <a:ext cx="1535723"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dirty="0" err="1">
                <a:solidFill>
                  <a:srgbClr val="800080"/>
                </a:solidFill>
              </a:rPr>
              <a:t>Basic</a:t>
            </a:r>
            <a:r>
              <a:rPr lang="pt-BR" dirty="0">
                <a:solidFill>
                  <a:srgbClr val="800080"/>
                </a:solidFill>
              </a:rPr>
              <a:t> </a:t>
            </a:r>
            <a:r>
              <a:rPr lang="pt-BR" dirty="0" err="1">
                <a:solidFill>
                  <a:srgbClr val="800080"/>
                </a:solidFill>
              </a:rPr>
              <a:t>Science</a:t>
            </a:r>
            <a:endParaRPr lang="pt-BR" dirty="0">
              <a:solidFill>
                <a:srgbClr val="800080"/>
              </a:solidFill>
            </a:endParaRPr>
          </a:p>
        </p:txBody>
      </p:sp>
      <p:sp>
        <p:nvSpPr>
          <p:cNvPr id="22" name="Retângulo de cantos arredondados 21"/>
          <p:cNvSpPr/>
          <p:nvPr/>
        </p:nvSpPr>
        <p:spPr>
          <a:xfrm>
            <a:off x="5367705" y="5086350"/>
            <a:ext cx="1537188"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i="1" dirty="0">
                <a:solidFill>
                  <a:srgbClr val="800080"/>
                </a:solidFill>
              </a:rPr>
              <a:t>In vivo</a:t>
            </a:r>
          </a:p>
        </p:txBody>
      </p:sp>
      <p:sp>
        <p:nvSpPr>
          <p:cNvPr id="23" name="Retângulo de cantos arredondados 22"/>
          <p:cNvSpPr/>
          <p:nvPr/>
        </p:nvSpPr>
        <p:spPr>
          <a:xfrm>
            <a:off x="3253154" y="6038850"/>
            <a:ext cx="2567354" cy="5540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400" dirty="0" err="1">
                <a:solidFill>
                  <a:srgbClr val="800080"/>
                </a:solidFill>
              </a:rPr>
              <a:t>Instrumentation</a:t>
            </a:r>
            <a:endParaRPr lang="pt-BR" sz="2400" dirty="0">
              <a:solidFill>
                <a:srgbClr val="800080"/>
              </a:solidFill>
            </a:endParaRPr>
          </a:p>
        </p:txBody>
      </p:sp>
      <p:sp>
        <p:nvSpPr>
          <p:cNvPr id="15" name="Retângulo de cantos arredondados 14"/>
          <p:cNvSpPr/>
          <p:nvPr/>
        </p:nvSpPr>
        <p:spPr>
          <a:xfrm>
            <a:off x="426428" y="2233614"/>
            <a:ext cx="2351942" cy="5540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Agriculture</a:t>
            </a:r>
            <a:endParaRPr lang="pt-BR" sz="2800" dirty="0">
              <a:solidFill>
                <a:srgbClr val="800080"/>
              </a:solidFill>
            </a:endParaRPr>
          </a:p>
        </p:txBody>
      </p:sp>
      <p:sp>
        <p:nvSpPr>
          <p:cNvPr id="19" name="Retângulo de cantos arredondados 18"/>
          <p:cNvSpPr/>
          <p:nvPr/>
        </p:nvSpPr>
        <p:spPr>
          <a:xfrm>
            <a:off x="6229351" y="2138364"/>
            <a:ext cx="1912326" cy="5540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Enviroment</a:t>
            </a:r>
            <a:endParaRPr lang="pt-BR" sz="2800" dirty="0">
              <a:solidFill>
                <a:srgbClr val="800080"/>
              </a:solidFill>
            </a:endParaRPr>
          </a:p>
        </p:txBody>
      </p:sp>
      <p:pic>
        <p:nvPicPr>
          <p:cNvPr id="18" name="Picture 2" descr="laseratacmole"/>
          <p:cNvPicPr>
            <a:picLocks noChangeAspect="1" noChangeArrowheads="1"/>
          </p:cNvPicPr>
          <p:nvPr/>
        </p:nvPicPr>
        <p:blipFill>
          <a:blip r:embed="rId3" cstate="print"/>
          <a:srcRect/>
          <a:stretch>
            <a:fillRect/>
          </a:stretch>
        </p:blipFill>
        <p:spPr bwMode="auto">
          <a:xfrm>
            <a:off x="6072198" y="214290"/>
            <a:ext cx="2071670" cy="1817155"/>
          </a:xfrm>
          <a:prstGeom prst="rect">
            <a:avLst/>
          </a:prstGeom>
          <a:noFill/>
          <a:ln w="9525">
            <a:noFill/>
            <a:miter lim="800000"/>
            <a:headEnd/>
            <a:tailEnd/>
          </a:ln>
        </p:spPr>
      </p:pic>
      <p:sp>
        <p:nvSpPr>
          <p:cNvPr id="25" name="Seta para baixo 24"/>
          <p:cNvSpPr/>
          <p:nvPr/>
        </p:nvSpPr>
        <p:spPr>
          <a:xfrm rot="2071935">
            <a:off x="3034895" y="1959276"/>
            <a:ext cx="247650" cy="450850"/>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6" name="Seta para baixo 25"/>
          <p:cNvSpPr/>
          <p:nvPr/>
        </p:nvSpPr>
        <p:spPr>
          <a:xfrm rot="19671185">
            <a:off x="5672672" y="1960249"/>
            <a:ext cx="247650" cy="449263"/>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ppt_x</p:attrName>
                                        </p:attrNameLst>
                                      </p:cBhvr>
                                      <p:tavLst>
                                        <p:tav tm="0">
                                          <p:val>
                                            <p:fltVal val="0.5"/>
                                          </p:val>
                                        </p:tav>
                                        <p:tav tm="100000">
                                          <p:val>
                                            <p:strVal val="#ppt_x"/>
                                          </p:val>
                                        </p:tav>
                                      </p:tavLst>
                                    </p:anim>
                                    <p:anim calcmode="lin" valueType="num">
                                      <p:cBhvr>
                                        <p:cTn id="10"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1670539" y="1417638"/>
            <a:ext cx="2114550" cy="72072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Treatment</a:t>
            </a:r>
            <a:endParaRPr lang="pt-BR" sz="2800" dirty="0">
              <a:solidFill>
                <a:srgbClr val="800080"/>
              </a:solidFill>
            </a:endParaRPr>
          </a:p>
        </p:txBody>
      </p:sp>
      <p:sp>
        <p:nvSpPr>
          <p:cNvPr id="6" name="Retângulo de cantos arredondados 5"/>
          <p:cNvSpPr/>
          <p:nvPr/>
        </p:nvSpPr>
        <p:spPr>
          <a:xfrm>
            <a:off x="4860681" y="2060575"/>
            <a:ext cx="3245826" cy="9144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Photodynamic</a:t>
            </a:r>
            <a:r>
              <a:rPr lang="pt-BR" sz="2800" dirty="0">
                <a:solidFill>
                  <a:srgbClr val="800080"/>
                </a:solidFill>
              </a:rPr>
              <a:t> </a:t>
            </a:r>
            <a:r>
              <a:rPr lang="pt-BR" sz="2800" dirty="0" err="1">
                <a:solidFill>
                  <a:srgbClr val="800080"/>
                </a:solidFill>
              </a:rPr>
              <a:t>Therapy</a:t>
            </a:r>
            <a:endParaRPr lang="pt-BR" sz="2800" dirty="0">
              <a:solidFill>
                <a:srgbClr val="800080"/>
              </a:solidFill>
            </a:endParaRPr>
          </a:p>
        </p:txBody>
      </p:sp>
      <p:sp>
        <p:nvSpPr>
          <p:cNvPr id="7" name="Retângulo de cantos arredondados 6"/>
          <p:cNvSpPr/>
          <p:nvPr/>
        </p:nvSpPr>
        <p:spPr>
          <a:xfrm>
            <a:off x="4860681" y="658813"/>
            <a:ext cx="2612780" cy="9144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Phototherapy</a:t>
            </a:r>
            <a:endParaRPr lang="pt-BR" dirty="0">
              <a:solidFill>
                <a:srgbClr val="800080"/>
              </a:solidFill>
            </a:endParaRPr>
          </a:p>
        </p:txBody>
      </p:sp>
      <p:sp>
        <p:nvSpPr>
          <p:cNvPr id="8" name="Retângulo de cantos arredondados 7"/>
          <p:cNvSpPr/>
          <p:nvPr/>
        </p:nvSpPr>
        <p:spPr>
          <a:xfrm>
            <a:off x="545123" y="4530725"/>
            <a:ext cx="2250831" cy="6985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Diagnostics</a:t>
            </a:r>
            <a:endParaRPr lang="pt-BR" sz="2800" dirty="0">
              <a:solidFill>
                <a:srgbClr val="800080"/>
              </a:solidFill>
            </a:endParaRPr>
          </a:p>
        </p:txBody>
      </p:sp>
      <p:sp>
        <p:nvSpPr>
          <p:cNvPr id="9" name="Retângulo de cantos arredondados 8"/>
          <p:cNvSpPr/>
          <p:nvPr/>
        </p:nvSpPr>
        <p:spPr>
          <a:xfrm>
            <a:off x="3640015" y="4508501"/>
            <a:ext cx="2217869" cy="72072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Fluorescence</a:t>
            </a:r>
            <a:endParaRPr lang="pt-BR" sz="2800" dirty="0">
              <a:solidFill>
                <a:srgbClr val="800080"/>
              </a:solidFill>
            </a:endParaRPr>
          </a:p>
        </p:txBody>
      </p:sp>
      <p:sp>
        <p:nvSpPr>
          <p:cNvPr id="11" name="Retângulo de cantos arredondados 10"/>
          <p:cNvSpPr/>
          <p:nvPr/>
        </p:nvSpPr>
        <p:spPr>
          <a:xfrm>
            <a:off x="6156081" y="4005264"/>
            <a:ext cx="2231780" cy="62547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smtClean="0">
                <a:solidFill>
                  <a:srgbClr val="800080"/>
                </a:solidFill>
              </a:rPr>
              <a:t>Spectroscopy</a:t>
            </a:r>
            <a:endParaRPr lang="pt-BR" sz="2800" dirty="0" smtClean="0">
              <a:solidFill>
                <a:srgbClr val="800080"/>
              </a:solidFill>
            </a:endParaRPr>
          </a:p>
          <a:p>
            <a:pPr>
              <a:defRPr/>
            </a:pPr>
            <a:r>
              <a:rPr lang="pt-BR" dirty="0" err="1" smtClean="0">
                <a:solidFill>
                  <a:srgbClr val="800080"/>
                </a:solidFill>
              </a:rPr>
              <a:t>Frequency</a:t>
            </a:r>
            <a:r>
              <a:rPr lang="pt-BR" dirty="0" smtClean="0">
                <a:solidFill>
                  <a:srgbClr val="800080"/>
                </a:solidFill>
              </a:rPr>
              <a:t> </a:t>
            </a:r>
            <a:r>
              <a:rPr lang="pt-BR" dirty="0" err="1" smtClean="0">
                <a:solidFill>
                  <a:srgbClr val="800080"/>
                </a:solidFill>
              </a:rPr>
              <a:t>and</a:t>
            </a:r>
            <a:r>
              <a:rPr lang="pt-BR" dirty="0" smtClean="0">
                <a:solidFill>
                  <a:srgbClr val="800080"/>
                </a:solidFill>
              </a:rPr>
              <a:t> time</a:t>
            </a:r>
            <a:endParaRPr lang="pt-BR" dirty="0">
              <a:solidFill>
                <a:srgbClr val="800080"/>
              </a:solidFill>
            </a:endParaRPr>
          </a:p>
        </p:txBody>
      </p:sp>
      <p:sp>
        <p:nvSpPr>
          <p:cNvPr id="13" name="Retângulo de cantos arredondados 12"/>
          <p:cNvSpPr/>
          <p:nvPr/>
        </p:nvSpPr>
        <p:spPr>
          <a:xfrm>
            <a:off x="6156081" y="5157789"/>
            <a:ext cx="2284534" cy="62547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2800" dirty="0" err="1">
                <a:solidFill>
                  <a:srgbClr val="800080"/>
                </a:solidFill>
              </a:rPr>
              <a:t>Imaging</a:t>
            </a:r>
            <a:endParaRPr lang="pt-BR" sz="2800" dirty="0">
              <a:solidFill>
                <a:srgbClr val="800080"/>
              </a:solidFill>
            </a:endParaRPr>
          </a:p>
        </p:txBody>
      </p:sp>
      <p:sp>
        <p:nvSpPr>
          <p:cNvPr id="16" name="Seta para baixo 15"/>
          <p:cNvSpPr/>
          <p:nvPr/>
        </p:nvSpPr>
        <p:spPr>
          <a:xfrm rot="14595916">
            <a:off x="4150397" y="890771"/>
            <a:ext cx="236538" cy="975946"/>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8" name="Seta para baixo 17"/>
          <p:cNvSpPr/>
          <p:nvPr/>
        </p:nvSpPr>
        <p:spPr>
          <a:xfrm rot="17934558">
            <a:off x="4146002" y="1768659"/>
            <a:ext cx="236537" cy="975946"/>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9" name="Seta para baixo 18"/>
          <p:cNvSpPr/>
          <p:nvPr/>
        </p:nvSpPr>
        <p:spPr>
          <a:xfrm rot="16200000">
            <a:off x="3183244" y="4462769"/>
            <a:ext cx="236537" cy="864577"/>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0" name="Seta para baixo 19"/>
          <p:cNvSpPr/>
          <p:nvPr/>
        </p:nvSpPr>
        <p:spPr>
          <a:xfrm rot="15350140">
            <a:off x="5718358" y="4174698"/>
            <a:ext cx="236538" cy="618392"/>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22" name="Seta para baixo 21"/>
          <p:cNvSpPr/>
          <p:nvPr/>
        </p:nvSpPr>
        <p:spPr>
          <a:xfrm rot="17429520">
            <a:off x="5720557" y="4996169"/>
            <a:ext cx="236537" cy="616927"/>
          </a:xfrm>
          <a:prstGeom prst="downArrow">
            <a:avLst/>
          </a:prstGeom>
          <a:solidFill>
            <a:schemeClr val="bg1"/>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2555631" y="1125539"/>
            <a:ext cx="1296866" cy="7191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dirty="0" err="1">
                <a:solidFill>
                  <a:srgbClr val="800080"/>
                </a:solidFill>
              </a:rPr>
              <a:t>Infectious</a:t>
            </a:r>
            <a:endParaRPr lang="pt-BR" dirty="0">
              <a:solidFill>
                <a:srgbClr val="800080"/>
              </a:solidFill>
            </a:endParaRPr>
          </a:p>
          <a:p>
            <a:pPr>
              <a:defRPr/>
            </a:pPr>
            <a:r>
              <a:rPr lang="pt-BR" dirty="0" err="1">
                <a:solidFill>
                  <a:srgbClr val="800080"/>
                </a:solidFill>
              </a:rPr>
              <a:t>Diseases</a:t>
            </a:r>
            <a:r>
              <a:rPr lang="pt-BR" dirty="0">
                <a:solidFill>
                  <a:srgbClr val="800080"/>
                </a:solidFill>
              </a:rPr>
              <a:t> </a:t>
            </a:r>
          </a:p>
        </p:txBody>
      </p:sp>
      <p:sp>
        <p:nvSpPr>
          <p:cNvPr id="6" name="Chave esquerda 5"/>
          <p:cNvSpPr/>
          <p:nvPr/>
        </p:nvSpPr>
        <p:spPr>
          <a:xfrm>
            <a:off x="3924300" y="692150"/>
            <a:ext cx="215412" cy="1512888"/>
          </a:xfrm>
          <a:prstGeom prst="lef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pt-BR"/>
          </a:p>
        </p:txBody>
      </p:sp>
      <p:sp>
        <p:nvSpPr>
          <p:cNvPr id="33796" name="CaixaDeTexto 6"/>
          <p:cNvSpPr txBox="1">
            <a:spLocks noChangeArrowheads="1"/>
          </p:cNvSpPr>
          <p:nvPr/>
        </p:nvSpPr>
        <p:spPr bwMode="auto">
          <a:xfrm>
            <a:off x="4139713" y="692151"/>
            <a:ext cx="2812437" cy="2308324"/>
          </a:xfrm>
          <a:prstGeom prst="rect">
            <a:avLst/>
          </a:prstGeom>
          <a:noFill/>
          <a:ln w="9525">
            <a:noFill/>
            <a:miter lim="800000"/>
            <a:headEnd/>
            <a:tailEnd/>
          </a:ln>
        </p:spPr>
        <p:txBody>
          <a:bodyPr wrap="none">
            <a:spAutoFit/>
          </a:bodyPr>
          <a:lstStyle/>
          <a:p>
            <a:r>
              <a:rPr lang="pt-BR">
                <a:solidFill>
                  <a:srgbClr val="800080"/>
                </a:solidFill>
              </a:rPr>
              <a:t>Pulmonary diseases</a:t>
            </a:r>
          </a:p>
          <a:p>
            <a:r>
              <a:rPr lang="pt-BR">
                <a:solidFill>
                  <a:srgbClr val="800080"/>
                </a:solidFill>
              </a:rPr>
              <a:t>Condyloma by HPV</a:t>
            </a:r>
          </a:p>
          <a:p>
            <a:r>
              <a:rPr lang="pt-BR">
                <a:solidFill>
                  <a:srgbClr val="800080"/>
                </a:solidFill>
              </a:rPr>
              <a:t>Onichomycosis</a:t>
            </a:r>
          </a:p>
          <a:p>
            <a:r>
              <a:rPr lang="pt-BR">
                <a:solidFill>
                  <a:srgbClr val="800080"/>
                </a:solidFill>
              </a:rPr>
              <a:t>Oral cavity microbial control</a:t>
            </a:r>
          </a:p>
          <a:p>
            <a:r>
              <a:rPr lang="pt-BR">
                <a:solidFill>
                  <a:srgbClr val="800080"/>
                </a:solidFill>
              </a:rPr>
              <a:t>Pitiosis</a:t>
            </a:r>
          </a:p>
          <a:p>
            <a:endParaRPr lang="pt-BR">
              <a:solidFill>
                <a:srgbClr val="800080"/>
              </a:solidFill>
            </a:endParaRPr>
          </a:p>
          <a:p>
            <a:endParaRPr lang="pt-BR">
              <a:solidFill>
                <a:srgbClr val="800080"/>
              </a:solidFill>
            </a:endParaRPr>
          </a:p>
          <a:p>
            <a:endParaRPr lang="pt-BR">
              <a:solidFill>
                <a:srgbClr val="800080"/>
              </a:solidFill>
            </a:endParaRPr>
          </a:p>
        </p:txBody>
      </p:sp>
      <p:sp>
        <p:nvSpPr>
          <p:cNvPr id="8" name="Retângulo de cantos arredondados 7"/>
          <p:cNvSpPr/>
          <p:nvPr/>
        </p:nvSpPr>
        <p:spPr>
          <a:xfrm>
            <a:off x="2555631" y="2565400"/>
            <a:ext cx="1296866" cy="7191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dirty="0" err="1">
                <a:solidFill>
                  <a:srgbClr val="800080"/>
                </a:solidFill>
              </a:rPr>
              <a:t>Pre-cancer</a:t>
            </a:r>
            <a:endParaRPr lang="pt-BR" dirty="0">
              <a:solidFill>
                <a:srgbClr val="800080"/>
              </a:solidFill>
            </a:endParaRPr>
          </a:p>
        </p:txBody>
      </p:sp>
      <p:sp>
        <p:nvSpPr>
          <p:cNvPr id="9" name="Chave esquerda 8"/>
          <p:cNvSpPr/>
          <p:nvPr/>
        </p:nvSpPr>
        <p:spPr>
          <a:xfrm>
            <a:off x="3924300" y="2420938"/>
            <a:ext cx="215412" cy="1079500"/>
          </a:xfrm>
          <a:prstGeom prst="lef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pt-BR"/>
          </a:p>
        </p:txBody>
      </p:sp>
      <p:sp>
        <p:nvSpPr>
          <p:cNvPr id="33799" name="CaixaDeTexto 9"/>
          <p:cNvSpPr txBox="1">
            <a:spLocks noChangeArrowheads="1"/>
          </p:cNvSpPr>
          <p:nvPr/>
        </p:nvSpPr>
        <p:spPr bwMode="auto">
          <a:xfrm>
            <a:off x="4067908" y="2478089"/>
            <a:ext cx="3320562" cy="2031325"/>
          </a:xfrm>
          <a:prstGeom prst="rect">
            <a:avLst/>
          </a:prstGeom>
          <a:noFill/>
          <a:ln w="9525">
            <a:noFill/>
            <a:miter lim="800000"/>
            <a:headEnd/>
            <a:tailEnd/>
          </a:ln>
        </p:spPr>
        <p:txBody>
          <a:bodyPr>
            <a:spAutoFit/>
          </a:bodyPr>
          <a:lstStyle/>
          <a:p>
            <a:r>
              <a:rPr lang="pt-BR">
                <a:solidFill>
                  <a:srgbClr val="800080"/>
                </a:solidFill>
              </a:rPr>
              <a:t>Actinic keratosis</a:t>
            </a:r>
          </a:p>
          <a:p>
            <a:r>
              <a:rPr lang="pt-BR">
                <a:solidFill>
                  <a:srgbClr val="800080"/>
                </a:solidFill>
              </a:rPr>
              <a:t>Actinic cheilitis</a:t>
            </a:r>
          </a:p>
          <a:p>
            <a:r>
              <a:rPr lang="pt-BR">
                <a:solidFill>
                  <a:srgbClr val="800080"/>
                </a:solidFill>
              </a:rPr>
              <a:t>Cervical Intraepithelial Neoplasia </a:t>
            </a:r>
          </a:p>
          <a:p>
            <a:endParaRPr lang="pt-BR">
              <a:solidFill>
                <a:srgbClr val="800080"/>
              </a:solidFill>
            </a:endParaRPr>
          </a:p>
          <a:p>
            <a:endParaRPr lang="pt-BR">
              <a:solidFill>
                <a:srgbClr val="800080"/>
              </a:solidFill>
            </a:endParaRPr>
          </a:p>
          <a:p>
            <a:endParaRPr lang="pt-BR">
              <a:solidFill>
                <a:srgbClr val="800080"/>
              </a:solidFill>
            </a:endParaRPr>
          </a:p>
          <a:p>
            <a:endParaRPr lang="pt-BR">
              <a:solidFill>
                <a:srgbClr val="800080"/>
              </a:solidFill>
            </a:endParaRPr>
          </a:p>
        </p:txBody>
      </p:sp>
      <p:sp>
        <p:nvSpPr>
          <p:cNvPr id="11" name="Retângulo de cantos arredondados 10"/>
          <p:cNvSpPr/>
          <p:nvPr/>
        </p:nvSpPr>
        <p:spPr>
          <a:xfrm>
            <a:off x="2555631" y="3802064"/>
            <a:ext cx="1296866" cy="7191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dirty="0" err="1">
                <a:solidFill>
                  <a:srgbClr val="800080"/>
                </a:solidFill>
              </a:rPr>
              <a:t>Cancer</a:t>
            </a:r>
            <a:endParaRPr lang="pt-BR" dirty="0">
              <a:solidFill>
                <a:srgbClr val="800080"/>
              </a:solidFill>
            </a:endParaRPr>
          </a:p>
        </p:txBody>
      </p:sp>
      <p:sp>
        <p:nvSpPr>
          <p:cNvPr id="13" name="Chave esquerda 12"/>
          <p:cNvSpPr/>
          <p:nvPr/>
        </p:nvSpPr>
        <p:spPr>
          <a:xfrm>
            <a:off x="3924300" y="3657601"/>
            <a:ext cx="215412" cy="936625"/>
          </a:xfrm>
          <a:prstGeom prst="lef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pt-BR"/>
          </a:p>
        </p:txBody>
      </p:sp>
      <p:sp>
        <p:nvSpPr>
          <p:cNvPr id="33802" name="CaixaDeTexto 15"/>
          <p:cNvSpPr txBox="1">
            <a:spLocks noChangeArrowheads="1"/>
          </p:cNvSpPr>
          <p:nvPr/>
        </p:nvSpPr>
        <p:spPr bwMode="auto">
          <a:xfrm>
            <a:off x="4075235" y="3802063"/>
            <a:ext cx="1277979" cy="923330"/>
          </a:xfrm>
          <a:prstGeom prst="rect">
            <a:avLst/>
          </a:prstGeom>
          <a:noFill/>
          <a:ln w="9525">
            <a:noFill/>
            <a:miter lim="800000"/>
            <a:headEnd/>
            <a:tailEnd/>
          </a:ln>
        </p:spPr>
        <p:txBody>
          <a:bodyPr wrap="none">
            <a:spAutoFit/>
          </a:bodyPr>
          <a:lstStyle/>
          <a:p>
            <a:r>
              <a:rPr lang="pt-BR">
                <a:solidFill>
                  <a:srgbClr val="800080"/>
                </a:solidFill>
              </a:rPr>
              <a:t>Oral Cancer</a:t>
            </a:r>
          </a:p>
          <a:p>
            <a:r>
              <a:rPr lang="pt-BR">
                <a:solidFill>
                  <a:srgbClr val="800080"/>
                </a:solidFill>
              </a:rPr>
              <a:t>Skin Cancer</a:t>
            </a:r>
          </a:p>
          <a:p>
            <a:r>
              <a:rPr lang="pt-BR">
                <a:solidFill>
                  <a:srgbClr val="800080"/>
                </a:solidFill>
              </a:rPr>
              <a:t> </a:t>
            </a:r>
          </a:p>
        </p:txBody>
      </p:sp>
      <p:sp>
        <p:nvSpPr>
          <p:cNvPr id="17" name="Retângulo de cantos arredondados 16"/>
          <p:cNvSpPr/>
          <p:nvPr/>
        </p:nvSpPr>
        <p:spPr>
          <a:xfrm>
            <a:off x="2562959" y="5084764"/>
            <a:ext cx="1296865" cy="72072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dirty="0" err="1">
                <a:solidFill>
                  <a:srgbClr val="800080"/>
                </a:solidFill>
              </a:rPr>
              <a:t>Others</a:t>
            </a:r>
            <a:endParaRPr lang="pt-BR" dirty="0">
              <a:solidFill>
                <a:srgbClr val="800080"/>
              </a:solidFill>
            </a:endParaRPr>
          </a:p>
        </p:txBody>
      </p:sp>
      <p:sp>
        <p:nvSpPr>
          <p:cNvPr id="18" name="Chave esquerda 17"/>
          <p:cNvSpPr/>
          <p:nvPr/>
        </p:nvSpPr>
        <p:spPr>
          <a:xfrm>
            <a:off x="3931628" y="4797425"/>
            <a:ext cx="208085" cy="1295400"/>
          </a:xfrm>
          <a:prstGeom prst="lef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pt-BR"/>
          </a:p>
        </p:txBody>
      </p:sp>
      <p:sp>
        <p:nvSpPr>
          <p:cNvPr id="33805" name="CaixaDeTexto 18"/>
          <p:cNvSpPr txBox="1">
            <a:spLocks noChangeArrowheads="1"/>
          </p:cNvSpPr>
          <p:nvPr/>
        </p:nvSpPr>
        <p:spPr bwMode="auto">
          <a:xfrm>
            <a:off x="4139712" y="4797425"/>
            <a:ext cx="2121877" cy="1477328"/>
          </a:xfrm>
          <a:prstGeom prst="rect">
            <a:avLst/>
          </a:prstGeom>
          <a:noFill/>
          <a:ln w="9525">
            <a:noFill/>
            <a:miter lim="800000"/>
            <a:headEnd/>
            <a:tailEnd/>
          </a:ln>
        </p:spPr>
        <p:txBody>
          <a:bodyPr>
            <a:spAutoFit/>
          </a:bodyPr>
          <a:lstStyle/>
          <a:p>
            <a:r>
              <a:rPr lang="pt-BR">
                <a:solidFill>
                  <a:srgbClr val="800080"/>
                </a:solidFill>
              </a:rPr>
              <a:t>Liver transplantation</a:t>
            </a:r>
          </a:p>
          <a:p>
            <a:r>
              <a:rPr lang="pt-BR">
                <a:solidFill>
                  <a:srgbClr val="800080"/>
                </a:solidFill>
              </a:rPr>
              <a:t>Physical Therapy</a:t>
            </a:r>
          </a:p>
          <a:p>
            <a:r>
              <a:rPr lang="pt-BR">
                <a:solidFill>
                  <a:srgbClr val="800080"/>
                </a:solidFill>
              </a:rPr>
              <a:t>Physical Education</a:t>
            </a:r>
          </a:p>
          <a:p>
            <a:r>
              <a:rPr lang="pt-BR">
                <a:solidFill>
                  <a:srgbClr val="800080"/>
                </a:solidFill>
              </a:rPr>
              <a:t>Etc.</a:t>
            </a:r>
          </a:p>
          <a:p>
            <a:r>
              <a:rPr lang="pt-BR">
                <a:solidFill>
                  <a:srgbClr val="800080"/>
                </a:solid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990600" y="152401"/>
            <a:ext cx="7315200" cy="461963"/>
          </a:xfrm>
          <a:prstGeom prst="rect">
            <a:avLst/>
          </a:prstGeom>
          <a:noFill/>
          <a:ln w="9525">
            <a:noFill/>
            <a:miter lim="800000"/>
            <a:headEnd/>
            <a:tailEnd/>
          </a:ln>
        </p:spPr>
        <p:txBody>
          <a:bodyPr>
            <a:spAutoFit/>
          </a:bodyPr>
          <a:lstStyle/>
          <a:p>
            <a:pPr>
              <a:spcBef>
                <a:spcPct val="50000"/>
              </a:spcBef>
            </a:pPr>
            <a:r>
              <a:rPr lang="en-US" sz="2400" dirty="0"/>
              <a:t>LIGHT </a:t>
            </a:r>
            <a:r>
              <a:rPr lang="en-US" sz="2400" dirty="0" smtClean="0"/>
              <a:t>DISTRIBUTION IN BIO TISSUE</a:t>
            </a:r>
            <a:endParaRPr lang="pt-BR" sz="2400" dirty="0"/>
          </a:p>
        </p:txBody>
      </p:sp>
      <p:sp>
        <p:nvSpPr>
          <p:cNvPr id="56323" name="Oval 3"/>
          <p:cNvSpPr>
            <a:spLocks noChangeArrowheads="1"/>
          </p:cNvSpPr>
          <p:nvPr/>
        </p:nvSpPr>
        <p:spPr bwMode="auto">
          <a:xfrm>
            <a:off x="1905000" y="2971800"/>
            <a:ext cx="4572000" cy="1524000"/>
          </a:xfrm>
          <a:prstGeom prst="ellipse">
            <a:avLst/>
          </a:prstGeom>
          <a:solidFill>
            <a:schemeClr val="accent1"/>
          </a:solidFill>
          <a:ln w="9525">
            <a:solidFill>
              <a:schemeClr val="tx1"/>
            </a:solidFill>
            <a:round/>
            <a:headEnd/>
            <a:tailEnd/>
          </a:ln>
        </p:spPr>
        <p:txBody>
          <a:bodyPr wrap="none" anchor="ctr"/>
          <a:lstStyle/>
          <a:p>
            <a:endParaRPr lang="pt-BR"/>
          </a:p>
        </p:txBody>
      </p:sp>
      <p:sp>
        <p:nvSpPr>
          <p:cNvPr id="56324" name="Oval 4"/>
          <p:cNvSpPr>
            <a:spLocks noChangeArrowheads="1"/>
          </p:cNvSpPr>
          <p:nvPr/>
        </p:nvSpPr>
        <p:spPr bwMode="auto">
          <a:xfrm>
            <a:off x="2971800" y="2971800"/>
            <a:ext cx="2286000" cy="609600"/>
          </a:xfrm>
          <a:prstGeom prst="ellipse">
            <a:avLst/>
          </a:prstGeom>
          <a:solidFill>
            <a:srgbClr val="FF0000"/>
          </a:solidFill>
          <a:ln w="9525">
            <a:solidFill>
              <a:schemeClr val="tx1"/>
            </a:solidFill>
            <a:round/>
            <a:headEnd/>
            <a:tailEnd/>
          </a:ln>
        </p:spPr>
        <p:txBody>
          <a:bodyPr wrap="none" anchor="ctr"/>
          <a:lstStyle/>
          <a:p>
            <a:endParaRPr lang="pt-BR"/>
          </a:p>
        </p:txBody>
      </p:sp>
      <p:sp>
        <p:nvSpPr>
          <p:cNvPr id="56325" name="Rectangle 5"/>
          <p:cNvSpPr>
            <a:spLocks noChangeArrowheads="1"/>
          </p:cNvSpPr>
          <p:nvPr/>
        </p:nvSpPr>
        <p:spPr bwMode="auto">
          <a:xfrm>
            <a:off x="3962400" y="1905000"/>
            <a:ext cx="76200" cy="1066800"/>
          </a:xfrm>
          <a:prstGeom prst="rect">
            <a:avLst/>
          </a:prstGeom>
          <a:solidFill>
            <a:srgbClr val="00FF00"/>
          </a:solidFill>
          <a:ln w="9525">
            <a:solidFill>
              <a:schemeClr val="tx1"/>
            </a:solidFill>
            <a:miter lim="800000"/>
            <a:headEnd/>
            <a:tailEnd/>
          </a:ln>
        </p:spPr>
        <p:txBody>
          <a:bodyPr wrap="none" anchor="ctr"/>
          <a:lstStyle/>
          <a:p>
            <a:endParaRPr lang="pt-BR"/>
          </a:p>
        </p:txBody>
      </p:sp>
      <p:sp>
        <p:nvSpPr>
          <p:cNvPr id="56326" name="Rectangle 6"/>
          <p:cNvSpPr>
            <a:spLocks noChangeArrowheads="1"/>
          </p:cNvSpPr>
          <p:nvPr/>
        </p:nvSpPr>
        <p:spPr bwMode="auto">
          <a:xfrm>
            <a:off x="4114800" y="1981200"/>
            <a:ext cx="76200" cy="990600"/>
          </a:xfrm>
          <a:prstGeom prst="rect">
            <a:avLst/>
          </a:prstGeom>
          <a:solidFill>
            <a:schemeClr val="bg1"/>
          </a:solidFill>
          <a:ln w="9525">
            <a:solidFill>
              <a:schemeClr val="tx1"/>
            </a:solidFill>
            <a:miter lim="800000"/>
            <a:headEnd/>
            <a:tailEnd/>
          </a:ln>
        </p:spPr>
        <p:txBody>
          <a:bodyPr wrap="none" anchor="ctr"/>
          <a:lstStyle/>
          <a:p>
            <a:endParaRPr lang="pt-BR"/>
          </a:p>
        </p:txBody>
      </p:sp>
      <p:sp>
        <p:nvSpPr>
          <p:cNvPr id="56327" name="Rectangle 7"/>
          <p:cNvSpPr>
            <a:spLocks noChangeArrowheads="1"/>
          </p:cNvSpPr>
          <p:nvPr/>
        </p:nvSpPr>
        <p:spPr bwMode="auto">
          <a:xfrm>
            <a:off x="4267200" y="1981200"/>
            <a:ext cx="76200" cy="990600"/>
          </a:xfrm>
          <a:prstGeom prst="rect">
            <a:avLst/>
          </a:prstGeom>
          <a:solidFill>
            <a:schemeClr val="bg1"/>
          </a:solidFill>
          <a:ln w="9525">
            <a:solidFill>
              <a:schemeClr val="tx1"/>
            </a:solidFill>
            <a:miter lim="800000"/>
            <a:headEnd/>
            <a:tailEnd/>
          </a:ln>
        </p:spPr>
        <p:txBody>
          <a:bodyPr wrap="none" anchor="ctr"/>
          <a:lstStyle/>
          <a:p>
            <a:endParaRPr lang="pt-BR"/>
          </a:p>
        </p:txBody>
      </p:sp>
      <p:sp>
        <p:nvSpPr>
          <p:cNvPr id="56328" name="Rectangle 8"/>
          <p:cNvSpPr>
            <a:spLocks noChangeArrowheads="1"/>
          </p:cNvSpPr>
          <p:nvPr/>
        </p:nvSpPr>
        <p:spPr bwMode="auto">
          <a:xfrm>
            <a:off x="4419600" y="1981200"/>
            <a:ext cx="76200" cy="990600"/>
          </a:xfrm>
          <a:prstGeom prst="rect">
            <a:avLst/>
          </a:prstGeom>
          <a:solidFill>
            <a:schemeClr val="bg1"/>
          </a:solidFill>
          <a:ln w="9525">
            <a:solidFill>
              <a:schemeClr val="tx1"/>
            </a:solidFill>
            <a:miter lim="800000"/>
            <a:headEnd/>
            <a:tailEnd/>
          </a:ln>
        </p:spPr>
        <p:txBody>
          <a:bodyPr wrap="none" anchor="ctr"/>
          <a:lstStyle/>
          <a:p>
            <a:endParaRPr lang="pt-BR"/>
          </a:p>
        </p:txBody>
      </p:sp>
      <p:sp>
        <p:nvSpPr>
          <p:cNvPr id="56329" name="Rectangle 9"/>
          <p:cNvSpPr>
            <a:spLocks noChangeArrowheads="1"/>
          </p:cNvSpPr>
          <p:nvPr/>
        </p:nvSpPr>
        <p:spPr bwMode="auto">
          <a:xfrm>
            <a:off x="4572000" y="1981200"/>
            <a:ext cx="76200" cy="990600"/>
          </a:xfrm>
          <a:prstGeom prst="rect">
            <a:avLst/>
          </a:prstGeom>
          <a:solidFill>
            <a:schemeClr val="bg1"/>
          </a:solidFill>
          <a:ln w="9525">
            <a:solidFill>
              <a:schemeClr val="tx1"/>
            </a:solidFill>
            <a:miter lim="800000"/>
            <a:headEnd/>
            <a:tailEnd/>
          </a:ln>
        </p:spPr>
        <p:txBody>
          <a:bodyPr wrap="none" anchor="ctr"/>
          <a:lstStyle/>
          <a:p>
            <a:endParaRPr lang="pt-BR"/>
          </a:p>
        </p:txBody>
      </p:sp>
      <p:sp>
        <p:nvSpPr>
          <p:cNvPr id="56330" name="Rectangle 10"/>
          <p:cNvSpPr>
            <a:spLocks noChangeArrowheads="1"/>
          </p:cNvSpPr>
          <p:nvPr/>
        </p:nvSpPr>
        <p:spPr bwMode="auto">
          <a:xfrm>
            <a:off x="4724400" y="1981200"/>
            <a:ext cx="76200" cy="990600"/>
          </a:xfrm>
          <a:prstGeom prst="rect">
            <a:avLst/>
          </a:prstGeom>
          <a:solidFill>
            <a:schemeClr val="bg1"/>
          </a:solidFill>
          <a:ln w="9525">
            <a:solidFill>
              <a:schemeClr val="tx1"/>
            </a:solidFill>
            <a:miter lim="800000"/>
            <a:headEnd/>
            <a:tailEnd/>
          </a:ln>
        </p:spPr>
        <p:txBody>
          <a:bodyPr wrap="none" anchor="ctr"/>
          <a:lstStyle/>
          <a:p>
            <a:endParaRPr lang="pt-BR"/>
          </a:p>
        </p:txBody>
      </p:sp>
      <p:sp>
        <p:nvSpPr>
          <p:cNvPr id="56331" name="Rectangle 11"/>
          <p:cNvSpPr>
            <a:spLocks noChangeArrowheads="1"/>
          </p:cNvSpPr>
          <p:nvPr/>
        </p:nvSpPr>
        <p:spPr bwMode="auto">
          <a:xfrm>
            <a:off x="4876800" y="1981200"/>
            <a:ext cx="76200" cy="990600"/>
          </a:xfrm>
          <a:prstGeom prst="rect">
            <a:avLst/>
          </a:prstGeom>
          <a:solidFill>
            <a:schemeClr val="bg1"/>
          </a:solidFill>
          <a:ln w="9525">
            <a:solidFill>
              <a:schemeClr val="tx1"/>
            </a:solidFill>
            <a:miter lim="800000"/>
            <a:headEnd/>
            <a:tailEnd/>
          </a:ln>
        </p:spPr>
        <p:txBody>
          <a:bodyPr wrap="none" anchor="ctr"/>
          <a:lstStyle/>
          <a:p>
            <a:endParaRPr lang="pt-BR"/>
          </a:p>
        </p:txBody>
      </p:sp>
      <p:sp>
        <p:nvSpPr>
          <p:cNvPr id="56332" name="Text Box 12"/>
          <p:cNvSpPr txBox="1">
            <a:spLocks noChangeArrowheads="1"/>
          </p:cNvSpPr>
          <p:nvPr/>
        </p:nvSpPr>
        <p:spPr bwMode="auto">
          <a:xfrm>
            <a:off x="2667000" y="1143001"/>
            <a:ext cx="1752600" cy="314325"/>
          </a:xfrm>
          <a:prstGeom prst="rect">
            <a:avLst/>
          </a:prstGeom>
          <a:noFill/>
          <a:ln w="9525">
            <a:solidFill>
              <a:srgbClr val="00FF00"/>
            </a:solidFill>
            <a:miter lim="800000"/>
            <a:headEnd/>
            <a:tailEnd/>
          </a:ln>
        </p:spPr>
        <p:txBody>
          <a:bodyPr>
            <a:spAutoFit/>
          </a:bodyPr>
          <a:lstStyle/>
          <a:p>
            <a:pPr>
              <a:spcBef>
                <a:spcPct val="50000"/>
              </a:spcBef>
            </a:pPr>
            <a:r>
              <a:rPr lang="en-US" sz="1400"/>
              <a:t>ILLUMINATION</a:t>
            </a:r>
            <a:endParaRPr lang="pt-BR" sz="1400"/>
          </a:p>
        </p:txBody>
      </p:sp>
      <p:sp>
        <p:nvSpPr>
          <p:cNvPr id="56333" name="Text Box 13"/>
          <p:cNvSpPr txBox="1">
            <a:spLocks noChangeArrowheads="1"/>
          </p:cNvSpPr>
          <p:nvPr/>
        </p:nvSpPr>
        <p:spPr bwMode="auto">
          <a:xfrm>
            <a:off x="4572000" y="1600200"/>
            <a:ext cx="2209800" cy="457200"/>
          </a:xfrm>
          <a:prstGeom prst="rect">
            <a:avLst/>
          </a:prstGeom>
          <a:noFill/>
          <a:ln w="9525">
            <a:noFill/>
            <a:miter lim="800000"/>
            <a:headEnd/>
            <a:tailEnd/>
          </a:ln>
        </p:spPr>
        <p:txBody>
          <a:bodyPr>
            <a:spAutoFit/>
          </a:bodyPr>
          <a:lstStyle/>
          <a:p>
            <a:pPr>
              <a:spcBef>
                <a:spcPct val="50000"/>
              </a:spcBef>
            </a:pPr>
            <a:r>
              <a:rPr lang="en-US" sz="2400"/>
              <a:t>DETECTION</a:t>
            </a:r>
            <a:endParaRPr lang="pt-BR" sz="2400"/>
          </a:p>
        </p:txBody>
      </p:sp>
      <p:sp>
        <p:nvSpPr>
          <p:cNvPr id="56334" name="Line 14"/>
          <p:cNvSpPr>
            <a:spLocks noChangeShapeType="1"/>
          </p:cNvSpPr>
          <p:nvPr/>
        </p:nvSpPr>
        <p:spPr bwMode="auto">
          <a:xfrm>
            <a:off x="3733800" y="1676400"/>
            <a:ext cx="304800" cy="228600"/>
          </a:xfrm>
          <a:prstGeom prst="line">
            <a:avLst/>
          </a:prstGeom>
          <a:noFill/>
          <a:ln w="9525">
            <a:solidFill>
              <a:schemeClr val="tx1"/>
            </a:solidFill>
            <a:round/>
            <a:headEnd/>
            <a:tailEnd type="triangle" w="med" len="med"/>
          </a:ln>
        </p:spPr>
        <p:txBody>
          <a:bodyPr/>
          <a:lstStyle/>
          <a:p>
            <a:endParaRPr lang="en-US"/>
          </a:p>
        </p:txBody>
      </p:sp>
      <p:sp>
        <p:nvSpPr>
          <p:cNvPr id="56335" name="Line 15"/>
          <p:cNvSpPr>
            <a:spLocks noChangeShapeType="1"/>
          </p:cNvSpPr>
          <p:nvPr/>
        </p:nvSpPr>
        <p:spPr bwMode="auto">
          <a:xfrm>
            <a:off x="4038600" y="4724400"/>
            <a:ext cx="0" cy="1219200"/>
          </a:xfrm>
          <a:prstGeom prst="line">
            <a:avLst/>
          </a:prstGeom>
          <a:noFill/>
          <a:ln w="9525">
            <a:solidFill>
              <a:schemeClr val="tx1"/>
            </a:solidFill>
            <a:round/>
            <a:headEnd/>
            <a:tailEnd/>
          </a:ln>
        </p:spPr>
        <p:txBody>
          <a:bodyPr/>
          <a:lstStyle/>
          <a:p>
            <a:endParaRPr lang="en-US"/>
          </a:p>
        </p:txBody>
      </p:sp>
      <p:sp>
        <p:nvSpPr>
          <p:cNvPr id="56336" name="Line 16"/>
          <p:cNvSpPr>
            <a:spLocks noChangeShapeType="1"/>
          </p:cNvSpPr>
          <p:nvPr/>
        </p:nvSpPr>
        <p:spPr bwMode="auto">
          <a:xfrm>
            <a:off x="2362200" y="5943600"/>
            <a:ext cx="3886200" cy="0"/>
          </a:xfrm>
          <a:prstGeom prst="line">
            <a:avLst/>
          </a:prstGeom>
          <a:noFill/>
          <a:ln w="9525">
            <a:solidFill>
              <a:schemeClr val="tx1"/>
            </a:solidFill>
            <a:round/>
            <a:headEnd/>
            <a:tailEnd/>
          </a:ln>
        </p:spPr>
        <p:txBody>
          <a:bodyPr/>
          <a:lstStyle/>
          <a:p>
            <a:endParaRPr lang="en-US"/>
          </a:p>
        </p:txBody>
      </p:sp>
      <p:sp>
        <p:nvSpPr>
          <p:cNvPr id="56337" name="Rectangle 17"/>
          <p:cNvSpPr>
            <a:spLocks noChangeArrowheads="1"/>
          </p:cNvSpPr>
          <p:nvPr/>
        </p:nvSpPr>
        <p:spPr bwMode="auto">
          <a:xfrm>
            <a:off x="4038600" y="4876800"/>
            <a:ext cx="76200" cy="106680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56338" name="Rectangle 18"/>
          <p:cNvSpPr>
            <a:spLocks noChangeArrowheads="1"/>
          </p:cNvSpPr>
          <p:nvPr/>
        </p:nvSpPr>
        <p:spPr bwMode="auto">
          <a:xfrm>
            <a:off x="4267200" y="5105400"/>
            <a:ext cx="76200" cy="83820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56339" name="Rectangle 19"/>
          <p:cNvSpPr>
            <a:spLocks noChangeArrowheads="1"/>
          </p:cNvSpPr>
          <p:nvPr/>
        </p:nvSpPr>
        <p:spPr bwMode="auto">
          <a:xfrm>
            <a:off x="4419600" y="5334000"/>
            <a:ext cx="76200" cy="60960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56340" name="Rectangle 20"/>
          <p:cNvSpPr>
            <a:spLocks noChangeArrowheads="1"/>
          </p:cNvSpPr>
          <p:nvPr/>
        </p:nvSpPr>
        <p:spPr bwMode="auto">
          <a:xfrm>
            <a:off x="4648200" y="5486400"/>
            <a:ext cx="76200" cy="45720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56341" name="Rectangle 21"/>
          <p:cNvSpPr>
            <a:spLocks noChangeArrowheads="1"/>
          </p:cNvSpPr>
          <p:nvPr/>
        </p:nvSpPr>
        <p:spPr bwMode="auto">
          <a:xfrm>
            <a:off x="4876800" y="5638800"/>
            <a:ext cx="76200" cy="30480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56342" name="Rectangle 22"/>
          <p:cNvSpPr>
            <a:spLocks noChangeArrowheads="1"/>
          </p:cNvSpPr>
          <p:nvPr/>
        </p:nvSpPr>
        <p:spPr bwMode="auto">
          <a:xfrm>
            <a:off x="5105400" y="5791200"/>
            <a:ext cx="76200" cy="152400"/>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56343" name="Text Box 23"/>
          <p:cNvSpPr txBox="1">
            <a:spLocks noChangeArrowheads="1"/>
          </p:cNvSpPr>
          <p:nvPr/>
        </p:nvSpPr>
        <p:spPr bwMode="auto">
          <a:xfrm>
            <a:off x="3581400" y="4724400"/>
            <a:ext cx="304800" cy="457200"/>
          </a:xfrm>
          <a:prstGeom prst="rect">
            <a:avLst/>
          </a:prstGeom>
          <a:noFill/>
          <a:ln w="9525">
            <a:noFill/>
            <a:miter lim="800000"/>
            <a:headEnd/>
            <a:tailEnd/>
          </a:ln>
        </p:spPr>
        <p:txBody>
          <a:bodyPr>
            <a:spAutoFit/>
          </a:bodyPr>
          <a:lstStyle/>
          <a:p>
            <a:pPr>
              <a:spcBef>
                <a:spcPct val="50000"/>
              </a:spcBef>
            </a:pPr>
            <a:r>
              <a:rPr lang="en-US" sz="2400"/>
              <a:t>I</a:t>
            </a:r>
            <a:endParaRPr lang="pt-BR" sz="2400"/>
          </a:p>
        </p:txBody>
      </p:sp>
      <p:sp>
        <p:nvSpPr>
          <p:cNvPr id="56344" name="Text Box 24"/>
          <p:cNvSpPr txBox="1">
            <a:spLocks noChangeArrowheads="1"/>
          </p:cNvSpPr>
          <p:nvPr/>
        </p:nvSpPr>
        <p:spPr bwMode="auto">
          <a:xfrm>
            <a:off x="4724400" y="6172200"/>
            <a:ext cx="1219200" cy="457200"/>
          </a:xfrm>
          <a:prstGeom prst="rect">
            <a:avLst/>
          </a:prstGeom>
          <a:noFill/>
          <a:ln w="9525">
            <a:noFill/>
            <a:miter lim="800000"/>
            <a:headEnd/>
            <a:tailEnd/>
          </a:ln>
        </p:spPr>
        <p:txBody>
          <a:bodyPr>
            <a:spAutoFit/>
          </a:bodyPr>
          <a:lstStyle/>
          <a:p>
            <a:pPr>
              <a:spcBef>
                <a:spcPct val="50000"/>
              </a:spcBef>
            </a:pPr>
            <a:r>
              <a:rPr lang="en-US" sz="2400"/>
              <a:t>POS.</a:t>
            </a:r>
            <a:endParaRPr lang="pt-BR" sz="2400"/>
          </a:p>
        </p:txBody>
      </p:sp>
      <p:pic>
        <p:nvPicPr>
          <p:cNvPr id="56345" name="Picture 21"/>
          <p:cNvPicPr>
            <a:picLocks noChangeAspect="1" noChangeArrowheads="1"/>
          </p:cNvPicPr>
          <p:nvPr/>
        </p:nvPicPr>
        <p:blipFill>
          <a:blip r:embed="rId2"/>
          <a:srcRect/>
          <a:stretch>
            <a:fillRect/>
          </a:stretch>
        </p:blipFill>
        <p:spPr bwMode="auto">
          <a:xfrm>
            <a:off x="6022731" y="4024314"/>
            <a:ext cx="3121269" cy="2605087"/>
          </a:xfrm>
          <a:prstGeom prst="rect">
            <a:avLst/>
          </a:prstGeom>
          <a:noFill/>
          <a:ln w="9525">
            <a:noFill/>
            <a:miter lim="800000"/>
            <a:headEnd/>
            <a:tailEnd/>
          </a:ln>
        </p:spPr>
      </p:pic>
      <p:pic>
        <p:nvPicPr>
          <p:cNvPr id="56346" name="Picture 12" descr="MVC-827F"/>
          <p:cNvPicPr>
            <a:picLocks noChangeAspect="1" noChangeArrowheads="1"/>
          </p:cNvPicPr>
          <p:nvPr/>
        </p:nvPicPr>
        <p:blipFill>
          <a:blip r:embed="rId3"/>
          <a:srcRect l="19206" r="18782" b="11415"/>
          <a:stretch>
            <a:fillRect/>
          </a:stretch>
        </p:blipFill>
        <p:spPr bwMode="auto">
          <a:xfrm>
            <a:off x="307731" y="3906838"/>
            <a:ext cx="2083777" cy="262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351692" y="1554164"/>
          <a:ext cx="5288574" cy="3455987"/>
        </p:xfrm>
        <a:graphic>
          <a:graphicData uri="http://schemas.openxmlformats.org/presentationml/2006/ole">
            <p:oleObj spid="_x0000_s290818" name="Foto do Photo Editor" r:id="rId3" imgW="16161905" imgH="10561905" progId="">
              <p:embed/>
            </p:oleObj>
          </a:graphicData>
        </a:graphic>
      </p:graphicFrame>
      <p:graphicFrame>
        <p:nvGraphicFramePr>
          <p:cNvPr id="4099" name="Object 4"/>
          <p:cNvGraphicFramePr>
            <a:graphicFrameLocks noChangeAspect="1"/>
          </p:cNvGraphicFramePr>
          <p:nvPr/>
        </p:nvGraphicFramePr>
        <p:xfrm>
          <a:off x="5981700" y="3973513"/>
          <a:ext cx="2738804" cy="2054225"/>
        </p:xfrm>
        <a:graphic>
          <a:graphicData uri="http://schemas.openxmlformats.org/presentationml/2006/ole">
            <p:oleObj spid="_x0000_s290819" name="Bitmap Image" r:id="rId4" imgW="7621064" imgH="5714286" progId="PBrush">
              <p:embed/>
            </p:oleObj>
          </a:graphicData>
        </a:graphic>
      </p:graphicFrame>
      <p:graphicFrame>
        <p:nvGraphicFramePr>
          <p:cNvPr id="4100" name="Object 8"/>
          <p:cNvGraphicFramePr>
            <a:graphicFrameLocks noChangeAspect="1"/>
          </p:cNvGraphicFramePr>
          <p:nvPr/>
        </p:nvGraphicFramePr>
        <p:xfrm>
          <a:off x="5631474" y="709614"/>
          <a:ext cx="3512526" cy="2778125"/>
        </p:xfrm>
        <a:graphic>
          <a:graphicData uri="http://schemas.openxmlformats.org/presentationml/2006/ole">
            <p:oleObj spid="_x0000_s290820" name="Graph" r:id="rId5" imgW="3908160" imgH="3090240" progId="Origin50.Graph">
              <p:embed/>
            </p:oleObj>
          </a:graphicData>
        </a:graphic>
      </p:graphicFrame>
      <p:sp>
        <p:nvSpPr>
          <p:cNvPr id="4101" name="CaixaDeTexto 4"/>
          <p:cNvSpPr txBox="1">
            <a:spLocks noChangeArrowheads="1"/>
          </p:cNvSpPr>
          <p:nvPr/>
        </p:nvSpPr>
        <p:spPr bwMode="auto">
          <a:xfrm>
            <a:off x="896815" y="4914901"/>
            <a:ext cx="3429000" cy="369332"/>
          </a:xfrm>
          <a:prstGeom prst="rect">
            <a:avLst/>
          </a:prstGeom>
          <a:noFill/>
          <a:ln w="9525">
            <a:noFill/>
            <a:miter lim="800000"/>
            <a:headEnd/>
            <a:tailEnd/>
          </a:ln>
        </p:spPr>
        <p:txBody>
          <a:bodyPr>
            <a:spAutoFit/>
          </a:bodyPr>
          <a:lstStyle/>
          <a:p>
            <a:r>
              <a:rPr lang="en-US"/>
              <a:t>TRANSPORT- PHARMACOKINETIC</a:t>
            </a:r>
          </a:p>
        </p:txBody>
      </p:sp>
      <p:sp>
        <p:nvSpPr>
          <p:cNvPr id="4102" name="CaixaDeTexto 5"/>
          <p:cNvSpPr txBox="1">
            <a:spLocks noChangeArrowheads="1"/>
          </p:cNvSpPr>
          <p:nvPr/>
        </p:nvSpPr>
        <p:spPr bwMode="auto">
          <a:xfrm>
            <a:off x="5328138" y="357166"/>
            <a:ext cx="3815862" cy="369332"/>
          </a:xfrm>
          <a:prstGeom prst="rect">
            <a:avLst/>
          </a:prstGeom>
          <a:noFill/>
          <a:ln w="9525">
            <a:noFill/>
            <a:miter lim="800000"/>
            <a:headEnd/>
            <a:tailEnd/>
          </a:ln>
        </p:spPr>
        <p:txBody>
          <a:bodyPr>
            <a:spAutoFit/>
          </a:bodyPr>
          <a:lstStyle/>
          <a:p>
            <a:r>
              <a:rPr lang="en-US" dirty="0"/>
              <a:t>THRESHOLD CONCEPT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285728"/>
            <a:ext cx="9144000" cy="4419600"/>
          </a:xfrm>
          <a:prstGeom prst="rect">
            <a:avLst/>
          </a:prstGeom>
        </p:spPr>
        <p:txBody>
          <a:bodyPr>
            <a:normAutofit/>
          </a:bodyPr>
          <a:lstStyle/>
          <a:p>
            <a:pPr fontAlgn="auto">
              <a:spcBef>
                <a:spcPct val="20000"/>
              </a:spcBef>
              <a:spcAft>
                <a:spcPts val="0"/>
              </a:spcAft>
              <a:buFont typeface="Arial" pitchFamily="34" charset="0"/>
              <a:buNone/>
              <a:defRPr/>
            </a:pPr>
            <a:r>
              <a:rPr lang="pt-BR" sz="3600" b="1" dirty="0">
                <a:latin typeface="+mn-lt"/>
              </a:rPr>
              <a:t>Threshold dose </a:t>
            </a:r>
            <a:r>
              <a:rPr lang="pt-BR" sz="3600" b="1" dirty="0" err="1">
                <a:latin typeface="+mn-lt"/>
              </a:rPr>
              <a:t>model</a:t>
            </a:r>
            <a:r>
              <a:rPr lang="pt-BR" sz="3600" b="1" dirty="0" smtClean="0">
                <a:latin typeface="+mn-lt"/>
              </a:rPr>
              <a:t>:</a:t>
            </a:r>
            <a:endParaRPr lang="pt-BR" sz="3600" b="1" dirty="0">
              <a:latin typeface="+mn-lt"/>
            </a:endParaRPr>
          </a:p>
        </p:txBody>
      </p:sp>
      <p:graphicFrame>
        <p:nvGraphicFramePr>
          <p:cNvPr id="5122" name="Object 2"/>
          <p:cNvGraphicFramePr>
            <a:graphicFrameLocks noChangeAspect="1"/>
          </p:cNvGraphicFramePr>
          <p:nvPr/>
        </p:nvGraphicFramePr>
        <p:xfrm>
          <a:off x="357158" y="500042"/>
          <a:ext cx="4786346" cy="4486543"/>
        </p:xfrm>
        <a:graphic>
          <a:graphicData uri="http://schemas.openxmlformats.org/presentationml/2006/ole">
            <p:oleObj spid="_x0000_s291842" name="Graph" r:id="rId3" imgW="4165600" imgH="2921000" progId="Origin50.Graph">
              <p:embed/>
            </p:oleObj>
          </a:graphicData>
        </a:graphic>
      </p:graphicFrame>
      <p:graphicFrame>
        <p:nvGraphicFramePr>
          <p:cNvPr id="5123" name="Object 3"/>
          <p:cNvGraphicFramePr>
            <a:graphicFrameLocks noChangeAspect="1"/>
          </p:cNvGraphicFramePr>
          <p:nvPr/>
        </p:nvGraphicFramePr>
        <p:xfrm>
          <a:off x="4495089" y="500042"/>
          <a:ext cx="4648912" cy="4357718"/>
        </p:xfrm>
        <a:graphic>
          <a:graphicData uri="http://schemas.openxmlformats.org/presentationml/2006/ole">
            <p:oleObj spid="_x0000_s291843" name="Graph" r:id="rId4" imgW="4165600" imgH="2921000" progId="Origin50.Graph">
              <p:embed/>
            </p:oleObj>
          </a:graphicData>
        </a:graphic>
      </p:graphicFrame>
      <p:pic>
        <p:nvPicPr>
          <p:cNvPr id="5130"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28728" y="4714884"/>
            <a:ext cx="2770045" cy="1357322"/>
          </a:xfrm>
          <a:prstGeom prst="rect">
            <a:avLst/>
          </a:prstGeom>
          <a:noFill/>
          <a:ln w="9525">
            <a:noFill/>
            <a:miter lim="800000"/>
            <a:headEnd/>
            <a:tailEnd/>
          </a:ln>
        </p:spPr>
      </p:pic>
      <p:pic>
        <p:nvPicPr>
          <p:cNvPr id="5131" name="Picture 4"/>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214942" y="4714884"/>
            <a:ext cx="2588548" cy="10620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28879" y="202550"/>
            <a:ext cx="1580120" cy="914400"/>
          </a:xfrm>
          <a:prstGeom prst="rect">
            <a:avLst/>
          </a:prstGeom>
        </p:spPr>
      </p:pic>
      <p:pic>
        <p:nvPicPr>
          <p:cNvPr id="6" name="Picture 24"/>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l="2" r="74573" b="50000"/>
          <a:stretch>
            <a:fillRect/>
          </a:stretch>
        </p:blipFill>
        <p:spPr bwMode="auto">
          <a:xfrm>
            <a:off x="3278231" y="202550"/>
            <a:ext cx="1839638" cy="914400"/>
          </a:xfrm>
          <a:prstGeom prst="rect">
            <a:avLst/>
          </a:prstGeom>
          <a:ln>
            <a:noFill/>
          </a:ln>
        </p:spPr>
      </p:pic>
      <p:pic>
        <p:nvPicPr>
          <p:cNvPr id="7" name="Picture 2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75060" t="40787"/>
          <a:stretch>
            <a:fillRect/>
          </a:stretch>
        </p:blipFill>
        <p:spPr bwMode="auto">
          <a:xfrm>
            <a:off x="643262" y="193964"/>
            <a:ext cx="152395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3557344" y="6312309"/>
            <a:ext cx="3193503" cy="461665"/>
          </a:xfrm>
          <a:prstGeom prst="rect">
            <a:avLst/>
          </a:prstGeom>
          <a:solidFill>
            <a:srgbClr val="F7B2A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pt-BR" sz="2400" dirty="0" smtClean="0"/>
              <a:t>http://cepof.ifsc.usp.br</a:t>
            </a:r>
            <a:endParaRPr lang="pt-BR" altLang="pt-BR" sz="2400" dirty="0"/>
          </a:p>
        </p:txBody>
      </p:sp>
      <p:pic>
        <p:nvPicPr>
          <p:cNvPr id="11266" name="Picture 2" descr="https://fbcdn-sphotos-a-a.akamaihd.net/hphotos-ak-xpt1/t31.0-8/s2048x2048/12973454_10208849757619730_1582441039778804347_o.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71604" y="2285992"/>
            <a:ext cx="6030098" cy="295731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aixaDeTexto 3"/>
          <p:cNvSpPr txBox="1"/>
          <p:nvPr/>
        </p:nvSpPr>
        <p:spPr>
          <a:xfrm>
            <a:off x="1428729" y="1729945"/>
            <a:ext cx="6357982" cy="461665"/>
          </a:xfrm>
          <a:prstGeom prst="rect">
            <a:avLst/>
          </a:prstGeom>
          <a:noFill/>
        </p:spPr>
        <p:txBody>
          <a:bodyPr wrap="square" rtlCol="0">
            <a:spAutoFit/>
          </a:bodyPr>
          <a:lstStyle/>
          <a:p>
            <a:pPr algn="ctr"/>
            <a:r>
              <a:rPr lang="en-US" sz="2000" i="1" dirty="0">
                <a:solidFill>
                  <a:srgbClr val="002060"/>
                </a:solidFill>
              </a:rPr>
              <a:t> </a:t>
            </a:r>
            <a:r>
              <a:rPr lang="en-US" sz="2400" i="1" dirty="0">
                <a:solidFill>
                  <a:srgbClr val="002060"/>
                </a:solidFill>
              </a:rPr>
              <a:t>Center for Research </a:t>
            </a:r>
            <a:r>
              <a:rPr lang="en-US" sz="2400" i="1" dirty="0" smtClean="0">
                <a:solidFill>
                  <a:srgbClr val="002060"/>
                </a:solidFill>
              </a:rPr>
              <a:t>in</a:t>
            </a:r>
            <a:r>
              <a:rPr lang="en-US" sz="2400" i="1" dirty="0">
                <a:solidFill>
                  <a:srgbClr val="002060"/>
                </a:solidFill>
              </a:rPr>
              <a:t> Optics and Photonics</a:t>
            </a:r>
            <a:endParaRPr lang="en-US" sz="2000" i="1" dirty="0">
              <a:solidFill>
                <a:srgbClr val="002060"/>
              </a:solidFill>
            </a:endParaRPr>
          </a:p>
        </p:txBody>
      </p:sp>
      <p:sp>
        <p:nvSpPr>
          <p:cNvPr id="8" name="CaixaDeTexto 7"/>
          <p:cNvSpPr txBox="1"/>
          <p:nvPr/>
        </p:nvSpPr>
        <p:spPr>
          <a:xfrm>
            <a:off x="285720" y="5357826"/>
            <a:ext cx="8358246" cy="461665"/>
          </a:xfrm>
          <a:prstGeom prst="rect">
            <a:avLst/>
          </a:prstGeom>
          <a:noFill/>
        </p:spPr>
        <p:txBody>
          <a:bodyPr wrap="square" rtlCol="0">
            <a:spAutoFit/>
          </a:bodyPr>
          <a:lstStyle/>
          <a:p>
            <a:pPr algn="ctr"/>
            <a:r>
              <a:rPr lang="en-US" sz="2400" b="1" dirty="0" smtClean="0"/>
              <a:t>POSITIONS FOR STUDENTS ( MS AND DR) AND PD</a:t>
            </a:r>
            <a:endParaRPr lang="en-US" dirty="0"/>
          </a:p>
        </p:txBody>
      </p:sp>
    </p:spTree>
    <p:extLst>
      <p:ext uri="{BB962C8B-B14F-4D97-AF65-F5344CB8AC3E}">
        <p14:creationId xmlns="" xmlns:p14="http://schemas.microsoft.com/office/powerpoint/2010/main" val="18859078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4"/>
          <p:cNvGraphicFramePr>
            <a:graphicFrameLocks noChangeAspect="1"/>
          </p:cNvGraphicFramePr>
          <p:nvPr/>
        </p:nvGraphicFramePr>
        <p:xfrm>
          <a:off x="142844" y="642918"/>
          <a:ext cx="3889131" cy="763588"/>
        </p:xfrm>
        <a:graphic>
          <a:graphicData uri="http://schemas.openxmlformats.org/presentationml/2006/ole">
            <p:oleObj spid="_x0000_s292866" name="Equation" r:id="rId3" imgW="1993900" imgH="393700" progId="Equation.3">
              <p:embed/>
            </p:oleObj>
          </a:graphicData>
        </a:graphic>
      </p:graphicFrame>
      <p:sp>
        <p:nvSpPr>
          <p:cNvPr id="7176" name="Rectangle 7"/>
          <p:cNvSpPr>
            <a:spLocks noChangeArrowheads="1"/>
          </p:cNvSpPr>
          <p:nvPr/>
        </p:nvSpPr>
        <p:spPr bwMode="auto">
          <a:xfrm>
            <a:off x="0" y="-182563"/>
            <a:ext cx="184731" cy="369332"/>
          </a:xfrm>
          <a:prstGeom prst="rect">
            <a:avLst/>
          </a:prstGeom>
          <a:noFill/>
          <a:ln w="9525">
            <a:noFill/>
            <a:miter lim="800000"/>
            <a:headEnd/>
            <a:tailEnd/>
          </a:ln>
        </p:spPr>
        <p:txBody>
          <a:bodyPr wrap="none" anchor="ctr">
            <a:spAutoFit/>
          </a:bodyPr>
          <a:lstStyle/>
          <a:p>
            <a:endParaRPr lang="pt-BR" u="sng"/>
          </a:p>
        </p:txBody>
      </p:sp>
      <p:graphicFrame>
        <p:nvGraphicFramePr>
          <p:cNvPr id="7171" name="Object 6"/>
          <p:cNvGraphicFramePr>
            <a:graphicFrameLocks noChangeAspect="1"/>
          </p:cNvGraphicFramePr>
          <p:nvPr/>
        </p:nvGraphicFramePr>
        <p:xfrm>
          <a:off x="0" y="1428736"/>
          <a:ext cx="4969120" cy="468313"/>
        </p:xfrm>
        <a:graphic>
          <a:graphicData uri="http://schemas.openxmlformats.org/presentationml/2006/ole">
            <p:oleObj spid="_x0000_s292867" name="Equation" r:id="rId4" imgW="2425680" imgH="228600" progId="Equation.3">
              <p:embed/>
            </p:oleObj>
          </a:graphicData>
        </a:graphic>
      </p:graphicFrame>
      <p:graphicFrame>
        <p:nvGraphicFramePr>
          <p:cNvPr id="7172" name="Object 8"/>
          <p:cNvGraphicFramePr>
            <a:graphicFrameLocks noChangeAspect="1"/>
          </p:cNvGraphicFramePr>
          <p:nvPr/>
        </p:nvGraphicFramePr>
        <p:xfrm>
          <a:off x="0" y="1857364"/>
          <a:ext cx="5399943" cy="436562"/>
        </p:xfrm>
        <a:graphic>
          <a:graphicData uri="http://schemas.openxmlformats.org/presentationml/2006/ole">
            <p:oleObj spid="_x0000_s292868" name="Equation" r:id="rId5" imgW="2717800" imgH="215900" progId="Equation.3">
              <p:embed/>
            </p:oleObj>
          </a:graphicData>
        </a:graphic>
      </p:graphicFrame>
      <p:graphicFrame>
        <p:nvGraphicFramePr>
          <p:cNvPr id="7173" name="Object 10"/>
          <p:cNvGraphicFramePr>
            <a:graphicFrameLocks noChangeAspect="1"/>
          </p:cNvGraphicFramePr>
          <p:nvPr/>
        </p:nvGraphicFramePr>
        <p:xfrm>
          <a:off x="0" y="2285992"/>
          <a:ext cx="4825512" cy="903288"/>
        </p:xfrm>
        <a:graphic>
          <a:graphicData uri="http://schemas.openxmlformats.org/presentationml/2006/ole">
            <p:oleObj spid="_x0000_s292869" name="Equation" r:id="rId6" imgW="2235200" imgH="393700" progId="Equation.3">
              <p:embed/>
            </p:oleObj>
          </a:graphicData>
        </a:graphic>
      </p:graphicFrame>
      <p:graphicFrame>
        <p:nvGraphicFramePr>
          <p:cNvPr id="7174" name="Object 12"/>
          <p:cNvGraphicFramePr>
            <a:graphicFrameLocks noChangeAspect="1"/>
          </p:cNvGraphicFramePr>
          <p:nvPr/>
        </p:nvGraphicFramePr>
        <p:xfrm>
          <a:off x="0" y="3286124"/>
          <a:ext cx="6409592" cy="471487"/>
        </p:xfrm>
        <a:graphic>
          <a:graphicData uri="http://schemas.openxmlformats.org/presentationml/2006/ole">
            <p:oleObj spid="_x0000_s292870" name="Equation" r:id="rId7" imgW="2717800" imgH="203200" progId="Equation.3">
              <p:embed/>
            </p:oleObj>
          </a:graphicData>
        </a:graphic>
      </p:graphicFrame>
      <p:sp>
        <p:nvSpPr>
          <p:cNvPr id="7177" name="Text Box 14"/>
          <p:cNvSpPr txBox="1">
            <a:spLocks noChangeArrowheads="1"/>
          </p:cNvSpPr>
          <p:nvPr/>
        </p:nvSpPr>
        <p:spPr bwMode="auto">
          <a:xfrm>
            <a:off x="1979736" y="333375"/>
            <a:ext cx="4544449" cy="430887"/>
          </a:xfrm>
          <a:prstGeom prst="rect">
            <a:avLst/>
          </a:prstGeom>
          <a:noFill/>
          <a:ln w="9525">
            <a:noFill/>
            <a:miter lim="800000"/>
            <a:headEnd/>
            <a:tailEnd/>
          </a:ln>
        </p:spPr>
        <p:txBody>
          <a:bodyPr wrap="none">
            <a:spAutoFit/>
          </a:bodyPr>
          <a:lstStyle/>
          <a:p>
            <a:r>
              <a:rPr lang="pt-BR" sz="2200" i="1" dirty="0" smtClean="0"/>
              <a:t>PREDICTING THE DEPTH OF. NECROSIS</a:t>
            </a:r>
            <a:endParaRPr lang="pt-BR" sz="2200" i="1" dirty="0"/>
          </a:p>
        </p:txBody>
      </p:sp>
      <p:sp>
        <p:nvSpPr>
          <p:cNvPr id="7178" name="Text Box 15"/>
          <p:cNvSpPr txBox="1">
            <a:spLocks noChangeArrowheads="1"/>
          </p:cNvSpPr>
          <p:nvPr/>
        </p:nvSpPr>
        <p:spPr bwMode="auto">
          <a:xfrm>
            <a:off x="5867400" y="1341439"/>
            <a:ext cx="3024554" cy="1200329"/>
          </a:xfrm>
          <a:prstGeom prst="rect">
            <a:avLst/>
          </a:prstGeom>
          <a:solidFill>
            <a:schemeClr val="accent1"/>
          </a:solidFill>
          <a:ln w="9525">
            <a:solidFill>
              <a:schemeClr val="tx1"/>
            </a:solidFill>
            <a:miter lim="800000"/>
            <a:headEnd/>
            <a:tailEnd/>
          </a:ln>
        </p:spPr>
        <p:txBody>
          <a:bodyPr>
            <a:spAutoFit/>
          </a:bodyPr>
          <a:lstStyle/>
          <a:p>
            <a:r>
              <a:rPr lang="en-US" i="1">
                <a:sym typeface="Symbol" pitchFamily="18" charset="2"/>
              </a:rPr>
              <a:t></a:t>
            </a:r>
            <a:r>
              <a:rPr lang="en-US"/>
              <a:t> = 0.00058 J</a:t>
            </a:r>
            <a:r>
              <a:rPr lang="en-US" baseline="30000"/>
              <a:t>-1</a:t>
            </a:r>
            <a:r>
              <a:rPr lang="en-US"/>
              <a:t>.mg</a:t>
            </a:r>
            <a:r>
              <a:rPr lang="en-US" baseline="30000"/>
              <a:t>-1</a:t>
            </a:r>
            <a:r>
              <a:rPr lang="en-US"/>
              <a:t>.cm</a:t>
            </a:r>
            <a:r>
              <a:rPr lang="en-US" baseline="30000"/>
              <a:t>5</a:t>
            </a:r>
            <a:endParaRPr lang="en-US"/>
          </a:p>
          <a:p>
            <a:r>
              <a:rPr lang="en-US" i="1">
                <a:sym typeface="Symbol" pitchFamily="18" charset="2"/>
              </a:rPr>
              <a:t></a:t>
            </a:r>
            <a:r>
              <a:rPr lang="en-US"/>
              <a:t> = 1.5 mg</a:t>
            </a:r>
            <a:r>
              <a:rPr lang="en-US" baseline="30000"/>
              <a:t>-1</a:t>
            </a:r>
            <a:r>
              <a:rPr lang="en-US"/>
              <a:t>.cm</a:t>
            </a:r>
            <a:r>
              <a:rPr lang="en-US" baseline="30000"/>
              <a:t>2</a:t>
            </a:r>
          </a:p>
          <a:p>
            <a:pPr>
              <a:buFont typeface="Symbol" pitchFamily="18" charset="2"/>
              <a:buChar char="a"/>
            </a:pPr>
            <a:r>
              <a:rPr lang="en-US" i="1">
                <a:sym typeface="Symbol" pitchFamily="18" charset="2"/>
              </a:rPr>
              <a:t> =</a:t>
            </a:r>
            <a:r>
              <a:rPr lang="en-US">
                <a:sym typeface="Symbol" pitchFamily="18" charset="2"/>
              </a:rPr>
              <a:t> 0.163</a:t>
            </a:r>
            <a:r>
              <a:rPr lang="en-US"/>
              <a:t> cm</a:t>
            </a:r>
            <a:r>
              <a:rPr lang="en-US" baseline="30000"/>
              <a:t>-1</a:t>
            </a:r>
          </a:p>
          <a:p>
            <a:pPr>
              <a:buFont typeface="Symbol" pitchFamily="18" charset="2"/>
              <a:buNone/>
            </a:pPr>
            <a:r>
              <a:rPr lang="en-US"/>
              <a:t>   = 0.65 ± 0.32 (mm)</a:t>
            </a:r>
            <a:r>
              <a:rPr lang="pt-BR" u="sng"/>
              <a:t> </a:t>
            </a:r>
          </a:p>
        </p:txBody>
      </p:sp>
      <p:graphicFrame>
        <p:nvGraphicFramePr>
          <p:cNvPr id="7175" name="Object 18"/>
          <p:cNvGraphicFramePr>
            <a:graphicFrameLocks noChangeAspect="1"/>
          </p:cNvGraphicFramePr>
          <p:nvPr/>
        </p:nvGraphicFramePr>
        <p:xfrm>
          <a:off x="5942136" y="2276475"/>
          <a:ext cx="290146" cy="311150"/>
        </p:xfrm>
        <a:graphic>
          <a:graphicData uri="http://schemas.openxmlformats.org/presentationml/2006/ole">
            <p:oleObj spid="_x0000_s292871" name="Equation" r:id="rId8" imgW="177480" imgH="190440" progId="Equation.3">
              <p:embed/>
            </p:oleObj>
          </a:graphicData>
        </a:graphic>
      </p:graphicFrame>
      <p:pic>
        <p:nvPicPr>
          <p:cNvPr id="11" name="Picture 8"/>
          <p:cNvPicPr>
            <a:picLocks noChangeAspect="1" noChangeArrowheads="1"/>
          </p:cNvPicPr>
          <p:nvPr/>
        </p:nvPicPr>
        <p:blipFill>
          <a:blip r:embed="rId9"/>
          <a:srcRect/>
          <a:stretch>
            <a:fillRect/>
          </a:stretch>
        </p:blipFill>
        <p:spPr bwMode="auto">
          <a:xfrm>
            <a:off x="5143504" y="3625843"/>
            <a:ext cx="4310354" cy="3232157"/>
          </a:xfrm>
          <a:prstGeom prst="rect">
            <a:avLst/>
          </a:prstGeom>
          <a:noFill/>
          <a:ln w="9525">
            <a:noFill/>
            <a:miter lim="800000"/>
            <a:headEnd/>
            <a:tailEnd/>
          </a:ln>
        </p:spPr>
      </p:pic>
      <p:pic>
        <p:nvPicPr>
          <p:cNvPr id="12" name="Picture 2"/>
          <p:cNvPicPr>
            <a:picLocks noChangeAspect="1" noChangeArrowheads="1"/>
          </p:cNvPicPr>
          <p:nvPr/>
        </p:nvPicPr>
        <p:blipFill>
          <a:blip r:embed="rId10"/>
          <a:srcRect/>
          <a:stretch>
            <a:fillRect/>
          </a:stretch>
        </p:blipFill>
        <p:spPr>
          <a:xfrm>
            <a:off x="714348" y="3857628"/>
            <a:ext cx="3622799" cy="267248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icture 006"/>
          <p:cNvPicPr>
            <a:picLocks noChangeAspect="1" noChangeArrowheads="1"/>
          </p:cNvPicPr>
          <p:nvPr/>
        </p:nvPicPr>
        <p:blipFill>
          <a:blip r:embed="rId2"/>
          <a:srcRect/>
          <a:stretch>
            <a:fillRect/>
          </a:stretch>
        </p:blipFill>
        <p:spPr bwMode="auto">
          <a:xfrm>
            <a:off x="2910254" y="2101850"/>
            <a:ext cx="3430466" cy="2787650"/>
          </a:xfrm>
          <a:prstGeom prst="rect">
            <a:avLst/>
          </a:prstGeom>
          <a:noFill/>
          <a:ln w="9525">
            <a:noFill/>
            <a:miter lim="800000"/>
            <a:headEnd/>
            <a:tailEnd/>
          </a:ln>
        </p:spPr>
      </p:pic>
      <p:pic>
        <p:nvPicPr>
          <p:cNvPr id="34819" name="Picture 5" descr="Picture 001"/>
          <p:cNvPicPr>
            <a:picLocks noChangeAspect="1" noChangeArrowheads="1"/>
          </p:cNvPicPr>
          <p:nvPr/>
        </p:nvPicPr>
        <p:blipFill>
          <a:blip r:embed="rId3"/>
          <a:srcRect/>
          <a:stretch>
            <a:fillRect/>
          </a:stretch>
        </p:blipFill>
        <p:spPr bwMode="auto">
          <a:xfrm>
            <a:off x="190500" y="3895725"/>
            <a:ext cx="3346938" cy="2719388"/>
          </a:xfrm>
          <a:prstGeom prst="rect">
            <a:avLst/>
          </a:prstGeom>
          <a:noFill/>
          <a:ln w="9525">
            <a:noFill/>
            <a:miter lim="800000"/>
            <a:headEnd/>
            <a:tailEnd/>
          </a:ln>
        </p:spPr>
      </p:pic>
      <p:pic>
        <p:nvPicPr>
          <p:cNvPr id="34820" name="Picture 6" descr="Picture 002"/>
          <p:cNvPicPr>
            <a:picLocks noChangeAspect="1" noChangeArrowheads="1"/>
          </p:cNvPicPr>
          <p:nvPr/>
        </p:nvPicPr>
        <p:blipFill>
          <a:blip r:embed="rId4"/>
          <a:srcRect/>
          <a:stretch>
            <a:fillRect/>
          </a:stretch>
        </p:blipFill>
        <p:spPr bwMode="auto">
          <a:xfrm>
            <a:off x="328247" y="1"/>
            <a:ext cx="3679581" cy="2989263"/>
          </a:xfrm>
          <a:prstGeom prst="rect">
            <a:avLst/>
          </a:prstGeom>
          <a:noFill/>
          <a:ln w="9525">
            <a:noFill/>
            <a:miter lim="800000"/>
            <a:headEnd/>
            <a:tailEnd/>
          </a:ln>
        </p:spPr>
      </p:pic>
      <p:pic>
        <p:nvPicPr>
          <p:cNvPr id="34821" name="Picture 7" descr="Picture 004"/>
          <p:cNvPicPr>
            <a:picLocks noChangeAspect="1" noChangeArrowheads="1"/>
          </p:cNvPicPr>
          <p:nvPr/>
        </p:nvPicPr>
        <p:blipFill>
          <a:blip r:embed="rId5"/>
          <a:srcRect/>
          <a:stretch>
            <a:fillRect/>
          </a:stretch>
        </p:blipFill>
        <p:spPr bwMode="auto">
          <a:xfrm>
            <a:off x="5454162" y="4443413"/>
            <a:ext cx="2990850" cy="2430462"/>
          </a:xfrm>
          <a:prstGeom prst="rect">
            <a:avLst/>
          </a:prstGeom>
          <a:noFill/>
          <a:ln w="9525">
            <a:noFill/>
            <a:miter lim="800000"/>
            <a:headEnd/>
            <a:tailEnd/>
          </a:ln>
        </p:spPr>
      </p:pic>
      <p:pic>
        <p:nvPicPr>
          <p:cNvPr id="34822" name="Picture 8" descr="Picture 005"/>
          <p:cNvPicPr>
            <a:picLocks noChangeAspect="1" noChangeArrowheads="1"/>
          </p:cNvPicPr>
          <p:nvPr/>
        </p:nvPicPr>
        <p:blipFill>
          <a:blip r:embed="rId6"/>
          <a:srcRect/>
          <a:stretch>
            <a:fillRect/>
          </a:stretch>
        </p:blipFill>
        <p:spPr bwMode="auto">
          <a:xfrm>
            <a:off x="5997820" y="0"/>
            <a:ext cx="3344008" cy="2716213"/>
          </a:xfrm>
          <a:prstGeom prst="rect">
            <a:avLst/>
          </a:prstGeom>
          <a:noFill/>
          <a:ln w="9525">
            <a:noFill/>
            <a:miter lim="800000"/>
            <a:headEnd/>
            <a:tailEnd/>
          </a:ln>
        </p:spPr>
      </p:pic>
      <p:sp>
        <p:nvSpPr>
          <p:cNvPr id="7" name="CaixaDeTexto 6"/>
          <p:cNvSpPr txBox="1"/>
          <p:nvPr/>
        </p:nvSpPr>
        <p:spPr>
          <a:xfrm>
            <a:off x="2971800" y="228600"/>
            <a:ext cx="3534508" cy="36933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a:t>EXPERIMENTS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aixaDeTexto 1"/>
          <p:cNvSpPr txBox="1">
            <a:spLocks noChangeArrowheads="1"/>
          </p:cNvSpPr>
          <p:nvPr/>
        </p:nvSpPr>
        <p:spPr bwMode="auto">
          <a:xfrm>
            <a:off x="714375" y="285752"/>
            <a:ext cx="7429500" cy="584775"/>
          </a:xfrm>
          <a:prstGeom prst="rect">
            <a:avLst/>
          </a:prstGeom>
          <a:noFill/>
          <a:ln w="9525">
            <a:noFill/>
            <a:miter lim="800000"/>
            <a:headEnd/>
            <a:tailEnd/>
          </a:ln>
        </p:spPr>
        <p:txBody>
          <a:bodyPr>
            <a:spAutoFit/>
          </a:bodyPr>
          <a:lstStyle/>
          <a:p>
            <a:pPr algn="ctr"/>
            <a:r>
              <a:rPr lang="en-US" sz="3200" dirty="0" smtClean="0"/>
              <a:t>CHALLENGES</a:t>
            </a:r>
            <a:endParaRPr lang="en-US" sz="3200" dirty="0"/>
          </a:p>
        </p:txBody>
      </p:sp>
      <p:sp>
        <p:nvSpPr>
          <p:cNvPr id="1028" name="CaixaDeTexto 2"/>
          <p:cNvSpPr txBox="1">
            <a:spLocks noChangeArrowheads="1"/>
          </p:cNvSpPr>
          <p:nvPr/>
        </p:nvSpPr>
        <p:spPr bwMode="auto">
          <a:xfrm>
            <a:off x="0" y="928670"/>
            <a:ext cx="2786063" cy="523220"/>
          </a:xfrm>
          <a:prstGeom prst="rect">
            <a:avLst/>
          </a:prstGeom>
          <a:noFill/>
          <a:ln w="9525">
            <a:noFill/>
            <a:miter lim="800000"/>
            <a:headEnd/>
            <a:tailEnd/>
          </a:ln>
        </p:spPr>
        <p:txBody>
          <a:bodyPr wrap="square">
            <a:spAutoFit/>
          </a:bodyPr>
          <a:lstStyle/>
          <a:p>
            <a:r>
              <a:rPr lang="en-US" sz="2800" dirty="0" smtClean="0"/>
              <a:t>CANCER</a:t>
            </a:r>
            <a:endParaRPr lang="en-US" dirty="0"/>
          </a:p>
        </p:txBody>
      </p:sp>
      <p:graphicFrame>
        <p:nvGraphicFramePr>
          <p:cNvPr id="1026" name="Object 2"/>
          <p:cNvGraphicFramePr>
            <a:graphicFrameLocks noChangeAspect="1"/>
          </p:cNvGraphicFramePr>
          <p:nvPr/>
        </p:nvGraphicFramePr>
        <p:xfrm>
          <a:off x="0" y="1500174"/>
          <a:ext cx="3328482" cy="2428892"/>
        </p:xfrm>
        <a:graphic>
          <a:graphicData uri="http://schemas.openxmlformats.org/presentationml/2006/ole">
            <p:oleObj spid="_x0000_s10242" name="Graph" r:id="rId4" imgW="3450240" imgH="3106080" progId="Origin50.Graph">
              <p:embed/>
            </p:oleObj>
          </a:graphicData>
        </a:graphic>
      </p:graphicFrame>
      <p:sp>
        <p:nvSpPr>
          <p:cNvPr id="1029" name="CaixaDeTexto 4"/>
          <p:cNvSpPr txBox="1">
            <a:spLocks noChangeArrowheads="1"/>
          </p:cNvSpPr>
          <p:nvPr/>
        </p:nvSpPr>
        <p:spPr bwMode="auto">
          <a:xfrm>
            <a:off x="2786050" y="928670"/>
            <a:ext cx="3179762" cy="461963"/>
          </a:xfrm>
          <a:prstGeom prst="rect">
            <a:avLst/>
          </a:prstGeom>
          <a:noFill/>
          <a:ln w="9525">
            <a:noFill/>
            <a:miter lim="800000"/>
            <a:headEnd/>
            <a:tailEnd/>
          </a:ln>
        </p:spPr>
        <p:txBody>
          <a:bodyPr>
            <a:spAutoFit/>
          </a:bodyPr>
          <a:lstStyle/>
          <a:p>
            <a:r>
              <a:rPr lang="en-US" sz="2400" dirty="0" smtClean="0"/>
              <a:t>MICROBIAL CONTROL</a:t>
            </a:r>
            <a:endParaRPr lang="en-US" sz="2400" dirty="0"/>
          </a:p>
        </p:txBody>
      </p:sp>
      <p:pic>
        <p:nvPicPr>
          <p:cNvPr id="1030" name="Picture 6" descr="http://beneditasaudavel.com.br/wp-content/uploads/2014/05/superbugs.jpg"/>
          <p:cNvPicPr>
            <a:picLocks noChangeAspect="1" noChangeArrowheads="1"/>
          </p:cNvPicPr>
          <p:nvPr/>
        </p:nvPicPr>
        <p:blipFill>
          <a:blip r:embed="rId5"/>
          <a:srcRect/>
          <a:stretch>
            <a:fillRect/>
          </a:stretch>
        </p:blipFill>
        <p:spPr bwMode="auto">
          <a:xfrm>
            <a:off x="3500430" y="1357298"/>
            <a:ext cx="1909758" cy="1193454"/>
          </a:xfrm>
          <a:prstGeom prst="rect">
            <a:avLst/>
          </a:prstGeom>
          <a:noFill/>
          <a:ln w="9525">
            <a:noFill/>
            <a:miter lim="800000"/>
            <a:headEnd/>
            <a:tailEnd/>
          </a:ln>
        </p:spPr>
      </p:pic>
      <p:pic>
        <p:nvPicPr>
          <p:cNvPr id="1031" name="Picture 2" descr="http://correiodobrasil.com.br/wp-content/uploads/2015/10/medicamentos.jpg"/>
          <p:cNvPicPr>
            <a:picLocks noChangeAspect="1" noChangeArrowheads="1"/>
          </p:cNvPicPr>
          <p:nvPr/>
        </p:nvPicPr>
        <p:blipFill>
          <a:blip r:embed="rId6"/>
          <a:srcRect/>
          <a:stretch>
            <a:fillRect/>
          </a:stretch>
        </p:blipFill>
        <p:spPr bwMode="auto">
          <a:xfrm>
            <a:off x="3500430" y="2428868"/>
            <a:ext cx="1809535" cy="1017584"/>
          </a:xfrm>
          <a:prstGeom prst="rect">
            <a:avLst/>
          </a:prstGeom>
          <a:noFill/>
          <a:ln w="9525">
            <a:noFill/>
            <a:miter lim="800000"/>
            <a:headEnd/>
            <a:tailEnd/>
          </a:ln>
        </p:spPr>
      </p:pic>
      <p:sp>
        <p:nvSpPr>
          <p:cNvPr id="1032" name="CaixaDeTexto 7"/>
          <p:cNvSpPr txBox="1">
            <a:spLocks noChangeArrowheads="1"/>
          </p:cNvSpPr>
          <p:nvPr/>
        </p:nvSpPr>
        <p:spPr bwMode="auto">
          <a:xfrm>
            <a:off x="6286512" y="571480"/>
            <a:ext cx="2214563" cy="830997"/>
          </a:xfrm>
          <a:prstGeom prst="rect">
            <a:avLst/>
          </a:prstGeom>
          <a:noFill/>
          <a:ln w="9525">
            <a:noFill/>
            <a:miter lim="800000"/>
            <a:headEnd/>
            <a:tailEnd/>
          </a:ln>
        </p:spPr>
        <p:txBody>
          <a:bodyPr>
            <a:spAutoFit/>
          </a:bodyPr>
          <a:lstStyle/>
          <a:p>
            <a:r>
              <a:rPr lang="en-US" sz="2400" dirty="0" smtClean="0"/>
              <a:t>PAIN RELATED TO CHRONIC </a:t>
            </a:r>
            <a:endParaRPr lang="en-US" sz="2400" dirty="0"/>
          </a:p>
        </p:txBody>
      </p:sp>
      <p:pic>
        <p:nvPicPr>
          <p:cNvPr id="2" name="Picture 4" descr="Resultado de imagem para FOTODIAGNOSTIC"/>
          <p:cNvPicPr>
            <a:picLocks noChangeAspect="1" noChangeArrowheads="1"/>
          </p:cNvPicPr>
          <p:nvPr/>
        </p:nvPicPr>
        <p:blipFill>
          <a:blip r:embed="rId7"/>
          <a:srcRect/>
          <a:stretch>
            <a:fillRect/>
          </a:stretch>
        </p:blipFill>
        <p:spPr bwMode="auto">
          <a:xfrm>
            <a:off x="5857884" y="1500174"/>
            <a:ext cx="2826006" cy="1797050"/>
          </a:xfrm>
          <a:prstGeom prst="rect">
            <a:avLst/>
          </a:prstGeom>
          <a:noFill/>
        </p:spPr>
      </p:pic>
      <p:sp>
        <p:nvSpPr>
          <p:cNvPr id="10" name="Retângulo 9"/>
          <p:cNvSpPr/>
          <p:nvPr/>
        </p:nvSpPr>
        <p:spPr>
          <a:xfrm>
            <a:off x="3500430" y="4572008"/>
            <a:ext cx="1681935" cy="369332"/>
          </a:xfrm>
          <a:prstGeom prst="rect">
            <a:avLst/>
          </a:prstGeom>
        </p:spPr>
        <p:txBody>
          <a:bodyPr wrap="none">
            <a:spAutoFit/>
          </a:bodyPr>
          <a:lstStyle/>
          <a:p>
            <a:r>
              <a:rPr lang="en-US" dirty="0" smtClean="0"/>
              <a:t>FOOD SECURITY</a:t>
            </a:r>
            <a:endParaRPr lang="en-US" dirty="0"/>
          </a:p>
        </p:txBody>
      </p:sp>
      <p:pic>
        <p:nvPicPr>
          <p:cNvPr id="11" name="Picture 2" descr="Resultado de imagem para alimentos"/>
          <p:cNvPicPr>
            <a:picLocks noChangeAspect="1" noChangeArrowheads="1"/>
          </p:cNvPicPr>
          <p:nvPr/>
        </p:nvPicPr>
        <p:blipFill>
          <a:blip r:embed="rId8"/>
          <a:srcRect/>
          <a:stretch>
            <a:fillRect/>
          </a:stretch>
        </p:blipFill>
        <p:spPr bwMode="auto">
          <a:xfrm>
            <a:off x="1428728" y="5072074"/>
            <a:ext cx="2941645" cy="1470823"/>
          </a:xfrm>
          <a:prstGeom prst="rect">
            <a:avLst/>
          </a:prstGeom>
          <a:noFill/>
        </p:spPr>
      </p:pic>
      <p:pic>
        <p:nvPicPr>
          <p:cNvPr id="12" name="Picture 6" descr="Resultado de imagem para carnes e peixes"/>
          <p:cNvPicPr>
            <a:picLocks noChangeAspect="1" noChangeArrowheads="1"/>
          </p:cNvPicPr>
          <p:nvPr/>
        </p:nvPicPr>
        <p:blipFill>
          <a:blip r:embed="rId9"/>
          <a:srcRect/>
          <a:stretch>
            <a:fillRect/>
          </a:stretch>
        </p:blipFill>
        <p:spPr bwMode="auto">
          <a:xfrm>
            <a:off x="4357686" y="5072074"/>
            <a:ext cx="1985733" cy="1428760"/>
          </a:xfrm>
          <a:prstGeom prst="rect">
            <a:avLst/>
          </a:prstGeom>
          <a:noFill/>
        </p:spPr>
      </p:pic>
      <p:sp>
        <p:nvSpPr>
          <p:cNvPr id="13" name="CaixaDeTexto 12"/>
          <p:cNvSpPr txBox="1"/>
          <p:nvPr/>
        </p:nvSpPr>
        <p:spPr>
          <a:xfrm>
            <a:off x="2857488" y="3643314"/>
            <a:ext cx="3786214" cy="646331"/>
          </a:xfrm>
          <a:prstGeom prst="rect">
            <a:avLst/>
          </a:prstGeom>
          <a:noFill/>
        </p:spPr>
        <p:txBody>
          <a:bodyPr wrap="square" rtlCol="0">
            <a:spAutoFit/>
          </a:bodyPr>
          <a:lstStyle/>
          <a:p>
            <a:r>
              <a:rPr lang="en-US" dirty="0" smtClean="0"/>
              <a:t>3.8% of Global Economy will be lost because of resistant bacteria</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14348" y="571480"/>
            <a:ext cx="7500990" cy="3323987"/>
          </a:xfrm>
          <a:prstGeom prst="rect">
            <a:avLst/>
          </a:prstGeom>
          <a:noFill/>
        </p:spPr>
        <p:txBody>
          <a:bodyPr wrap="square" rtlCol="0">
            <a:spAutoFit/>
          </a:bodyPr>
          <a:lstStyle/>
          <a:p>
            <a:pPr algn="just"/>
            <a:r>
              <a:rPr lang="pt-BR" sz="3200" b="1" dirty="0" smtClean="0"/>
              <a:t>Incidência de câncer no Brasil pode aumentar em 78% nos próximos 20 anos</a:t>
            </a:r>
          </a:p>
          <a:p>
            <a:pPr algn="just"/>
            <a:r>
              <a:rPr lang="pt-BR" sz="3200" dirty="0" smtClean="0"/>
              <a:t>Dados foram publicados nesta quarta-feira (12) pela Agência para a Pesquisa do Câncer, entidade ligada à Organização Mundial da Saúde (OMS)</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2239566" y="842963"/>
            <a:ext cx="5547144" cy="548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PHOTOTHERAPY</a:t>
            </a:r>
            <a:endParaRPr lang="en-US" dirty="0"/>
          </a:p>
        </p:txBody>
      </p:sp>
      <p:sp>
        <p:nvSpPr>
          <p:cNvPr id="3" name="Elipse 2"/>
          <p:cNvSpPr/>
          <p:nvPr/>
        </p:nvSpPr>
        <p:spPr>
          <a:xfrm>
            <a:off x="3782616" y="2557463"/>
            <a:ext cx="3789780" cy="3014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ixaDeTexto 4"/>
          <p:cNvSpPr txBox="1"/>
          <p:nvPr/>
        </p:nvSpPr>
        <p:spPr>
          <a:xfrm>
            <a:off x="4457701" y="2886075"/>
            <a:ext cx="2421731" cy="400110"/>
          </a:xfrm>
          <a:prstGeom prst="rect">
            <a:avLst/>
          </a:prstGeom>
          <a:noFill/>
        </p:spPr>
        <p:txBody>
          <a:bodyPr wrap="square" rtlCol="0">
            <a:spAutoFit/>
          </a:bodyPr>
          <a:lstStyle/>
          <a:p>
            <a:r>
              <a:rPr lang="en-US" sz="2000" b="1" dirty="0" smtClean="0"/>
              <a:t>PHOTO-CHEMICAL</a:t>
            </a:r>
            <a:endParaRPr lang="en-US" sz="2000" b="1" dirty="0"/>
          </a:p>
        </p:txBody>
      </p:sp>
      <p:sp>
        <p:nvSpPr>
          <p:cNvPr id="6" name="Elipse 5"/>
          <p:cNvSpPr/>
          <p:nvPr/>
        </p:nvSpPr>
        <p:spPr>
          <a:xfrm>
            <a:off x="4468416" y="3614739"/>
            <a:ext cx="2818228" cy="1385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ixaDeTexto 6"/>
          <p:cNvSpPr txBox="1"/>
          <p:nvPr/>
        </p:nvSpPr>
        <p:spPr>
          <a:xfrm>
            <a:off x="4393407" y="4114800"/>
            <a:ext cx="3193256" cy="461665"/>
          </a:xfrm>
          <a:prstGeom prst="rect">
            <a:avLst/>
          </a:prstGeom>
          <a:noFill/>
        </p:spPr>
        <p:txBody>
          <a:bodyPr wrap="square" rtlCol="0">
            <a:spAutoFit/>
          </a:bodyPr>
          <a:lstStyle/>
          <a:p>
            <a:r>
              <a:rPr lang="en-US" sz="2400" b="1" dirty="0" smtClean="0"/>
              <a:t>PHOTODYNAMIC</a:t>
            </a:r>
            <a:endParaRPr lang="en-US" sz="2400" b="1" dirty="0"/>
          </a:p>
        </p:txBody>
      </p:sp>
      <p:sp>
        <p:nvSpPr>
          <p:cNvPr id="8" name="CaixaDeTexto 7"/>
          <p:cNvSpPr txBox="1"/>
          <p:nvPr/>
        </p:nvSpPr>
        <p:spPr>
          <a:xfrm>
            <a:off x="867966" y="200026"/>
            <a:ext cx="7500938" cy="461665"/>
          </a:xfrm>
          <a:prstGeom prst="rect">
            <a:avLst/>
          </a:prstGeom>
          <a:noFill/>
        </p:spPr>
        <p:txBody>
          <a:bodyPr wrap="square" rtlCol="0">
            <a:spAutoFit/>
          </a:bodyPr>
          <a:lstStyle/>
          <a:p>
            <a:pPr algn="ctr"/>
            <a:r>
              <a:rPr lang="en-US" sz="2400" b="1" dirty="0" smtClean="0"/>
              <a:t>GENERAL PANORAMIC OF BIOPHOTONIC IN SÃO  CARLOS</a:t>
            </a:r>
            <a:endParaRPr lang="en-US" sz="2400" b="1" dirty="0"/>
          </a:p>
        </p:txBody>
      </p:sp>
      <p:sp>
        <p:nvSpPr>
          <p:cNvPr id="9" name="CaixaDeTexto 8"/>
          <p:cNvSpPr txBox="1"/>
          <p:nvPr/>
        </p:nvSpPr>
        <p:spPr>
          <a:xfrm>
            <a:off x="3786182" y="1571612"/>
            <a:ext cx="2714644" cy="646331"/>
          </a:xfrm>
          <a:prstGeom prst="rect">
            <a:avLst/>
          </a:prstGeom>
          <a:noFill/>
        </p:spPr>
        <p:txBody>
          <a:bodyPr wrap="square" rtlCol="0">
            <a:spAutoFit/>
          </a:bodyPr>
          <a:lstStyle/>
          <a:p>
            <a:r>
              <a:rPr lang="en-US" dirty="0" smtClean="0"/>
              <a:t>PHOTO THERAPY</a:t>
            </a:r>
          </a:p>
          <a:p>
            <a:r>
              <a:rPr lang="en-US" dirty="0" smtClean="0"/>
              <a:t>Or photo control</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novaluz5f2"/>
          <p:cNvPicPr>
            <a:picLocks noChangeAspect="1" noChangeArrowheads="1"/>
          </p:cNvPicPr>
          <p:nvPr/>
        </p:nvPicPr>
        <p:blipFill>
          <a:blip r:embed="rId2"/>
          <a:srcRect/>
          <a:stretch>
            <a:fillRect/>
          </a:stretch>
        </p:blipFill>
        <p:spPr bwMode="auto">
          <a:xfrm>
            <a:off x="214282" y="571480"/>
            <a:ext cx="3286145" cy="2555891"/>
          </a:xfrm>
          <a:prstGeom prst="rect">
            <a:avLst/>
          </a:prstGeom>
          <a:noFill/>
          <a:ln w="9525">
            <a:noFill/>
            <a:miter lim="800000"/>
            <a:headEnd/>
            <a:tailEnd/>
          </a:ln>
        </p:spPr>
      </p:pic>
      <p:sp>
        <p:nvSpPr>
          <p:cNvPr id="4" name="CaixaDeTexto 3"/>
          <p:cNvSpPr txBox="1"/>
          <p:nvPr/>
        </p:nvSpPr>
        <p:spPr>
          <a:xfrm>
            <a:off x="571472" y="214290"/>
            <a:ext cx="2285984" cy="369332"/>
          </a:xfrm>
          <a:prstGeom prst="rect">
            <a:avLst/>
          </a:prstGeom>
          <a:noFill/>
        </p:spPr>
        <p:txBody>
          <a:bodyPr wrap="square" rtlCol="0">
            <a:spAutoFit/>
          </a:bodyPr>
          <a:lstStyle/>
          <a:p>
            <a:r>
              <a:rPr lang="en-US" b="1" dirty="0" smtClean="0"/>
              <a:t>Photodynamic action</a:t>
            </a:r>
            <a:endParaRPr lang="en-US" b="1" dirty="0"/>
          </a:p>
        </p:txBody>
      </p:sp>
      <p:sp>
        <p:nvSpPr>
          <p:cNvPr id="62470" name="AutoShape 6" descr="Resultado de imagem para ozone decontamin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2" name="AutoShape 8" descr="Resultado de imagem para ozone decontamin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2474" name="AutoShape 10" descr="Imagem relacion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76" name="Picture 12" descr="Resultado de imagem para ozone decontamination"/>
          <p:cNvPicPr>
            <a:picLocks noChangeAspect="1" noChangeArrowheads="1"/>
          </p:cNvPicPr>
          <p:nvPr/>
        </p:nvPicPr>
        <p:blipFill>
          <a:blip r:embed="rId3"/>
          <a:srcRect b="9301"/>
          <a:stretch>
            <a:fillRect/>
          </a:stretch>
        </p:blipFill>
        <p:spPr bwMode="auto">
          <a:xfrm>
            <a:off x="6929454" y="857232"/>
            <a:ext cx="2215242" cy="1285884"/>
          </a:xfrm>
          <a:prstGeom prst="rect">
            <a:avLst/>
          </a:prstGeom>
          <a:noFill/>
        </p:spPr>
      </p:pic>
      <p:sp>
        <p:nvSpPr>
          <p:cNvPr id="11" name="CaixaDeTexto 10"/>
          <p:cNvSpPr txBox="1"/>
          <p:nvPr/>
        </p:nvSpPr>
        <p:spPr>
          <a:xfrm>
            <a:off x="4000496" y="142852"/>
            <a:ext cx="2500330" cy="369332"/>
          </a:xfrm>
          <a:prstGeom prst="rect">
            <a:avLst/>
          </a:prstGeom>
          <a:noFill/>
        </p:spPr>
        <p:txBody>
          <a:bodyPr wrap="square" rtlCol="0">
            <a:spAutoFit/>
          </a:bodyPr>
          <a:lstStyle/>
          <a:p>
            <a:r>
              <a:rPr lang="en-US" b="1" dirty="0" smtClean="0"/>
              <a:t>Ultra-violet</a:t>
            </a:r>
            <a:endParaRPr lang="en-US" b="1" dirty="0"/>
          </a:p>
        </p:txBody>
      </p:sp>
      <p:sp>
        <p:nvSpPr>
          <p:cNvPr id="12" name="CaixaDeTexto 11"/>
          <p:cNvSpPr txBox="1"/>
          <p:nvPr/>
        </p:nvSpPr>
        <p:spPr>
          <a:xfrm>
            <a:off x="6929454" y="214290"/>
            <a:ext cx="2428892" cy="369332"/>
          </a:xfrm>
          <a:prstGeom prst="rect">
            <a:avLst/>
          </a:prstGeom>
          <a:noFill/>
        </p:spPr>
        <p:txBody>
          <a:bodyPr wrap="square" rtlCol="0">
            <a:spAutoFit/>
          </a:bodyPr>
          <a:lstStyle/>
          <a:p>
            <a:r>
              <a:rPr lang="en-US" b="1" dirty="0" smtClean="0"/>
              <a:t>Ozone</a:t>
            </a:r>
            <a:endParaRPr lang="en-US" b="1" dirty="0"/>
          </a:p>
        </p:txBody>
      </p:sp>
      <p:cxnSp>
        <p:nvCxnSpPr>
          <p:cNvPr id="14" name="Conector reto 13"/>
          <p:cNvCxnSpPr/>
          <p:nvPr/>
        </p:nvCxnSpPr>
        <p:spPr>
          <a:xfrm rot="16200000" flipH="1">
            <a:off x="250025" y="3393281"/>
            <a:ext cx="6858000" cy="71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Conector reto 15"/>
          <p:cNvCxnSpPr>
            <a:stCxn id="12" idx="1"/>
          </p:cNvCxnSpPr>
          <p:nvPr/>
        </p:nvCxnSpPr>
        <p:spPr>
          <a:xfrm rot="10800000" flipH="1" flipV="1">
            <a:off x="6929454" y="398956"/>
            <a:ext cx="71438" cy="64590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2" descr="Resultado de imagem para aÃ§Ã£o do ultravioleta nos microrganismos"/>
          <p:cNvPicPr>
            <a:picLocks noChangeAspect="1" noChangeArrowheads="1"/>
          </p:cNvPicPr>
          <p:nvPr/>
        </p:nvPicPr>
        <p:blipFill>
          <a:blip r:embed="rId4"/>
          <a:srcRect/>
          <a:stretch>
            <a:fillRect/>
          </a:stretch>
        </p:blipFill>
        <p:spPr bwMode="auto">
          <a:xfrm>
            <a:off x="3786182" y="714356"/>
            <a:ext cx="2686047" cy="2365694"/>
          </a:xfrm>
          <a:prstGeom prst="rect">
            <a:avLst/>
          </a:prstGeom>
          <a:noFill/>
        </p:spPr>
      </p:pic>
      <p:pic>
        <p:nvPicPr>
          <p:cNvPr id="18" name="Picture 4" descr="Imagem relacionada"/>
          <p:cNvPicPr>
            <a:picLocks noChangeAspect="1" noChangeArrowheads="1"/>
          </p:cNvPicPr>
          <p:nvPr/>
        </p:nvPicPr>
        <p:blipFill>
          <a:blip r:embed="rId5" cstate="print"/>
          <a:srcRect r="4849"/>
          <a:stretch>
            <a:fillRect/>
          </a:stretch>
        </p:blipFill>
        <p:spPr bwMode="auto">
          <a:xfrm>
            <a:off x="3786182" y="3286124"/>
            <a:ext cx="3071834" cy="2428892"/>
          </a:xfrm>
          <a:prstGeom prst="rect">
            <a:avLst/>
          </a:prstGeom>
          <a:noFill/>
        </p:spPr>
      </p:pic>
      <p:pic>
        <p:nvPicPr>
          <p:cNvPr id="19" name="Picture 2" descr="Resultado de imagem para aÃ§Ã£o do ozonio nos microorganismos"/>
          <p:cNvPicPr>
            <a:picLocks noChangeAspect="1" noChangeArrowheads="1"/>
          </p:cNvPicPr>
          <p:nvPr/>
        </p:nvPicPr>
        <p:blipFill>
          <a:blip r:embed="rId6"/>
          <a:srcRect/>
          <a:stretch>
            <a:fillRect/>
          </a:stretch>
        </p:blipFill>
        <p:spPr bwMode="auto">
          <a:xfrm>
            <a:off x="7000891" y="2396957"/>
            <a:ext cx="2143109" cy="1188878"/>
          </a:xfrm>
          <a:prstGeom prst="rect">
            <a:avLst/>
          </a:prstGeom>
          <a:noFill/>
        </p:spPr>
      </p:pic>
      <p:pic>
        <p:nvPicPr>
          <p:cNvPr id="20" name="Picture 4" descr="Resultado de imagem para aÃ§Ã£o do ozonio nos microorganismos"/>
          <p:cNvPicPr>
            <a:picLocks noChangeAspect="1" noChangeArrowheads="1"/>
          </p:cNvPicPr>
          <p:nvPr/>
        </p:nvPicPr>
        <p:blipFill>
          <a:blip r:embed="rId7"/>
          <a:srcRect l="13636" r="16477"/>
          <a:stretch>
            <a:fillRect/>
          </a:stretch>
        </p:blipFill>
        <p:spPr bwMode="auto">
          <a:xfrm>
            <a:off x="6999093" y="3929066"/>
            <a:ext cx="2144907" cy="2029571"/>
          </a:xfrm>
          <a:prstGeom prst="rect">
            <a:avLst/>
          </a:prstGeom>
          <a:noFill/>
        </p:spPr>
      </p:pic>
      <p:sp>
        <p:nvSpPr>
          <p:cNvPr id="21" name="Retângulo 20"/>
          <p:cNvSpPr/>
          <p:nvPr/>
        </p:nvSpPr>
        <p:spPr>
          <a:xfrm>
            <a:off x="571472" y="3357562"/>
            <a:ext cx="2347630" cy="369332"/>
          </a:xfrm>
          <a:prstGeom prst="rect">
            <a:avLst/>
          </a:prstGeom>
        </p:spPr>
        <p:txBody>
          <a:bodyPr wrap="none">
            <a:spAutoFit/>
          </a:bodyPr>
          <a:lstStyle/>
          <a:p>
            <a:r>
              <a:rPr lang="en-US" dirty="0" smtClean="0"/>
              <a:t>LIGHT+ MOLECULE+ O</a:t>
            </a:r>
            <a:r>
              <a:rPr lang="en-US" baseline="-25000" dirty="0" smtClean="0"/>
              <a:t>2</a:t>
            </a:r>
            <a:endParaRPr lang="en-US" dirty="0"/>
          </a:p>
        </p:txBody>
      </p:sp>
      <p:sp>
        <p:nvSpPr>
          <p:cNvPr id="22" name="Retângulo 21"/>
          <p:cNvSpPr/>
          <p:nvPr/>
        </p:nvSpPr>
        <p:spPr>
          <a:xfrm>
            <a:off x="428596" y="3929066"/>
            <a:ext cx="2802819" cy="646331"/>
          </a:xfrm>
          <a:prstGeom prst="rect">
            <a:avLst/>
          </a:prstGeom>
          <a:ln>
            <a:solidFill>
              <a:srgbClr val="FF0000"/>
            </a:solidFill>
          </a:ln>
        </p:spPr>
        <p:txBody>
          <a:bodyPr wrap="none">
            <a:spAutoFit/>
          </a:bodyPr>
          <a:lstStyle/>
          <a:p>
            <a:r>
              <a:rPr lang="en-US" dirty="0" smtClean="0"/>
              <a:t>SEVERE OXIDATION </a:t>
            </a:r>
          </a:p>
          <a:p>
            <a:r>
              <a:rPr lang="en-US" dirty="0" smtClean="0"/>
              <a:t>Cells or  MICROORGANISMS</a:t>
            </a:r>
            <a:endParaRPr lang="en-US" dirty="0"/>
          </a:p>
        </p:txBody>
      </p:sp>
      <p:pic>
        <p:nvPicPr>
          <p:cNvPr id="24" name="Picture 3" descr="part3trans"/>
          <p:cNvPicPr>
            <a:picLocks noChangeAspect="1" noChangeArrowheads="1"/>
          </p:cNvPicPr>
          <p:nvPr/>
        </p:nvPicPr>
        <p:blipFill>
          <a:blip r:embed="rId8"/>
          <a:srcRect b="33209"/>
          <a:stretch>
            <a:fillRect/>
          </a:stretch>
        </p:blipFill>
        <p:spPr bwMode="auto">
          <a:xfrm>
            <a:off x="0" y="4643446"/>
            <a:ext cx="3714776" cy="19123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novaluz5f2"/>
          <p:cNvPicPr>
            <a:picLocks noChangeAspect="1" noChangeArrowheads="1"/>
          </p:cNvPicPr>
          <p:nvPr/>
        </p:nvPicPr>
        <p:blipFill>
          <a:blip r:embed="rId2"/>
          <a:srcRect/>
          <a:stretch>
            <a:fillRect/>
          </a:stretch>
        </p:blipFill>
        <p:spPr bwMode="auto">
          <a:xfrm>
            <a:off x="1500166" y="1428736"/>
            <a:ext cx="6500858" cy="5056224"/>
          </a:xfrm>
          <a:prstGeom prst="rect">
            <a:avLst/>
          </a:prstGeom>
          <a:noFill/>
          <a:ln w="9525">
            <a:noFill/>
            <a:miter lim="800000"/>
            <a:headEnd/>
            <a:tailEnd/>
          </a:ln>
        </p:spPr>
      </p:pic>
      <p:sp>
        <p:nvSpPr>
          <p:cNvPr id="3" name="CaixaDeTexto 2"/>
          <p:cNvSpPr txBox="1"/>
          <p:nvPr/>
        </p:nvSpPr>
        <p:spPr>
          <a:xfrm>
            <a:off x="2214546" y="500042"/>
            <a:ext cx="4500594" cy="584775"/>
          </a:xfrm>
          <a:prstGeom prst="rect">
            <a:avLst/>
          </a:prstGeom>
          <a:noFill/>
        </p:spPr>
        <p:txBody>
          <a:bodyPr wrap="square" rtlCol="0">
            <a:spAutoFit/>
          </a:bodyPr>
          <a:lstStyle/>
          <a:p>
            <a:r>
              <a:rPr lang="en-US" sz="3200" dirty="0" smtClean="0"/>
              <a:t>PDT</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050" descr="gel"/>
          <p:cNvPicPr>
            <a:picLocks noChangeAspect="1" noChangeArrowheads="1"/>
          </p:cNvPicPr>
          <p:nvPr/>
        </p:nvPicPr>
        <p:blipFill>
          <a:blip r:embed="rId2"/>
          <a:srcRect t="11087"/>
          <a:stretch>
            <a:fillRect/>
          </a:stretch>
        </p:blipFill>
        <p:spPr bwMode="auto">
          <a:xfrm>
            <a:off x="2261089" y="1962150"/>
            <a:ext cx="4969119" cy="3409950"/>
          </a:xfrm>
          <a:prstGeom prst="rect">
            <a:avLst/>
          </a:prstGeom>
          <a:noFill/>
          <a:ln w="38100">
            <a:solidFill>
              <a:srgbClr val="FF9966"/>
            </a:solidFill>
            <a:miter lim="800000"/>
            <a:headEnd/>
            <a:tailEnd/>
          </a:ln>
        </p:spPr>
      </p:pic>
      <p:pic>
        <p:nvPicPr>
          <p:cNvPr id="7171" name="Picture 6" descr="liltCapa"/>
          <p:cNvPicPr>
            <a:picLocks noChangeAspect="1" noChangeArrowheads="1"/>
          </p:cNvPicPr>
          <p:nvPr/>
        </p:nvPicPr>
        <p:blipFill>
          <a:blip r:embed="rId3"/>
          <a:srcRect/>
          <a:stretch>
            <a:fillRect/>
          </a:stretch>
        </p:blipFill>
        <p:spPr bwMode="auto">
          <a:xfrm>
            <a:off x="301870" y="241300"/>
            <a:ext cx="2319704" cy="1938338"/>
          </a:xfrm>
          <a:prstGeom prst="rect">
            <a:avLst/>
          </a:prstGeom>
          <a:noFill/>
          <a:ln w="9525">
            <a:noFill/>
            <a:miter lim="800000"/>
            <a:headEnd/>
            <a:tailEnd/>
          </a:ln>
        </p:spPr>
      </p:pic>
      <p:pic>
        <p:nvPicPr>
          <p:cNvPr id="7172" name="Picture 4" descr="mitochondria-image"/>
          <p:cNvPicPr>
            <a:picLocks noChangeAspect="1" noChangeArrowheads="1"/>
          </p:cNvPicPr>
          <p:nvPr/>
        </p:nvPicPr>
        <p:blipFill>
          <a:blip r:embed="rId4"/>
          <a:srcRect/>
          <a:stretch>
            <a:fillRect/>
          </a:stretch>
        </p:blipFill>
        <p:spPr bwMode="auto">
          <a:xfrm>
            <a:off x="3344008" y="306388"/>
            <a:ext cx="3505200" cy="1270000"/>
          </a:xfrm>
          <a:prstGeom prst="rect">
            <a:avLst/>
          </a:prstGeom>
          <a:noFill/>
          <a:ln w="9525">
            <a:noFill/>
            <a:miter lim="800000"/>
            <a:headEnd/>
            <a:tailEnd/>
          </a:ln>
        </p:spPr>
      </p:pic>
      <p:sp>
        <p:nvSpPr>
          <p:cNvPr id="7173" name="CaixaDeTexto 5"/>
          <p:cNvSpPr txBox="1">
            <a:spLocks noChangeArrowheads="1"/>
          </p:cNvSpPr>
          <p:nvPr/>
        </p:nvSpPr>
        <p:spPr bwMode="auto">
          <a:xfrm>
            <a:off x="3500804" y="1587500"/>
            <a:ext cx="2655150" cy="369332"/>
          </a:xfrm>
          <a:prstGeom prst="rect">
            <a:avLst/>
          </a:prstGeom>
          <a:noFill/>
          <a:ln w="9525">
            <a:noFill/>
            <a:miter lim="800000"/>
            <a:headEnd/>
            <a:tailEnd/>
          </a:ln>
        </p:spPr>
        <p:txBody>
          <a:bodyPr wrap="none">
            <a:spAutoFit/>
          </a:bodyPr>
          <a:lstStyle/>
          <a:p>
            <a:r>
              <a:rPr lang="pt-BR" altLang="lv-LV"/>
              <a:t>aumenta produção de </a:t>
            </a:r>
            <a:r>
              <a:rPr lang="lv-LV" altLang="lv-LV"/>
              <a:t>ATP</a:t>
            </a:r>
            <a:endParaRPr lang="en-US"/>
          </a:p>
        </p:txBody>
      </p:sp>
      <p:pic>
        <p:nvPicPr>
          <p:cNvPr id="7174" name="Picture 2" descr="cascade_image"/>
          <p:cNvPicPr>
            <a:picLocks noChangeAspect="1" noChangeArrowheads="1"/>
          </p:cNvPicPr>
          <p:nvPr/>
        </p:nvPicPr>
        <p:blipFill>
          <a:blip r:embed="rId5"/>
          <a:srcRect/>
          <a:stretch>
            <a:fillRect/>
          </a:stretch>
        </p:blipFill>
        <p:spPr bwMode="auto">
          <a:xfrm>
            <a:off x="6932736" y="209551"/>
            <a:ext cx="2211265" cy="1770063"/>
          </a:xfrm>
          <a:prstGeom prst="rect">
            <a:avLst/>
          </a:prstGeom>
          <a:noFill/>
          <a:ln w="38100">
            <a:solidFill>
              <a:schemeClr val="tx2"/>
            </a:solidFill>
            <a:miter lim="800000"/>
            <a:headEnd/>
            <a:tailEnd/>
          </a:ln>
        </p:spPr>
      </p:pic>
      <p:pic>
        <p:nvPicPr>
          <p:cNvPr id="7175" name="Picture 4" descr="stop-smoking-laser-treatment-3"/>
          <p:cNvPicPr>
            <a:picLocks noChangeAspect="1" noChangeArrowheads="1"/>
          </p:cNvPicPr>
          <p:nvPr/>
        </p:nvPicPr>
        <p:blipFill>
          <a:blip r:embed="rId6"/>
          <a:srcRect/>
          <a:stretch>
            <a:fillRect/>
          </a:stretch>
        </p:blipFill>
        <p:spPr bwMode="auto">
          <a:xfrm>
            <a:off x="0" y="5168900"/>
            <a:ext cx="2977662" cy="1689100"/>
          </a:xfrm>
          <a:prstGeom prst="rect">
            <a:avLst/>
          </a:prstGeom>
          <a:noFill/>
          <a:ln w="9525">
            <a:noFill/>
            <a:miter lim="800000"/>
            <a:headEnd/>
            <a:tailEnd/>
          </a:ln>
        </p:spPr>
      </p:pic>
      <p:pic>
        <p:nvPicPr>
          <p:cNvPr id="7176" name="Picture 3" descr="perna4"/>
          <p:cNvPicPr>
            <a:picLocks noChangeAspect="1" noChangeArrowheads="1"/>
          </p:cNvPicPr>
          <p:nvPr/>
        </p:nvPicPr>
        <p:blipFill>
          <a:blip r:embed="rId7"/>
          <a:srcRect/>
          <a:stretch>
            <a:fillRect/>
          </a:stretch>
        </p:blipFill>
        <p:spPr bwMode="auto">
          <a:xfrm>
            <a:off x="0" y="2709863"/>
            <a:ext cx="2328497" cy="1600200"/>
          </a:xfrm>
          <a:prstGeom prst="rect">
            <a:avLst/>
          </a:prstGeom>
          <a:noFill/>
          <a:ln w="9525">
            <a:noFill/>
            <a:miter lim="800000"/>
            <a:headEnd/>
            <a:tailEnd/>
          </a:ln>
        </p:spPr>
      </p:pic>
      <p:pic>
        <p:nvPicPr>
          <p:cNvPr id="7177" name="Picture 1030" descr="ler1"/>
          <p:cNvPicPr>
            <a:picLocks noChangeAspect="1" noChangeArrowheads="1"/>
          </p:cNvPicPr>
          <p:nvPr/>
        </p:nvPicPr>
        <p:blipFill>
          <a:blip r:embed="rId8"/>
          <a:srcRect/>
          <a:stretch>
            <a:fillRect/>
          </a:stretch>
        </p:blipFill>
        <p:spPr bwMode="auto">
          <a:xfrm>
            <a:off x="3105151" y="5278438"/>
            <a:ext cx="2107223" cy="1579562"/>
          </a:xfrm>
          <a:prstGeom prst="rect">
            <a:avLst/>
          </a:prstGeom>
          <a:noFill/>
          <a:ln w="9525">
            <a:noFill/>
            <a:miter lim="800000"/>
            <a:headEnd/>
            <a:tailEnd/>
          </a:ln>
        </p:spPr>
      </p:pic>
      <p:pic>
        <p:nvPicPr>
          <p:cNvPr id="7178" name="Picture 3"/>
          <p:cNvPicPr>
            <a:picLocks noChangeAspect="1" noChangeArrowheads="1"/>
          </p:cNvPicPr>
          <p:nvPr/>
        </p:nvPicPr>
        <p:blipFill>
          <a:blip r:embed="rId9"/>
          <a:srcRect/>
          <a:stretch>
            <a:fillRect/>
          </a:stretch>
        </p:blipFill>
        <p:spPr bwMode="auto">
          <a:xfrm>
            <a:off x="7288824" y="2011363"/>
            <a:ext cx="1855177" cy="2311400"/>
          </a:xfrm>
          <a:prstGeom prst="rect">
            <a:avLst/>
          </a:prstGeom>
          <a:noFill/>
          <a:ln w="9525">
            <a:noFill/>
            <a:miter lim="800000"/>
            <a:headEnd/>
            <a:tailEnd/>
          </a:ln>
        </p:spPr>
      </p:pic>
      <p:pic>
        <p:nvPicPr>
          <p:cNvPr id="7179" name="Picture 2" descr="vsb- regeneerativa10"/>
          <p:cNvPicPr>
            <a:picLocks noChangeAspect="1" noChangeArrowheads="1"/>
          </p:cNvPicPr>
          <p:nvPr/>
        </p:nvPicPr>
        <p:blipFill>
          <a:blip r:embed="rId10"/>
          <a:srcRect/>
          <a:stretch>
            <a:fillRect/>
          </a:stretch>
        </p:blipFill>
        <p:spPr bwMode="auto">
          <a:xfrm>
            <a:off x="7149612" y="4341814"/>
            <a:ext cx="1994388" cy="2516187"/>
          </a:xfrm>
          <a:prstGeom prst="rect">
            <a:avLst/>
          </a:prstGeom>
          <a:noFill/>
          <a:ln w="9525">
            <a:noFill/>
            <a:miter lim="800000"/>
            <a:headEnd/>
            <a:tailEnd/>
          </a:ln>
        </p:spPr>
      </p:pic>
      <p:pic>
        <p:nvPicPr>
          <p:cNvPr id="13" name="Imagem 12"/>
          <p:cNvPicPr>
            <a:picLocks noChangeAspect="1"/>
          </p:cNvPicPr>
          <p:nvPr/>
        </p:nvPicPr>
        <p:blipFill>
          <a:blip r:embed="rId11"/>
          <a:stretch>
            <a:fillRect/>
          </a:stretch>
        </p:blipFill>
        <p:spPr>
          <a:xfrm>
            <a:off x="5335466" y="5476876"/>
            <a:ext cx="1650023" cy="1381125"/>
          </a:xfrm>
          <a:prstGeom prst="rect">
            <a:avLst/>
          </a:prstGeom>
          <a:effectLst>
            <a:outerShdw blurRad="50800" dist="101600" dir="18900000" algn="bl" rotWithShape="0">
              <a:prstClr val="black">
                <a:alpha val="40000"/>
              </a:prst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946" name="Picture 2"/>
          <p:cNvPicPr>
            <a:picLocks noChangeAspect="1" noChangeArrowheads="1"/>
          </p:cNvPicPr>
          <p:nvPr/>
        </p:nvPicPr>
        <p:blipFill>
          <a:blip r:embed="rId2"/>
          <a:srcRect/>
          <a:stretch>
            <a:fillRect/>
          </a:stretch>
        </p:blipFill>
        <p:spPr bwMode="auto">
          <a:xfrm>
            <a:off x="714348" y="285728"/>
            <a:ext cx="7670800" cy="2578100"/>
          </a:xfrm>
          <a:prstGeom prst="rect">
            <a:avLst/>
          </a:prstGeom>
          <a:noFill/>
          <a:ln w="9525">
            <a:noFill/>
            <a:miter lim="800000"/>
            <a:headEnd/>
            <a:tailEnd/>
          </a:ln>
          <a:effectLst/>
        </p:spPr>
      </p:pic>
      <p:pic>
        <p:nvPicPr>
          <p:cNvPr id="1362947" name="Picture 3"/>
          <p:cNvPicPr>
            <a:picLocks noChangeAspect="1" noChangeArrowheads="1"/>
          </p:cNvPicPr>
          <p:nvPr/>
        </p:nvPicPr>
        <p:blipFill>
          <a:blip r:embed="rId3"/>
          <a:srcRect/>
          <a:stretch>
            <a:fillRect/>
          </a:stretch>
        </p:blipFill>
        <p:spPr bwMode="auto">
          <a:xfrm>
            <a:off x="0" y="2786058"/>
            <a:ext cx="4543429" cy="2593132"/>
          </a:xfrm>
          <a:prstGeom prst="rect">
            <a:avLst/>
          </a:prstGeom>
          <a:noFill/>
          <a:ln w="9525">
            <a:noFill/>
            <a:miter lim="800000"/>
            <a:headEnd/>
            <a:tailEnd/>
          </a:ln>
          <a:effectLst/>
        </p:spPr>
      </p:pic>
      <p:grpSp>
        <p:nvGrpSpPr>
          <p:cNvPr id="2" name="Grupo 17"/>
          <p:cNvGrpSpPr>
            <a:grpSpLocks/>
          </p:cNvGrpSpPr>
          <p:nvPr/>
        </p:nvGrpSpPr>
        <p:grpSpPr bwMode="auto">
          <a:xfrm>
            <a:off x="4643438" y="3071810"/>
            <a:ext cx="4035422" cy="1511291"/>
            <a:chOff x="4427984" y="4653136"/>
            <a:chExt cx="4608512" cy="1933575"/>
          </a:xfrm>
        </p:grpSpPr>
        <p:pic>
          <p:nvPicPr>
            <p:cNvPr id="5" name="Imagem 1" descr="DSCF6496"/>
            <p:cNvPicPr>
              <a:picLocks noChangeAspect="1" noChangeArrowheads="1"/>
            </p:cNvPicPr>
            <p:nvPr/>
          </p:nvPicPr>
          <p:blipFill>
            <a:blip r:embed="rId4" cstate="print"/>
            <a:srcRect r="5684"/>
            <a:stretch>
              <a:fillRect/>
            </a:stretch>
          </p:blipFill>
          <p:spPr bwMode="auto">
            <a:xfrm flipH="1">
              <a:off x="4427984" y="4653136"/>
              <a:ext cx="2389634" cy="1933575"/>
            </a:xfrm>
            <a:prstGeom prst="rect">
              <a:avLst/>
            </a:prstGeom>
            <a:noFill/>
            <a:ln w="9525">
              <a:noFill/>
              <a:miter lim="800000"/>
              <a:headEnd/>
              <a:tailEnd/>
            </a:ln>
          </p:spPr>
        </p:pic>
        <p:pic>
          <p:nvPicPr>
            <p:cNvPr id="6" name="Imagem 3" descr="DSCF7180"/>
            <p:cNvPicPr>
              <a:picLocks noChangeAspect="1" noChangeArrowheads="1"/>
            </p:cNvPicPr>
            <p:nvPr/>
          </p:nvPicPr>
          <p:blipFill>
            <a:blip r:embed="rId5" cstate="print"/>
            <a:srcRect/>
            <a:stretch>
              <a:fillRect/>
            </a:stretch>
          </p:blipFill>
          <p:spPr bwMode="auto">
            <a:xfrm>
              <a:off x="6550471" y="4653136"/>
              <a:ext cx="2486025" cy="1924050"/>
            </a:xfrm>
            <a:prstGeom prst="rect">
              <a:avLst/>
            </a:prstGeom>
            <a:noFill/>
            <a:ln w="9525">
              <a:noFill/>
              <a:miter lim="800000"/>
              <a:headEnd/>
              <a:tailEnd/>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0" name="Picture 2"/>
          <p:cNvPicPr>
            <a:picLocks noChangeAspect="1" noChangeArrowheads="1"/>
          </p:cNvPicPr>
          <p:nvPr/>
        </p:nvPicPr>
        <p:blipFill>
          <a:blip r:embed="rId2"/>
          <a:srcRect/>
          <a:stretch>
            <a:fillRect/>
          </a:stretch>
        </p:blipFill>
        <p:spPr bwMode="auto">
          <a:xfrm>
            <a:off x="0" y="2071678"/>
            <a:ext cx="7662885" cy="3019210"/>
          </a:xfrm>
          <a:prstGeom prst="rect">
            <a:avLst/>
          </a:prstGeom>
          <a:noFill/>
          <a:ln w="9525">
            <a:noFill/>
            <a:miter lim="800000"/>
            <a:headEnd/>
            <a:tailEnd/>
          </a:ln>
          <a:effectLst/>
        </p:spPr>
      </p:pic>
      <p:pic>
        <p:nvPicPr>
          <p:cNvPr id="221185" name="Picture 1"/>
          <p:cNvPicPr>
            <a:picLocks noChangeAspect="1" noChangeArrowheads="1"/>
          </p:cNvPicPr>
          <p:nvPr/>
        </p:nvPicPr>
        <p:blipFill>
          <a:blip r:embed="rId3"/>
          <a:srcRect/>
          <a:stretch>
            <a:fillRect/>
          </a:stretch>
        </p:blipFill>
        <p:spPr bwMode="auto">
          <a:xfrm>
            <a:off x="4857752" y="4357694"/>
            <a:ext cx="3981450" cy="2238375"/>
          </a:xfrm>
          <a:prstGeom prst="rect">
            <a:avLst/>
          </a:prstGeom>
          <a:noFill/>
          <a:ln w="9525">
            <a:noFill/>
            <a:miter lim="800000"/>
            <a:headEnd/>
            <a:tailEnd/>
          </a:ln>
          <a:effectLst/>
        </p:spPr>
      </p:pic>
      <p:pic>
        <p:nvPicPr>
          <p:cNvPr id="221186" name="Picture 2"/>
          <p:cNvPicPr>
            <a:picLocks noChangeAspect="1" noChangeArrowheads="1"/>
          </p:cNvPicPr>
          <p:nvPr/>
        </p:nvPicPr>
        <p:blipFill>
          <a:blip r:embed="rId4"/>
          <a:srcRect/>
          <a:stretch>
            <a:fillRect/>
          </a:stretch>
        </p:blipFill>
        <p:spPr bwMode="auto">
          <a:xfrm>
            <a:off x="285720" y="285728"/>
            <a:ext cx="6748484" cy="2049482"/>
          </a:xfrm>
          <a:prstGeom prst="rect">
            <a:avLst/>
          </a:prstGeom>
          <a:noFill/>
          <a:ln w="9525">
            <a:noFill/>
            <a:miter lim="800000"/>
            <a:headEnd/>
            <a:tailEnd/>
          </a:ln>
          <a:effectLst/>
        </p:spPr>
      </p:pic>
      <p:pic>
        <p:nvPicPr>
          <p:cNvPr id="221187" name="Picture 3"/>
          <p:cNvPicPr>
            <a:picLocks noChangeAspect="1" noChangeArrowheads="1"/>
          </p:cNvPicPr>
          <p:nvPr/>
        </p:nvPicPr>
        <p:blipFill>
          <a:blip r:embed="rId5"/>
          <a:srcRect/>
          <a:stretch>
            <a:fillRect/>
          </a:stretch>
        </p:blipFill>
        <p:spPr bwMode="auto">
          <a:xfrm>
            <a:off x="0" y="5143512"/>
            <a:ext cx="4405313" cy="1248979"/>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56" descr="inof.bmp"/>
          <p:cNvPicPr>
            <a:picLocks noChangeAspect="1"/>
          </p:cNvPicPr>
          <p:nvPr/>
        </p:nvPicPr>
        <p:blipFill>
          <a:blip r:embed="rId2"/>
          <a:srcRect/>
          <a:stretch>
            <a:fillRect/>
          </a:stretch>
        </p:blipFill>
        <p:spPr bwMode="auto">
          <a:xfrm>
            <a:off x="4214810" y="142852"/>
            <a:ext cx="2376854" cy="1217612"/>
          </a:xfrm>
          <a:prstGeom prst="rect">
            <a:avLst/>
          </a:prstGeom>
          <a:noFill/>
          <a:ln w="9525">
            <a:noFill/>
            <a:miter lim="800000"/>
            <a:headEnd/>
            <a:tailEnd/>
          </a:ln>
        </p:spPr>
      </p:pic>
      <p:pic>
        <p:nvPicPr>
          <p:cNvPr id="14339" name="Grafik 14" descr="Logo_Amo.png"/>
          <p:cNvPicPr>
            <a:picLocks noChangeAspect="1"/>
          </p:cNvPicPr>
          <p:nvPr/>
        </p:nvPicPr>
        <p:blipFill>
          <a:blip r:embed="rId3"/>
          <a:srcRect/>
          <a:stretch>
            <a:fillRect/>
          </a:stretch>
        </p:blipFill>
        <p:spPr bwMode="auto">
          <a:xfrm>
            <a:off x="611066" y="1268414"/>
            <a:ext cx="1701311" cy="1196975"/>
          </a:xfrm>
          <a:prstGeom prst="rect">
            <a:avLst/>
          </a:prstGeom>
          <a:noFill/>
          <a:ln w="9525">
            <a:noFill/>
            <a:miter lim="800000"/>
            <a:headEnd/>
            <a:tailEnd/>
          </a:ln>
        </p:spPr>
      </p:pic>
      <p:pic>
        <p:nvPicPr>
          <p:cNvPr id="14340" name="Picture 4"/>
          <p:cNvPicPr>
            <a:picLocks noChangeAspect="1" noChangeArrowheads="1"/>
          </p:cNvPicPr>
          <p:nvPr/>
        </p:nvPicPr>
        <p:blipFill>
          <a:blip r:embed="rId4"/>
          <a:srcRect/>
          <a:stretch>
            <a:fillRect/>
          </a:stretch>
        </p:blipFill>
        <p:spPr bwMode="auto">
          <a:xfrm>
            <a:off x="3276600" y="1341438"/>
            <a:ext cx="1771650" cy="1477962"/>
          </a:xfrm>
          <a:prstGeom prst="rect">
            <a:avLst/>
          </a:prstGeom>
          <a:noFill/>
          <a:ln w="9525" algn="in">
            <a:noFill/>
            <a:miter lim="800000"/>
            <a:headEnd/>
            <a:tailEnd/>
          </a:ln>
        </p:spPr>
      </p:pic>
      <p:pic>
        <p:nvPicPr>
          <p:cNvPr id="14341" name="Picture 2" descr="C:\Users\Euclydes\Documents\Optica\CEPOF\logo.png"/>
          <p:cNvPicPr>
            <a:picLocks noChangeAspect="1" noChangeArrowheads="1"/>
          </p:cNvPicPr>
          <p:nvPr/>
        </p:nvPicPr>
        <p:blipFill>
          <a:blip r:embed="rId5"/>
          <a:srcRect/>
          <a:stretch>
            <a:fillRect/>
          </a:stretch>
        </p:blipFill>
        <p:spPr bwMode="auto">
          <a:xfrm>
            <a:off x="6301154" y="1341438"/>
            <a:ext cx="1726223" cy="990600"/>
          </a:xfrm>
          <a:prstGeom prst="rect">
            <a:avLst/>
          </a:prstGeom>
          <a:noFill/>
          <a:ln w="9525">
            <a:noFill/>
            <a:miter lim="800000"/>
            <a:headEnd/>
            <a:tailEnd/>
          </a:ln>
        </p:spPr>
      </p:pic>
      <p:pic>
        <p:nvPicPr>
          <p:cNvPr id="14342" name="Picture 6" descr="Interactive displays"/>
          <p:cNvPicPr>
            <a:picLocks noChangeAspect="1" noChangeArrowheads="1"/>
          </p:cNvPicPr>
          <p:nvPr/>
        </p:nvPicPr>
        <p:blipFill>
          <a:blip r:embed="rId6"/>
          <a:srcRect/>
          <a:stretch>
            <a:fillRect/>
          </a:stretch>
        </p:blipFill>
        <p:spPr bwMode="auto">
          <a:xfrm>
            <a:off x="826477" y="3068639"/>
            <a:ext cx="1441938" cy="1081087"/>
          </a:xfrm>
          <a:prstGeom prst="rect">
            <a:avLst/>
          </a:prstGeom>
          <a:noFill/>
          <a:ln w="9525">
            <a:noFill/>
            <a:miter lim="800000"/>
            <a:headEnd/>
            <a:tailEnd/>
          </a:ln>
        </p:spPr>
      </p:pic>
      <p:pic>
        <p:nvPicPr>
          <p:cNvPr id="14343" name="Picture 6"/>
          <p:cNvPicPr>
            <a:picLocks noChangeAspect="1" noChangeArrowheads="1"/>
          </p:cNvPicPr>
          <p:nvPr/>
        </p:nvPicPr>
        <p:blipFill>
          <a:blip r:embed="rId7"/>
          <a:srcRect/>
          <a:stretch>
            <a:fillRect/>
          </a:stretch>
        </p:blipFill>
        <p:spPr bwMode="auto">
          <a:xfrm>
            <a:off x="3348404" y="3716338"/>
            <a:ext cx="1729154" cy="1420812"/>
          </a:xfrm>
          <a:prstGeom prst="rect">
            <a:avLst/>
          </a:prstGeom>
          <a:noFill/>
          <a:ln w="9525">
            <a:noFill/>
            <a:miter lim="800000"/>
            <a:headEnd/>
            <a:tailEnd/>
          </a:ln>
        </p:spPr>
      </p:pic>
      <p:pic>
        <p:nvPicPr>
          <p:cNvPr id="14344" name="Picture 7" descr="Equipedoador2"/>
          <p:cNvPicPr>
            <a:picLocks noChangeAspect="1" noChangeArrowheads="1"/>
          </p:cNvPicPr>
          <p:nvPr/>
        </p:nvPicPr>
        <p:blipFill>
          <a:blip r:embed="rId8"/>
          <a:srcRect/>
          <a:stretch>
            <a:fillRect/>
          </a:stretch>
        </p:blipFill>
        <p:spPr bwMode="auto">
          <a:xfrm>
            <a:off x="6227885" y="3068639"/>
            <a:ext cx="1655885" cy="1241425"/>
          </a:xfrm>
          <a:prstGeom prst="rect">
            <a:avLst/>
          </a:prstGeom>
          <a:noFill/>
          <a:ln w="9525">
            <a:noFill/>
            <a:miter lim="800000"/>
            <a:headEnd/>
            <a:tailEnd/>
          </a:ln>
        </p:spPr>
      </p:pic>
      <p:cxnSp>
        <p:nvCxnSpPr>
          <p:cNvPr id="11" name="Conector de seta reta 10"/>
          <p:cNvCxnSpPr/>
          <p:nvPr/>
        </p:nvCxnSpPr>
        <p:spPr>
          <a:xfrm flipH="1">
            <a:off x="2268416" y="1557339"/>
            <a:ext cx="647700" cy="1366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4066443" y="1268414"/>
            <a:ext cx="0" cy="2232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5147897" y="1628775"/>
            <a:ext cx="93638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48" name="CaixaDeTexto 15"/>
          <p:cNvSpPr txBox="1">
            <a:spLocks noChangeArrowheads="1"/>
          </p:cNvSpPr>
          <p:nvPr/>
        </p:nvSpPr>
        <p:spPr bwMode="auto">
          <a:xfrm>
            <a:off x="1043354" y="4292601"/>
            <a:ext cx="1506415" cy="954107"/>
          </a:xfrm>
          <a:prstGeom prst="rect">
            <a:avLst/>
          </a:prstGeom>
          <a:noFill/>
          <a:ln w="9525">
            <a:noFill/>
            <a:miter lim="800000"/>
            <a:headEnd/>
            <a:tailEnd/>
          </a:ln>
        </p:spPr>
        <p:txBody>
          <a:bodyPr>
            <a:spAutoFit/>
          </a:bodyPr>
          <a:lstStyle/>
          <a:p>
            <a:r>
              <a:rPr lang="en-US" sz="2800" dirty="0" smtClean="0"/>
              <a:t>Science Diffusion</a:t>
            </a:r>
            <a:r>
              <a:rPr lang="en-US" dirty="0" smtClean="0"/>
              <a:t> </a:t>
            </a:r>
            <a:endParaRPr lang="en-US" dirty="0"/>
          </a:p>
        </p:txBody>
      </p:sp>
      <p:sp>
        <p:nvSpPr>
          <p:cNvPr id="14349" name="CaixaDeTexto 16"/>
          <p:cNvSpPr txBox="1">
            <a:spLocks noChangeArrowheads="1"/>
          </p:cNvSpPr>
          <p:nvPr/>
        </p:nvSpPr>
        <p:spPr bwMode="auto">
          <a:xfrm>
            <a:off x="3286116" y="5143512"/>
            <a:ext cx="1746738" cy="523875"/>
          </a:xfrm>
          <a:prstGeom prst="rect">
            <a:avLst/>
          </a:prstGeom>
          <a:noFill/>
          <a:ln w="9525">
            <a:noFill/>
            <a:miter lim="800000"/>
            <a:headEnd/>
            <a:tailEnd/>
          </a:ln>
        </p:spPr>
        <p:txBody>
          <a:bodyPr>
            <a:spAutoFit/>
          </a:bodyPr>
          <a:lstStyle/>
          <a:p>
            <a:r>
              <a:rPr lang="en-US" sz="2800" dirty="0"/>
              <a:t>Innovation</a:t>
            </a:r>
            <a:r>
              <a:rPr lang="en-US" dirty="0"/>
              <a:t> </a:t>
            </a:r>
          </a:p>
        </p:txBody>
      </p:sp>
      <p:sp>
        <p:nvSpPr>
          <p:cNvPr id="14350" name="CaixaDeTexto 17"/>
          <p:cNvSpPr txBox="1">
            <a:spLocks noChangeArrowheads="1"/>
          </p:cNvSpPr>
          <p:nvPr/>
        </p:nvSpPr>
        <p:spPr bwMode="auto">
          <a:xfrm>
            <a:off x="6301154" y="4437064"/>
            <a:ext cx="2231781" cy="646331"/>
          </a:xfrm>
          <a:prstGeom prst="rect">
            <a:avLst/>
          </a:prstGeom>
          <a:noFill/>
          <a:ln w="9525">
            <a:noFill/>
            <a:miter lim="800000"/>
            <a:headEnd/>
            <a:tailEnd/>
          </a:ln>
        </p:spPr>
        <p:txBody>
          <a:bodyPr>
            <a:spAutoFit/>
          </a:bodyPr>
          <a:lstStyle/>
          <a:p>
            <a:r>
              <a:rPr lang="en-US" dirty="0"/>
              <a:t>Innovation with Social responsibility</a:t>
            </a:r>
          </a:p>
        </p:txBody>
      </p:sp>
      <p:sp>
        <p:nvSpPr>
          <p:cNvPr id="14351" name="CaixaDeTexto 18"/>
          <p:cNvSpPr txBox="1">
            <a:spLocks noChangeArrowheads="1"/>
          </p:cNvSpPr>
          <p:nvPr/>
        </p:nvSpPr>
        <p:spPr bwMode="auto">
          <a:xfrm>
            <a:off x="539262" y="6092825"/>
            <a:ext cx="6481397" cy="585788"/>
          </a:xfrm>
          <a:prstGeom prst="rect">
            <a:avLst/>
          </a:prstGeom>
          <a:noFill/>
          <a:ln w="9525">
            <a:noFill/>
            <a:miter lim="800000"/>
            <a:headEnd/>
            <a:tailEnd/>
          </a:ln>
        </p:spPr>
        <p:txBody>
          <a:bodyPr>
            <a:spAutoFit/>
          </a:bodyPr>
          <a:lstStyle/>
          <a:p>
            <a:r>
              <a:rPr lang="en-US" sz="3200"/>
              <a:t>http://cepof.ifsc.usp.br</a:t>
            </a:r>
          </a:p>
        </p:txBody>
      </p:sp>
      <p:pic>
        <p:nvPicPr>
          <p:cNvPr id="20" name="Picture 3" descr="logotipoCepof"/>
          <p:cNvPicPr>
            <a:picLocks noChangeAspect="1" noChangeArrowheads="1"/>
          </p:cNvPicPr>
          <p:nvPr/>
        </p:nvPicPr>
        <p:blipFill>
          <a:blip r:embed="rId9">
            <a:clrChange>
              <a:clrFrom>
                <a:srgbClr val="E7E7EB"/>
              </a:clrFrom>
              <a:clrTo>
                <a:srgbClr val="E7E7EB">
                  <a:alpha val="0"/>
                </a:srgbClr>
              </a:clrTo>
            </a:clrChange>
          </a:blip>
          <a:srcRect l="7790" b="12106"/>
          <a:stretch>
            <a:fillRect/>
          </a:stretch>
        </p:blipFill>
        <p:spPr bwMode="auto">
          <a:xfrm>
            <a:off x="2214546" y="252225"/>
            <a:ext cx="1832099" cy="89710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994" name="Picture 2"/>
          <p:cNvPicPr>
            <a:picLocks noChangeAspect="1" noChangeArrowheads="1"/>
          </p:cNvPicPr>
          <p:nvPr/>
        </p:nvPicPr>
        <p:blipFill>
          <a:blip r:embed="rId2"/>
          <a:srcRect/>
          <a:stretch>
            <a:fillRect/>
          </a:stretch>
        </p:blipFill>
        <p:spPr bwMode="auto">
          <a:xfrm>
            <a:off x="1" y="1835900"/>
            <a:ext cx="7215205" cy="2374135"/>
          </a:xfrm>
          <a:prstGeom prst="rect">
            <a:avLst/>
          </a:prstGeom>
          <a:noFill/>
          <a:ln w="9525">
            <a:noFill/>
            <a:miter lim="800000"/>
            <a:headEnd/>
            <a:tailEnd/>
          </a:ln>
          <a:effectLst/>
        </p:spPr>
      </p:pic>
      <p:pic>
        <p:nvPicPr>
          <p:cNvPr id="1364995" name="Picture 3"/>
          <p:cNvPicPr>
            <a:picLocks noChangeAspect="1" noChangeArrowheads="1"/>
          </p:cNvPicPr>
          <p:nvPr/>
        </p:nvPicPr>
        <p:blipFill>
          <a:blip r:embed="rId3"/>
          <a:srcRect/>
          <a:stretch>
            <a:fillRect/>
          </a:stretch>
        </p:blipFill>
        <p:spPr bwMode="auto">
          <a:xfrm>
            <a:off x="1357290" y="3857628"/>
            <a:ext cx="5429288" cy="2616693"/>
          </a:xfrm>
          <a:prstGeom prst="rect">
            <a:avLst/>
          </a:prstGeom>
          <a:noFill/>
          <a:ln w="9525">
            <a:noFill/>
            <a:miter lim="800000"/>
            <a:headEnd/>
            <a:tailEnd/>
          </a:ln>
          <a:effectLst/>
        </p:spPr>
      </p:pic>
      <p:pic>
        <p:nvPicPr>
          <p:cNvPr id="216065" name="Picture 1"/>
          <p:cNvPicPr>
            <a:picLocks noChangeAspect="1" noChangeArrowheads="1"/>
          </p:cNvPicPr>
          <p:nvPr/>
        </p:nvPicPr>
        <p:blipFill>
          <a:blip r:embed="rId4"/>
          <a:srcRect/>
          <a:stretch>
            <a:fillRect/>
          </a:stretch>
        </p:blipFill>
        <p:spPr bwMode="auto">
          <a:xfrm>
            <a:off x="0" y="0"/>
            <a:ext cx="7553349" cy="1993819"/>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8" name="Picture 2"/>
          <p:cNvPicPr>
            <a:picLocks noChangeAspect="1" noChangeArrowheads="1"/>
          </p:cNvPicPr>
          <p:nvPr/>
        </p:nvPicPr>
        <p:blipFill>
          <a:blip r:embed="rId2"/>
          <a:srcRect/>
          <a:stretch>
            <a:fillRect/>
          </a:stretch>
        </p:blipFill>
        <p:spPr bwMode="auto">
          <a:xfrm>
            <a:off x="1071538" y="214290"/>
            <a:ext cx="6318250" cy="2425700"/>
          </a:xfrm>
          <a:prstGeom prst="rect">
            <a:avLst/>
          </a:prstGeom>
          <a:noFill/>
          <a:ln w="9525">
            <a:noFill/>
            <a:miter lim="800000"/>
            <a:headEnd/>
            <a:tailEnd/>
          </a:ln>
          <a:effectLst/>
        </p:spPr>
      </p:pic>
      <p:pic>
        <p:nvPicPr>
          <p:cNvPr id="1366019" name="Picture 3"/>
          <p:cNvPicPr>
            <a:picLocks noChangeAspect="1" noChangeArrowheads="1"/>
          </p:cNvPicPr>
          <p:nvPr/>
        </p:nvPicPr>
        <p:blipFill>
          <a:blip r:embed="rId3"/>
          <a:srcRect/>
          <a:stretch>
            <a:fillRect/>
          </a:stretch>
        </p:blipFill>
        <p:spPr bwMode="auto">
          <a:xfrm>
            <a:off x="1142976" y="2857496"/>
            <a:ext cx="6159500" cy="16002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7042" name="Picture 2"/>
          <p:cNvPicPr>
            <a:picLocks noChangeAspect="1" noChangeArrowheads="1"/>
          </p:cNvPicPr>
          <p:nvPr/>
        </p:nvPicPr>
        <p:blipFill>
          <a:blip r:embed="rId2"/>
          <a:srcRect/>
          <a:stretch>
            <a:fillRect/>
          </a:stretch>
        </p:blipFill>
        <p:spPr bwMode="auto">
          <a:xfrm>
            <a:off x="0" y="285728"/>
            <a:ext cx="8867775" cy="2857500"/>
          </a:xfrm>
          <a:prstGeom prst="rect">
            <a:avLst/>
          </a:prstGeom>
          <a:noFill/>
          <a:ln w="9525">
            <a:noFill/>
            <a:miter lim="800000"/>
            <a:headEnd/>
            <a:tailEnd/>
          </a:ln>
          <a:effectLst/>
        </p:spPr>
      </p:pic>
      <p:pic>
        <p:nvPicPr>
          <p:cNvPr id="1367043" name="Picture 3"/>
          <p:cNvPicPr>
            <a:picLocks noChangeAspect="1" noChangeArrowheads="1"/>
          </p:cNvPicPr>
          <p:nvPr/>
        </p:nvPicPr>
        <p:blipFill>
          <a:blip r:embed="rId3"/>
          <a:srcRect/>
          <a:stretch>
            <a:fillRect/>
          </a:stretch>
        </p:blipFill>
        <p:spPr bwMode="auto">
          <a:xfrm>
            <a:off x="1857356" y="2861849"/>
            <a:ext cx="5500726" cy="3996151"/>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p:cNvPicPr>
            <a:picLocks noChangeAspect="1" noChangeArrowheads="1"/>
          </p:cNvPicPr>
          <p:nvPr/>
        </p:nvPicPr>
        <p:blipFill>
          <a:blip r:embed="rId2"/>
          <a:srcRect/>
          <a:stretch>
            <a:fillRect/>
          </a:stretch>
        </p:blipFill>
        <p:spPr bwMode="auto">
          <a:xfrm>
            <a:off x="0" y="500042"/>
            <a:ext cx="8705850" cy="2209800"/>
          </a:xfrm>
          <a:prstGeom prst="rect">
            <a:avLst/>
          </a:prstGeom>
          <a:noFill/>
          <a:ln w="9525">
            <a:noFill/>
            <a:miter lim="800000"/>
            <a:headEnd/>
            <a:tailEnd/>
          </a:ln>
          <a:effectLst/>
        </p:spPr>
      </p:pic>
      <p:pic>
        <p:nvPicPr>
          <p:cNvPr id="1368067" name="Picture 3"/>
          <p:cNvPicPr>
            <a:picLocks noChangeAspect="1" noChangeArrowheads="1"/>
          </p:cNvPicPr>
          <p:nvPr/>
        </p:nvPicPr>
        <p:blipFill>
          <a:blip r:embed="rId3"/>
          <a:srcRect/>
          <a:stretch>
            <a:fillRect/>
          </a:stretch>
        </p:blipFill>
        <p:spPr bwMode="auto">
          <a:xfrm>
            <a:off x="2357422" y="2786058"/>
            <a:ext cx="4210050" cy="378142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090" name="Picture 2"/>
          <p:cNvPicPr>
            <a:picLocks noChangeAspect="1" noChangeArrowheads="1"/>
          </p:cNvPicPr>
          <p:nvPr/>
        </p:nvPicPr>
        <p:blipFill>
          <a:blip r:embed="rId2"/>
          <a:srcRect/>
          <a:stretch>
            <a:fillRect/>
          </a:stretch>
        </p:blipFill>
        <p:spPr bwMode="auto">
          <a:xfrm>
            <a:off x="156648" y="141626"/>
            <a:ext cx="8201566" cy="3415944"/>
          </a:xfrm>
          <a:prstGeom prst="rect">
            <a:avLst/>
          </a:prstGeom>
          <a:noFill/>
          <a:ln w="9525">
            <a:noFill/>
            <a:miter lim="800000"/>
            <a:headEnd/>
            <a:tailEnd/>
          </a:ln>
          <a:effectLst/>
        </p:spPr>
      </p:pic>
      <p:pic>
        <p:nvPicPr>
          <p:cNvPr id="1369091" name="Picture 3"/>
          <p:cNvPicPr>
            <a:picLocks noChangeAspect="1" noChangeArrowheads="1"/>
          </p:cNvPicPr>
          <p:nvPr/>
        </p:nvPicPr>
        <p:blipFill>
          <a:blip r:embed="rId3"/>
          <a:srcRect/>
          <a:stretch>
            <a:fillRect/>
          </a:stretch>
        </p:blipFill>
        <p:spPr bwMode="auto">
          <a:xfrm>
            <a:off x="1214414" y="3929066"/>
            <a:ext cx="6962792" cy="1638304"/>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cascade_image"/>
          <p:cNvPicPr>
            <a:picLocks noChangeAspect="1" noChangeArrowheads="1"/>
          </p:cNvPicPr>
          <p:nvPr/>
        </p:nvPicPr>
        <p:blipFill>
          <a:blip r:embed="rId3"/>
          <a:srcRect/>
          <a:stretch>
            <a:fillRect/>
          </a:stretch>
        </p:blipFill>
        <p:spPr bwMode="auto">
          <a:xfrm>
            <a:off x="642910" y="1000108"/>
            <a:ext cx="2185972" cy="1750337"/>
          </a:xfrm>
          <a:prstGeom prst="rect">
            <a:avLst/>
          </a:prstGeom>
          <a:noFill/>
          <a:ln w="38100">
            <a:solidFill>
              <a:schemeClr val="tx2"/>
            </a:solidFill>
            <a:miter lim="800000"/>
            <a:headEnd/>
            <a:tailEnd/>
          </a:ln>
        </p:spPr>
      </p:pic>
      <p:graphicFrame>
        <p:nvGraphicFramePr>
          <p:cNvPr id="3074" name="Object 3"/>
          <p:cNvGraphicFramePr>
            <a:graphicFrameLocks noChangeAspect="1"/>
          </p:cNvGraphicFramePr>
          <p:nvPr/>
        </p:nvGraphicFramePr>
        <p:xfrm>
          <a:off x="-214346" y="2857496"/>
          <a:ext cx="4128838" cy="3686177"/>
        </p:xfrm>
        <a:graphic>
          <a:graphicData uri="http://schemas.openxmlformats.org/presentationml/2006/ole">
            <p:oleObj spid="_x0000_s4098" name="Graph" r:id="rId4" imgW="3612490" imgH="2854147" progId="Origin50.Graph">
              <p:embed/>
            </p:oleObj>
          </a:graphicData>
        </a:graphic>
      </p:graphicFrame>
      <p:sp>
        <p:nvSpPr>
          <p:cNvPr id="3076" name="Text Box 4"/>
          <p:cNvSpPr txBox="1">
            <a:spLocks noChangeArrowheads="1"/>
          </p:cNvSpPr>
          <p:nvPr/>
        </p:nvSpPr>
        <p:spPr bwMode="auto">
          <a:xfrm>
            <a:off x="285721" y="428604"/>
            <a:ext cx="1857388" cy="369887"/>
          </a:xfrm>
          <a:prstGeom prst="rect">
            <a:avLst/>
          </a:prstGeom>
          <a:solidFill>
            <a:srgbClr val="FFFF00"/>
          </a:solidFill>
          <a:ln w="9525">
            <a:noFill/>
            <a:miter lim="800000"/>
            <a:headEnd/>
            <a:tailEnd/>
          </a:ln>
        </p:spPr>
        <p:txBody>
          <a:bodyPr wrap="square" lIns="92075" tIns="46038" rIns="92075" bIns="46038">
            <a:spAutoFit/>
          </a:bodyPr>
          <a:lstStyle/>
          <a:p>
            <a:pPr>
              <a:spcBef>
                <a:spcPct val="50000"/>
              </a:spcBef>
            </a:pPr>
            <a:r>
              <a:rPr lang="en-US" dirty="0"/>
              <a:t>ANGIOGENESE</a:t>
            </a:r>
            <a:endParaRPr lang="pt-BR" dirty="0"/>
          </a:p>
        </p:txBody>
      </p:sp>
      <p:pic>
        <p:nvPicPr>
          <p:cNvPr id="5" name="Picture 2"/>
          <p:cNvPicPr>
            <a:picLocks noChangeAspect="1" noChangeArrowheads="1"/>
          </p:cNvPicPr>
          <p:nvPr/>
        </p:nvPicPr>
        <p:blipFill>
          <a:blip r:embed="rId5"/>
          <a:srcRect/>
          <a:stretch>
            <a:fillRect/>
          </a:stretch>
        </p:blipFill>
        <p:spPr bwMode="auto">
          <a:xfrm>
            <a:off x="4357686" y="3286124"/>
            <a:ext cx="4032032" cy="3357575"/>
          </a:xfrm>
          <a:prstGeom prst="rect">
            <a:avLst/>
          </a:prstGeom>
          <a:noFill/>
          <a:ln w="9525">
            <a:noFill/>
            <a:miter lim="800000"/>
            <a:headEnd/>
            <a:tailEnd/>
          </a:ln>
        </p:spPr>
      </p:pic>
      <p:pic>
        <p:nvPicPr>
          <p:cNvPr id="6" name="Picture 18" descr="Dr SZ fotoo 2b"/>
          <p:cNvPicPr>
            <a:picLocks noChangeAspect="1" noChangeArrowheads="1"/>
          </p:cNvPicPr>
          <p:nvPr/>
        </p:nvPicPr>
        <p:blipFill>
          <a:blip r:embed="rId6"/>
          <a:srcRect b="1833"/>
          <a:stretch>
            <a:fillRect/>
          </a:stretch>
        </p:blipFill>
        <p:spPr bwMode="auto">
          <a:xfrm>
            <a:off x="4071934" y="1000108"/>
            <a:ext cx="2355850" cy="2343150"/>
          </a:xfrm>
          <a:prstGeom prst="rect">
            <a:avLst/>
          </a:prstGeom>
          <a:noFill/>
          <a:ln w="9525">
            <a:noFill/>
            <a:miter lim="800000"/>
            <a:headEnd/>
            <a:tailEnd/>
          </a:ln>
        </p:spPr>
      </p:pic>
      <p:pic>
        <p:nvPicPr>
          <p:cNvPr id="7" name="Picture 20" descr="Dr SZ fotoo 2c"/>
          <p:cNvPicPr>
            <a:picLocks noChangeAspect="1" noChangeArrowheads="1"/>
          </p:cNvPicPr>
          <p:nvPr/>
        </p:nvPicPr>
        <p:blipFill>
          <a:blip r:embed="rId7"/>
          <a:srcRect/>
          <a:stretch>
            <a:fillRect/>
          </a:stretch>
        </p:blipFill>
        <p:spPr bwMode="auto">
          <a:xfrm>
            <a:off x="6429388" y="1071546"/>
            <a:ext cx="2355850" cy="2333625"/>
          </a:xfrm>
          <a:prstGeom prst="rect">
            <a:avLst/>
          </a:prstGeom>
          <a:noFill/>
          <a:ln w="9525">
            <a:noFill/>
            <a:miter lim="800000"/>
            <a:headEnd/>
            <a:tailEnd/>
          </a:ln>
        </p:spPr>
      </p:pic>
      <p:sp>
        <p:nvSpPr>
          <p:cNvPr id="8" name="CaixaDeTexto 7"/>
          <p:cNvSpPr txBox="1"/>
          <p:nvPr/>
        </p:nvSpPr>
        <p:spPr>
          <a:xfrm>
            <a:off x="4786314" y="357166"/>
            <a:ext cx="3500462" cy="369332"/>
          </a:xfrm>
          <a:prstGeom prst="rect">
            <a:avLst/>
          </a:prstGeom>
          <a:noFill/>
        </p:spPr>
        <p:txBody>
          <a:bodyPr wrap="square" rtlCol="0">
            <a:spAutoFit/>
          </a:bodyPr>
          <a:lstStyle/>
          <a:p>
            <a:r>
              <a:rPr lang="en-US" dirty="0" smtClean="0"/>
              <a:t>Inducing cell mitoses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Número de Slide 2"/>
          <p:cNvSpPr>
            <a:spLocks noGrp="1"/>
          </p:cNvSpPr>
          <p:nvPr>
            <p:ph type="sldNum" sz="quarter" idx="12"/>
          </p:nvPr>
        </p:nvSpPr>
        <p:spPr>
          <a:noFill/>
        </p:spPr>
        <p:txBody>
          <a:bodyPr/>
          <a:lstStyle/>
          <a:p>
            <a:fld id="{0272E39F-C959-4442-AE84-579973476D86}" type="slidenum">
              <a:rPr lang="en-US" smtClean="0">
                <a:latin typeface="Arial" pitchFamily="34" charset="0"/>
                <a:cs typeface="Arial" pitchFamily="34" charset="0"/>
              </a:rPr>
              <a:pPr/>
              <a:t>36</a:t>
            </a:fld>
            <a:endParaRPr lang="en-US" smtClean="0">
              <a:latin typeface="Arial" pitchFamily="34" charset="0"/>
              <a:cs typeface="Arial" pitchFamily="34" charset="0"/>
            </a:endParaRPr>
          </a:p>
        </p:txBody>
      </p:sp>
      <p:grpSp>
        <p:nvGrpSpPr>
          <p:cNvPr id="2" name="Grupo 11"/>
          <p:cNvGrpSpPr>
            <a:grpSpLocks/>
          </p:cNvGrpSpPr>
          <p:nvPr/>
        </p:nvGrpSpPr>
        <p:grpSpPr bwMode="auto">
          <a:xfrm>
            <a:off x="179389" y="2781300"/>
            <a:ext cx="4608512" cy="3854450"/>
            <a:chOff x="179512" y="2780928"/>
            <a:chExt cx="4608512" cy="3854225"/>
          </a:xfrm>
        </p:grpSpPr>
        <p:pic>
          <p:nvPicPr>
            <p:cNvPr id="85000" name="Picture 2"/>
            <p:cNvPicPr>
              <a:picLocks noChangeAspect="1" noChangeArrowheads="1"/>
            </p:cNvPicPr>
            <p:nvPr/>
          </p:nvPicPr>
          <p:blipFill>
            <a:blip r:embed="rId2"/>
            <a:srcRect l="32185" t="11925" r="30016" b="55945"/>
            <a:stretch>
              <a:fillRect/>
            </a:stretch>
          </p:blipFill>
          <p:spPr bwMode="auto">
            <a:xfrm>
              <a:off x="1475656" y="2780928"/>
              <a:ext cx="3312368" cy="1759696"/>
            </a:xfrm>
            <a:prstGeom prst="rect">
              <a:avLst/>
            </a:prstGeom>
            <a:noFill/>
            <a:ln w="9525">
              <a:noFill/>
              <a:miter lim="800000"/>
              <a:headEnd/>
              <a:tailEnd/>
            </a:ln>
          </p:spPr>
        </p:pic>
        <p:pic>
          <p:nvPicPr>
            <p:cNvPr id="85001" name="Picture 3"/>
            <p:cNvPicPr>
              <a:picLocks noChangeAspect="1" noChangeArrowheads="1"/>
            </p:cNvPicPr>
            <p:nvPr/>
          </p:nvPicPr>
          <p:blipFill>
            <a:blip r:embed="rId3"/>
            <a:srcRect l="27460" t="11925" r="25000" b="21925"/>
            <a:stretch>
              <a:fillRect/>
            </a:stretch>
          </p:blipFill>
          <p:spPr bwMode="auto">
            <a:xfrm>
              <a:off x="179512" y="4005064"/>
              <a:ext cx="3024336" cy="2630089"/>
            </a:xfrm>
            <a:prstGeom prst="rect">
              <a:avLst/>
            </a:prstGeom>
            <a:noFill/>
            <a:ln w="9525">
              <a:noFill/>
              <a:miter lim="800000"/>
              <a:headEnd/>
              <a:tailEnd/>
            </a:ln>
          </p:spPr>
        </p:pic>
      </p:grpSp>
      <p:pic>
        <p:nvPicPr>
          <p:cNvPr id="66564" name="Picture 4"/>
          <p:cNvPicPr>
            <a:picLocks noChangeAspect="1" noChangeArrowheads="1"/>
          </p:cNvPicPr>
          <p:nvPr/>
        </p:nvPicPr>
        <p:blipFill>
          <a:blip r:embed="rId4"/>
          <a:srcRect l="15744" t="22595" r="57678" b="14091"/>
          <a:stretch>
            <a:fillRect/>
          </a:stretch>
        </p:blipFill>
        <p:spPr bwMode="auto">
          <a:xfrm>
            <a:off x="5364163" y="333377"/>
            <a:ext cx="3240087" cy="4824413"/>
          </a:xfrm>
          <a:prstGeom prst="rect">
            <a:avLst/>
          </a:prstGeom>
          <a:noFill/>
          <a:ln w="9525">
            <a:noFill/>
            <a:miter lim="800000"/>
            <a:headEnd/>
            <a:tailEnd/>
          </a:ln>
        </p:spPr>
      </p:pic>
      <p:pic>
        <p:nvPicPr>
          <p:cNvPr id="66565" name="Picture 5"/>
          <p:cNvPicPr>
            <a:picLocks noChangeAspect="1" noChangeArrowheads="1"/>
          </p:cNvPicPr>
          <p:nvPr/>
        </p:nvPicPr>
        <p:blipFill>
          <a:blip r:embed="rId5"/>
          <a:srcRect l="8066" t="12201" r="2161" b="7475"/>
          <a:stretch>
            <a:fillRect/>
          </a:stretch>
        </p:blipFill>
        <p:spPr bwMode="auto">
          <a:xfrm>
            <a:off x="0" y="188913"/>
            <a:ext cx="4248150" cy="2374900"/>
          </a:xfrm>
          <a:prstGeom prst="rect">
            <a:avLst/>
          </a:prstGeom>
          <a:noFill/>
          <a:ln w="9525">
            <a:noFill/>
            <a:miter lim="800000"/>
            <a:headEnd/>
            <a:tailEnd/>
          </a:ln>
        </p:spPr>
      </p:pic>
      <p:pic>
        <p:nvPicPr>
          <p:cNvPr id="66566" name="Picture 6"/>
          <p:cNvPicPr>
            <a:picLocks noChangeAspect="1" noChangeArrowheads="1"/>
          </p:cNvPicPr>
          <p:nvPr/>
        </p:nvPicPr>
        <p:blipFill>
          <a:blip r:embed="rId6"/>
          <a:srcRect l="18697" t="21651" r="14563" b="16925"/>
          <a:stretch>
            <a:fillRect/>
          </a:stretch>
        </p:blipFill>
        <p:spPr bwMode="auto">
          <a:xfrm>
            <a:off x="3527426" y="3627438"/>
            <a:ext cx="5616575" cy="3230562"/>
          </a:xfrm>
          <a:prstGeom prst="rect">
            <a:avLst/>
          </a:prstGeom>
          <a:noFill/>
          <a:ln w="9525">
            <a:noFill/>
            <a:miter lim="800000"/>
            <a:headEnd/>
            <a:tailEnd/>
          </a:ln>
        </p:spPr>
      </p:pic>
      <p:pic>
        <p:nvPicPr>
          <p:cNvPr id="66570" name="Picture 10"/>
          <p:cNvPicPr>
            <a:picLocks noChangeAspect="1" noChangeArrowheads="1"/>
          </p:cNvPicPr>
          <p:nvPr/>
        </p:nvPicPr>
        <p:blipFill>
          <a:blip r:embed="rId7"/>
          <a:srcRect l="8066" t="14090" r="51181" b="58505"/>
          <a:stretch>
            <a:fillRect/>
          </a:stretch>
        </p:blipFill>
        <p:spPr bwMode="auto">
          <a:xfrm>
            <a:off x="1116014" y="1773238"/>
            <a:ext cx="4968875" cy="2087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500" fill="hold"/>
                                        <p:tgtEl>
                                          <p:spTgt spid="66565"/>
                                        </p:tgtEl>
                                        <p:attrNameLst>
                                          <p:attrName>ppt_x</p:attrName>
                                        </p:attrNameLst>
                                      </p:cBhvr>
                                      <p:tavLst>
                                        <p:tav tm="0">
                                          <p:val>
                                            <p:strVal val="1+#ppt_w/2"/>
                                          </p:val>
                                        </p:tav>
                                        <p:tav tm="100000">
                                          <p:val>
                                            <p:strVal val="#ppt_x"/>
                                          </p:val>
                                        </p:tav>
                                      </p:tavLst>
                                    </p:anim>
                                    <p:anim calcmode="lin" valueType="num">
                                      <p:cBhvr additive="base">
                                        <p:cTn id="8" dur="500" fill="hold"/>
                                        <p:tgtEl>
                                          <p:spTgt spid="665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66564"/>
                                        </p:tgtEl>
                                        <p:attrNameLst>
                                          <p:attrName>style.visibility</p:attrName>
                                        </p:attrNameLst>
                                      </p:cBhvr>
                                      <p:to>
                                        <p:strVal val="visible"/>
                                      </p:to>
                                    </p:set>
                                    <p:animEffect transition="in" filter="diamond(in)">
                                      <p:cBhvr>
                                        <p:cTn id="19" dur="2000"/>
                                        <p:tgtEl>
                                          <p:spTgt spid="6656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66566"/>
                                        </p:tgtEl>
                                        <p:attrNameLst>
                                          <p:attrName>style.visibility</p:attrName>
                                        </p:attrNameLst>
                                      </p:cBhvr>
                                      <p:to>
                                        <p:strVal val="visible"/>
                                      </p:to>
                                    </p:set>
                                    <p:anim calcmode="lin" valueType="num">
                                      <p:cBhvr additive="base">
                                        <p:cTn id="24" dur="500" fill="hold"/>
                                        <p:tgtEl>
                                          <p:spTgt spid="66566"/>
                                        </p:tgtEl>
                                        <p:attrNameLst>
                                          <p:attrName>ppt_x</p:attrName>
                                        </p:attrNameLst>
                                      </p:cBhvr>
                                      <p:tavLst>
                                        <p:tav tm="0">
                                          <p:val>
                                            <p:strVal val="0-#ppt_w/2"/>
                                          </p:val>
                                        </p:tav>
                                        <p:tav tm="100000">
                                          <p:val>
                                            <p:strVal val="#ppt_x"/>
                                          </p:val>
                                        </p:tav>
                                      </p:tavLst>
                                    </p:anim>
                                    <p:anim calcmode="lin" valueType="num">
                                      <p:cBhvr additive="base">
                                        <p:cTn id="25" dur="500" fill="hold"/>
                                        <p:tgtEl>
                                          <p:spTgt spid="6656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6570"/>
                                        </p:tgtEl>
                                        <p:attrNameLst>
                                          <p:attrName>style.visibility</p:attrName>
                                        </p:attrNameLst>
                                      </p:cBhvr>
                                      <p:to>
                                        <p:strVal val="visible"/>
                                      </p:to>
                                    </p:set>
                                    <p:anim calcmode="lin" valueType="num">
                                      <p:cBhvr additive="base">
                                        <p:cTn id="30" dur="500" fill="hold"/>
                                        <p:tgtEl>
                                          <p:spTgt spid="66570"/>
                                        </p:tgtEl>
                                        <p:attrNameLst>
                                          <p:attrName>ppt_x</p:attrName>
                                        </p:attrNameLst>
                                      </p:cBhvr>
                                      <p:tavLst>
                                        <p:tav tm="0">
                                          <p:val>
                                            <p:strVal val="#ppt_x"/>
                                          </p:val>
                                        </p:tav>
                                        <p:tav tm="100000">
                                          <p:val>
                                            <p:strVal val="#ppt_x"/>
                                          </p:val>
                                        </p:tav>
                                      </p:tavLst>
                                    </p:anim>
                                    <p:anim calcmode="lin" valueType="num">
                                      <p:cBhvr additive="base">
                                        <p:cTn id="31" dur="500" fill="hold"/>
                                        <p:tgtEl>
                                          <p:spTgt spid="66570"/>
                                        </p:tgtEl>
                                        <p:attrNameLst>
                                          <p:attrName>ppt_y</p:attrName>
                                        </p:attrNameLst>
                                      </p:cBhvr>
                                      <p:tavLst>
                                        <p:tav tm="0">
                                          <p:val>
                                            <p:strVal val="1+#ppt_h/2"/>
                                          </p:val>
                                        </p:tav>
                                        <p:tav tm="100000">
                                          <p:val>
                                            <p:strVal val="#ppt_y"/>
                                          </p:val>
                                        </p:tav>
                                      </p:tavLst>
                                    </p:anim>
                                  </p:childTnLst>
                                </p:cTn>
                              </p:par>
                              <p:par>
                                <p:cTn id="32" presetID="8" presetClass="emph" presetSubtype="0" fill="hold" nodeType="withEffect">
                                  <p:stCondLst>
                                    <p:cond delay="0"/>
                                  </p:stCondLst>
                                  <p:childTnLst>
                                    <p:animRot by="21600000">
                                      <p:cBhvr>
                                        <p:cTn id="33" dur="2000" fill="hold"/>
                                        <p:tgtEl>
                                          <p:spTgt spid="665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tângulo 50"/>
          <p:cNvSpPr>
            <a:spLocks noChangeArrowheads="1"/>
          </p:cNvSpPr>
          <p:nvPr/>
        </p:nvSpPr>
        <p:spPr bwMode="auto">
          <a:xfrm>
            <a:off x="4572000" y="5732465"/>
            <a:ext cx="4032250" cy="307975"/>
          </a:xfrm>
          <a:prstGeom prst="rect">
            <a:avLst/>
          </a:prstGeom>
          <a:noFill/>
          <a:ln w="9525">
            <a:noFill/>
            <a:miter lim="800000"/>
            <a:headEnd/>
            <a:tailEnd/>
          </a:ln>
        </p:spPr>
        <p:txBody>
          <a:bodyPr>
            <a:spAutoFit/>
          </a:bodyPr>
          <a:lstStyle/>
          <a:p>
            <a:pPr algn="ctr"/>
            <a:r>
              <a:rPr lang="pt-BR" sz="1400">
                <a:solidFill>
                  <a:srgbClr val="FF0000"/>
                </a:solidFill>
              </a:rPr>
              <a:t>AUMENTO DA TOLERÂNCIA AO EXERCÍCIO</a:t>
            </a:r>
          </a:p>
        </p:txBody>
      </p:sp>
      <p:pic>
        <p:nvPicPr>
          <p:cNvPr id="86019" name="Picture 8"/>
          <p:cNvPicPr>
            <a:picLocks noChangeAspect="1" noChangeArrowheads="1"/>
          </p:cNvPicPr>
          <p:nvPr/>
        </p:nvPicPr>
        <p:blipFill>
          <a:blip r:embed="rId2"/>
          <a:srcRect r="51674"/>
          <a:stretch>
            <a:fillRect/>
          </a:stretch>
        </p:blipFill>
        <p:spPr bwMode="auto">
          <a:xfrm>
            <a:off x="4140201" y="404813"/>
            <a:ext cx="2087563" cy="1992312"/>
          </a:xfrm>
          <a:prstGeom prst="rect">
            <a:avLst/>
          </a:prstGeom>
          <a:noFill/>
          <a:ln w="9525">
            <a:noFill/>
            <a:miter lim="800000"/>
            <a:headEnd/>
            <a:tailEnd/>
          </a:ln>
        </p:spPr>
      </p:pic>
      <p:sp>
        <p:nvSpPr>
          <p:cNvPr id="86020" name="Retângulo 66"/>
          <p:cNvSpPr>
            <a:spLocks noChangeArrowheads="1"/>
          </p:cNvSpPr>
          <p:nvPr/>
        </p:nvSpPr>
        <p:spPr bwMode="auto">
          <a:xfrm>
            <a:off x="4284663" y="2492377"/>
            <a:ext cx="2087562" cy="523875"/>
          </a:xfrm>
          <a:prstGeom prst="rect">
            <a:avLst/>
          </a:prstGeom>
          <a:noFill/>
          <a:ln w="9525">
            <a:noFill/>
            <a:miter lim="800000"/>
            <a:headEnd/>
            <a:tailEnd/>
          </a:ln>
        </p:spPr>
        <p:txBody>
          <a:bodyPr>
            <a:spAutoFit/>
          </a:bodyPr>
          <a:lstStyle/>
          <a:p>
            <a:pPr algn="ctr"/>
            <a:r>
              <a:rPr lang="en-US" sz="1400">
                <a:solidFill>
                  <a:srgbClr val="FF0000"/>
                </a:solidFill>
              </a:rPr>
              <a:t>AUMENTO DA POTÊNCIA MUSCULAR</a:t>
            </a:r>
          </a:p>
        </p:txBody>
      </p:sp>
      <p:sp>
        <p:nvSpPr>
          <p:cNvPr id="86021" name="Retângulo 67"/>
          <p:cNvSpPr>
            <a:spLocks noChangeArrowheads="1"/>
          </p:cNvSpPr>
          <p:nvPr/>
        </p:nvSpPr>
        <p:spPr bwMode="auto">
          <a:xfrm>
            <a:off x="6659563" y="2689227"/>
            <a:ext cx="2087562" cy="307975"/>
          </a:xfrm>
          <a:prstGeom prst="rect">
            <a:avLst/>
          </a:prstGeom>
          <a:noFill/>
          <a:ln w="9525">
            <a:noFill/>
            <a:miter lim="800000"/>
            <a:headEnd/>
            <a:tailEnd/>
          </a:ln>
        </p:spPr>
        <p:txBody>
          <a:bodyPr>
            <a:spAutoFit/>
          </a:bodyPr>
          <a:lstStyle/>
          <a:p>
            <a:pPr algn="ctr"/>
            <a:r>
              <a:rPr lang="en-US" sz="1400">
                <a:solidFill>
                  <a:srgbClr val="FF0000"/>
                </a:solidFill>
              </a:rPr>
              <a:t>REDUÇÃO DA FADIGA</a:t>
            </a:r>
          </a:p>
        </p:txBody>
      </p:sp>
      <p:pic>
        <p:nvPicPr>
          <p:cNvPr id="86022" name="Imagem 6"/>
          <p:cNvPicPr>
            <a:picLocks noChangeAspect="1" noChangeArrowheads="1"/>
          </p:cNvPicPr>
          <p:nvPr/>
        </p:nvPicPr>
        <p:blipFill>
          <a:blip r:embed="rId3"/>
          <a:srcRect l="58849" t="23795" r="29185" b="44588"/>
          <a:stretch>
            <a:fillRect/>
          </a:stretch>
        </p:blipFill>
        <p:spPr bwMode="auto">
          <a:xfrm>
            <a:off x="323850" y="2205038"/>
            <a:ext cx="1441450" cy="2519362"/>
          </a:xfrm>
          <a:prstGeom prst="rect">
            <a:avLst/>
          </a:prstGeom>
          <a:noFill/>
          <a:ln w="9525">
            <a:noFill/>
            <a:miter lim="800000"/>
            <a:headEnd/>
            <a:tailEnd/>
          </a:ln>
        </p:spPr>
      </p:pic>
      <p:grpSp>
        <p:nvGrpSpPr>
          <p:cNvPr id="2" name="Grupo 15"/>
          <p:cNvGrpSpPr>
            <a:grpSpLocks/>
          </p:cNvGrpSpPr>
          <p:nvPr/>
        </p:nvGrpSpPr>
        <p:grpSpPr bwMode="auto">
          <a:xfrm>
            <a:off x="4211639" y="3500440"/>
            <a:ext cx="2089150" cy="2160587"/>
            <a:chOff x="1593954" y="2060848"/>
            <a:chExt cx="2759449" cy="2808312"/>
          </a:xfrm>
        </p:grpSpPr>
        <p:pic>
          <p:nvPicPr>
            <p:cNvPr id="86034" name="Picture 11" descr="Paolillo FR_Tlim"/>
            <p:cNvPicPr>
              <a:picLocks noChangeAspect="1" noChangeArrowheads="1"/>
            </p:cNvPicPr>
            <p:nvPr/>
          </p:nvPicPr>
          <p:blipFill>
            <a:blip r:embed="rId4"/>
            <a:srcRect l="6209" t="6573" r="36354" b="7967"/>
            <a:stretch>
              <a:fillRect/>
            </a:stretch>
          </p:blipFill>
          <p:spPr bwMode="auto">
            <a:xfrm>
              <a:off x="1593954" y="2060848"/>
              <a:ext cx="2664296" cy="2808312"/>
            </a:xfrm>
            <a:prstGeom prst="rect">
              <a:avLst/>
            </a:prstGeom>
            <a:noFill/>
            <a:ln w="9525">
              <a:noFill/>
              <a:miter lim="800000"/>
              <a:headEnd/>
              <a:tailEnd/>
            </a:ln>
          </p:spPr>
        </p:pic>
        <p:sp>
          <p:nvSpPr>
            <p:cNvPr id="18" name="Retângulo 17"/>
            <p:cNvSpPr/>
            <p:nvPr/>
          </p:nvSpPr>
          <p:spPr>
            <a:xfrm>
              <a:off x="4137427" y="2060848"/>
              <a:ext cx="215976" cy="288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3" name="Grupo 18"/>
          <p:cNvGrpSpPr>
            <a:grpSpLocks/>
          </p:cNvGrpSpPr>
          <p:nvPr/>
        </p:nvGrpSpPr>
        <p:grpSpPr bwMode="auto">
          <a:xfrm>
            <a:off x="6588125" y="3500438"/>
            <a:ext cx="2160588" cy="2089150"/>
            <a:chOff x="4572000" y="908720"/>
            <a:chExt cx="2376264" cy="2448272"/>
          </a:xfrm>
        </p:grpSpPr>
        <p:pic>
          <p:nvPicPr>
            <p:cNvPr id="86032" name="Picture 1" descr="Paolillo FR_METs"/>
            <p:cNvPicPr>
              <a:picLocks noChangeAspect="1" noChangeArrowheads="1"/>
            </p:cNvPicPr>
            <p:nvPr/>
          </p:nvPicPr>
          <p:blipFill>
            <a:blip r:embed="rId5"/>
            <a:srcRect l="8650" t="7388" r="35992" b="8887"/>
            <a:stretch>
              <a:fillRect/>
            </a:stretch>
          </p:blipFill>
          <p:spPr bwMode="auto">
            <a:xfrm>
              <a:off x="4572000" y="908720"/>
              <a:ext cx="2304256" cy="2448272"/>
            </a:xfrm>
            <a:prstGeom prst="rect">
              <a:avLst/>
            </a:prstGeom>
            <a:noFill/>
            <a:ln w="9525">
              <a:noFill/>
              <a:miter lim="800000"/>
              <a:headEnd/>
              <a:tailEnd/>
            </a:ln>
          </p:spPr>
        </p:pic>
        <p:sp>
          <p:nvSpPr>
            <p:cNvPr id="21" name="Retângulo 20"/>
            <p:cNvSpPr/>
            <p:nvPr/>
          </p:nvSpPr>
          <p:spPr>
            <a:xfrm>
              <a:off x="6660179" y="908720"/>
              <a:ext cx="288085" cy="143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pic>
        <p:nvPicPr>
          <p:cNvPr id="86025" name="Picture 8"/>
          <p:cNvPicPr>
            <a:picLocks noChangeAspect="1" noChangeArrowheads="1"/>
          </p:cNvPicPr>
          <p:nvPr/>
        </p:nvPicPr>
        <p:blipFill>
          <a:blip r:embed="rId2"/>
          <a:srcRect l="51659"/>
          <a:stretch>
            <a:fillRect/>
          </a:stretch>
        </p:blipFill>
        <p:spPr bwMode="auto">
          <a:xfrm>
            <a:off x="6588126" y="500063"/>
            <a:ext cx="2089150" cy="1992312"/>
          </a:xfrm>
          <a:prstGeom prst="rect">
            <a:avLst/>
          </a:prstGeom>
          <a:noFill/>
          <a:ln w="9525">
            <a:noFill/>
            <a:miter lim="800000"/>
            <a:headEnd/>
            <a:tailEnd/>
          </a:ln>
        </p:spPr>
      </p:pic>
      <p:pic>
        <p:nvPicPr>
          <p:cNvPr id="86026" name="Picture 2"/>
          <p:cNvPicPr>
            <a:picLocks noChangeAspect="1" noChangeArrowheads="1"/>
          </p:cNvPicPr>
          <p:nvPr/>
        </p:nvPicPr>
        <p:blipFill>
          <a:blip r:embed="rId6"/>
          <a:srcRect l="36684" t="23274" r="34312" b="19693"/>
          <a:stretch>
            <a:fillRect/>
          </a:stretch>
        </p:blipFill>
        <p:spPr bwMode="auto">
          <a:xfrm>
            <a:off x="2124076" y="836613"/>
            <a:ext cx="1800225" cy="2209800"/>
          </a:xfrm>
          <a:prstGeom prst="rect">
            <a:avLst/>
          </a:prstGeom>
          <a:noFill/>
          <a:ln w="9525">
            <a:noFill/>
            <a:miter lim="800000"/>
            <a:headEnd/>
            <a:tailEnd/>
          </a:ln>
        </p:spPr>
      </p:pic>
      <p:pic>
        <p:nvPicPr>
          <p:cNvPr id="86027" name="Picture 4" descr="C:\Documents and Settings\alunos\Meus documentos\Fernanda\fotos ECG\MVC-794F.JPG"/>
          <p:cNvPicPr>
            <a:picLocks noChangeAspect="1" noChangeArrowheads="1"/>
          </p:cNvPicPr>
          <p:nvPr/>
        </p:nvPicPr>
        <p:blipFill>
          <a:blip r:embed="rId7"/>
          <a:srcRect l="35970" t="20279" r="19688"/>
          <a:stretch>
            <a:fillRect/>
          </a:stretch>
        </p:blipFill>
        <p:spPr bwMode="auto">
          <a:xfrm>
            <a:off x="2195513" y="3429002"/>
            <a:ext cx="1701800" cy="2297113"/>
          </a:xfrm>
          <a:prstGeom prst="rect">
            <a:avLst/>
          </a:prstGeom>
          <a:noFill/>
          <a:ln w="9525">
            <a:noFill/>
            <a:miter lim="800000"/>
            <a:headEnd/>
            <a:tailEnd/>
          </a:ln>
        </p:spPr>
      </p:pic>
      <p:sp>
        <p:nvSpPr>
          <p:cNvPr id="86028" name="CaixaDeTexto 16"/>
          <p:cNvSpPr txBox="1">
            <a:spLocks noChangeArrowheads="1"/>
          </p:cNvSpPr>
          <p:nvPr/>
        </p:nvSpPr>
        <p:spPr bwMode="auto">
          <a:xfrm>
            <a:off x="250826" y="6229350"/>
            <a:ext cx="4105275" cy="584200"/>
          </a:xfrm>
          <a:prstGeom prst="rect">
            <a:avLst/>
          </a:prstGeom>
          <a:noFill/>
          <a:ln w="9525">
            <a:noFill/>
            <a:miter lim="800000"/>
            <a:headEnd/>
            <a:tailEnd/>
          </a:ln>
        </p:spPr>
        <p:txBody>
          <a:bodyPr>
            <a:spAutoFit/>
          </a:bodyPr>
          <a:lstStyle/>
          <a:p>
            <a:pPr algn="ctr"/>
            <a:r>
              <a:rPr lang="pt-BR" sz="1600"/>
              <a:t>Paolillo et al. 2011 </a:t>
            </a:r>
          </a:p>
          <a:p>
            <a:pPr algn="ctr"/>
            <a:r>
              <a:rPr lang="pt-BR" sz="1600"/>
              <a:t>Photomedicine and Laser Surgery</a:t>
            </a:r>
          </a:p>
        </p:txBody>
      </p:sp>
      <p:sp>
        <p:nvSpPr>
          <p:cNvPr id="86029" name="Retângulo 18"/>
          <p:cNvSpPr>
            <a:spLocks noChangeArrowheads="1"/>
          </p:cNvSpPr>
          <p:nvPr/>
        </p:nvSpPr>
        <p:spPr bwMode="auto">
          <a:xfrm>
            <a:off x="179388" y="188913"/>
            <a:ext cx="2742995" cy="369332"/>
          </a:xfrm>
          <a:prstGeom prst="rect">
            <a:avLst/>
          </a:prstGeom>
          <a:noFill/>
          <a:ln w="9525">
            <a:noFill/>
            <a:miter lim="800000"/>
            <a:headEnd/>
            <a:tailEnd/>
          </a:ln>
        </p:spPr>
        <p:txBody>
          <a:bodyPr wrap="none">
            <a:spAutoFit/>
          </a:bodyPr>
          <a:lstStyle/>
          <a:p>
            <a:pPr algn="ctr"/>
            <a:r>
              <a:rPr lang="en-US" b="1">
                <a:solidFill>
                  <a:srgbClr val="FF0000"/>
                </a:solidFill>
              </a:rPr>
              <a:t>PERFORMANCE: 1-6 meses</a:t>
            </a:r>
          </a:p>
        </p:txBody>
      </p:sp>
      <p:sp>
        <p:nvSpPr>
          <p:cNvPr id="86030" name="CaixaDeTexto 16"/>
          <p:cNvSpPr txBox="1">
            <a:spLocks noChangeArrowheads="1"/>
          </p:cNvSpPr>
          <p:nvPr/>
        </p:nvSpPr>
        <p:spPr bwMode="auto">
          <a:xfrm>
            <a:off x="4356100" y="6229350"/>
            <a:ext cx="4105275" cy="584200"/>
          </a:xfrm>
          <a:prstGeom prst="rect">
            <a:avLst/>
          </a:prstGeom>
          <a:noFill/>
          <a:ln w="9525">
            <a:noFill/>
            <a:miter lim="800000"/>
            <a:headEnd/>
            <a:tailEnd/>
          </a:ln>
        </p:spPr>
        <p:txBody>
          <a:bodyPr>
            <a:spAutoFit/>
          </a:bodyPr>
          <a:lstStyle/>
          <a:p>
            <a:pPr algn="ctr"/>
            <a:r>
              <a:rPr lang="pt-BR" sz="1600"/>
              <a:t>Paolillo et al. 2012 </a:t>
            </a:r>
          </a:p>
          <a:p>
            <a:pPr algn="ctr"/>
            <a:r>
              <a:rPr lang="pt-BR" sz="1600"/>
              <a:t>Lasers in Medical Science </a:t>
            </a:r>
          </a:p>
        </p:txBody>
      </p:sp>
      <p:sp>
        <p:nvSpPr>
          <p:cNvPr id="86031" name="Retângulo 18"/>
          <p:cNvSpPr>
            <a:spLocks noChangeArrowheads="1"/>
          </p:cNvSpPr>
          <p:nvPr/>
        </p:nvSpPr>
        <p:spPr bwMode="auto">
          <a:xfrm>
            <a:off x="179389" y="4797425"/>
            <a:ext cx="1728787" cy="522288"/>
          </a:xfrm>
          <a:prstGeom prst="rect">
            <a:avLst/>
          </a:prstGeom>
          <a:noFill/>
          <a:ln w="9525">
            <a:noFill/>
            <a:miter lim="800000"/>
            <a:headEnd/>
            <a:tailEnd/>
          </a:ln>
        </p:spPr>
        <p:txBody>
          <a:bodyPr>
            <a:spAutoFit/>
          </a:bodyPr>
          <a:lstStyle/>
          <a:p>
            <a:pPr algn="ctr"/>
            <a:r>
              <a:rPr lang="pt-BR" sz="1400">
                <a:solidFill>
                  <a:srgbClr val="FF0000"/>
                </a:solidFill>
                <a:cs typeface="Times New Roman" pitchFamily="18" charset="0"/>
              </a:rPr>
              <a:t>MULHERES NA PÓS-MENOPAUSA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lv-LV" altLang="lv-LV" dirty="0" smtClean="0"/>
              <a:t>Parkinson syndrome</a:t>
            </a:r>
            <a:endParaRPr lang="lv-LV" altLang="lv-LV" dirty="0"/>
          </a:p>
        </p:txBody>
      </p:sp>
      <p:pic>
        <p:nvPicPr>
          <p:cNvPr id="15366" name="Picture 6"/>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285720" y="1142984"/>
            <a:ext cx="5596413" cy="2448173"/>
          </a:xfrm>
          <a:noFill/>
          <a:ln/>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5998548" y="1142984"/>
            <a:ext cx="3145452" cy="3312368"/>
          </a:xfrm>
          <a:prstGeom prst="rect">
            <a:avLst/>
          </a:prstGeom>
          <a:ln/>
        </p:spPr>
      </p:pic>
      <p:pic>
        <p:nvPicPr>
          <p:cNvPr id="154626" name="Picture 2"/>
          <p:cNvPicPr>
            <a:picLocks noChangeAspect="1" noChangeArrowheads="1"/>
          </p:cNvPicPr>
          <p:nvPr/>
        </p:nvPicPr>
        <p:blipFill>
          <a:blip r:embed="rId5"/>
          <a:srcRect/>
          <a:stretch>
            <a:fillRect/>
          </a:stretch>
        </p:blipFill>
        <p:spPr bwMode="auto">
          <a:xfrm>
            <a:off x="0" y="4067175"/>
            <a:ext cx="8753475" cy="2790825"/>
          </a:xfrm>
          <a:prstGeom prst="rect">
            <a:avLst/>
          </a:prstGeom>
          <a:noFill/>
          <a:ln w="9525">
            <a:noFill/>
            <a:miter lim="800000"/>
            <a:headEnd/>
            <a:tailEnd/>
          </a:ln>
          <a:effectLst/>
        </p:spPr>
      </p:pic>
    </p:spTree>
    <p:extLst>
      <p:ext uri="{BB962C8B-B14F-4D97-AF65-F5344CB8AC3E}">
        <p14:creationId xmlns:p14="http://schemas.microsoft.com/office/powerpoint/2010/main" xmlns="" val="2765917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6802" name="Picture 2"/>
          <p:cNvPicPr>
            <a:picLocks noChangeAspect="1" noChangeArrowheads="1"/>
          </p:cNvPicPr>
          <p:nvPr/>
        </p:nvPicPr>
        <p:blipFill>
          <a:blip r:embed="rId2"/>
          <a:srcRect/>
          <a:stretch>
            <a:fillRect/>
          </a:stretch>
        </p:blipFill>
        <p:spPr bwMode="auto">
          <a:xfrm>
            <a:off x="285720" y="714356"/>
            <a:ext cx="3398786" cy="2286016"/>
          </a:xfrm>
          <a:prstGeom prst="rect">
            <a:avLst/>
          </a:prstGeom>
          <a:noFill/>
          <a:ln w="9525">
            <a:noFill/>
            <a:miter lim="800000"/>
            <a:headEnd/>
            <a:tailEnd/>
          </a:ln>
        </p:spPr>
      </p:pic>
      <p:pic>
        <p:nvPicPr>
          <p:cNvPr id="1356803" name="Picture 3" descr="z Equ ombro"/>
          <p:cNvPicPr>
            <a:picLocks noChangeAspect="1" noChangeArrowheads="1"/>
          </p:cNvPicPr>
          <p:nvPr/>
        </p:nvPicPr>
        <p:blipFill>
          <a:blip r:embed="rId3"/>
          <a:srcRect l="34752" t="35979"/>
          <a:stretch>
            <a:fillRect/>
          </a:stretch>
        </p:blipFill>
        <p:spPr bwMode="auto">
          <a:xfrm>
            <a:off x="4000496" y="714356"/>
            <a:ext cx="1785950" cy="2340210"/>
          </a:xfrm>
          <a:prstGeom prst="rect">
            <a:avLst/>
          </a:prstGeom>
          <a:noFill/>
          <a:ln w="9525">
            <a:noFill/>
            <a:miter lim="800000"/>
            <a:headEnd/>
            <a:tailEnd/>
          </a:ln>
        </p:spPr>
      </p:pic>
      <p:pic>
        <p:nvPicPr>
          <p:cNvPr id="4" name="Imagem 3"/>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072198" y="1214422"/>
            <a:ext cx="2000264" cy="1767766"/>
          </a:xfrm>
          <a:prstGeom prst="rect">
            <a:avLst/>
          </a:prstGeom>
          <a:noFill/>
          <a:ln>
            <a:noFill/>
          </a:ln>
        </p:spPr>
      </p:pic>
      <p:graphicFrame>
        <p:nvGraphicFramePr>
          <p:cNvPr id="5" name="Gráfico 4"/>
          <p:cNvGraphicFramePr/>
          <p:nvPr/>
        </p:nvGraphicFramePr>
        <p:xfrm>
          <a:off x="3857620" y="3929066"/>
          <a:ext cx="4786346" cy="2571768"/>
        </p:xfrm>
        <a:graphic>
          <a:graphicData uri="http://schemas.openxmlformats.org/drawingml/2006/chart">
            <c:chart xmlns:c="http://schemas.openxmlformats.org/drawingml/2006/chart" xmlns:r="http://schemas.openxmlformats.org/officeDocument/2006/relationships" r:id="rId5"/>
          </a:graphicData>
        </a:graphic>
      </p:graphicFrame>
      <p:pic>
        <p:nvPicPr>
          <p:cNvPr id="200705" name="Picture 1" descr="IMG_20180207_143408437_BURST000_COVER"/>
          <p:cNvPicPr>
            <a:picLocks noChangeAspect="1" noChangeArrowheads="1"/>
          </p:cNvPicPr>
          <p:nvPr/>
        </p:nvPicPr>
        <p:blipFill>
          <a:blip r:embed="rId6" cstate="print"/>
          <a:srcRect r="3883" b="19612"/>
          <a:stretch>
            <a:fillRect/>
          </a:stretch>
        </p:blipFill>
        <p:spPr bwMode="auto">
          <a:xfrm>
            <a:off x="1071538" y="3500438"/>
            <a:ext cx="2571768" cy="2832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2"/>
          <p:cNvGrpSpPr>
            <a:grpSpLocks/>
          </p:cNvGrpSpPr>
          <p:nvPr/>
        </p:nvGrpSpPr>
        <p:grpSpPr bwMode="auto">
          <a:xfrm>
            <a:off x="500034" y="428604"/>
            <a:ext cx="8358182" cy="6429396"/>
            <a:chOff x="785818" y="-8942"/>
            <a:chExt cx="8358182" cy="6428197"/>
          </a:xfrm>
        </p:grpSpPr>
        <p:pic>
          <p:nvPicPr>
            <p:cNvPr id="20489" name="Picture 10"/>
            <p:cNvPicPr>
              <a:picLocks noChangeAspect="1" noChangeArrowheads="1"/>
            </p:cNvPicPr>
            <p:nvPr/>
          </p:nvPicPr>
          <p:blipFill>
            <a:blip r:embed="rId2"/>
            <a:srcRect/>
            <a:stretch>
              <a:fillRect/>
            </a:stretch>
          </p:blipFill>
          <p:spPr bwMode="auto">
            <a:xfrm>
              <a:off x="1691680" y="548680"/>
              <a:ext cx="6007100" cy="5870575"/>
            </a:xfrm>
            <a:prstGeom prst="rect">
              <a:avLst/>
            </a:prstGeom>
            <a:noFill/>
            <a:ln w="9525">
              <a:noFill/>
              <a:miter lim="800000"/>
              <a:headEnd/>
              <a:tailEnd/>
            </a:ln>
          </p:spPr>
        </p:pic>
        <p:pic>
          <p:nvPicPr>
            <p:cNvPr id="20492" name="Picture 7" descr="C:\Users\daniel\Desktop\daniel\Cepof\Marca_CEPOF\marca_cepof_cor.jpg"/>
            <p:cNvPicPr>
              <a:picLocks noChangeAspect="1" noChangeArrowheads="1"/>
            </p:cNvPicPr>
            <p:nvPr/>
          </p:nvPicPr>
          <p:blipFill>
            <a:blip r:embed="rId3"/>
            <a:srcRect/>
            <a:stretch>
              <a:fillRect/>
            </a:stretch>
          </p:blipFill>
          <p:spPr bwMode="auto">
            <a:xfrm>
              <a:off x="785818" y="-8942"/>
              <a:ext cx="1728192" cy="748714"/>
            </a:xfrm>
            <a:prstGeom prst="rect">
              <a:avLst/>
            </a:prstGeom>
            <a:noFill/>
            <a:ln w="9525">
              <a:noFill/>
              <a:miter lim="800000"/>
              <a:headEnd/>
              <a:tailEnd/>
            </a:ln>
          </p:spPr>
        </p:pic>
        <p:pic>
          <p:nvPicPr>
            <p:cNvPr id="20493" name="Grafik 14" descr="Logo_Amo.png"/>
            <p:cNvPicPr>
              <a:picLocks noChangeAspect="1"/>
            </p:cNvPicPr>
            <p:nvPr/>
          </p:nvPicPr>
          <p:blipFill>
            <a:blip r:embed="rId4"/>
            <a:srcRect/>
            <a:stretch>
              <a:fillRect/>
            </a:stretch>
          </p:blipFill>
          <p:spPr bwMode="auto">
            <a:xfrm>
              <a:off x="8316416" y="0"/>
              <a:ext cx="827584" cy="581882"/>
            </a:xfrm>
            <a:prstGeom prst="rect">
              <a:avLst/>
            </a:prstGeom>
            <a:noFill/>
            <a:ln w="9525">
              <a:noFill/>
              <a:miter lim="800000"/>
              <a:headEnd/>
              <a:tailEnd/>
            </a:ln>
          </p:spPr>
        </p:pic>
      </p:grpSp>
      <p:sp>
        <p:nvSpPr>
          <p:cNvPr id="12" name="Titel 1"/>
          <p:cNvSpPr txBox="1">
            <a:spLocks/>
          </p:cNvSpPr>
          <p:nvPr/>
        </p:nvSpPr>
        <p:spPr>
          <a:xfrm>
            <a:off x="357158" y="928670"/>
            <a:ext cx="9144000" cy="1044575"/>
          </a:xfrm>
          <a:prstGeom prst="rect">
            <a:avLst/>
          </a:prstGeom>
        </p:spPr>
        <p:txBody>
          <a:bodyPr>
            <a:normAutofit fontScale="97500"/>
          </a:bodyPr>
          <a:lstStyle/>
          <a:p>
            <a:pPr fontAlgn="auto">
              <a:lnSpc>
                <a:spcPct val="150000"/>
              </a:lnSpc>
              <a:spcAft>
                <a:spcPts val="0"/>
              </a:spcAft>
              <a:defRPr/>
            </a:pPr>
            <a:r>
              <a:rPr lang="en-US" sz="3600" dirty="0">
                <a:latin typeface="+mj-lt"/>
                <a:ea typeface="+mj-ea"/>
                <a:cs typeface="+mj-cs"/>
              </a:rPr>
              <a:t>Quantum turbulence in </a:t>
            </a:r>
            <a:r>
              <a:rPr lang="en-US" sz="3600" dirty="0" err="1">
                <a:latin typeface="+mj-lt"/>
                <a:ea typeface="+mj-ea"/>
                <a:cs typeface="+mj-cs"/>
              </a:rPr>
              <a:t>superfluids</a:t>
            </a:r>
            <a:endParaRPr lang="en-US" sz="3600" dirty="0">
              <a:latin typeface="+mj-lt"/>
              <a:ea typeface="+mj-ea"/>
              <a:cs typeface="+mj-cs"/>
            </a:endParaRPr>
          </a:p>
        </p:txBody>
      </p:sp>
      <p:pic>
        <p:nvPicPr>
          <p:cNvPr id="20485" name="Picture 2" descr="BECLab1_1"/>
          <p:cNvPicPr>
            <a:picLocks noChangeAspect="1" noChangeArrowheads="1"/>
          </p:cNvPicPr>
          <p:nvPr/>
        </p:nvPicPr>
        <p:blipFill>
          <a:blip r:embed="rId5"/>
          <a:srcRect/>
          <a:stretch>
            <a:fillRect/>
          </a:stretch>
        </p:blipFill>
        <p:spPr bwMode="auto">
          <a:xfrm>
            <a:off x="0" y="2928934"/>
            <a:ext cx="4415921" cy="3624119"/>
          </a:xfrm>
          <a:prstGeom prst="rect">
            <a:avLst/>
          </a:prstGeom>
          <a:noFill/>
          <a:ln w="9525">
            <a:noFill/>
            <a:miter lim="800000"/>
            <a:headEnd/>
            <a:tailEnd/>
          </a:ln>
        </p:spPr>
      </p:pic>
      <p:pic>
        <p:nvPicPr>
          <p:cNvPr id="11" name="Imagem 10"/>
          <p:cNvPicPr>
            <a:picLocks noChangeAspect="1"/>
          </p:cNvPicPr>
          <p:nvPr/>
        </p:nvPicPr>
        <p:blipFill>
          <a:blip r:embed="rId6"/>
          <a:stretch>
            <a:fillRect/>
          </a:stretch>
        </p:blipFill>
        <p:spPr>
          <a:xfrm>
            <a:off x="4824039" y="3000372"/>
            <a:ext cx="4319961" cy="3509968"/>
          </a:xfrm>
          <a:prstGeom prst="rect">
            <a:avLst/>
          </a:prstGeom>
          <a:ln>
            <a:noFill/>
          </a:ln>
          <a:effectLst>
            <a:outerShdw blurRad="292100" dist="139700" dir="2700000" algn="tl" rotWithShape="0">
              <a:srgbClr val="333333">
                <a:alpha val="65000"/>
              </a:srgbClr>
            </a:outerShdw>
          </a:effectLst>
        </p:spPr>
      </p:pic>
      <p:pic>
        <p:nvPicPr>
          <p:cNvPr id="20487" name="Picture 1"/>
          <p:cNvPicPr>
            <a:picLocks noChangeAspect="1" noChangeArrowheads="1"/>
          </p:cNvPicPr>
          <p:nvPr/>
        </p:nvPicPr>
        <p:blipFill>
          <a:blip r:embed="rId7"/>
          <a:srcRect/>
          <a:stretch>
            <a:fillRect/>
          </a:stretch>
        </p:blipFill>
        <p:spPr bwMode="auto">
          <a:xfrm>
            <a:off x="2143108" y="1785926"/>
            <a:ext cx="1565031" cy="1779588"/>
          </a:xfrm>
          <a:prstGeom prst="rect">
            <a:avLst/>
          </a:prstGeom>
          <a:noFill/>
          <a:ln w="9525">
            <a:noFill/>
            <a:round/>
            <a:headEnd/>
            <a:tailEnd/>
          </a:ln>
        </p:spPr>
      </p:pic>
      <p:pic>
        <p:nvPicPr>
          <p:cNvPr id="20488" name="Picture 11" descr="turbulence1a"/>
          <p:cNvPicPr>
            <a:picLocks noChangeAspect="1" noChangeArrowheads="1"/>
          </p:cNvPicPr>
          <p:nvPr/>
        </p:nvPicPr>
        <p:blipFill>
          <a:blip r:embed="rId8"/>
          <a:srcRect/>
          <a:stretch>
            <a:fillRect/>
          </a:stretch>
        </p:blipFill>
        <p:spPr bwMode="auto">
          <a:xfrm>
            <a:off x="5715008" y="1785926"/>
            <a:ext cx="1699846" cy="1624012"/>
          </a:xfrm>
          <a:prstGeom prst="rect">
            <a:avLst/>
          </a:prstGeom>
          <a:noFill/>
          <a:ln w="9525">
            <a:noFill/>
            <a:miter lim="800000"/>
            <a:headEnd/>
            <a:tailEnd/>
          </a:ln>
        </p:spPr>
      </p:pic>
      <p:sp>
        <p:nvSpPr>
          <p:cNvPr id="13" name="CaixaDeTexto 12"/>
          <p:cNvSpPr txBox="1"/>
          <p:nvPr/>
        </p:nvSpPr>
        <p:spPr>
          <a:xfrm>
            <a:off x="2643174" y="428604"/>
            <a:ext cx="4786346" cy="584775"/>
          </a:xfrm>
          <a:prstGeom prst="rect">
            <a:avLst/>
          </a:prstGeom>
          <a:noFill/>
        </p:spPr>
        <p:txBody>
          <a:bodyPr wrap="square" rtlCol="0">
            <a:spAutoFit/>
          </a:bodyPr>
          <a:lstStyle/>
          <a:p>
            <a:r>
              <a:rPr lang="en-US" sz="3200" b="1" dirty="0" err="1" smtClean="0"/>
              <a:t>Rb</a:t>
            </a:r>
            <a:r>
              <a:rPr lang="en-US" sz="3200" b="1" dirty="0" smtClean="0"/>
              <a:t> – 87, about 3 10</a:t>
            </a:r>
            <a:r>
              <a:rPr lang="en-US" sz="3200" b="1" baseline="30000" dirty="0" smtClean="0"/>
              <a:t>5 </a:t>
            </a:r>
            <a:r>
              <a:rPr lang="en-US" sz="3200" b="1" dirty="0" smtClean="0"/>
              <a:t>atoms</a:t>
            </a:r>
            <a:r>
              <a:rPr lang="en-US" sz="3200" b="1" baseline="30000" dirty="0" smtClean="0"/>
              <a:t>  </a:t>
            </a:r>
            <a:endParaRPr lang="en-US" sz="3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826" name="Picture 2"/>
          <p:cNvPicPr>
            <a:picLocks noChangeAspect="1" noChangeArrowheads="1"/>
          </p:cNvPicPr>
          <p:nvPr/>
        </p:nvPicPr>
        <p:blipFill>
          <a:blip r:embed="rId2"/>
          <a:srcRect/>
          <a:stretch>
            <a:fillRect/>
          </a:stretch>
        </p:blipFill>
        <p:spPr bwMode="auto">
          <a:xfrm>
            <a:off x="0" y="2143116"/>
            <a:ext cx="9099146" cy="2071702"/>
          </a:xfrm>
          <a:prstGeom prst="rect">
            <a:avLst/>
          </a:prstGeom>
          <a:noFill/>
          <a:ln w="9525">
            <a:noFill/>
            <a:miter lim="800000"/>
            <a:headEnd/>
            <a:tailEnd/>
          </a:ln>
          <a:effectLst/>
        </p:spPr>
      </p:pic>
      <p:pic>
        <p:nvPicPr>
          <p:cNvPr id="1357828" name="Picture 4"/>
          <p:cNvPicPr>
            <a:picLocks noChangeAspect="1" noChangeArrowheads="1"/>
          </p:cNvPicPr>
          <p:nvPr/>
        </p:nvPicPr>
        <p:blipFill>
          <a:blip r:embed="rId3"/>
          <a:srcRect/>
          <a:stretch>
            <a:fillRect/>
          </a:stretch>
        </p:blipFill>
        <p:spPr bwMode="auto">
          <a:xfrm>
            <a:off x="0" y="4714884"/>
            <a:ext cx="4791110" cy="1282056"/>
          </a:xfrm>
          <a:prstGeom prst="rect">
            <a:avLst/>
          </a:prstGeom>
          <a:noFill/>
          <a:ln w="9525">
            <a:noFill/>
            <a:miter lim="800000"/>
            <a:headEnd/>
            <a:tailEnd/>
          </a:ln>
          <a:effectLst/>
        </p:spPr>
      </p:pic>
      <p:pic>
        <p:nvPicPr>
          <p:cNvPr id="1357829" name="Picture 5"/>
          <p:cNvPicPr>
            <a:picLocks noChangeAspect="1" noChangeArrowheads="1"/>
          </p:cNvPicPr>
          <p:nvPr/>
        </p:nvPicPr>
        <p:blipFill>
          <a:blip r:embed="rId4"/>
          <a:srcRect/>
          <a:stretch>
            <a:fillRect/>
          </a:stretch>
        </p:blipFill>
        <p:spPr bwMode="auto">
          <a:xfrm>
            <a:off x="285720" y="214290"/>
            <a:ext cx="3725588" cy="2143140"/>
          </a:xfrm>
          <a:prstGeom prst="rect">
            <a:avLst/>
          </a:prstGeom>
          <a:noFill/>
          <a:ln w="9525">
            <a:noFill/>
            <a:miter lim="800000"/>
            <a:headEnd/>
            <a:tailEnd/>
          </a:ln>
          <a:effectLst/>
        </p:spPr>
      </p:pic>
      <p:pic>
        <p:nvPicPr>
          <p:cNvPr id="1357830" name="Picture 6"/>
          <p:cNvPicPr>
            <a:picLocks noChangeAspect="1" noChangeArrowheads="1"/>
          </p:cNvPicPr>
          <p:nvPr/>
        </p:nvPicPr>
        <p:blipFill>
          <a:blip r:embed="rId5"/>
          <a:srcRect/>
          <a:stretch>
            <a:fillRect/>
          </a:stretch>
        </p:blipFill>
        <p:spPr bwMode="auto">
          <a:xfrm>
            <a:off x="4591047" y="4500570"/>
            <a:ext cx="4552953" cy="17674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826" name="Picture 2"/>
          <p:cNvPicPr>
            <a:picLocks noChangeAspect="1" noChangeArrowheads="1"/>
          </p:cNvPicPr>
          <p:nvPr/>
        </p:nvPicPr>
        <p:blipFill>
          <a:blip r:embed="rId2"/>
          <a:srcRect/>
          <a:stretch>
            <a:fillRect/>
          </a:stretch>
        </p:blipFill>
        <p:spPr bwMode="auto">
          <a:xfrm>
            <a:off x="0" y="500042"/>
            <a:ext cx="8734425" cy="2181225"/>
          </a:xfrm>
          <a:prstGeom prst="rect">
            <a:avLst/>
          </a:prstGeom>
          <a:noFill/>
          <a:ln w="9525">
            <a:noFill/>
            <a:miter lim="800000"/>
            <a:headEnd/>
            <a:tailEnd/>
          </a:ln>
          <a:effectLst/>
        </p:spPr>
      </p:pic>
      <p:pic>
        <p:nvPicPr>
          <p:cNvPr id="1357827" name="Picture 3"/>
          <p:cNvPicPr>
            <a:picLocks noChangeAspect="1" noChangeArrowheads="1"/>
          </p:cNvPicPr>
          <p:nvPr/>
        </p:nvPicPr>
        <p:blipFill>
          <a:blip r:embed="rId3"/>
          <a:srcRect/>
          <a:stretch>
            <a:fillRect/>
          </a:stretch>
        </p:blipFill>
        <p:spPr bwMode="auto">
          <a:xfrm>
            <a:off x="1285852" y="3571876"/>
            <a:ext cx="6557980" cy="27684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embrioes_Comparacao.jpg"/>
          <p:cNvPicPr/>
          <p:nvPr/>
        </p:nvPicPr>
        <p:blipFill>
          <a:blip r:embed="rId2" cstate="print"/>
          <a:srcRect l="1764" t="7963" r="1658" b="7728"/>
          <a:stretch>
            <a:fillRect/>
          </a:stretch>
        </p:blipFill>
        <p:spPr>
          <a:xfrm>
            <a:off x="2000232" y="571480"/>
            <a:ext cx="5286412" cy="2786082"/>
          </a:xfrm>
          <a:prstGeom prst="rect">
            <a:avLst/>
          </a:prstGeom>
        </p:spPr>
      </p:pic>
      <p:pic>
        <p:nvPicPr>
          <p:cNvPr id="1363970" name="Picture 2"/>
          <p:cNvPicPr>
            <a:picLocks noChangeAspect="1" noChangeArrowheads="1"/>
          </p:cNvPicPr>
          <p:nvPr/>
        </p:nvPicPr>
        <p:blipFill>
          <a:blip r:embed="rId3"/>
          <a:srcRect/>
          <a:stretch>
            <a:fillRect/>
          </a:stretch>
        </p:blipFill>
        <p:spPr bwMode="auto">
          <a:xfrm>
            <a:off x="357158" y="3357562"/>
            <a:ext cx="8524875"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994" name="Picture 2"/>
          <p:cNvPicPr>
            <a:picLocks noChangeAspect="1" noChangeArrowheads="1"/>
          </p:cNvPicPr>
          <p:nvPr/>
        </p:nvPicPr>
        <p:blipFill>
          <a:blip r:embed="rId2"/>
          <a:srcRect/>
          <a:stretch>
            <a:fillRect/>
          </a:stretch>
        </p:blipFill>
        <p:spPr bwMode="auto">
          <a:xfrm>
            <a:off x="428596" y="2428868"/>
            <a:ext cx="5324475" cy="2667000"/>
          </a:xfrm>
          <a:prstGeom prst="rect">
            <a:avLst/>
          </a:prstGeom>
          <a:noFill/>
          <a:ln w="9525">
            <a:noFill/>
            <a:miter lim="800000"/>
            <a:headEnd/>
            <a:tailEnd/>
          </a:ln>
          <a:effectLst/>
        </p:spPr>
      </p:pic>
      <p:pic>
        <p:nvPicPr>
          <p:cNvPr id="1364995" name="Picture 3"/>
          <p:cNvPicPr>
            <a:picLocks noChangeAspect="1" noChangeArrowheads="1"/>
          </p:cNvPicPr>
          <p:nvPr/>
        </p:nvPicPr>
        <p:blipFill>
          <a:blip r:embed="rId3"/>
          <a:srcRect/>
          <a:stretch>
            <a:fillRect/>
          </a:stretch>
        </p:blipFill>
        <p:spPr bwMode="auto">
          <a:xfrm>
            <a:off x="2285984" y="4895850"/>
            <a:ext cx="6210300" cy="1962150"/>
          </a:xfrm>
          <a:prstGeom prst="rect">
            <a:avLst/>
          </a:prstGeom>
          <a:noFill/>
          <a:ln w="9525">
            <a:noFill/>
            <a:miter lim="800000"/>
            <a:headEnd/>
            <a:tailEnd/>
          </a:ln>
          <a:effectLst/>
        </p:spPr>
      </p:pic>
      <p:pic>
        <p:nvPicPr>
          <p:cNvPr id="1364996" name="Picture 4"/>
          <p:cNvPicPr>
            <a:picLocks noChangeAspect="1" noChangeArrowheads="1"/>
          </p:cNvPicPr>
          <p:nvPr/>
        </p:nvPicPr>
        <p:blipFill>
          <a:blip r:embed="rId4"/>
          <a:srcRect/>
          <a:stretch>
            <a:fillRect/>
          </a:stretch>
        </p:blipFill>
        <p:spPr bwMode="auto">
          <a:xfrm>
            <a:off x="714348" y="0"/>
            <a:ext cx="7896225" cy="246697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 xmlns:a14="http://schemas.microsoft.com/office/drawing/2010/main" val="0"/>
              </a:ext>
            </a:extLst>
          </a:blip>
          <a:srcRect l="22672" t="25483" r="1221" b="37378"/>
          <a:stretch/>
        </p:blipFill>
        <p:spPr>
          <a:xfrm>
            <a:off x="2314428" y="4773807"/>
            <a:ext cx="1277532" cy="1475653"/>
          </a:xfrm>
          <a:prstGeom prst="rect">
            <a:avLst/>
          </a:prstGeom>
          <a:ln>
            <a:noFill/>
          </a:ln>
          <a:effectLst>
            <a:outerShdw blurRad="292100" dist="139700" dir="2700000" algn="tl" rotWithShape="0">
              <a:srgbClr val="333333">
                <a:alpha val="65000"/>
              </a:srgbClr>
            </a:outerShdw>
          </a:effectLst>
        </p:spPr>
      </p:pic>
      <p:sp>
        <p:nvSpPr>
          <p:cNvPr id="9" name="Título 8"/>
          <p:cNvSpPr>
            <a:spLocks noGrp="1"/>
          </p:cNvSpPr>
          <p:nvPr>
            <p:ph type="title"/>
          </p:nvPr>
        </p:nvSpPr>
        <p:spPr>
          <a:xfrm>
            <a:off x="539511" y="217771"/>
            <a:ext cx="7886700" cy="1325563"/>
          </a:xfrm>
        </p:spPr>
        <p:txBody>
          <a:bodyPr>
            <a:normAutofit fontScale="90000"/>
          </a:bodyPr>
          <a:lstStyle/>
          <a:p>
            <a:r>
              <a:rPr lang="pt-BR" dirty="0" err="1" smtClean="0"/>
              <a:t>Photobiomodulation</a:t>
            </a:r>
            <a:r>
              <a:rPr lang="pt-BR" dirty="0" smtClean="0"/>
              <a:t> </a:t>
            </a:r>
            <a:r>
              <a:rPr lang="pt-BR" dirty="0" err="1" smtClean="0"/>
              <a:t>and</a:t>
            </a:r>
            <a:r>
              <a:rPr lang="pt-BR" dirty="0" smtClean="0"/>
              <a:t> </a:t>
            </a:r>
            <a:r>
              <a:rPr lang="pt-BR" dirty="0" err="1" smtClean="0"/>
              <a:t>Radiotherapy</a:t>
            </a:r>
            <a:endParaRPr lang="pt-BR" dirty="0"/>
          </a:p>
        </p:txBody>
      </p:sp>
      <p:grpSp>
        <p:nvGrpSpPr>
          <p:cNvPr id="2" name="Grupo 10"/>
          <p:cNvGrpSpPr/>
          <p:nvPr/>
        </p:nvGrpSpPr>
        <p:grpSpPr>
          <a:xfrm>
            <a:off x="6228329" y="1754856"/>
            <a:ext cx="2767763" cy="4688052"/>
            <a:chOff x="5711802" y="1410757"/>
            <a:chExt cx="3690351" cy="4688052"/>
          </a:xfrm>
        </p:grpSpPr>
        <p:pic>
          <p:nvPicPr>
            <p:cNvPr id="8" name="Imagem 7"/>
            <p:cNvPicPr>
              <a:picLocks noChangeAspect="1"/>
            </p:cNvPicPr>
            <p:nvPr/>
          </p:nvPicPr>
          <p:blipFill>
            <a:blip r:embed="rId3"/>
            <a:stretch>
              <a:fillRect/>
            </a:stretch>
          </p:blipFill>
          <p:spPr>
            <a:xfrm>
              <a:off x="5711802" y="1762343"/>
              <a:ext cx="3690351" cy="4336466"/>
            </a:xfrm>
            <a:prstGeom prst="rect">
              <a:avLst/>
            </a:prstGeom>
            <a:ln>
              <a:solidFill>
                <a:schemeClr val="bg1">
                  <a:lumMod val="75000"/>
                </a:schemeClr>
              </a:solidFill>
            </a:ln>
          </p:spPr>
        </p:pic>
        <p:pic>
          <p:nvPicPr>
            <p:cNvPr id="10" name="Imagem 9"/>
            <p:cNvPicPr>
              <a:picLocks noChangeAspect="1"/>
            </p:cNvPicPr>
            <p:nvPr/>
          </p:nvPicPr>
          <p:blipFill>
            <a:blip r:embed="rId4"/>
            <a:stretch>
              <a:fillRect/>
            </a:stretch>
          </p:blipFill>
          <p:spPr>
            <a:xfrm>
              <a:off x="5744669" y="1410757"/>
              <a:ext cx="3624618" cy="344629"/>
            </a:xfrm>
            <a:prstGeom prst="rect">
              <a:avLst/>
            </a:prstGeom>
            <a:ln>
              <a:solidFill>
                <a:schemeClr val="bg1">
                  <a:lumMod val="75000"/>
                </a:schemeClr>
              </a:solidFill>
            </a:ln>
          </p:spPr>
        </p:pic>
      </p:grpSp>
      <p:grpSp>
        <p:nvGrpSpPr>
          <p:cNvPr id="3" name="Grupo 14"/>
          <p:cNvGrpSpPr/>
          <p:nvPr/>
        </p:nvGrpSpPr>
        <p:grpSpPr>
          <a:xfrm>
            <a:off x="3805306" y="4452237"/>
            <a:ext cx="2220921" cy="1797222"/>
            <a:chOff x="4585706" y="4315698"/>
            <a:chExt cx="2836443" cy="1634642"/>
          </a:xfrm>
        </p:grpSpPr>
        <p:pic>
          <p:nvPicPr>
            <p:cNvPr id="12" name="Imagem 11"/>
            <p:cNvPicPr>
              <a:picLocks noChangeAspect="1"/>
            </p:cNvPicPr>
            <p:nvPr/>
          </p:nvPicPr>
          <p:blipFill rotWithShape="1">
            <a:blip r:embed="rId5" cstate="print">
              <a:extLst>
                <a:ext uri="{28A0092B-C50C-407E-A947-70E740481C1C}">
                  <a14:useLocalDpi xmlns="" xmlns:a14="http://schemas.microsoft.com/office/drawing/2010/main" val="0"/>
                </a:ext>
              </a:extLst>
            </a:blip>
            <a:srcRect l="31780" t="11623" r="35433" b="17302"/>
            <a:stretch/>
          </p:blipFill>
          <p:spPr>
            <a:xfrm rot="5400000">
              <a:off x="5349709" y="3877900"/>
              <a:ext cx="1308437" cy="2836443"/>
            </a:xfrm>
            <a:prstGeom prst="rect">
              <a:avLst/>
            </a:prstGeom>
            <a:ln>
              <a:noFill/>
            </a:ln>
            <a:effectLst>
              <a:outerShdw blurRad="292100" dist="139700" dir="2700000" algn="tl" rotWithShape="0">
                <a:srgbClr val="333333">
                  <a:alpha val="65000"/>
                </a:srgbClr>
              </a:outerShdw>
            </a:effectLst>
          </p:spPr>
        </p:pic>
        <p:sp>
          <p:nvSpPr>
            <p:cNvPr id="13" name="CaixaDeTexto 12"/>
            <p:cNvSpPr txBox="1"/>
            <p:nvPr/>
          </p:nvSpPr>
          <p:spPr>
            <a:xfrm>
              <a:off x="4878215" y="4315698"/>
              <a:ext cx="1121004" cy="335922"/>
            </a:xfrm>
            <a:prstGeom prst="rect">
              <a:avLst/>
            </a:prstGeom>
            <a:noFill/>
          </p:spPr>
          <p:txBody>
            <a:bodyPr wrap="none" rtlCol="0">
              <a:spAutoFit/>
            </a:bodyPr>
            <a:lstStyle/>
            <a:p>
              <a:r>
                <a:rPr lang="pt-BR" dirty="0" err="1" smtClean="0"/>
                <a:t>Control</a:t>
              </a:r>
              <a:endParaRPr lang="pt-BR" dirty="0"/>
            </a:p>
          </p:txBody>
        </p:sp>
        <p:sp>
          <p:nvSpPr>
            <p:cNvPr id="14" name="CaixaDeTexto 13"/>
            <p:cNvSpPr txBox="1"/>
            <p:nvPr/>
          </p:nvSpPr>
          <p:spPr>
            <a:xfrm>
              <a:off x="6401701" y="4315698"/>
              <a:ext cx="700330" cy="335922"/>
            </a:xfrm>
            <a:prstGeom prst="rect">
              <a:avLst/>
            </a:prstGeom>
            <a:noFill/>
          </p:spPr>
          <p:txBody>
            <a:bodyPr wrap="none" rtlCol="0">
              <a:spAutoFit/>
            </a:bodyPr>
            <a:lstStyle/>
            <a:p>
              <a:r>
                <a:rPr lang="pt-BR" dirty="0" smtClean="0"/>
                <a:t>5Gy</a:t>
              </a:r>
              <a:endParaRPr lang="pt-BR" dirty="0"/>
            </a:p>
          </p:txBody>
        </p:sp>
      </p:grpSp>
      <p:sp>
        <p:nvSpPr>
          <p:cNvPr id="16" name="CaixaDeTexto 15"/>
          <p:cNvSpPr txBox="1"/>
          <p:nvPr/>
        </p:nvSpPr>
        <p:spPr>
          <a:xfrm>
            <a:off x="628651" y="1992967"/>
            <a:ext cx="3305676" cy="3170099"/>
          </a:xfrm>
          <a:prstGeom prst="rect">
            <a:avLst/>
          </a:prstGeom>
          <a:noFill/>
        </p:spPr>
        <p:txBody>
          <a:bodyPr wrap="square" rtlCol="0">
            <a:spAutoFit/>
          </a:bodyPr>
          <a:lstStyle/>
          <a:p>
            <a:pPr marL="285750" indent="-285750">
              <a:buFont typeface="Arial" panose="020B0604020202020204" pitchFamily="34" charset="0"/>
              <a:buChar char="•"/>
            </a:pPr>
            <a:r>
              <a:rPr lang="pt-BR" sz="2000" dirty="0" err="1" smtClean="0"/>
              <a:t>Photobiomodulation</a:t>
            </a:r>
            <a:r>
              <a:rPr lang="pt-BR" sz="2000" dirty="0" smtClean="0"/>
              <a:t> </a:t>
            </a:r>
            <a:r>
              <a:rPr lang="pt-BR" sz="2000" dirty="0" err="1" smtClean="0"/>
              <a:t>to</a:t>
            </a:r>
            <a:r>
              <a:rPr lang="pt-BR" sz="2000" dirty="0" smtClean="0"/>
              <a:t> </a:t>
            </a:r>
            <a:r>
              <a:rPr lang="pt-BR" sz="2000" dirty="0" err="1" smtClean="0"/>
              <a:t>sensitize</a:t>
            </a:r>
            <a:r>
              <a:rPr lang="pt-BR" sz="2000" dirty="0" smtClean="0"/>
              <a:t> </a:t>
            </a:r>
            <a:r>
              <a:rPr lang="pt-BR" sz="2000" dirty="0" err="1" smtClean="0"/>
              <a:t>cells</a:t>
            </a:r>
            <a:r>
              <a:rPr lang="pt-BR" sz="2000" dirty="0" smtClean="0"/>
              <a:t> </a:t>
            </a:r>
            <a:r>
              <a:rPr lang="pt-BR" sz="2000" dirty="0" err="1" smtClean="0"/>
              <a:t>to</a:t>
            </a:r>
            <a:r>
              <a:rPr lang="pt-BR" sz="2000" dirty="0"/>
              <a:t> </a:t>
            </a:r>
            <a:r>
              <a:rPr lang="pt-BR" sz="2000" dirty="0" err="1" smtClean="0"/>
              <a:t>radiotherapy</a:t>
            </a:r>
            <a:endParaRPr lang="pt-BR" sz="2000" dirty="0" smtClean="0"/>
          </a:p>
          <a:p>
            <a:pPr marL="800100" lvl="1" indent="-342900">
              <a:buAutoNum type="arabicParenR"/>
            </a:pPr>
            <a:r>
              <a:rPr lang="pt-BR" sz="2000" dirty="0" err="1" smtClean="0"/>
              <a:t>Study</a:t>
            </a:r>
            <a:r>
              <a:rPr lang="pt-BR" sz="2000" dirty="0" smtClean="0"/>
              <a:t> </a:t>
            </a:r>
            <a:r>
              <a:rPr lang="pt-BR" sz="2000" dirty="0" err="1" smtClean="0"/>
              <a:t>the</a:t>
            </a:r>
            <a:r>
              <a:rPr lang="pt-BR" sz="2000" dirty="0" smtClean="0"/>
              <a:t> </a:t>
            </a:r>
            <a:r>
              <a:rPr lang="pt-BR" sz="2000" dirty="0" err="1" smtClean="0"/>
              <a:t>effect</a:t>
            </a:r>
            <a:r>
              <a:rPr lang="pt-BR" sz="2000" dirty="0" smtClean="0"/>
              <a:t> </a:t>
            </a:r>
            <a:r>
              <a:rPr lang="pt-BR" sz="2000" dirty="0" err="1" smtClean="0"/>
              <a:t>of</a:t>
            </a:r>
            <a:r>
              <a:rPr lang="pt-BR" sz="2000" dirty="0" smtClean="0"/>
              <a:t> light/</a:t>
            </a:r>
            <a:r>
              <a:rPr lang="pt-BR" sz="2000" dirty="0" err="1" smtClean="0"/>
              <a:t>radiation</a:t>
            </a:r>
            <a:r>
              <a:rPr lang="pt-BR" sz="2000" dirty="0" smtClean="0"/>
              <a:t> </a:t>
            </a:r>
            <a:r>
              <a:rPr lang="pt-BR" sz="2000" dirty="0" err="1" smtClean="0"/>
              <a:t>alone</a:t>
            </a:r>
            <a:r>
              <a:rPr lang="pt-BR" sz="2000" dirty="0" smtClean="0"/>
              <a:t> </a:t>
            </a:r>
            <a:r>
              <a:rPr lang="pt-BR" sz="2000" i="1" dirty="0" smtClean="0"/>
              <a:t>in vitro </a:t>
            </a:r>
            <a:r>
              <a:rPr lang="pt-BR" sz="2000" dirty="0" err="1" smtClean="0"/>
              <a:t>and</a:t>
            </a:r>
            <a:r>
              <a:rPr lang="pt-BR" sz="2000" dirty="0" smtClean="0"/>
              <a:t> </a:t>
            </a:r>
            <a:r>
              <a:rPr lang="pt-BR" sz="2000" i="1" dirty="0" smtClean="0"/>
              <a:t>in vivo</a:t>
            </a:r>
          </a:p>
          <a:p>
            <a:pPr marL="800100" lvl="1" indent="-342900">
              <a:buAutoNum type="arabicParenR"/>
            </a:pPr>
            <a:r>
              <a:rPr lang="pt-BR" sz="2000" dirty="0" err="1" smtClean="0"/>
              <a:t>Investigate</a:t>
            </a:r>
            <a:r>
              <a:rPr lang="pt-BR" sz="2000" dirty="0" smtClean="0"/>
              <a:t> </a:t>
            </a:r>
            <a:r>
              <a:rPr lang="pt-BR" sz="2000" dirty="0" err="1" smtClean="0"/>
              <a:t>the</a:t>
            </a:r>
            <a:r>
              <a:rPr lang="pt-BR" sz="2000" dirty="0" smtClean="0"/>
              <a:t> </a:t>
            </a:r>
            <a:r>
              <a:rPr lang="pt-BR" sz="2000" dirty="0" err="1" smtClean="0"/>
              <a:t>combination</a:t>
            </a:r>
            <a:r>
              <a:rPr lang="pt-BR" sz="2000" dirty="0" smtClean="0"/>
              <a:t> </a:t>
            </a:r>
            <a:r>
              <a:rPr lang="pt-BR" sz="2000" dirty="0" err="1" smtClean="0"/>
              <a:t>and</a:t>
            </a:r>
            <a:r>
              <a:rPr lang="pt-BR" sz="2000" dirty="0" smtClean="0"/>
              <a:t> </a:t>
            </a:r>
            <a:r>
              <a:rPr lang="pt-BR" sz="2000" dirty="0" err="1" smtClean="0"/>
              <a:t>determining</a:t>
            </a:r>
            <a:r>
              <a:rPr lang="pt-BR" sz="2000" dirty="0" smtClean="0"/>
              <a:t> a </a:t>
            </a:r>
            <a:r>
              <a:rPr lang="pt-BR" sz="2000" dirty="0" err="1" smtClean="0"/>
              <a:t>protocol</a:t>
            </a:r>
            <a:r>
              <a:rPr lang="pt-BR" sz="2000" dirty="0" smtClean="0"/>
              <a:t> </a:t>
            </a:r>
          </a:p>
        </p:txBody>
      </p:sp>
      <p:pic>
        <p:nvPicPr>
          <p:cNvPr id="17" name="Imagem 16"/>
          <p:cNvPicPr/>
          <p:nvPr/>
        </p:nvPicPr>
        <p:blipFill rotWithShape="1">
          <a:blip r:embed="rId6">
            <a:extLst>
              <a:ext uri="{28A0092B-C50C-407E-A947-70E740481C1C}">
                <a14:useLocalDpi xmlns="" xmlns:a14="http://schemas.microsoft.com/office/drawing/2010/main" val="0"/>
              </a:ext>
            </a:extLst>
          </a:blip>
          <a:srcRect l="7341" t="9200" r="11921" b="10380"/>
          <a:stretch/>
        </p:blipFill>
        <p:spPr bwMode="auto">
          <a:xfrm>
            <a:off x="177597" y="4539552"/>
            <a:ext cx="1993517" cy="1983567"/>
          </a:xfrm>
          <a:prstGeom prst="rect">
            <a:avLst/>
          </a:prstGeom>
          <a:noFill/>
          <a:ln>
            <a:noFill/>
          </a:ln>
          <a:extLst>
            <a:ext uri="{53640926-AAD7-44D8-BBD7-CCE9431645EC}">
              <a14:shadowObscured xmlns="" xmlns:a14="http://schemas.microsoft.com/office/drawing/2010/main"/>
            </a:ext>
          </a:extLst>
        </p:spPr>
      </p:pic>
      <p:sp>
        <p:nvSpPr>
          <p:cNvPr id="18" name="CaixaDeTexto 17"/>
          <p:cNvSpPr txBox="1"/>
          <p:nvPr/>
        </p:nvSpPr>
        <p:spPr>
          <a:xfrm>
            <a:off x="1021158" y="5036451"/>
            <a:ext cx="971971" cy="923330"/>
          </a:xfrm>
          <a:prstGeom prst="rect">
            <a:avLst/>
          </a:prstGeom>
          <a:noFill/>
        </p:spPr>
        <p:txBody>
          <a:bodyPr wrap="square" rtlCol="0">
            <a:spAutoFit/>
          </a:bodyPr>
          <a:lstStyle/>
          <a:p>
            <a:r>
              <a:rPr lang="pt-BR" dirty="0" err="1" smtClean="0"/>
              <a:t>Cell</a:t>
            </a:r>
            <a:r>
              <a:rPr lang="pt-BR" dirty="0" smtClean="0"/>
              <a:t> </a:t>
            </a:r>
            <a:r>
              <a:rPr lang="pt-BR" dirty="0" err="1" smtClean="0"/>
              <a:t>cycle</a:t>
            </a:r>
            <a:r>
              <a:rPr lang="pt-BR" dirty="0" smtClean="0"/>
              <a:t> </a:t>
            </a:r>
            <a:r>
              <a:rPr lang="pt-BR" dirty="0" err="1" smtClean="0"/>
              <a:t>analysis</a:t>
            </a:r>
            <a:endParaRPr lang="pt-BR" dirty="0"/>
          </a:p>
        </p:txBody>
      </p:sp>
      <p:pic>
        <p:nvPicPr>
          <p:cNvPr id="20" name="Imagem 19"/>
          <p:cNvPicPr>
            <a:picLocks noChangeAspect="1"/>
          </p:cNvPicPr>
          <p:nvPr/>
        </p:nvPicPr>
        <p:blipFill rotWithShape="1">
          <a:blip r:embed="rId7" cstate="print">
            <a:extLst>
              <a:ext uri="{28A0092B-C50C-407E-A947-70E740481C1C}">
                <a14:useLocalDpi xmlns="" xmlns:a14="http://schemas.microsoft.com/office/drawing/2010/main" val="0"/>
              </a:ext>
            </a:extLst>
          </a:blip>
          <a:srcRect l="22221" t="6779" r="22807" b="10517"/>
          <a:stretch/>
        </p:blipFill>
        <p:spPr>
          <a:xfrm rot="5400000">
            <a:off x="3868646" y="2243153"/>
            <a:ext cx="2484880" cy="1578164"/>
          </a:xfrm>
          <a:prstGeom prst="rect">
            <a:avLst/>
          </a:prstGeom>
        </p:spPr>
      </p:pic>
    </p:spTree>
    <p:extLst>
      <p:ext uri="{BB962C8B-B14F-4D97-AF65-F5344CB8AC3E}">
        <p14:creationId xmlns="" xmlns:p14="http://schemas.microsoft.com/office/powerpoint/2010/main" val="30336872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53712" y="1098551"/>
            <a:ext cx="5621215" cy="1569650"/>
          </a:xfrm>
          <a:prstGeom prst="rect">
            <a:avLst/>
          </a:prstGeom>
        </p:spPr>
        <p:txBody>
          <a:bodyPr lIns="91429" tIns="45715" rIns="91429" bIns="45715">
            <a:spAutoFit/>
          </a:bodyPr>
          <a:lstStyle/>
          <a:p>
            <a:pPr defTabSz="457148" fontAlgn="auto">
              <a:spcAft>
                <a:spcPts val="0"/>
              </a:spcAft>
              <a:defRPr/>
            </a:pPr>
            <a:r>
              <a:rPr lang="pt-BR" sz="9600" spc="50" dirty="0" smtClean="0">
                <a:ln w="11430"/>
                <a:effectLst>
                  <a:outerShdw blurRad="76200" dist="50800" dir="5400000" algn="tl" rotWithShape="0">
                    <a:srgbClr val="000000">
                      <a:alpha val="65000"/>
                    </a:srgbClr>
                  </a:outerShdw>
                </a:effectLst>
                <a:latin typeface="Calibri" pitchFamily="34" charset="0"/>
                <a:ea typeface="MS PGothic" pitchFamily="34" charset="-128"/>
              </a:rPr>
              <a:t>ULCERS</a:t>
            </a:r>
            <a:endParaRPr lang="pt-BR" sz="9600" spc="50" dirty="0">
              <a:ln w="11430"/>
              <a:effectLst>
                <a:outerShdw blurRad="76200" dist="50800" dir="5400000" algn="tl" rotWithShape="0">
                  <a:srgbClr val="000000">
                    <a:alpha val="65000"/>
                  </a:srgbClr>
                </a:outerShdw>
              </a:effectLst>
              <a:latin typeface="Calibri" pitchFamily="34" charset="0"/>
              <a:ea typeface="MS PGothic" pitchFamily="34" charset="-128"/>
            </a:endParaRPr>
          </a:p>
        </p:txBody>
      </p:sp>
      <p:sp>
        <p:nvSpPr>
          <p:cNvPr id="110595" name="Text Box 3"/>
          <p:cNvSpPr txBox="1">
            <a:spLocks noChangeArrowheads="1"/>
          </p:cNvSpPr>
          <p:nvPr/>
        </p:nvSpPr>
        <p:spPr bwMode="auto">
          <a:xfrm>
            <a:off x="6370028" y="6249988"/>
            <a:ext cx="1441938" cy="784820"/>
          </a:xfrm>
          <a:prstGeom prst="rect">
            <a:avLst/>
          </a:prstGeom>
          <a:noFill/>
          <a:ln w="9525">
            <a:noFill/>
            <a:miter lim="800000"/>
            <a:headEnd/>
            <a:tailEnd/>
          </a:ln>
        </p:spPr>
        <p:txBody>
          <a:bodyPr lIns="91429" tIns="45715" rIns="91429" bIns="45715">
            <a:spAutoFit/>
          </a:bodyPr>
          <a:lstStyle/>
          <a:p>
            <a:pPr>
              <a:spcBef>
                <a:spcPct val="50000"/>
              </a:spcBef>
            </a:pPr>
            <a:r>
              <a:rPr lang="pt-BR"/>
              <a:t>Apoio:</a:t>
            </a:r>
          </a:p>
          <a:p>
            <a:pPr>
              <a:spcBef>
                <a:spcPct val="50000"/>
              </a:spcBef>
            </a:pPr>
            <a:endParaRPr lang="pt-B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p:cNvPicPr>
          <p:nvPr/>
        </p:nvPicPr>
        <p:blipFill>
          <a:blip r:embed="rId2"/>
          <a:srcRect r="12573"/>
          <a:stretch>
            <a:fillRect/>
          </a:stretch>
        </p:blipFill>
        <p:spPr bwMode="auto">
          <a:xfrm>
            <a:off x="313592" y="598489"/>
            <a:ext cx="3776297" cy="3240087"/>
          </a:xfrm>
          <a:prstGeom prst="rect">
            <a:avLst/>
          </a:prstGeom>
          <a:noFill/>
          <a:ln w="9525">
            <a:noFill/>
            <a:miter lim="800000"/>
            <a:headEnd/>
            <a:tailEnd/>
          </a:ln>
        </p:spPr>
      </p:pic>
      <p:pic>
        <p:nvPicPr>
          <p:cNvPr id="100355" name="Picture 2"/>
          <p:cNvPicPr>
            <a:picLocks noChangeAspect="1"/>
          </p:cNvPicPr>
          <p:nvPr/>
        </p:nvPicPr>
        <p:blipFill>
          <a:blip r:embed="rId3"/>
          <a:srcRect r="3101" b="7713"/>
          <a:stretch>
            <a:fillRect/>
          </a:stretch>
        </p:blipFill>
        <p:spPr bwMode="auto">
          <a:xfrm>
            <a:off x="4337538" y="3492500"/>
            <a:ext cx="4536831" cy="3240088"/>
          </a:xfrm>
          <a:prstGeom prst="rect">
            <a:avLst/>
          </a:prstGeom>
          <a:noFill/>
          <a:ln w="9525">
            <a:noFill/>
            <a:miter lim="800000"/>
            <a:headEnd/>
            <a:tailEnd/>
          </a:ln>
        </p:spPr>
      </p:pic>
      <p:sp>
        <p:nvSpPr>
          <p:cNvPr id="100356" name="Rectangle 4"/>
          <p:cNvSpPr>
            <a:spLocks noChangeArrowheads="1"/>
          </p:cNvSpPr>
          <p:nvPr/>
        </p:nvSpPr>
        <p:spPr bwMode="auto">
          <a:xfrm>
            <a:off x="3297115" y="103188"/>
            <a:ext cx="2469821" cy="369322"/>
          </a:xfrm>
          <a:prstGeom prst="rect">
            <a:avLst/>
          </a:prstGeom>
          <a:noFill/>
          <a:ln w="9525">
            <a:noFill/>
            <a:miter lim="800000"/>
            <a:headEnd/>
            <a:tailEnd/>
          </a:ln>
        </p:spPr>
        <p:txBody>
          <a:bodyPr wrap="none" lIns="91429" tIns="45715" rIns="91429" bIns="45715">
            <a:spAutoFit/>
          </a:bodyPr>
          <a:lstStyle/>
          <a:p>
            <a:r>
              <a:rPr lang="pt-BR"/>
              <a:t>APLICAÇÃO PROTOCOLO</a:t>
            </a:r>
          </a:p>
        </p:txBody>
      </p:sp>
      <p:sp>
        <p:nvSpPr>
          <p:cNvPr id="100357" name="Rectangle 5"/>
          <p:cNvSpPr>
            <a:spLocks noChangeArrowheads="1"/>
          </p:cNvSpPr>
          <p:nvPr/>
        </p:nvSpPr>
        <p:spPr bwMode="auto">
          <a:xfrm>
            <a:off x="5751635" y="1687513"/>
            <a:ext cx="1859141" cy="369322"/>
          </a:xfrm>
          <a:prstGeom prst="rect">
            <a:avLst/>
          </a:prstGeom>
          <a:noFill/>
          <a:ln w="9525">
            <a:noFill/>
            <a:miter lim="800000"/>
            <a:headEnd/>
            <a:tailEnd/>
          </a:ln>
        </p:spPr>
        <p:txBody>
          <a:bodyPr wrap="none" lIns="91429" tIns="45715" rIns="91429" bIns="45715">
            <a:spAutoFit/>
          </a:bodyPr>
          <a:lstStyle/>
          <a:p>
            <a:r>
              <a:rPr lang="pt-BR">
                <a:latin typeface="Wingdings" pitchFamily="2" charset="2"/>
                <a:ea typeface="Wingdings" pitchFamily="2" charset="2"/>
                <a:cs typeface="Wingdings" pitchFamily="2" charset="2"/>
                <a:sym typeface="Wingdings" pitchFamily="2" charset="2"/>
              </a:rPr>
              <a:t></a:t>
            </a:r>
            <a:r>
              <a:rPr lang="pt-BR">
                <a:latin typeface="Lucida Grande"/>
                <a:ea typeface="Lucida Grande"/>
                <a:cs typeface="Lucida Grande"/>
              </a:rPr>
              <a:t> </a:t>
            </a:r>
            <a:r>
              <a:rPr lang="pt-BR"/>
              <a:t>LASERTERAPIA</a:t>
            </a:r>
          </a:p>
        </p:txBody>
      </p:sp>
      <p:sp>
        <p:nvSpPr>
          <p:cNvPr id="100358" name="Rectangle 6"/>
          <p:cNvSpPr>
            <a:spLocks noChangeArrowheads="1"/>
          </p:cNvSpPr>
          <p:nvPr/>
        </p:nvSpPr>
        <p:spPr bwMode="auto">
          <a:xfrm>
            <a:off x="1143000" y="5002213"/>
            <a:ext cx="1991229" cy="369322"/>
          </a:xfrm>
          <a:prstGeom prst="rect">
            <a:avLst/>
          </a:prstGeom>
          <a:noFill/>
          <a:ln w="9525">
            <a:noFill/>
            <a:miter lim="800000"/>
            <a:headEnd/>
            <a:tailEnd/>
          </a:ln>
        </p:spPr>
        <p:txBody>
          <a:bodyPr wrap="none" lIns="91429" tIns="45715" rIns="91429" bIns="45715">
            <a:spAutoFit/>
          </a:bodyPr>
          <a:lstStyle/>
          <a:p>
            <a:r>
              <a:rPr lang="pt-BR"/>
              <a:t>BIOMEMBRANA </a:t>
            </a:r>
            <a:r>
              <a:rPr lang="pt-BR">
                <a:latin typeface="Wingdings" pitchFamily="2" charset="2"/>
                <a:ea typeface="Wingdings" pitchFamily="2" charset="2"/>
                <a:cs typeface="Wingdings" pitchFamily="2" charset="2"/>
                <a:sym typeface="Wingdings" pitchFamily="2" charset="2"/>
              </a:rPr>
              <a:t></a:t>
            </a:r>
            <a:endParaRPr lang="pt-B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aixaDeTexto 1"/>
          <p:cNvSpPr txBox="1">
            <a:spLocks noChangeArrowheads="1"/>
          </p:cNvSpPr>
          <p:nvPr/>
        </p:nvSpPr>
        <p:spPr bwMode="auto">
          <a:xfrm>
            <a:off x="0" y="428625"/>
            <a:ext cx="8868508" cy="800100"/>
          </a:xfrm>
          <a:prstGeom prst="rect">
            <a:avLst/>
          </a:prstGeom>
          <a:noFill/>
          <a:ln w="9525">
            <a:noFill/>
            <a:miter lim="800000"/>
            <a:headEnd/>
            <a:tailEnd/>
          </a:ln>
        </p:spPr>
        <p:txBody>
          <a:bodyPr lIns="91429" tIns="45715" rIns="91429" bIns="45715">
            <a:spAutoFit/>
          </a:bodyPr>
          <a:lstStyle/>
          <a:p>
            <a:r>
              <a:rPr lang="pt-BR" sz="2300"/>
              <a:t>PHOTODINAMIC THERAPY, </a:t>
            </a:r>
            <a:r>
              <a:rPr lang="en-US" sz="2300"/>
              <a:t>LASERTHERAPY and BIOMEMBRANE in TREATMENT of VENOUS ULCER </a:t>
            </a:r>
            <a:endParaRPr lang="pt-BR" sz="2300">
              <a:solidFill>
                <a:schemeClr val="bg1"/>
              </a:solidFill>
            </a:endParaRPr>
          </a:p>
        </p:txBody>
      </p:sp>
      <p:pic>
        <p:nvPicPr>
          <p:cNvPr id="101379" name="Picture 19" descr="P1050835.JPG"/>
          <p:cNvPicPr>
            <a:picLocks noChangeAspect="1"/>
          </p:cNvPicPr>
          <p:nvPr/>
        </p:nvPicPr>
        <p:blipFill>
          <a:blip r:embed="rId2"/>
          <a:srcRect/>
          <a:stretch>
            <a:fillRect/>
          </a:stretch>
        </p:blipFill>
        <p:spPr bwMode="auto">
          <a:xfrm>
            <a:off x="442547" y="1557339"/>
            <a:ext cx="3169627" cy="2376487"/>
          </a:xfrm>
          <a:prstGeom prst="rect">
            <a:avLst/>
          </a:prstGeom>
          <a:noFill/>
          <a:ln w="38100">
            <a:solidFill>
              <a:schemeClr val="tx1"/>
            </a:solidFill>
            <a:miter lim="800000"/>
            <a:headEnd/>
            <a:tailEnd/>
          </a:ln>
        </p:spPr>
      </p:pic>
      <p:pic>
        <p:nvPicPr>
          <p:cNvPr id="101380" name="Picture 20" descr="tn_54.jpg"/>
          <p:cNvPicPr>
            <a:picLocks noChangeAspect="1"/>
          </p:cNvPicPr>
          <p:nvPr/>
        </p:nvPicPr>
        <p:blipFill>
          <a:blip r:embed="rId3"/>
          <a:srcRect t="4189" b="15968"/>
          <a:stretch>
            <a:fillRect/>
          </a:stretch>
        </p:blipFill>
        <p:spPr bwMode="auto">
          <a:xfrm>
            <a:off x="5651989" y="1633539"/>
            <a:ext cx="2880946" cy="2300287"/>
          </a:xfrm>
          <a:prstGeom prst="rect">
            <a:avLst/>
          </a:prstGeom>
          <a:noFill/>
          <a:ln w="38100">
            <a:solidFill>
              <a:srgbClr val="000000"/>
            </a:solidFill>
            <a:miter lim="800000"/>
            <a:headEnd/>
            <a:tailEnd/>
          </a:ln>
        </p:spPr>
      </p:pic>
      <p:pic>
        <p:nvPicPr>
          <p:cNvPr id="31" name="Imagem 3"/>
          <p:cNvPicPr>
            <a:picLocks noChangeAspect="1" noChangeArrowheads="1"/>
          </p:cNvPicPr>
          <p:nvPr/>
        </p:nvPicPr>
        <p:blipFill>
          <a:blip r:embed="rId4"/>
          <a:srcRect l="12389" t="17732" r="38480" b="29723"/>
          <a:stretch>
            <a:fillRect/>
          </a:stretch>
        </p:blipFill>
        <p:spPr bwMode="auto">
          <a:xfrm>
            <a:off x="2987920" y="4076701"/>
            <a:ext cx="3009900" cy="2405063"/>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01382" name="TextBox 2"/>
          <p:cNvSpPr txBox="1">
            <a:spLocks noChangeArrowheads="1"/>
          </p:cNvSpPr>
          <p:nvPr/>
        </p:nvSpPr>
        <p:spPr bwMode="auto">
          <a:xfrm>
            <a:off x="539262" y="4005263"/>
            <a:ext cx="2314907" cy="369322"/>
          </a:xfrm>
          <a:prstGeom prst="rect">
            <a:avLst/>
          </a:prstGeom>
          <a:noFill/>
          <a:ln w="9525">
            <a:noFill/>
            <a:miter lim="800000"/>
            <a:headEnd/>
            <a:tailEnd/>
          </a:ln>
        </p:spPr>
        <p:txBody>
          <a:bodyPr wrap="none" lIns="91429" tIns="45715" rIns="91429" bIns="45715">
            <a:spAutoFit/>
          </a:bodyPr>
          <a:lstStyle/>
          <a:p>
            <a:r>
              <a:rPr lang="en-US"/>
              <a:t>Photodynamic therapy</a:t>
            </a:r>
          </a:p>
        </p:txBody>
      </p:sp>
      <p:sp>
        <p:nvSpPr>
          <p:cNvPr id="101383" name="TextBox 31"/>
          <p:cNvSpPr txBox="1">
            <a:spLocks noChangeArrowheads="1"/>
          </p:cNvSpPr>
          <p:nvPr/>
        </p:nvSpPr>
        <p:spPr bwMode="auto">
          <a:xfrm>
            <a:off x="6588370" y="3924300"/>
            <a:ext cx="1513597" cy="369322"/>
          </a:xfrm>
          <a:prstGeom prst="rect">
            <a:avLst/>
          </a:prstGeom>
          <a:noFill/>
          <a:ln w="9525">
            <a:noFill/>
            <a:miter lim="800000"/>
            <a:headEnd/>
            <a:tailEnd/>
          </a:ln>
        </p:spPr>
        <p:txBody>
          <a:bodyPr wrap="none" lIns="91429" tIns="45715" rIns="91429" bIns="45715">
            <a:spAutoFit/>
          </a:bodyPr>
          <a:lstStyle/>
          <a:p>
            <a:r>
              <a:rPr lang="en-US"/>
              <a:t>Biomembrane</a:t>
            </a:r>
          </a:p>
        </p:txBody>
      </p:sp>
      <p:sp>
        <p:nvSpPr>
          <p:cNvPr id="101384" name="TextBox 32"/>
          <p:cNvSpPr txBox="1">
            <a:spLocks noChangeArrowheads="1"/>
          </p:cNvSpPr>
          <p:nvPr/>
        </p:nvSpPr>
        <p:spPr bwMode="auto">
          <a:xfrm>
            <a:off x="3921369" y="6488113"/>
            <a:ext cx="1403439" cy="369322"/>
          </a:xfrm>
          <a:prstGeom prst="rect">
            <a:avLst/>
          </a:prstGeom>
          <a:noFill/>
          <a:ln w="9525">
            <a:noFill/>
            <a:miter lim="800000"/>
            <a:headEnd/>
            <a:tailEnd/>
          </a:ln>
        </p:spPr>
        <p:txBody>
          <a:bodyPr wrap="none" lIns="91429" tIns="45715" rIns="91429" bIns="45715">
            <a:spAutoFit/>
          </a:bodyPr>
          <a:lstStyle/>
          <a:p>
            <a:r>
              <a:rPr lang="en-US"/>
              <a:t>Lasertherapy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Número de Slide 1"/>
          <p:cNvSpPr>
            <a:spLocks noGrp="1"/>
          </p:cNvSpPr>
          <p:nvPr>
            <p:ph type="sldNum" sz="quarter" idx="12"/>
          </p:nvPr>
        </p:nvSpPr>
        <p:spPr>
          <a:noFill/>
        </p:spPr>
        <p:txBody>
          <a:bodyPr/>
          <a:lstStyle/>
          <a:p>
            <a:fld id="{E68ECA90-201B-47E5-96B4-679475535567}" type="slidenum">
              <a:rPr lang="pt-BR" smtClean="0"/>
              <a:pPr/>
              <a:t>48</a:t>
            </a:fld>
            <a:endParaRPr lang="pt-BR" smtClean="0"/>
          </a:p>
        </p:txBody>
      </p:sp>
      <p:pic>
        <p:nvPicPr>
          <p:cNvPr id="107523" name="Imagem 2"/>
          <p:cNvPicPr>
            <a:picLocks noChangeAspect="1" noChangeArrowheads="1"/>
          </p:cNvPicPr>
          <p:nvPr/>
        </p:nvPicPr>
        <p:blipFill>
          <a:blip r:embed="rId3"/>
          <a:srcRect/>
          <a:stretch>
            <a:fillRect/>
          </a:stretch>
        </p:blipFill>
        <p:spPr bwMode="auto">
          <a:xfrm>
            <a:off x="611066" y="1795463"/>
            <a:ext cx="8137280" cy="3713162"/>
          </a:xfrm>
          <a:prstGeom prst="rect">
            <a:avLst/>
          </a:prstGeom>
          <a:noFill/>
          <a:ln w="9525">
            <a:noFill/>
            <a:miter lim="800000"/>
            <a:headEnd/>
            <a:tailEnd/>
          </a:ln>
        </p:spPr>
      </p:pic>
      <p:grpSp>
        <p:nvGrpSpPr>
          <p:cNvPr id="2" name="Grupo 3"/>
          <p:cNvGrpSpPr>
            <a:grpSpLocks/>
          </p:cNvGrpSpPr>
          <p:nvPr/>
        </p:nvGrpSpPr>
        <p:grpSpPr bwMode="auto">
          <a:xfrm>
            <a:off x="-86458" y="473075"/>
            <a:ext cx="9120555" cy="858838"/>
            <a:chOff x="-79137" y="228146"/>
            <a:chExt cx="9208615" cy="859567"/>
          </a:xfrm>
        </p:grpSpPr>
        <p:sp>
          <p:nvSpPr>
            <p:cNvPr id="5" name="Retângulo 4"/>
            <p:cNvSpPr/>
            <p:nvPr/>
          </p:nvSpPr>
          <p:spPr>
            <a:xfrm rot="5400000">
              <a:off x="4136814" y="-3904952"/>
              <a:ext cx="859567" cy="91257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pt-BR"/>
            </a:p>
          </p:txBody>
        </p:sp>
        <p:sp>
          <p:nvSpPr>
            <p:cNvPr id="107527" name="CaixaDeTexto 5"/>
            <p:cNvSpPr txBox="1">
              <a:spLocks noChangeArrowheads="1"/>
            </p:cNvSpPr>
            <p:nvPr/>
          </p:nvSpPr>
          <p:spPr bwMode="auto">
            <a:xfrm>
              <a:off x="-79137" y="331237"/>
              <a:ext cx="9124677" cy="585271"/>
            </a:xfrm>
            <a:prstGeom prst="rect">
              <a:avLst/>
            </a:prstGeom>
            <a:noFill/>
            <a:ln w="9525">
              <a:noFill/>
              <a:miter lim="800000"/>
              <a:headEnd/>
              <a:tailEnd/>
            </a:ln>
          </p:spPr>
          <p:txBody>
            <a:bodyPr>
              <a:spAutoFit/>
            </a:bodyPr>
            <a:lstStyle/>
            <a:p>
              <a:r>
                <a:rPr lang="pt-BR" altLang="pt-BR" sz="1600">
                  <a:cs typeface="Times New Roman" pitchFamily="18" charset="0"/>
                </a:rPr>
                <a:t>Evolução do tratamento de ulceras venosas . A)  Úlcera venosa no ínicio do tratamento.  B) Durante o tratamento 3ª sessão.  C) Durante o tratamento 6ªsessão. D) após a  8ªsessão</a:t>
              </a:r>
              <a:endParaRPr lang="pt-BR" altLang="pt-BR" sz="1600"/>
            </a:p>
          </p:txBody>
        </p:sp>
      </p:grpSp>
      <p:sp>
        <p:nvSpPr>
          <p:cNvPr id="107525" name="CaixaDeTexto 6"/>
          <p:cNvSpPr txBox="1">
            <a:spLocks noChangeArrowheads="1"/>
          </p:cNvSpPr>
          <p:nvPr/>
        </p:nvSpPr>
        <p:spPr bwMode="auto">
          <a:xfrm>
            <a:off x="6084278" y="5805488"/>
            <a:ext cx="2664069" cy="369322"/>
          </a:xfrm>
          <a:prstGeom prst="rect">
            <a:avLst/>
          </a:prstGeom>
          <a:noFill/>
          <a:ln w="9525">
            <a:noFill/>
            <a:miter lim="800000"/>
            <a:headEnd/>
            <a:tailEnd/>
          </a:ln>
        </p:spPr>
        <p:txBody>
          <a:bodyPr lIns="91429" tIns="45715" rIns="91429" bIns="45715">
            <a:spAutoFit/>
          </a:bodyPr>
          <a:lstStyle/>
          <a:p>
            <a:r>
              <a:rPr lang="pt-BR" altLang="pt-BR"/>
              <a:t>Tempo de úlcera: 12anos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ço Reservado para Número de Slide 1"/>
          <p:cNvSpPr>
            <a:spLocks noGrp="1"/>
          </p:cNvSpPr>
          <p:nvPr>
            <p:ph type="sldNum" sz="quarter" idx="12"/>
          </p:nvPr>
        </p:nvSpPr>
        <p:spPr>
          <a:noFill/>
        </p:spPr>
        <p:txBody>
          <a:bodyPr/>
          <a:lstStyle/>
          <a:p>
            <a:fld id="{83E8CB17-B107-47A6-B77D-ED71B5A3723A}" type="slidenum">
              <a:rPr lang="pt-BR" smtClean="0"/>
              <a:pPr/>
              <a:t>49</a:t>
            </a:fld>
            <a:endParaRPr lang="pt-BR" smtClean="0"/>
          </a:p>
        </p:txBody>
      </p:sp>
      <p:pic>
        <p:nvPicPr>
          <p:cNvPr id="3" name="Imagem 2"/>
          <p:cNvPicPr>
            <a:picLocks noChangeAspect="1"/>
          </p:cNvPicPr>
          <p:nvPr/>
        </p:nvPicPr>
        <p:blipFill>
          <a:blip r:embed="rId2"/>
          <a:srcRect/>
          <a:stretch>
            <a:fillRect/>
          </a:stretch>
        </p:blipFill>
        <p:spPr bwMode="auto">
          <a:xfrm>
            <a:off x="1806820" y="1412875"/>
            <a:ext cx="2737338" cy="36068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extLst>
        </p:spPr>
      </p:pic>
      <p:pic>
        <p:nvPicPr>
          <p:cNvPr id="4" name="Imagem 3"/>
          <p:cNvPicPr>
            <a:picLocks noChangeAspect="1"/>
          </p:cNvPicPr>
          <p:nvPr/>
        </p:nvPicPr>
        <p:blipFill>
          <a:blip r:embed="rId3"/>
          <a:srcRect t="19089" b="-2"/>
          <a:stretch>
            <a:fillRect/>
          </a:stretch>
        </p:blipFill>
        <p:spPr bwMode="auto">
          <a:xfrm>
            <a:off x="4865077" y="1412875"/>
            <a:ext cx="2813538" cy="36068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extLst>
        </p:spPr>
      </p:pic>
      <p:sp>
        <p:nvSpPr>
          <p:cNvPr id="7" name="CaixaDeTexto 6"/>
          <p:cNvSpPr txBox="1"/>
          <p:nvPr/>
        </p:nvSpPr>
        <p:spPr>
          <a:xfrm>
            <a:off x="54220" y="404814"/>
            <a:ext cx="9035562" cy="338137"/>
          </a:xfrm>
          <a:prstGeom prst="rect">
            <a:avLst/>
          </a:prstGeom>
          <a:solidFill>
            <a:schemeClr val="accent6"/>
          </a:solidFill>
        </p:spPr>
        <p:txBody>
          <a:bodyPr lIns="91429" tIns="45715" rIns="91429" bIns="45715">
            <a:spAutoFit/>
          </a:bodyPr>
          <a:lstStyle/>
          <a:p>
            <a:pPr>
              <a:defRPr/>
            </a:pPr>
            <a:r>
              <a:rPr lang="pt-BR" sz="1600" dirty="0">
                <a:cs typeface="Times New Roman" panose="02020603050405020304" pitchFamily="18" charset="0"/>
              </a:rPr>
              <a:t>Evolução do tratamento de ulceras venosas . A)  Úlcera venosa no </a:t>
            </a:r>
            <a:r>
              <a:rPr lang="pt-BR" sz="1600" dirty="0" err="1">
                <a:cs typeface="Times New Roman" panose="02020603050405020304" pitchFamily="18" charset="0"/>
              </a:rPr>
              <a:t>ínicio</a:t>
            </a:r>
            <a:r>
              <a:rPr lang="pt-BR" sz="1600" dirty="0">
                <a:cs typeface="Times New Roman" panose="02020603050405020304" pitchFamily="18" charset="0"/>
              </a:rPr>
              <a:t> do tratamento.  B) após a  4ªsessão</a:t>
            </a:r>
            <a:endParaRPr lang="pt-BR" sz="1600" dirty="0">
              <a:latin typeface="Arial" charset="0"/>
              <a:cs typeface="Arial" charset="0"/>
            </a:endParaRPr>
          </a:p>
        </p:txBody>
      </p:sp>
      <p:sp>
        <p:nvSpPr>
          <p:cNvPr id="108550" name="CaixaDeTexto 8"/>
          <p:cNvSpPr txBox="1">
            <a:spLocks noChangeArrowheads="1"/>
          </p:cNvSpPr>
          <p:nvPr/>
        </p:nvSpPr>
        <p:spPr bwMode="auto">
          <a:xfrm>
            <a:off x="5725259" y="5805489"/>
            <a:ext cx="2662603" cy="369322"/>
          </a:xfrm>
          <a:prstGeom prst="rect">
            <a:avLst/>
          </a:prstGeom>
          <a:noFill/>
          <a:ln w="9525">
            <a:noFill/>
            <a:miter lim="800000"/>
            <a:headEnd/>
            <a:tailEnd/>
          </a:ln>
        </p:spPr>
        <p:txBody>
          <a:bodyPr lIns="91429" tIns="45715" rIns="91429" bIns="45715">
            <a:spAutoFit/>
          </a:bodyPr>
          <a:lstStyle/>
          <a:p>
            <a:r>
              <a:rPr lang="pt-BR" altLang="pt-BR"/>
              <a:t>Tempo de úlcera: 6meses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9" name="Picture 7" descr="cepof"/>
          <p:cNvPicPr>
            <a:picLocks noChangeAspect="1" noChangeArrowheads="1"/>
          </p:cNvPicPr>
          <p:nvPr/>
        </p:nvPicPr>
        <p:blipFill>
          <a:blip r:embed="rId2"/>
          <a:srcRect/>
          <a:stretch>
            <a:fillRect/>
          </a:stretch>
        </p:blipFill>
        <p:spPr bwMode="auto">
          <a:xfrm>
            <a:off x="6286512" y="357166"/>
            <a:ext cx="1524000" cy="876300"/>
          </a:xfrm>
          <a:prstGeom prst="rect">
            <a:avLst/>
          </a:prstGeom>
          <a:noFill/>
        </p:spPr>
      </p:pic>
      <p:pic>
        <p:nvPicPr>
          <p:cNvPr id="9" name="Picture 6" descr="MVC-384F"/>
          <p:cNvPicPr>
            <a:picLocks noChangeAspect="1" noChangeArrowheads="1"/>
          </p:cNvPicPr>
          <p:nvPr/>
        </p:nvPicPr>
        <p:blipFill>
          <a:blip r:embed="rId3"/>
          <a:srcRect/>
          <a:stretch>
            <a:fillRect/>
          </a:stretch>
        </p:blipFill>
        <p:spPr>
          <a:xfrm>
            <a:off x="785786" y="3929066"/>
            <a:ext cx="3334358" cy="2500330"/>
          </a:xfrm>
          <a:prstGeom prst="rect">
            <a:avLst/>
          </a:prstGeom>
          <a:noFill/>
          <a:ln/>
        </p:spPr>
      </p:pic>
      <p:sp>
        <p:nvSpPr>
          <p:cNvPr id="10" name="CaixaDeTexto 9"/>
          <p:cNvSpPr txBox="1"/>
          <p:nvPr/>
        </p:nvSpPr>
        <p:spPr>
          <a:xfrm>
            <a:off x="1071538" y="285728"/>
            <a:ext cx="5857916" cy="584775"/>
          </a:xfrm>
          <a:prstGeom prst="rect">
            <a:avLst/>
          </a:prstGeom>
          <a:noFill/>
        </p:spPr>
        <p:txBody>
          <a:bodyPr wrap="square" rtlCol="0">
            <a:spAutoFit/>
          </a:bodyPr>
          <a:lstStyle/>
          <a:p>
            <a:r>
              <a:rPr lang="en-US" sz="3200" b="1" dirty="0" smtClean="0"/>
              <a:t>ATOMIC CLOCK</a:t>
            </a:r>
            <a:endParaRPr lang="en-US" sz="3200" b="1" dirty="0"/>
          </a:p>
        </p:txBody>
      </p:sp>
      <p:pic>
        <p:nvPicPr>
          <p:cNvPr id="11" name="Picture 2" descr="Daniel Varela Magalhães"/>
          <p:cNvPicPr>
            <a:picLocks noChangeAspect="1" noChangeArrowheads="1"/>
          </p:cNvPicPr>
          <p:nvPr/>
        </p:nvPicPr>
        <p:blipFill>
          <a:blip r:embed="rId4"/>
          <a:srcRect/>
          <a:stretch>
            <a:fillRect/>
          </a:stretch>
        </p:blipFill>
        <p:spPr bwMode="auto">
          <a:xfrm>
            <a:off x="5357818" y="1428736"/>
            <a:ext cx="1571636" cy="1934780"/>
          </a:xfrm>
          <a:prstGeom prst="rect">
            <a:avLst/>
          </a:prstGeom>
          <a:noFill/>
          <a:ln w="9525">
            <a:noFill/>
            <a:miter lim="800000"/>
            <a:headEnd/>
            <a:tailEnd/>
          </a:ln>
        </p:spPr>
      </p:pic>
      <p:pic>
        <p:nvPicPr>
          <p:cNvPr id="12" name="Picture 25"/>
          <p:cNvPicPr>
            <a:picLocks noChangeAspect="1" noChangeArrowheads="1"/>
          </p:cNvPicPr>
          <p:nvPr/>
        </p:nvPicPr>
        <p:blipFill>
          <a:blip r:embed="rId5"/>
          <a:srcRect/>
          <a:stretch>
            <a:fillRect/>
          </a:stretch>
        </p:blipFill>
        <p:spPr bwMode="auto">
          <a:xfrm>
            <a:off x="4357686" y="4143380"/>
            <a:ext cx="3396906" cy="2354264"/>
          </a:xfrm>
          <a:prstGeom prst="rect">
            <a:avLst/>
          </a:prstGeom>
          <a:noFill/>
          <a:ln w="9525">
            <a:noFill/>
            <a:round/>
            <a:headEnd/>
            <a:tailEnd/>
          </a:ln>
        </p:spPr>
      </p:pic>
      <p:pic>
        <p:nvPicPr>
          <p:cNvPr id="13" name="image3.jpg"/>
          <p:cNvPicPr/>
          <p:nvPr/>
        </p:nvPicPr>
        <p:blipFill>
          <a:blip r:embed="rId6" cstate="print"/>
          <a:srcRect/>
          <a:stretch>
            <a:fillRect/>
          </a:stretch>
        </p:blipFill>
        <p:spPr>
          <a:xfrm>
            <a:off x="857224" y="1285860"/>
            <a:ext cx="3371855" cy="2355856"/>
          </a:xfrm>
          <a:prstGeom prst="rect">
            <a:avLst/>
          </a:prstGeom>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BNDES\MEXICO\feridas-bahia\26.JPG"/>
          <p:cNvPicPr>
            <a:picLocks noChangeAspect="1" noChangeArrowheads="1"/>
          </p:cNvPicPr>
          <p:nvPr/>
        </p:nvPicPr>
        <p:blipFill>
          <a:blip r:embed="rId3"/>
          <a:srcRect/>
          <a:stretch>
            <a:fillRect/>
          </a:stretch>
        </p:blipFill>
        <p:spPr bwMode="auto">
          <a:xfrm>
            <a:off x="285750" y="571500"/>
            <a:ext cx="2667000" cy="2000250"/>
          </a:xfrm>
          <a:prstGeom prst="rect">
            <a:avLst/>
          </a:prstGeom>
          <a:noFill/>
          <a:ln w="9525">
            <a:noFill/>
            <a:miter lim="800000"/>
            <a:headEnd/>
            <a:tailEnd/>
          </a:ln>
        </p:spPr>
      </p:pic>
      <p:pic>
        <p:nvPicPr>
          <p:cNvPr id="109571" name="Picture 3" descr="C:\BNDES\MEXICO\feridas-bahia\46.JPG"/>
          <p:cNvPicPr>
            <a:picLocks noChangeAspect="1" noChangeArrowheads="1"/>
          </p:cNvPicPr>
          <p:nvPr/>
        </p:nvPicPr>
        <p:blipFill>
          <a:blip r:embed="rId4"/>
          <a:srcRect/>
          <a:stretch>
            <a:fillRect/>
          </a:stretch>
        </p:blipFill>
        <p:spPr bwMode="auto">
          <a:xfrm>
            <a:off x="2785696" y="2286001"/>
            <a:ext cx="2952750" cy="2214563"/>
          </a:xfrm>
          <a:prstGeom prst="rect">
            <a:avLst/>
          </a:prstGeom>
          <a:noFill/>
          <a:ln w="9525">
            <a:noFill/>
            <a:miter lim="800000"/>
            <a:headEnd/>
            <a:tailEnd/>
          </a:ln>
        </p:spPr>
      </p:pic>
      <p:pic>
        <p:nvPicPr>
          <p:cNvPr id="109572" name="Picture 4" descr="C:\BNDES\MEXICO\feridas-bahia\55.jpg"/>
          <p:cNvPicPr>
            <a:picLocks noChangeAspect="1" noChangeArrowheads="1"/>
          </p:cNvPicPr>
          <p:nvPr/>
        </p:nvPicPr>
        <p:blipFill>
          <a:blip r:embed="rId5"/>
          <a:srcRect/>
          <a:stretch>
            <a:fillRect/>
          </a:stretch>
        </p:blipFill>
        <p:spPr bwMode="auto">
          <a:xfrm>
            <a:off x="5643197" y="4143375"/>
            <a:ext cx="3071446" cy="2286000"/>
          </a:xfrm>
          <a:prstGeom prst="rect">
            <a:avLst/>
          </a:prstGeom>
          <a:noFill/>
          <a:ln w="9525">
            <a:noFill/>
            <a:miter lim="800000"/>
            <a:headEnd/>
            <a:tailEnd/>
          </a:ln>
        </p:spPr>
      </p:pic>
      <p:sp>
        <p:nvSpPr>
          <p:cNvPr id="109573" name="CaixaDeTexto 4"/>
          <p:cNvSpPr txBox="1">
            <a:spLocks noChangeArrowheads="1"/>
          </p:cNvSpPr>
          <p:nvPr/>
        </p:nvSpPr>
        <p:spPr bwMode="auto">
          <a:xfrm>
            <a:off x="3571143" y="571500"/>
            <a:ext cx="4929554" cy="369322"/>
          </a:xfrm>
          <a:prstGeom prst="rect">
            <a:avLst/>
          </a:prstGeom>
          <a:noFill/>
          <a:ln w="9525">
            <a:noFill/>
            <a:miter lim="800000"/>
            <a:headEnd/>
            <a:tailEnd/>
          </a:ln>
        </p:spPr>
        <p:txBody>
          <a:bodyPr lIns="91429" tIns="45715" rIns="91429" bIns="45715">
            <a:spAutoFit/>
          </a:bodyPr>
          <a:lstStyle/>
          <a:p>
            <a:r>
              <a:rPr lang="en-US"/>
              <a:t>ULCERS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038958" y="503239"/>
          <a:ext cx="7631723" cy="2865437"/>
        </p:xfrm>
        <a:graphic>
          <a:graphicData uri="http://schemas.openxmlformats.org/presentationml/2006/ole">
            <p:oleObj spid="_x0000_s152578" name="Imagem de bitmap" r:id="rId3" imgW="5276190" imgH="1980952" progId="PBrush">
              <p:embed/>
            </p:oleObj>
          </a:graphicData>
        </a:graphic>
      </p:graphicFrame>
      <p:graphicFrame>
        <p:nvGraphicFramePr>
          <p:cNvPr id="10243" name="Object 3"/>
          <p:cNvGraphicFramePr>
            <a:graphicFrameLocks noChangeAspect="1"/>
          </p:cNvGraphicFramePr>
          <p:nvPr/>
        </p:nvGraphicFramePr>
        <p:xfrm>
          <a:off x="1053613" y="3357564"/>
          <a:ext cx="7617069" cy="2871787"/>
        </p:xfrm>
        <a:graphic>
          <a:graphicData uri="http://schemas.openxmlformats.org/presentationml/2006/ole">
            <p:oleObj spid="_x0000_s152579" name="Imagem de bitmap" r:id="rId4" imgW="5304762" imgH="2000000" progId="PBrush">
              <p:embed/>
            </p:oleObj>
          </a:graphicData>
        </a:graphic>
      </p:graphicFrame>
      <p:sp>
        <p:nvSpPr>
          <p:cNvPr id="10244" name="Text Box 5"/>
          <p:cNvSpPr txBox="1">
            <a:spLocks noChangeArrowheads="1"/>
          </p:cNvSpPr>
          <p:nvPr/>
        </p:nvSpPr>
        <p:spPr bwMode="auto">
          <a:xfrm>
            <a:off x="6301154" y="6237288"/>
            <a:ext cx="2086708" cy="784820"/>
          </a:xfrm>
          <a:prstGeom prst="rect">
            <a:avLst/>
          </a:prstGeom>
          <a:noFill/>
          <a:ln w="9525">
            <a:noFill/>
            <a:miter lim="800000"/>
            <a:headEnd/>
            <a:tailEnd/>
          </a:ln>
        </p:spPr>
        <p:txBody>
          <a:bodyPr lIns="91429" tIns="45715" rIns="91429" bIns="45715">
            <a:spAutoFit/>
          </a:bodyPr>
          <a:lstStyle/>
          <a:p>
            <a:pPr>
              <a:spcBef>
                <a:spcPct val="50000"/>
              </a:spcBef>
            </a:pPr>
            <a:r>
              <a:rPr lang="pt-BR"/>
              <a:t>Apoio:</a:t>
            </a:r>
          </a:p>
          <a:p>
            <a:pPr>
              <a:spcBef>
                <a:spcPct val="50000"/>
              </a:spcBef>
            </a:pPr>
            <a:endParaRPr lang="pt-B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000859" y="3589339"/>
          <a:ext cx="7517423" cy="2727325"/>
        </p:xfrm>
        <a:graphic>
          <a:graphicData uri="http://schemas.openxmlformats.org/presentationml/2006/ole">
            <p:oleObj spid="_x0000_s153602" name="Imagem de bitmap" r:id="rId3" imgW="5380952" imgH="1952898" progId="PBrush">
              <p:embed/>
            </p:oleObj>
          </a:graphicData>
        </a:graphic>
      </p:graphicFrame>
      <p:graphicFrame>
        <p:nvGraphicFramePr>
          <p:cNvPr id="11267" name="Object 3"/>
          <p:cNvGraphicFramePr>
            <a:graphicFrameLocks noChangeAspect="1"/>
          </p:cNvGraphicFramePr>
          <p:nvPr/>
        </p:nvGraphicFramePr>
        <p:xfrm>
          <a:off x="1000858" y="227013"/>
          <a:ext cx="7631723" cy="3236912"/>
        </p:xfrm>
        <a:graphic>
          <a:graphicData uri="http://schemas.openxmlformats.org/presentationml/2006/ole">
            <p:oleObj spid="_x0000_s153603" name="Imagem de bitmap" r:id="rId4" imgW="5361905" imgH="2247619" progId="PBrush">
              <p:embed/>
            </p:oleObj>
          </a:graphicData>
        </a:graphic>
      </p:graphicFrame>
      <p:sp>
        <p:nvSpPr>
          <p:cNvPr id="11268" name="Text Box 5"/>
          <p:cNvSpPr txBox="1">
            <a:spLocks noChangeArrowheads="1"/>
          </p:cNvSpPr>
          <p:nvPr/>
        </p:nvSpPr>
        <p:spPr bwMode="auto">
          <a:xfrm>
            <a:off x="6372958" y="6321426"/>
            <a:ext cx="1295400" cy="784820"/>
          </a:xfrm>
          <a:prstGeom prst="rect">
            <a:avLst/>
          </a:prstGeom>
          <a:noFill/>
          <a:ln w="9525">
            <a:noFill/>
            <a:miter lim="800000"/>
            <a:headEnd/>
            <a:tailEnd/>
          </a:ln>
        </p:spPr>
        <p:txBody>
          <a:bodyPr lIns="91429" tIns="45715" rIns="91429" bIns="45715">
            <a:spAutoFit/>
          </a:bodyPr>
          <a:lstStyle/>
          <a:p>
            <a:pPr>
              <a:spcBef>
                <a:spcPct val="50000"/>
              </a:spcBef>
            </a:pPr>
            <a:r>
              <a:rPr lang="pt-BR"/>
              <a:t>Apoio:</a:t>
            </a:r>
          </a:p>
          <a:p>
            <a:pPr>
              <a:spcBef>
                <a:spcPct val="50000"/>
              </a:spcBef>
            </a:pPr>
            <a:endParaRPr lang="pt-B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857224" y="714356"/>
            <a:ext cx="7358082" cy="5545222"/>
          </a:xfrm>
          <a:prstGeom prst="rect">
            <a:avLst/>
          </a:prstGeom>
          <a:noFill/>
          <a:ln w="9525">
            <a:noFill/>
            <a:miter lim="800000"/>
            <a:headEnd/>
            <a:tailEnd/>
          </a:ln>
        </p:spPr>
      </p:pic>
      <p:sp>
        <p:nvSpPr>
          <p:cNvPr id="3" name="CaixaDeTexto 2"/>
          <p:cNvSpPr txBox="1"/>
          <p:nvPr/>
        </p:nvSpPr>
        <p:spPr>
          <a:xfrm>
            <a:off x="5286381" y="6286520"/>
            <a:ext cx="3857620" cy="369332"/>
          </a:xfrm>
          <a:prstGeom prst="rect">
            <a:avLst/>
          </a:prstGeom>
          <a:noFill/>
        </p:spPr>
        <p:txBody>
          <a:bodyPr wrap="square" rtlCol="0">
            <a:spAutoFit/>
          </a:bodyPr>
          <a:lstStyle/>
          <a:p>
            <a:r>
              <a:rPr lang="pt-BR" dirty="0" smtClean="0"/>
              <a:t>Picture  : M. </a:t>
            </a:r>
            <a:r>
              <a:rPr lang="pt-BR" dirty="0" err="1" smtClean="0"/>
              <a:t>Hamblin</a:t>
            </a:r>
            <a:r>
              <a:rPr lang="pt-BR" dirty="0" smtClean="0"/>
              <a:t> </a:t>
            </a:r>
            <a:r>
              <a:rPr lang="pt-BR" dirty="0" err="1" smtClean="0"/>
              <a:t>and</a:t>
            </a:r>
            <a:r>
              <a:rPr lang="pt-BR" dirty="0" smtClean="0"/>
              <a:t> </a:t>
            </a:r>
            <a:r>
              <a:rPr lang="pt-BR" dirty="0" err="1" smtClean="0"/>
              <a:t>collab</a:t>
            </a:r>
            <a:r>
              <a:rPr lang="pt-BR" dirty="0" smtClean="0"/>
              <a:t>.</a:t>
            </a:r>
            <a:endParaRPr lang="pt-BR" dirty="0"/>
          </a:p>
        </p:txBody>
      </p:sp>
      <p:sp>
        <p:nvSpPr>
          <p:cNvPr id="4" name="CaixaDeTexto 3"/>
          <p:cNvSpPr txBox="1"/>
          <p:nvPr/>
        </p:nvSpPr>
        <p:spPr>
          <a:xfrm>
            <a:off x="2214546" y="285728"/>
            <a:ext cx="5072098" cy="523220"/>
          </a:xfrm>
          <a:prstGeom prst="rect">
            <a:avLst/>
          </a:prstGeom>
          <a:noFill/>
        </p:spPr>
        <p:txBody>
          <a:bodyPr wrap="square" rtlCol="0">
            <a:spAutoFit/>
          </a:bodyPr>
          <a:lstStyle/>
          <a:p>
            <a:r>
              <a:rPr lang="pt-BR" sz="2800" b="1" dirty="0" smtClean="0"/>
              <a:t>MICROORGANISMO CONTROL</a:t>
            </a:r>
            <a:endParaRPr lang="pt-BR" sz="28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786050" y="1357298"/>
          <a:ext cx="2258146" cy="1833942"/>
        </p:xfrm>
        <a:graphic>
          <a:graphicData uri="http://schemas.openxmlformats.org/presentationml/2006/ole">
            <p:oleObj spid="_x0000_s5122" name="Photo Editor Photo" r:id="rId4" imgW="9752381" imgH="7314286" progId="">
              <p:embed/>
            </p:oleObj>
          </a:graphicData>
        </a:graphic>
      </p:graphicFrame>
      <p:graphicFrame>
        <p:nvGraphicFramePr>
          <p:cNvPr id="12291" name="Object 3"/>
          <p:cNvGraphicFramePr>
            <a:graphicFrameLocks noChangeAspect="1"/>
          </p:cNvGraphicFramePr>
          <p:nvPr/>
        </p:nvGraphicFramePr>
        <p:xfrm>
          <a:off x="428596" y="1000108"/>
          <a:ext cx="2296267" cy="2003244"/>
        </p:xfrm>
        <a:graphic>
          <a:graphicData uri="http://schemas.openxmlformats.org/presentationml/2006/ole">
            <p:oleObj spid="_x0000_s5123" name="Photo Editor Photo" r:id="rId5" imgW="9752381" imgH="7314286" progId="">
              <p:embed/>
            </p:oleObj>
          </a:graphicData>
        </a:graphic>
      </p:graphicFrame>
      <p:sp>
        <p:nvSpPr>
          <p:cNvPr id="12292" name="Text Box 4"/>
          <p:cNvSpPr txBox="1">
            <a:spLocks noChangeArrowheads="1"/>
          </p:cNvSpPr>
          <p:nvPr/>
        </p:nvSpPr>
        <p:spPr bwMode="auto">
          <a:xfrm>
            <a:off x="2971800" y="304800"/>
            <a:ext cx="2590800" cy="457200"/>
          </a:xfrm>
          <a:prstGeom prst="rect">
            <a:avLst/>
          </a:prstGeom>
          <a:noFill/>
          <a:ln w="9525">
            <a:noFill/>
            <a:miter lim="800000"/>
            <a:headEnd/>
            <a:tailEnd/>
          </a:ln>
        </p:spPr>
        <p:txBody>
          <a:bodyPr>
            <a:spAutoFit/>
          </a:bodyPr>
          <a:lstStyle/>
          <a:p>
            <a:pPr>
              <a:spcBef>
                <a:spcPct val="50000"/>
              </a:spcBef>
            </a:pPr>
            <a:endParaRPr lang="pt-BR" sz="2400"/>
          </a:p>
        </p:txBody>
      </p:sp>
      <p:sp>
        <p:nvSpPr>
          <p:cNvPr id="1019909" name="Text Box 5"/>
          <p:cNvSpPr txBox="1">
            <a:spLocks noChangeArrowheads="1"/>
          </p:cNvSpPr>
          <p:nvPr/>
        </p:nvSpPr>
        <p:spPr bwMode="auto">
          <a:xfrm>
            <a:off x="1071538" y="288926"/>
            <a:ext cx="5715040" cy="707886"/>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eaLnBrk="0" hangingPunct="0">
              <a:spcBef>
                <a:spcPct val="50000"/>
              </a:spcBef>
              <a:defRPr/>
            </a:pPr>
            <a:r>
              <a:rPr lang="en-US" sz="4000" dirty="0" err="1" smtClean="0">
                <a:solidFill>
                  <a:srgbClr val="FF0000"/>
                </a:solidFill>
                <a:latin typeface="Tahoma" pitchFamily="34" charset="0"/>
              </a:rPr>
              <a:t>Condiloma</a:t>
            </a:r>
            <a:r>
              <a:rPr lang="en-US" sz="4000" dirty="0" smtClean="0">
                <a:solidFill>
                  <a:srgbClr val="FF0000"/>
                </a:solidFill>
                <a:latin typeface="Tahoma" pitchFamily="34" charset="0"/>
              </a:rPr>
              <a:t> HPV</a:t>
            </a:r>
            <a:endParaRPr lang="en-US" sz="4000" dirty="0">
              <a:solidFill>
                <a:srgbClr val="FF0000"/>
              </a:solidFill>
              <a:latin typeface="Tahoma" pitchFamily="34" charset="0"/>
            </a:endParaRPr>
          </a:p>
        </p:txBody>
      </p:sp>
      <p:pic>
        <p:nvPicPr>
          <p:cNvPr id="7" name="Picture 3" descr="Maleta_3"/>
          <p:cNvPicPr>
            <a:picLocks noChangeAspect="1" noChangeArrowheads="1"/>
          </p:cNvPicPr>
          <p:nvPr/>
        </p:nvPicPr>
        <p:blipFill>
          <a:blip r:embed="rId6" cstate="print"/>
          <a:srcRect/>
          <a:stretch>
            <a:fillRect/>
          </a:stretch>
        </p:blipFill>
        <p:spPr bwMode="auto">
          <a:xfrm>
            <a:off x="6590182" y="357166"/>
            <a:ext cx="2553818" cy="3404024"/>
          </a:xfrm>
          <a:prstGeom prst="rect">
            <a:avLst/>
          </a:prstGeom>
          <a:noFill/>
          <a:ln w="9525">
            <a:noFill/>
            <a:miter lim="800000"/>
            <a:headEnd/>
            <a:tailEnd/>
          </a:ln>
        </p:spPr>
      </p:pic>
      <p:pic>
        <p:nvPicPr>
          <p:cNvPr id="8" name="Picture 7" descr="DSC07282"/>
          <p:cNvPicPr>
            <a:picLocks noChangeAspect="1" noChangeArrowheads="1"/>
          </p:cNvPicPr>
          <p:nvPr/>
        </p:nvPicPr>
        <p:blipFill>
          <a:blip r:embed="rId7" cstate="print"/>
          <a:srcRect/>
          <a:stretch>
            <a:fillRect/>
          </a:stretch>
        </p:blipFill>
        <p:spPr bwMode="auto">
          <a:xfrm>
            <a:off x="4857752" y="1357298"/>
            <a:ext cx="1828796" cy="1371597"/>
          </a:xfrm>
          <a:prstGeom prst="rect">
            <a:avLst/>
          </a:prstGeom>
          <a:noFill/>
          <a:ln w="9525">
            <a:noFill/>
            <a:miter lim="800000"/>
            <a:headEnd/>
            <a:tailEnd/>
          </a:ln>
        </p:spPr>
      </p:pic>
      <p:pic>
        <p:nvPicPr>
          <p:cNvPr id="9" name="Imagem 1" descr="sTEFANI.jpg"/>
          <p:cNvPicPr>
            <a:picLocks noChangeAspect="1"/>
          </p:cNvPicPr>
          <p:nvPr/>
        </p:nvPicPr>
        <p:blipFill>
          <a:blip r:embed="rId8" cstate="print"/>
          <a:srcRect/>
          <a:stretch>
            <a:fillRect/>
          </a:stretch>
        </p:blipFill>
        <p:spPr bwMode="auto">
          <a:xfrm>
            <a:off x="428596" y="3500438"/>
            <a:ext cx="1641674" cy="2652718"/>
          </a:xfrm>
          <a:prstGeom prst="rect">
            <a:avLst/>
          </a:prstGeom>
          <a:noFill/>
          <a:ln w="9525">
            <a:noFill/>
            <a:miter lim="800000"/>
            <a:headEnd/>
            <a:tailEnd/>
          </a:ln>
        </p:spPr>
      </p:pic>
      <p:pic>
        <p:nvPicPr>
          <p:cNvPr id="10" name="Imagem 2" descr="sTEFANI-POSpdt.jpg"/>
          <p:cNvPicPr>
            <a:picLocks noChangeAspect="1"/>
          </p:cNvPicPr>
          <p:nvPr/>
        </p:nvPicPr>
        <p:blipFill>
          <a:blip r:embed="rId9" cstate="print"/>
          <a:srcRect/>
          <a:stretch>
            <a:fillRect/>
          </a:stretch>
        </p:blipFill>
        <p:spPr bwMode="auto">
          <a:xfrm>
            <a:off x="2000232" y="3500438"/>
            <a:ext cx="1643074" cy="2631660"/>
          </a:xfrm>
          <a:prstGeom prst="rect">
            <a:avLst/>
          </a:prstGeom>
          <a:noFill/>
          <a:ln w="9525">
            <a:noFill/>
            <a:miter lim="800000"/>
            <a:headEnd/>
            <a:tailEnd/>
          </a:ln>
        </p:spPr>
      </p:pic>
      <p:sp>
        <p:nvSpPr>
          <p:cNvPr id="11" name="CaixaDeTexto 7"/>
          <p:cNvSpPr txBox="1">
            <a:spLocks noChangeArrowheads="1"/>
          </p:cNvSpPr>
          <p:nvPr/>
        </p:nvSpPr>
        <p:spPr bwMode="auto">
          <a:xfrm>
            <a:off x="4214810" y="3643314"/>
            <a:ext cx="2593018" cy="646331"/>
          </a:xfrm>
          <a:prstGeom prst="rect">
            <a:avLst/>
          </a:prstGeom>
          <a:noFill/>
          <a:ln w="9525">
            <a:noFill/>
            <a:miter lim="800000"/>
            <a:headEnd/>
            <a:tailEnd/>
          </a:ln>
        </p:spPr>
        <p:txBody>
          <a:bodyPr wrap="none">
            <a:spAutoFit/>
          </a:bodyPr>
          <a:lstStyle/>
          <a:p>
            <a:r>
              <a:rPr lang="en-US" dirty="0" smtClean="0">
                <a:cs typeface="Arial" pitchFamily="34" charset="0"/>
              </a:rPr>
              <a:t>ALA – 20%</a:t>
            </a:r>
          </a:p>
          <a:p>
            <a:r>
              <a:rPr lang="en-US" dirty="0" smtClean="0">
                <a:cs typeface="Arial" pitchFamily="34" charset="0"/>
              </a:rPr>
              <a:t>LED </a:t>
            </a:r>
            <a:r>
              <a:rPr lang="en-US" dirty="0">
                <a:cs typeface="Arial" pitchFamily="34" charset="0"/>
              </a:rPr>
              <a:t>630 nm 150 </a:t>
            </a:r>
            <a:r>
              <a:rPr lang="en-US" dirty="0" err="1">
                <a:cs typeface="Arial" pitchFamily="34" charset="0"/>
              </a:rPr>
              <a:t>mW</a:t>
            </a:r>
            <a:r>
              <a:rPr lang="en-US" dirty="0">
                <a:cs typeface="Arial" pitchFamily="34" charset="0"/>
              </a:rPr>
              <a:t>/cm</a:t>
            </a:r>
            <a:r>
              <a:rPr lang="en-US" baseline="30000" dirty="0">
                <a:cs typeface="Arial" pitchFamily="34" charset="0"/>
              </a:rPr>
              <a:t>2</a:t>
            </a:r>
          </a:p>
        </p:txBody>
      </p:sp>
      <p:pic>
        <p:nvPicPr>
          <p:cNvPr id="13" name="Picture 2" descr="DSC00428"/>
          <p:cNvPicPr>
            <a:picLocks noChangeAspect="1" noChangeArrowheads="1"/>
          </p:cNvPicPr>
          <p:nvPr/>
        </p:nvPicPr>
        <p:blipFill>
          <a:blip r:embed="rId10" cstate="print"/>
          <a:srcRect r="24030"/>
          <a:stretch>
            <a:fillRect/>
          </a:stretch>
        </p:blipFill>
        <p:spPr bwMode="auto">
          <a:xfrm>
            <a:off x="4429124" y="4357694"/>
            <a:ext cx="2071702" cy="2045240"/>
          </a:xfrm>
          <a:prstGeom prst="rect">
            <a:avLst/>
          </a:prstGeom>
          <a:noFill/>
          <a:ln w="9525">
            <a:noFill/>
            <a:miter lim="800000"/>
            <a:headEnd/>
            <a:tailEnd/>
          </a:ln>
        </p:spPr>
      </p:pic>
      <p:pic>
        <p:nvPicPr>
          <p:cNvPr id="14" name="Picture 3" descr="DSC00440"/>
          <p:cNvPicPr>
            <a:picLocks noChangeAspect="1" noChangeArrowheads="1"/>
          </p:cNvPicPr>
          <p:nvPr/>
        </p:nvPicPr>
        <p:blipFill>
          <a:blip r:embed="rId11" cstate="print"/>
          <a:srcRect/>
          <a:stretch>
            <a:fillRect/>
          </a:stretch>
        </p:blipFill>
        <p:spPr bwMode="auto">
          <a:xfrm>
            <a:off x="6429388" y="4357694"/>
            <a:ext cx="2428892" cy="1821670"/>
          </a:xfrm>
          <a:prstGeom prst="rect">
            <a:avLst/>
          </a:prstGeom>
          <a:noFill/>
          <a:ln w="9525">
            <a:noFill/>
            <a:miter lim="800000"/>
            <a:headEnd/>
            <a:tailEnd/>
          </a:ln>
        </p:spPr>
      </p:pic>
      <p:sp>
        <p:nvSpPr>
          <p:cNvPr id="15" name="CaixaDeTexto 14"/>
          <p:cNvSpPr txBox="1"/>
          <p:nvPr/>
        </p:nvSpPr>
        <p:spPr>
          <a:xfrm>
            <a:off x="7000892" y="6119336"/>
            <a:ext cx="1500197" cy="738664"/>
          </a:xfrm>
          <a:prstGeom prst="rect">
            <a:avLst/>
          </a:prstGeom>
          <a:noFill/>
        </p:spPr>
        <p:txBody>
          <a:bodyPr wrap="square" rtlCol="0">
            <a:spAutoFit/>
          </a:bodyPr>
          <a:lstStyle/>
          <a:p>
            <a:r>
              <a:rPr lang="en-US" sz="1400" dirty="0" smtClean="0"/>
              <a:t>Systemic </a:t>
            </a:r>
            <a:r>
              <a:rPr lang="en-US" sz="1400" dirty="0" err="1" smtClean="0"/>
              <a:t>Porphyrin</a:t>
            </a:r>
            <a:r>
              <a:rPr lang="en-US" sz="1400" dirty="0" smtClean="0"/>
              <a:t> – 1mg/Kg</a:t>
            </a:r>
            <a:endParaRPr lang="en-US" sz="1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2" b="51376"/>
          <a:stretch>
            <a:fillRect/>
          </a:stretch>
        </p:blipFill>
        <p:spPr bwMode="auto">
          <a:xfrm>
            <a:off x="685800" y="1643063"/>
            <a:ext cx="3808413" cy="2852737"/>
          </a:xfrm>
          <a:prstGeom prst="rect">
            <a:avLst/>
          </a:prstGeom>
          <a:noFill/>
          <a:ln w="9525">
            <a:noFill/>
            <a:miter lim="800000"/>
            <a:headEnd/>
            <a:tailEnd/>
          </a:ln>
          <a:effectLst>
            <a:outerShdw dist="139700" dir="2700000" algn="tl" rotWithShape="0">
              <a:srgbClr val="333333">
                <a:alpha val="64999"/>
              </a:srgbClr>
            </a:outerShdw>
          </a:effectLst>
        </p:spPr>
      </p:pic>
      <p:sp>
        <p:nvSpPr>
          <p:cNvPr id="63491" name="Rectangle 3"/>
          <p:cNvSpPr>
            <a:spLocks noChangeArrowheads="1"/>
          </p:cNvSpPr>
          <p:nvPr/>
        </p:nvSpPr>
        <p:spPr bwMode="auto">
          <a:xfrm>
            <a:off x="609600" y="5334000"/>
            <a:ext cx="7924800" cy="492125"/>
          </a:xfrm>
          <a:prstGeom prst="rect">
            <a:avLst/>
          </a:prstGeom>
          <a:noFill/>
          <a:ln w="9525">
            <a:noFill/>
            <a:miter lim="800000"/>
            <a:headEnd/>
            <a:tailEnd/>
          </a:ln>
        </p:spPr>
        <p:txBody>
          <a:bodyPr>
            <a:spAutoFit/>
          </a:bodyPr>
          <a:lstStyle/>
          <a:p>
            <a:r>
              <a:rPr lang="en-US" sz="2600">
                <a:cs typeface="Arial" charset="0"/>
              </a:rPr>
              <a:t>Real-time detection using PDT induced fluorescence</a:t>
            </a:r>
          </a:p>
        </p:txBody>
      </p:sp>
      <p:pic>
        <p:nvPicPr>
          <p:cNvPr id="16" name="Picture 2"/>
          <p:cNvPicPr>
            <a:picLocks noChangeAspect="1" noChangeArrowheads="1"/>
          </p:cNvPicPr>
          <p:nvPr/>
        </p:nvPicPr>
        <p:blipFill>
          <a:blip r:embed="rId3"/>
          <a:srcRect t="51559" b="-186"/>
          <a:stretch>
            <a:fillRect/>
          </a:stretch>
        </p:blipFill>
        <p:spPr bwMode="auto">
          <a:xfrm>
            <a:off x="4724400" y="1643063"/>
            <a:ext cx="3808413" cy="2852737"/>
          </a:xfrm>
          <a:prstGeom prst="rect">
            <a:avLst/>
          </a:prstGeom>
          <a:noFill/>
          <a:ln w="9525">
            <a:noFill/>
            <a:miter lim="800000"/>
            <a:headEnd/>
            <a:tailEnd/>
          </a:ln>
          <a:effectLst>
            <a:outerShdw dist="139700" dir="2700000" algn="tl" rotWithShape="0">
              <a:srgbClr val="333333">
                <a:alpha val="64999"/>
              </a:srgbClr>
            </a:outerShdw>
          </a:effectLst>
        </p:spPr>
      </p:pic>
      <p:sp>
        <p:nvSpPr>
          <p:cNvPr id="63493" name="Title 1"/>
          <p:cNvSpPr>
            <a:spLocks noGrp="1"/>
          </p:cNvSpPr>
          <p:nvPr>
            <p:ph type="title"/>
          </p:nvPr>
        </p:nvSpPr>
        <p:spPr>
          <a:xfrm>
            <a:off x="381000" y="152400"/>
            <a:ext cx="8382000" cy="990600"/>
          </a:xfrm>
        </p:spPr>
        <p:txBody>
          <a:bodyPr/>
          <a:lstStyle/>
          <a:p>
            <a:pPr eaLnBrk="1" hangingPunct="1"/>
            <a:r>
              <a:rPr lang="en-US" smtClean="0">
                <a:solidFill>
                  <a:srgbClr val="000000"/>
                </a:solidFill>
              </a:rPr>
              <a:t>Detection of HPV/Condyloma</a:t>
            </a:r>
          </a:p>
        </p:txBody>
      </p:sp>
      <p:sp>
        <p:nvSpPr>
          <p:cNvPr id="63494" name="Rectangle 3"/>
          <p:cNvSpPr>
            <a:spLocks noChangeArrowheads="1"/>
          </p:cNvSpPr>
          <p:nvPr/>
        </p:nvSpPr>
        <p:spPr bwMode="auto">
          <a:xfrm>
            <a:off x="1600200" y="4572000"/>
            <a:ext cx="2667000" cy="338138"/>
          </a:xfrm>
          <a:prstGeom prst="rect">
            <a:avLst/>
          </a:prstGeom>
          <a:noFill/>
          <a:ln w="9525">
            <a:noFill/>
            <a:miter lim="800000"/>
            <a:headEnd/>
            <a:tailEnd/>
          </a:ln>
        </p:spPr>
        <p:txBody>
          <a:bodyPr>
            <a:spAutoFit/>
          </a:bodyPr>
          <a:lstStyle/>
          <a:p>
            <a:r>
              <a:rPr lang="en-US" sz="1600">
                <a:cs typeface="Arial" charset="0"/>
              </a:rPr>
              <a:t>Fig. 1 – White Light</a:t>
            </a:r>
          </a:p>
        </p:txBody>
      </p:sp>
      <p:sp>
        <p:nvSpPr>
          <p:cNvPr id="63495" name="Retângulo 29"/>
          <p:cNvSpPr>
            <a:spLocks noChangeArrowheads="1"/>
          </p:cNvSpPr>
          <p:nvPr/>
        </p:nvSpPr>
        <p:spPr bwMode="auto">
          <a:xfrm>
            <a:off x="4876800" y="4572000"/>
            <a:ext cx="3640138" cy="338138"/>
          </a:xfrm>
          <a:prstGeom prst="rect">
            <a:avLst/>
          </a:prstGeom>
          <a:noFill/>
          <a:ln w="9525">
            <a:noFill/>
            <a:miter lim="800000"/>
            <a:headEnd/>
            <a:tailEnd/>
          </a:ln>
        </p:spPr>
        <p:txBody>
          <a:bodyPr wrap="none">
            <a:spAutoFit/>
          </a:bodyPr>
          <a:lstStyle/>
          <a:p>
            <a:r>
              <a:rPr lang="en-US" sz="1600">
                <a:cs typeface="Arial" charset="0"/>
              </a:rPr>
              <a:t>Fig. 2 – Induced Fluorescence w/ ALA</a:t>
            </a:r>
            <a:endParaRPr lang="en-US" sz="1600">
              <a:latin typeface="Calibri" charset="0"/>
              <a:cs typeface="Arial" charset="0"/>
            </a:endParaRPr>
          </a:p>
        </p:txBody>
      </p:sp>
      <p:sp>
        <p:nvSpPr>
          <p:cNvPr id="63496" name="Slide Number Placeholder 1"/>
          <p:cNvSpPr>
            <a:spLocks noGrp="1"/>
          </p:cNvSpPr>
          <p:nvPr>
            <p:ph type="sldNum" sz="quarter" idx="12"/>
          </p:nvPr>
        </p:nvSpPr>
        <p:spPr bwMode="auto">
          <a:noFill/>
          <a:ln>
            <a:miter lim="800000"/>
            <a:headEnd/>
            <a:tailEnd/>
          </a:ln>
        </p:spPr>
        <p:txBody>
          <a:bodyPr/>
          <a:lstStyle/>
          <a:p>
            <a:fld id="{CF5A2460-5437-4DF7-85AD-81F9B8D21E46}" type="slidenum">
              <a:rPr lang="en-US"/>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2844312" y="690566"/>
          <a:ext cx="6299688" cy="5133975"/>
        </p:xfrm>
        <a:graphic>
          <a:graphicData uri="http://schemas.openxmlformats.org/presentationml/2006/ole">
            <p:oleObj spid="_x0000_s6146" name="Graph" r:id="rId3" imgW="3791520" imgH="2852640" progId="Origin50.Graph">
              <p:embed/>
            </p:oleObj>
          </a:graphicData>
        </a:graphic>
      </p:graphicFrame>
      <p:sp>
        <p:nvSpPr>
          <p:cNvPr id="9219" name="Rectangle 3"/>
          <p:cNvSpPr>
            <a:spLocks noChangeArrowheads="1"/>
          </p:cNvSpPr>
          <p:nvPr/>
        </p:nvSpPr>
        <p:spPr bwMode="auto">
          <a:xfrm>
            <a:off x="567106" y="5805488"/>
            <a:ext cx="7123681" cy="369332"/>
          </a:xfrm>
          <a:prstGeom prst="rect">
            <a:avLst/>
          </a:prstGeom>
          <a:noFill/>
          <a:ln w="9525">
            <a:noFill/>
            <a:miter lim="800000"/>
            <a:headEnd/>
            <a:tailEnd/>
          </a:ln>
        </p:spPr>
        <p:txBody>
          <a:bodyPr wrap="none">
            <a:spAutoFit/>
          </a:bodyPr>
          <a:lstStyle/>
          <a:p>
            <a:pPr>
              <a:spcBef>
                <a:spcPct val="50000"/>
              </a:spcBef>
            </a:pPr>
            <a:r>
              <a:rPr lang="pt-BR" dirty="0" err="1">
                <a:latin typeface="Verdana" pitchFamily="34" charset="0"/>
              </a:rPr>
              <a:t>Effect</a:t>
            </a:r>
            <a:r>
              <a:rPr lang="pt-BR" dirty="0">
                <a:latin typeface="Verdana" pitchFamily="34" charset="0"/>
              </a:rPr>
              <a:t> </a:t>
            </a:r>
            <a:r>
              <a:rPr lang="pt-BR" dirty="0" err="1">
                <a:latin typeface="Verdana" pitchFamily="34" charset="0"/>
              </a:rPr>
              <a:t>of</a:t>
            </a:r>
            <a:r>
              <a:rPr lang="pt-BR" dirty="0">
                <a:latin typeface="Verdana" pitchFamily="34" charset="0"/>
              </a:rPr>
              <a:t> </a:t>
            </a:r>
            <a:r>
              <a:rPr lang="pt-BR" i="1" dirty="0">
                <a:latin typeface="Verdana" pitchFamily="34" charset="0"/>
              </a:rPr>
              <a:t>in </a:t>
            </a:r>
            <a:r>
              <a:rPr lang="pt-BR" i="1" dirty="0" err="1">
                <a:latin typeface="Verdana" pitchFamily="34" charset="0"/>
              </a:rPr>
              <a:t>vitro</a:t>
            </a:r>
            <a:r>
              <a:rPr lang="pt-BR" dirty="0">
                <a:latin typeface="Verdana" pitchFamily="34" charset="0"/>
              </a:rPr>
              <a:t> PDT </a:t>
            </a:r>
            <a:r>
              <a:rPr lang="pt-BR" dirty="0" err="1">
                <a:latin typeface="Verdana" pitchFamily="34" charset="0"/>
              </a:rPr>
              <a:t>on</a:t>
            </a:r>
            <a:r>
              <a:rPr lang="pt-BR" dirty="0">
                <a:latin typeface="Verdana" pitchFamily="34" charset="0"/>
              </a:rPr>
              <a:t> </a:t>
            </a:r>
            <a:r>
              <a:rPr lang="pt-BR" dirty="0" err="1">
                <a:latin typeface="Verdana" pitchFamily="34" charset="0"/>
              </a:rPr>
              <a:t>the</a:t>
            </a:r>
            <a:r>
              <a:rPr lang="pt-BR" dirty="0">
                <a:latin typeface="Verdana" pitchFamily="34" charset="0"/>
              </a:rPr>
              <a:t> </a:t>
            </a:r>
            <a:r>
              <a:rPr lang="pt-BR" i="1" dirty="0" err="1">
                <a:latin typeface="Verdana" pitchFamily="34" charset="0"/>
              </a:rPr>
              <a:t>Staphylococcus</a:t>
            </a:r>
            <a:r>
              <a:rPr lang="pt-BR" i="1" dirty="0">
                <a:latin typeface="Verdana" pitchFamily="34" charset="0"/>
              </a:rPr>
              <a:t> </a:t>
            </a:r>
            <a:r>
              <a:rPr lang="pt-BR" i="1" dirty="0" err="1">
                <a:latin typeface="Verdana" pitchFamily="34" charset="0"/>
              </a:rPr>
              <a:t>aureus</a:t>
            </a:r>
            <a:r>
              <a:rPr lang="pt-BR" dirty="0">
                <a:latin typeface="Verdana" pitchFamily="34" charset="0"/>
              </a:rPr>
              <a:t> </a:t>
            </a:r>
            <a:r>
              <a:rPr lang="pt-BR" dirty="0" err="1">
                <a:latin typeface="Verdana" pitchFamily="34" charset="0"/>
              </a:rPr>
              <a:t>viability</a:t>
            </a:r>
            <a:endParaRPr lang="pt-BR" dirty="0">
              <a:latin typeface="Verdana" pitchFamily="34" charset="0"/>
            </a:endParaRPr>
          </a:p>
        </p:txBody>
      </p:sp>
      <p:pic>
        <p:nvPicPr>
          <p:cNvPr id="9220" name="Picture 3" descr="JU tese 012"/>
          <p:cNvPicPr>
            <a:picLocks noChangeAspect="1" noChangeArrowheads="1"/>
          </p:cNvPicPr>
          <p:nvPr/>
        </p:nvPicPr>
        <p:blipFill>
          <a:blip r:embed="rId4"/>
          <a:srcRect l="5856" t="23703" r="10350" b="-237"/>
          <a:stretch>
            <a:fillRect/>
          </a:stretch>
        </p:blipFill>
        <p:spPr bwMode="auto">
          <a:xfrm>
            <a:off x="1" y="361953"/>
            <a:ext cx="2891204" cy="1979613"/>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635563" y="0"/>
            <a:ext cx="192021"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0" y="537602"/>
            <a:ext cx="9144000" cy="9970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9"/>
          <p:cNvSpPr txBox="1">
            <a:spLocks/>
          </p:cNvSpPr>
          <p:nvPr/>
        </p:nvSpPr>
        <p:spPr>
          <a:xfrm>
            <a:off x="1475656" y="-27384"/>
            <a:ext cx="5616624" cy="720080"/>
          </a:xfrm>
          <a:prstGeom prst="rect">
            <a:avLst/>
          </a:prstGeom>
          <a:effectLst/>
        </p:spPr>
        <p:txBody>
          <a:bodyPr vert="horz" lIns="91440" tIns="45720" rIns="91440" bIns="45720" rtlCol="0" anchor="t"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640080" marR="0" lvl="0" indent="-457200" algn="ctr" defTabSz="914400" rtl="0" eaLnBrk="1" fontAlgn="auto" latinLnBrk="0" hangingPunct="1">
              <a:lnSpc>
                <a:spcPct val="100000"/>
              </a:lnSpc>
              <a:spcBef>
                <a:spcPct val="0"/>
              </a:spcBef>
              <a:spcAft>
                <a:spcPts val="0"/>
              </a:spcAft>
              <a:buClr>
                <a:schemeClr val="accent6">
                  <a:lumMod val="75000"/>
                </a:schemeClr>
              </a:buClr>
              <a:buSzPct val="128000"/>
              <a:tabLst/>
              <a:defRPr/>
            </a:pPr>
            <a:endParaRPr kumimoji="0" lang="pt-BR" sz="4000" b="1" i="1" u="none" strike="noStrike" kern="1200" cap="none"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grpSp>
        <p:nvGrpSpPr>
          <p:cNvPr id="2" name="Grupo 87"/>
          <p:cNvGrpSpPr>
            <a:grpSpLocks noGrp="1"/>
          </p:cNvGrpSpPr>
          <p:nvPr/>
        </p:nvGrpSpPr>
        <p:grpSpPr bwMode="auto">
          <a:xfrm>
            <a:off x="3571868" y="1643050"/>
            <a:ext cx="2295311" cy="1467614"/>
            <a:chOff x="24296233" y="29235548"/>
            <a:chExt cx="7034536" cy="2880320"/>
          </a:xfrm>
        </p:grpSpPr>
        <p:pic>
          <p:nvPicPr>
            <p:cNvPr id="8" name="Picture 71" descr="C:\Documents and Settings\Paula\Desktop\Nova pasta (5)\DSC01540.JPG"/>
            <p:cNvPicPr>
              <a:picLocks noChangeAspect="1" noChangeArrowheads="1"/>
            </p:cNvPicPr>
            <p:nvPr/>
          </p:nvPicPr>
          <p:blipFill>
            <a:blip r:embed="rId3" cstate="print"/>
            <a:srcRect l="22034" t="15054" b="16129"/>
            <a:stretch>
              <a:fillRect/>
            </a:stretch>
          </p:blipFill>
          <p:spPr bwMode="auto">
            <a:xfrm>
              <a:off x="27651297" y="29235548"/>
              <a:ext cx="3679472"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72" descr="C:\Documents and Settings\Paula\Desktop\Nova pasta (5)\DSC01537.JPG"/>
            <p:cNvPicPr>
              <a:picLocks noChangeAspect="1" noChangeArrowheads="1"/>
            </p:cNvPicPr>
            <p:nvPr/>
          </p:nvPicPr>
          <p:blipFill>
            <a:blip r:embed="rId4" cstate="print"/>
            <a:srcRect/>
            <a:stretch>
              <a:fillRect/>
            </a:stretch>
          </p:blipFill>
          <p:spPr bwMode="auto">
            <a:xfrm>
              <a:off x="24296233" y="29235548"/>
              <a:ext cx="3307292"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5" name="Imagem 14" descr="velcro.jpg"/>
          <p:cNvPicPr>
            <a:picLocks noChangeAspect="1"/>
          </p:cNvPicPr>
          <p:nvPr/>
        </p:nvPicPr>
        <p:blipFill>
          <a:blip r:embed="rId5" cstate="print"/>
          <a:srcRect l="10634" t="12530" r="19850" b="13861"/>
          <a:stretch>
            <a:fillRect/>
          </a:stretch>
        </p:blipFill>
        <p:spPr>
          <a:xfrm rot="16200000">
            <a:off x="7327421" y="1950773"/>
            <a:ext cx="1624236" cy="2008923"/>
          </a:xfrm>
          <a:prstGeom prst="rect">
            <a:avLst/>
          </a:prstGeom>
          <a:ln>
            <a:noFill/>
          </a:ln>
          <a:effectLst>
            <a:outerShdw blurRad="292100" dist="139700" dir="2700000" algn="tl" rotWithShape="0">
              <a:srgbClr val="333333">
                <a:alpha val="65000"/>
              </a:srgbClr>
            </a:outerShdw>
          </a:effectLst>
        </p:spPr>
      </p:pic>
      <p:sp>
        <p:nvSpPr>
          <p:cNvPr id="16" name="Seta em curva para baixo 15"/>
          <p:cNvSpPr/>
          <p:nvPr/>
        </p:nvSpPr>
        <p:spPr>
          <a:xfrm>
            <a:off x="5671402" y="1937744"/>
            <a:ext cx="2143140" cy="785818"/>
          </a:xfrm>
          <a:prstGeom prst="curvedDownArrow">
            <a:avLst>
              <a:gd name="adj1" fmla="val 25000"/>
              <a:gd name="adj2" fmla="val 9052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8" name="Imagem 17"/>
          <p:cNvPicPr>
            <a:picLocks noChangeAspect="1"/>
          </p:cNvPicPr>
          <p:nvPr/>
        </p:nvPicPr>
        <p:blipFill rotWithShape="1">
          <a:blip r:embed="rId6" cstate="print"/>
          <a:srcRect l="23810" t="10484" r="36905" b="25991"/>
          <a:stretch/>
        </p:blipFill>
        <p:spPr>
          <a:xfrm rot="20601428">
            <a:off x="429077" y="1520126"/>
            <a:ext cx="3139037" cy="3455429"/>
          </a:xfrm>
          <a:prstGeom prst="rect">
            <a:avLst/>
          </a:prstGeom>
        </p:spPr>
      </p:pic>
      <p:sp>
        <p:nvSpPr>
          <p:cNvPr id="14" name="Rectangle 1"/>
          <p:cNvSpPr>
            <a:spLocks noChangeArrowheads="1"/>
          </p:cNvSpPr>
          <p:nvPr/>
        </p:nvSpPr>
        <p:spPr bwMode="auto">
          <a:xfrm>
            <a:off x="1285852" y="1000108"/>
            <a:ext cx="7128792" cy="461665"/>
          </a:xfrm>
          <a:prstGeom prst="rect">
            <a:avLst/>
          </a:prstGeom>
          <a:solidFill>
            <a:schemeClr val="accent1">
              <a:lumMod val="40000"/>
              <a:lumOff val="60000"/>
            </a:schemeClr>
          </a:solidFill>
          <a:ln w="9525">
            <a:noFill/>
            <a:miter lim="800000"/>
            <a:headEnd/>
            <a:tailEnd/>
          </a:ln>
          <a:effectLst/>
          <a:scene3d>
            <a:camera prst="orthographicFront"/>
            <a:lightRig rig="threePt" dir="t"/>
          </a:scene3d>
          <a:sp3d>
            <a:bevelT/>
          </a:sp3d>
        </p:spPr>
        <p:txBody>
          <a:bodyPr vert="horz" wrap="square" lIns="91440" tIns="45720" rIns="91440" bIns="45720" numCol="1" anchor="ctr" anchorCtr="0" compatLnSpc="1">
            <a:prstTxWarp prst="textNoShape">
              <a:avLst/>
            </a:prstTxWarp>
            <a:spAutoFit/>
          </a:bodyPr>
          <a:lstStyle/>
          <a:p>
            <a:pPr algn="ctr"/>
            <a:r>
              <a:rPr lang="en-US" sz="2400" b="1" cap="all" dirty="0" smtClean="0"/>
              <a:t>  </a:t>
            </a:r>
            <a:r>
              <a:rPr lang="en-US" sz="2400" b="1" cap="all" dirty="0"/>
              <a:t>ONYCHOMYCOSIS</a:t>
            </a:r>
            <a:endParaRPr lang="pt-BR" sz="2400" dirty="0"/>
          </a:p>
        </p:txBody>
      </p:sp>
      <p:grpSp>
        <p:nvGrpSpPr>
          <p:cNvPr id="3" name="Grupo 16"/>
          <p:cNvGrpSpPr/>
          <p:nvPr/>
        </p:nvGrpSpPr>
        <p:grpSpPr>
          <a:xfrm>
            <a:off x="4000496" y="3929066"/>
            <a:ext cx="2297018" cy="1623733"/>
            <a:chOff x="1005184" y="1422510"/>
            <a:chExt cx="3149190" cy="3630223"/>
          </a:xfrm>
        </p:grpSpPr>
        <p:pic>
          <p:nvPicPr>
            <p:cNvPr id="20" name="Picture 2"/>
            <p:cNvPicPr>
              <a:picLocks noChangeAspect="1" noChangeArrowheads="1"/>
            </p:cNvPicPr>
            <p:nvPr/>
          </p:nvPicPr>
          <p:blipFill>
            <a:blip r:embed="rId7" cstate="print"/>
            <a:srcRect/>
            <a:stretch>
              <a:fillRect/>
            </a:stretch>
          </p:blipFill>
          <p:spPr bwMode="auto">
            <a:xfrm rot="2039978">
              <a:off x="1005184" y="1422510"/>
              <a:ext cx="3149190" cy="3630223"/>
            </a:xfrm>
            <a:prstGeom prst="ellipse">
              <a:avLst/>
            </a:prstGeom>
            <a:ln>
              <a:noFill/>
            </a:ln>
            <a:effectLst>
              <a:softEdge rad="112500"/>
            </a:effectLst>
          </p:spPr>
        </p:pic>
        <p:pic>
          <p:nvPicPr>
            <p:cNvPr id="21" name="Picture 4"/>
            <p:cNvPicPr>
              <a:picLocks noChangeAspect="1" noChangeArrowheads="1"/>
            </p:cNvPicPr>
            <p:nvPr/>
          </p:nvPicPr>
          <p:blipFill>
            <a:blip r:embed="rId8" cstate="print"/>
            <a:srcRect/>
            <a:stretch>
              <a:fillRect/>
            </a:stretch>
          </p:blipFill>
          <p:spPr bwMode="auto">
            <a:xfrm rot="1904551">
              <a:off x="1105293" y="4532091"/>
              <a:ext cx="1213890" cy="213145"/>
            </a:xfrm>
            <a:prstGeom prst="rect">
              <a:avLst/>
            </a:prstGeom>
            <a:noFill/>
            <a:ln w="9525">
              <a:noFill/>
              <a:miter lim="800000"/>
              <a:headEnd/>
              <a:tailEnd/>
            </a:ln>
          </p:spPr>
        </p:pic>
      </p:grpSp>
      <p:pic>
        <p:nvPicPr>
          <p:cNvPr id="23"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580208" y="5541671"/>
            <a:ext cx="2094951" cy="806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p:cNvPicPr>
            <a:picLocks noChangeAspect="1" noChangeArrowheads="1"/>
          </p:cNvPicPr>
          <p:nvPr/>
        </p:nvPicPr>
        <p:blipFill>
          <a:blip r:embed="rId10" cstate="print"/>
          <a:srcRect t="17242" r="4166" b="13784"/>
          <a:stretch>
            <a:fillRect/>
          </a:stretch>
        </p:blipFill>
        <p:spPr bwMode="auto">
          <a:xfrm>
            <a:off x="6286512" y="5429264"/>
            <a:ext cx="2428859" cy="478007"/>
          </a:xfrm>
          <a:prstGeom prst="rect">
            <a:avLst/>
          </a:prstGeom>
          <a:noFill/>
          <a:ln w="9525">
            <a:noFill/>
            <a:miter lim="800000"/>
            <a:headEnd/>
            <a:tailEnd/>
          </a:ln>
          <a:effectLst/>
        </p:spPr>
      </p:pic>
      <p:pic>
        <p:nvPicPr>
          <p:cNvPr id="25" name="Picture 1" descr="G:\pen vermelho\Imagens\fungos-nas-unhas-300x294.jpg"/>
          <p:cNvPicPr>
            <a:picLocks noChangeAspect="1" noChangeArrowheads="1"/>
          </p:cNvPicPr>
          <p:nvPr/>
        </p:nvPicPr>
        <p:blipFill>
          <a:blip r:embed="rId11" cstate="print"/>
          <a:srcRect/>
          <a:stretch>
            <a:fillRect/>
          </a:stretch>
        </p:blipFill>
        <p:spPr bwMode="auto">
          <a:xfrm>
            <a:off x="928662" y="4769768"/>
            <a:ext cx="2130849" cy="2088232"/>
          </a:xfrm>
          <a:prstGeom prst="rect">
            <a:avLst/>
          </a:prstGeom>
          <a:noFill/>
        </p:spPr>
      </p:pic>
    </p:spTree>
    <p:extLst>
      <p:ext uri="{BB962C8B-B14F-4D97-AF65-F5344CB8AC3E}">
        <p14:creationId xmlns:p14="http://schemas.microsoft.com/office/powerpoint/2010/main" xmlns="" val="29392530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635563" y="0"/>
            <a:ext cx="192021"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0" y="537602"/>
            <a:ext cx="9144000" cy="9970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9"/>
          <p:cNvSpPr txBox="1">
            <a:spLocks/>
          </p:cNvSpPr>
          <p:nvPr/>
        </p:nvSpPr>
        <p:spPr>
          <a:xfrm>
            <a:off x="1475656" y="-27384"/>
            <a:ext cx="5616624" cy="720080"/>
          </a:xfrm>
          <a:prstGeom prst="rect">
            <a:avLst/>
          </a:prstGeom>
          <a:effectLst/>
        </p:spPr>
        <p:txBody>
          <a:bodyPr vert="horz" lIns="91440" tIns="45720" rIns="91440" bIns="45720" rtlCol="0" anchor="t"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640080" marR="0" lvl="0" indent="-457200" algn="ctr" defTabSz="914400" rtl="0" eaLnBrk="1" fontAlgn="auto" latinLnBrk="0" hangingPunct="1">
              <a:lnSpc>
                <a:spcPct val="100000"/>
              </a:lnSpc>
              <a:spcBef>
                <a:spcPct val="0"/>
              </a:spcBef>
              <a:spcAft>
                <a:spcPts val="0"/>
              </a:spcAft>
              <a:buClr>
                <a:schemeClr val="accent6">
                  <a:lumMod val="75000"/>
                </a:schemeClr>
              </a:buClr>
              <a:buSzPct val="128000"/>
              <a:tabLst/>
              <a:defRPr/>
            </a:pPr>
            <a:endParaRPr kumimoji="0" lang="pt-BR" sz="4000" b="1" i="1" u="none" strike="noStrike" kern="1200" cap="none"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j-lt"/>
              <a:ea typeface="+mj-ea"/>
              <a:cs typeface="+mj-cs"/>
            </a:endParaRPr>
          </a:p>
        </p:txBody>
      </p:sp>
      <p:pic>
        <p:nvPicPr>
          <p:cNvPr id="7" name="Imagem 8" descr="equip_PDT.png"/>
          <p:cNvPicPr>
            <a:picLocks noChangeAspect="1" noChangeArrowheads="1"/>
          </p:cNvPicPr>
          <p:nvPr/>
        </p:nvPicPr>
        <p:blipFill>
          <a:blip r:embed="rId2" cstate="print"/>
          <a:srcRect/>
          <a:stretch>
            <a:fillRect/>
          </a:stretch>
        </p:blipFill>
        <p:spPr bwMode="auto">
          <a:xfrm>
            <a:off x="1071538" y="785794"/>
            <a:ext cx="5461530" cy="2448272"/>
          </a:xfrm>
          <a:prstGeom prst="rect">
            <a:avLst/>
          </a:prstGeom>
          <a:noFill/>
        </p:spPr>
      </p:pic>
      <p:sp>
        <p:nvSpPr>
          <p:cNvPr id="8" name="Rectangle 13"/>
          <p:cNvSpPr>
            <a:spLocks noChangeArrowheads="1"/>
          </p:cNvSpPr>
          <p:nvPr/>
        </p:nvSpPr>
        <p:spPr bwMode="auto">
          <a:xfrm>
            <a:off x="6756531" y="1714488"/>
            <a:ext cx="2387469"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Font typeface="Arial" pitchFamily="34" charset="0"/>
              <a:buChar char="•"/>
            </a:pPr>
            <a:r>
              <a:rPr lang="en-US" sz="2000" dirty="0" smtClean="0">
                <a:ea typeface="Times New Roman" pitchFamily="18" charset="0"/>
                <a:cs typeface="Times New Roman" pitchFamily="18" charset="0"/>
              </a:rPr>
              <a:t>20 minutes</a:t>
            </a:r>
          </a:p>
          <a:p>
            <a:pPr lvl="0" eaLnBrk="0" fontAlgn="base" hangingPunct="0">
              <a:spcBef>
                <a:spcPct val="0"/>
              </a:spcBef>
              <a:spcAft>
                <a:spcPct val="0"/>
              </a:spcAft>
              <a:buFont typeface="Arial" pitchFamily="34" charset="0"/>
              <a:buChar char="•"/>
            </a:pPr>
            <a:r>
              <a:rPr lang="en-US" sz="2000" dirty="0" smtClean="0">
                <a:ea typeface="Times New Roman" pitchFamily="18" charset="0"/>
                <a:cs typeface="Times New Roman" pitchFamily="18" charset="0"/>
              </a:rPr>
              <a:t>120 Joules/cm</a:t>
            </a:r>
            <a:r>
              <a:rPr lang="en-US" sz="2000" baseline="30000" dirty="0" smtClean="0">
                <a:ea typeface="Times New Roman" pitchFamily="18" charset="0"/>
                <a:cs typeface="Times New Roman" pitchFamily="18" charset="0"/>
              </a:rPr>
              <a:t>2</a:t>
            </a:r>
            <a:endParaRPr kumimoji="0" lang="pt-BR" sz="1800" i="0" u="none" strike="noStrike" cap="none" normalizeH="0" baseline="30000" dirty="0" smtClean="0">
              <a:ln>
                <a:noFill/>
              </a:ln>
              <a:solidFill>
                <a:schemeClr val="tx1"/>
              </a:solidFill>
              <a:effectLst/>
              <a:cs typeface="Arial" pitchFamily="34" charset="0"/>
            </a:endParaRPr>
          </a:p>
        </p:txBody>
      </p:sp>
      <p:sp>
        <p:nvSpPr>
          <p:cNvPr id="10" name="Rectangle 15"/>
          <p:cNvSpPr>
            <a:spLocks noChangeArrowheads="1"/>
          </p:cNvSpPr>
          <p:nvPr/>
        </p:nvSpPr>
        <p:spPr bwMode="auto">
          <a:xfrm>
            <a:off x="500034" y="684846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CaixaDeTexto 11"/>
          <p:cNvSpPr txBox="1"/>
          <p:nvPr/>
        </p:nvSpPr>
        <p:spPr>
          <a:xfrm>
            <a:off x="4572000" y="214291"/>
            <a:ext cx="4572000" cy="492443"/>
          </a:xfrm>
          <a:prstGeom prst="rect">
            <a:avLst/>
          </a:prstGeom>
          <a:solidFill>
            <a:schemeClr val="bg1"/>
          </a:solidFill>
        </p:spPr>
        <p:txBody>
          <a:bodyPr wrap="square" rtlCol="0">
            <a:spAutoFit/>
          </a:bodyPr>
          <a:lstStyle/>
          <a:p>
            <a:pPr algn="ctr"/>
            <a:r>
              <a:rPr lang="pt-BR" sz="2600" b="1" dirty="0" err="1" smtClean="0">
                <a:solidFill>
                  <a:schemeClr val="tx2"/>
                </a:solidFill>
              </a:rPr>
              <a:t>Clinical</a:t>
            </a:r>
            <a:r>
              <a:rPr lang="pt-BR" sz="2600" b="1" dirty="0">
                <a:solidFill>
                  <a:schemeClr val="tx2"/>
                </a:solidFill>
              </a:rPr>
              <a:t> </a:t>
            </a:r>
            <a:r>
              <a:rPr lang="pt-BR" sz="2600" b="1" dirty="0" smtClean="0">
                <a:solidFill>
                  <a:schemeClr val="tx2"/>
                </a:solidFill>
              </a:rPr>
              <a:t> </a:t>
            </a:r>
            <a:r>
              <a:rPr lang="pt-BR" sz="2600" b="1" dirty="0" err="1" smtClean="0">
                <a:solidFill>
                  <a:schemeClr val="tx2"/>
                </a:solidFill>
              </a:rPr>
              <a:t>Protocol</a:t>
            </a:r>
            <a:r>
              <a:rPr lang="pt-BR" sz="2600" b="1" dirty="0" smtClean="0">
                <a:solidFill>
                  <a:schemeClr val="tx2"/>
                </a:solidFill>
              </a:rPr>
              <a:t> </a:t>
            </a:r>
            <a:endParaRPr lang="pt-BR" sz="2600" b="1" i="1" dirty="0">
              <a:solidFill>
                <a:schemeClr val="tx2"/>
              </a:solidFill>
            </a:endParaRPr>
          </a:p>
        </p:txBody>
      </p:sp>
      <p:pic>
        <p:nvPicPr>
          <p:cNvPr id="9" name="Imagem 8" descr="Imagem2.png"/>
          <p:cNvPicPr>
            <a:picLocks noChangeAspect="1"/>
          </p:cNvPicPr>
          <p:nvPr/>
        </p:nvPicPr>
        <p:blipFill>
          <a:blip r:embed="rId3" cstate="print"/>
          <a:stretch>
            <a:fillRect/>
          </a:stretch>
        </p:blipFill>
        <p:spPr>
          <a:xfrm>
            <a:off x="1071538" y="3143248"/>
            <a:ext cx="6929454" cy="1875164"/>
          </a:xfrm>
          <a:prstGeom prst="rect">
            <a:avLst/>
          </a:prstGeom>
        </p:spPr>
      </p:pic>
      <p:pic>
        <p:nvPicPr>
          <p:cNvPr id="15" name="Imagem 3"/>
          <p:cNvPicPr>
            <a:picLocks noChangeAspect="1" noChangeArrowheads="1"/>
          </p:cNvPicPr>
          <p:nvPr/>
        </p:nvPicPr>
        <p:blipFill>
          <a:blip r:embed="rId4" cstate="print"/>
          <a:srcRect/>
          <a:stretch>
            <a:fillRect/>
          </a:stretch>
        </p:blipFill>
        <p:spPr bwMode="auto">
          <a:xfrm>
            <a:off x="1142976" y="4879463"/>
            <a:ext cx="4401038" cy="1978537"/>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0"/>
            <a:ext cx="7772400" cy="1143000"/>
          </a:xfrm>
        </p:spPr>
        <p:txBody>
          <a:bodyPr/>
          <a:lstStyle/>
          <a:p>
            <a:pPr defTabSz="761913" fontAlgn="auto">
              <a:spcAft>
                <a:spcPts val="0"/>
              </a:spcAft>
              <a:defRPr/>
            </a:pPr>
            <a:r>
              <a:rPr lang="pt-BR" dirty="0" smtClean="0">
                <a:solidFill>
                  <a:schemeClr val="tx2">
                    <a:satMod val="130000"/>
                  </a:schemeClr>
                </a:solidFill>
              </a:rPr>
              <a:t>E na </a:t>
            </a:r>
            <a:r>
              <a:rPr lang="pt-BR" dirty="0" err="1" smtClean="0">
                <a:solidFill>
                  <a:schemeClr val="tx2">
                    <a:satMod val="130000"/>
                  </a:schemeClr>
                </a:solidFill>
              </a:rPr>
              <a:t>podologia</a:t>
            </a:r>
            <a:r>
              <a:rPr lang="pt-BR" dirty="0" smtClean="0">
                <a:solidFill>
                  <a:schemeClr val="tx2">
                    <a:satMod val="130000"/>
                  </a:schemeClr>
                </a:solidFill>
              </a:rPr>
              <a:t>?</a:t>
            </a:r>
            <a:endParaRPr lang="pt-BR" dirty="0">
              <a:solidFill>
                <a:schemeClr val="tx2">
                  <a:satMod val="130000"/>
                </a:schemeClr>
              </a:solidFill>
            </a:endParaRPr>
          </a:p>
        </p:txBody>
      </p:sp>
      <p:pic>
        <p:nvPicPr>
          <p:cNvPr id="91139" name="Picture 2" descr="C:\Users\Renato\Desktop\TCC Fotossensibilizante\Fotos\AA Fotos diversas\DSC07279.JPG"/>
          <p:cNvPicPr>
            <a:picLocks noChangeAspect="1" noChangeArrowheads="1"/>
          </p:cNvPicPr>
          <p:nvPr/>
        </p:nvPicPr>
        <p:blipFill>
          <a:blip r:embed="rId2"/>
          <a:srcRect/>
          <a:stretch>
            <a:fillRect/>
          </a:stretch>
        </p:blipFill>
        <p:spPr bwMode="auto">
          <a:xfrm>
            <a:off x="1547447" y="1268413"/>
            <a:ext cx="6034454"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571604" y="142852"/>
            <a:ext cx="5729132"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pt-BR" sz="54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Diffusion</a:t>
            </a:r>
            <a:r>
              <a:rPr lang="pt-BR" sz="5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os </a:t>
            </a:r>
            <a:r>
              <a:rPr lang="pt-BR" sz="54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science</a:t>
            </a:r>
            <a:endParaRPr lang="pt-BR"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Picture 3"/>
          <p:cNvPicPr>
            <a:picLocks noChangeAspect="1" noChangeArrowheads="1"/>
          </p:cNvPicPr>
          <p:nvPr/>
        </p:nvPicPr>
        <p:blipFill>
          <a:blip r:embed="rId2" cstate="print"/>
          <a:srcRect/>
          <a:stretch>
            <a:fillRect/>
          </a:stretch>
        </p:blipFill>
        <p:spPr bwMode="auto">
          <a:xfrm>
            <a:off x="142844" y="1428736"/>
            <a:ext cx="2857520" cy="1812745"/>
          </a:xfrm>
          <a:prstGeom prst="roundRect">
            <a:avLst/>
          </a:prstGeom>
          <a:noFill/>
          <a:ln w="9525">
            <a:noFill/>
            <a:miter lim="800000"/>
            <a:headEnd/>
            <a:tailEnd/>
          </a:ln>
          <a:effectLst/>
        </p:spPr>
      </p:pic>
      <p:pic>
        <p:nvPicPr>
          <p:cNvPr id="3077" name="Picture 5"/>
          <p:cNvPicPr>
            <a:picLocks noChangeAspect="1" noChangeArrowheads="1"/>
          </p:cNvPicPr>
          <p:nvPr/>
        </p:nvPicPr>
        <p:blipFill>
          <a:blip r:embed="rId3" cstate="print">
            <a:lum bright="10000"/>
          </a:blip>
          <a:srcRect/>
          <a:stretch>
            <a:fillRect/>
          </a:stretch>
        </p:blipFill>
        <p:spPr bwMode="auto">
          <a:xfrm>
            <a:off x="428596" y="3357562"/>
            <a:ext cx="2543189" cy="1814562"/>
          </a:xfrm>
          <a:prstGeom prst="roundRect">
            <a:avLst/>
          </a:prstGeom>
          <a:noFill/>
          <a:ln w="9525">
            <a:noFill/>
            <a:miter lim="800000"/>
            <a:headEnd/>
            <a:tailEnd/>
          </a:ln>
          <a:effectLst/>
        </p:spPr>
      </p:pic>
      <p:pic>
        <p:nvPicPr>
          <p:cNvPr id="3080" name="Picture 8"/>
          <p:cNvPicPr>
            <a:picLocks noChangeAspect="1" noChangeArrowheads="1"/>
          </p:cNvPicPr>
          <p:nvPr/>
        </p:nvPicPr>
        <p:blipFill>
          <a:blip r:embed="rId4" cstate="print"/>
          <a:srcRect/>
          <a:stretch>
            <a:fillRect/>
          </a:stretch>
        </p:blipFill>
        <p:spPr bwMode="auto">
          <a:xfrm>
            <a:off x="3000364" y="3357562"/>
            <a:ext cx="3143240" cy="1906119"/>
          </a:xfrm>
          <a:prstGeom prst="roundRect">
            <a:avLst/>
          </a:prstGeom>
          <a:noFill/>
          <a:ln w="9525">
            <a:noFill/>
            <a:miter lim="800000"/>
            <a:headEnd/>
            <a:tailEnd/>
          </a:ln>
          <a:effectLst/>
        </p:spPr>
      </p:pic>
      <p:pic>
        <p:nvPicPr>
          <p:cNvPr id="9" name="Picture 6" descr="https://m.ak.fbcdn.net/sphotos-b.ak/hphotos-ak-xpt1/v/t1.0-9/11201186_1002653009766450_7676407508271909058_n.jpg?oh=41bff2cc3f3821acaa9ae9fdd13fd720&amp;oe=564C17C7&amp;__gda__=1447441223_3acceaa9fe6da6ba51564af971c4c12f"/>
          <p:cNvPicPr>
            <a:picLocks noChangeAspect="1" noChangeArrowheads="1"/>
          </p:cNvPicPr>
          <p:nvPr/>
        </p:nvPicPr>
        <p:blipFill>
          <a:blip r:embed="rId5">
            <a:lum bright="-10000"/>
          </a:blip>
          <a:srcRect t="16943"/>
          <a:stretch>
            <a:fillRect/>
          </a:stretch>
        </p:blipFill>
        <p:spPr bwMode="auto">
          <a:xfrm>
            <a:off x="5143504" y="1357298"/>
            <a:ext cx="3714744" cy="2314344"/>
          </a:xfrm>
          <a:prstGeom prst="rect">
            <a:avLst/>
          </a:prstGeom>
          <a:noFill/>
          <a:ln w="9525">
            <a:noFill/>
            <a:miter lim="800000"/>
            <a:headEnd/>
            <a:tailEnd/>
          </a:ln>
        </p:spPr>
      </p:pic>
      <p:pic>
        <p:nvPicPr>
          <p:cNvPr id="11" name="Picture 3" descr="DSC09396alt"/>
          <p:cNvPicPr>
            <a:picLocks noChangeAspect="1" noChangeArrowheads="1"/>
          </p:cNvPicPr>
          <p:nvPr/>
        </p:nvPicPr>
        <p:blipFill>
          <a:blip r:embed="rId6"/>
          <a:srcRect/>
          <a:stretch>
            <a:fillRect/>
          </a:stretch>
        </p:blipFill>
        <p:spPr bwMode="auto">
          <a:xfrm>
            <a:off x="5042388" y="4000504"/>
            <a:ext cx="4101612" cy="2640012"/>
          </a:xfrm>
          <a:prstGeom prst="rect">
            <a:avLst/>
          </a:prstGeom>
          <a:noFill/>
          <a:ln w="9525">
            <a:noFill/>
            <a:miter lim="800000"/>
            <a:headEnd/>
            <a:tailEnd/>
          </a:ln>
        </p:spPr>
      </p:pic>
      <p:pic>
        <p:nvPicPr>
          <p:cNvPr id="12" name="Imagem 8" descr="11752011_1107606582601368_5365810349672599385_n.jpg"/>
          <p:cNvPicPr>
            <a:picLocks noChangeAspect="1"/>
          </p:cNvPicPr>
          <p:nvPr/>
        </p:nvPicPr>
        <p:blipFill>
          <a:blip r:embed="rId7" cstate="print"/>
          <a:srcRect/>
          <a:stretch>
            <a:fillRect/>
          </a:stretch>
        </p:blipFill>
        <p:spPr bwMode="auto">
          <a:xfrm>
            <a:off x="2071670" y="1357298"/>
            <a:ext cx="1689053" cy="1104494"/>
          </a:xfrm>
          <a:prstGeom prst="rect">
            <a:avLst/>
          </a:prstGeom>
          <a:noFill/>
          <a:ln w="9525">
            <a:noFill/>
            <a:miter lim="800000"/>
            <a:headEnd/>
            <a:tailEnd/>
          </a:ln>
        </p:spPr>
      </p:pic>
      <p:pic>
        <p:nvPicPr>
          <p:cNvPr id="13" name="Imagem 12" descr="Feira_ciencias_Amazonia2.jpg"/>
          <p:cNvPicPr>
            <a:picLocks noChangeAspect="1"/>
          </p:cNvPicPr>
          <p:nvPr/>
        </p:nvPicPr>
        <p:blipFill>
          <a:blip r:embed="rId8" cstate="print"/>
          <a:stretch>
            <a:fillRect/>
          </a:stretch>
        </p:blipFill>
        <p:spPr>
          <a:xfrm>
            <a:off x="0" y="4762528"/>
            <a:ext cx="1571604" cy="2095472"/>
          </a:xfrm>
          <a:prstGeom prst="rect">
            <a:avLst/>
          </a:prstGeom>
          <a:ln>
            <a:noFill/>
          </a:ln>
          <a:effectLst>
            <a:outerShdw blurRad="190500" algn="tl" rotWithShape="0">
              <a:srgbClr val="000000">
                <a:alpha val="70000"/>
              </a:srgbClr>
            </a:outerShdw>
          </a:effectLst>
        </p:spPr>
      </p:pic>
      <p:pic>
        <p:nvPicPr>
          <p:cNvPr id="14" name="Picture 2"/>
          <p:cNvPicPr>
            <a:picLocks noChangeAspect="1" noChangeArrowheads="1"/>
          </p:cNvPicPr>
          <p:nvPr/>
        </p:nvPicPr>
        <p:blipFill>
          <a:blip r:embed="rId9"/>
          <a:srcRect/>
          <a:stretch>
            <a:fillRect/>
          </a:stretch>
        </p:blipFill>
        <p:spPr bwMode="auto">
          <a:xfrm>
            <a:off x="6886586" y="3214686"/>
            <a:ext cx="2257414" cy="1622867"/>
          </a:xfrm>
          <a:prstGeom prst="rect">
            <a:avLst/>
          </a:prstGeom>
          <a:noFill/>
          <a:ln w="9525">
            <a:noFill/>
            <a:miter lim="800000"/>
            <a:headEnd/>
            <a:tailEnd/>
          </a:ln>
        </p:spPr>
      </p:pic>
      <p:pic>
        <p:nvPicPr>
          <p:cNvPr id="15" name="Imagem 10" descr="11755199_1107606535934706_6638272256611946810_n.jpg"/>
          <p:cNvPicPr>
            <a:picLocks noChangeAspect="1"/>
          </p:cNvPicPr>
          <p:nvPr/>
        </p:nvPicPr>
        <p:blipFill>
          <a:blip r:embed="rId10" cstate="print"/>
          <a:srcRect/>
          <a:stretch>
            <a:fillRect/>
          </a:stretch>
        </p:blipFill>
        <p:spPr bwMode="auto">
          <a:xfrm>
            <a:off x="1357290" y="5072074"/>
            <a:ext cx="1882278" cy="1059180"/>
          </a:xfrm>
          <a:prstGeom prst="rect">
            <a:avLst/>
          </a:prstGeom>
          <a:noFill/>
          <a:ln w="9525">
            <a:noFill/>
            <a:miter lim="800000"/>
            <a:headEnd/>
            <a:tailEnd/>
          </a:ln>
        </p:spPr>
      </p:pic>
      <p:pic>
        <p:nvPicPr>
          <p:cNvPr id="16" name="Picture 2" descr="https://scontent-gru1-1.xx.fbcdn.net/hphotos-xft1/v/t1.0-9/10513436_1678566895700145_2387760310488465198_n.jpg?oh=0e9ece69a0d278040ca0921640279c15&amp;oe=564DADE6"/>
          <p:cNvPicPr>
            <a:picLocks noChangeAspect="1" noChangeArrowheads="1"/>
          </p:cNvPicPr>
          <p:nvPr/>
        </p:nvPicPr>
        <p:blipFill>
          <a:blip r:embed="rId11" cstate="print"/>
          <a:srcRect/>
          <a:stretch>
            <a:fillRect/>
          </a:stretch>
        </p:blipFill>
        <p:spPr bwMode="auto">
          <a:xfrm>
            <a:off x="0" y="785794"/>
            <a:ext cx="910835" cy="1214446"/>
          </a:xfrm>
          <a:prstGeom prst="rect">
            <a:avLst/>
          </a:prstGeom>
          <a:ln>
            <a:noFill/>
          </a:ln>
          <a:effectLst>
            <a:outerShdw blurRad="292100" dist="139700" dir="2700000" algn="tl" rotWithShape="0">
              <a:srgbClr val="333333">
                <a:alpha val="65000"/>
              </a:srgbClr>
            </a:outerShdw>
          </a:effectLst>
        </p:spPr>
      </p:pic>
      <p:pic>
        <p:nvPicPr>
          <p:cNvPr id="17" name="Picture 2"/>
          <p:cNvPicPr>
            <a:picLocks noChangeAspect="1" noChangeArrowheads="1"/>
          </p:cNvPicPr>
          <p:nvPr/>
        </p:nvPicPr>
        <p:blipFill>
          <a:blip r:embed="rId12" cstate="print"/>
          <a:srcRect/>
          <a:stretch>
            <a:fillRect/>
          </a:stretch>
        </p:blipFill>
        <p:spPr bwMode="auto">
          <a:xfrm>
            <a:off x="3143240" y="2071678"/>
            <a:ext cx="2151548" cy="1608907"/>
          </a:xfrm>
          <a:prstGeom prst="rect">
            <a:avLst/>
          </a:prstGeom>
          <a:noFill/>
          <a:ln w="9525">
            <a:noFill/>
            <a:miter lim="800000"/>
            <a:headEnd/>
            <a:tailEnd/>
          </a:ln>
        </p:spPr>
      </p:pic>
      <p:pic>
        <p:nvPicPr>
          <p:cNvPr id="18" name="Picture 3" descr="DSC01792"/>
          <p:cNvPicPr>
            <a:picLocks noChangeAspect="1" noChangeArrowheads="1"/>
          </p:cNvPicPr>
          <p:nvPr/>
        </p:nvPicPr>
        <p:blipFill>
          <a:blip r:embed="rId13" cstate="print"/>
          <a:srcRect/>
          <a:stretch>
            <a:fillRect/>
          </a:stretch>
        </p:blipFill>
        <p:spPr bwMode="auto">
          <a:xfrm>
            <a:off x="2928926" y="5143512"/>
            <a:ext cx="2096092" cy="1571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3"/>
          <p:cNvPicPr>
            <a:picLocks noGrp="1" noChangeAspect="1"/>
          </p:cNvPicPr>
          <p:nvPr>
            <p:ph idx="1"/>
          </p:nvPr>
        </p:nvPicPr>
        <p:blipFill>
          <a:blip r:embed="rId2"/>
          <a:srcRect l="42332" t="5753" r="19011" b="19276"/>
          <a:stretch>
            <a:fillRect/>
          </a:stretch>
        </p:blipFill>
        <p:spPr>
          <a:xfrm>
            <a:off x="4357686" y="2143118"/>
            <a:ext cx="2500330" cy="3635527"/>
          </a:xfrm>
        </p:spPr>
      </p:pic>
      <p:pic>
        <p:nvPicPr>
          <p:cNvPr id="5" name="Picture 4"/>
          <p:cNvPicPr>
            <a:picLocks noChangeAspect="1"/>
          </p:cNvPicPr>
          <p:nvPr/>
        </p:nvPicPr>
        <p:blipFill>
          <a:blip r:embed="rId3"/>
          <a:srcRect l="28378" t="632" r="12234" b="2217"/>
          <a:stretch>
            <a:fillRect/>
          </a:stretch>
        </p:blipFill>
        <p:spPr bwMode="auto">
          <a:xfrm>
            <a:off x="0" y="2214554"/>
            <a:ext cx="1285852" cy="2803452"/>
          </a:xfrm>
          <a:prstGeom prst="rect">
            <a:avLst/>
          </a:prstGeom>
          <a:noFill/>
          <a:ln w="9525">
            <a:noFill/>
            <a:miter lim="800000"/>
            <a:headEnd/>
            <a:tailEnd/>
          </a:ln>
        </p:spPr>
      </p:pic>
      <p:sp>
        <p:nvSpPr>
          <p:cNvPr id="6" name="Right Arrow 5"/>
          <p:cNvSpPr/>
          <p:nvPr/>
        </p:nvSpPr>
        <p:spPr>
          <a:xfrm>
            <a:off x="1285852" y="3357564"/>
            <a:ext cx="1066800" cy="4857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7" name="Right Arrow 6"/>
          <p:cNvSpPr/>
          <p:nvPr/>
        </p:nvSpPr>
        <p:spPr>
          <a:xfrm rot="1293538">
            <a:off x="3756967" y="3719215"/>
            <a:ext cx="877491" cy="396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8" name="TextBox 7"/>
          <p:cNvSpPr txBox="1"/>
          <p:nvPr/>
        </p:nvSpPr>
        <p:spPr>
          <a:xfrm>
            <a:off x="2357422" y="2857498"/>
            <a:ext cx="1390124" cy="1200329"/>
          </a:xfrm>
          <a:prstGeom prst="rect">
            <a:avLst/>
          </a:prstGeom>
          <a:solidFill>
            <a:srgbClr val="FFFF00"/>
          </a:solidFill>
        </p:spPr>
        <p:txBody>
          <a:bodyPr wrap="square">
            <a:spAutoFit/>
          </a:bodyPr>
          <a:lstStyle/>
          <a:p>
            <a:pPr eaLnBrk="1" fontAlgn="auto" hangingPunct="1">
              <a:spcBef>
                <a:spcPts val="0"/>
              </a:spcBef>
              <a:spcAft>
                <a:spcPts val="0"/>
              </a:spcAft>
              <a:defRPr/>
            </a:pPr>
            <a:endParaRPr lang="pt-BR" sz="2400" b="1" dirty="0">
              <a:latin typeface="+mn-lt"/>
            </a:endParaRPr>
          </a:p>
          <a:p>
            <a:pPr marL="285750" indent="-285750" eaLnBrk="1" fontAlgn="auto" hangingPunct="1">
              <a:spcBef>
                <a:spcPts val="0"/>
              </a:spcBef>
              <a:spcAft>
                <a:spcPts val="0"/>
              </a:spcAft>
              <a:buFontTx/>
              <a:buChar char="-"/>
              <a:defRPr/>
            </a:pPr>
            <a:r>
              <a:rPr lang="pt-BR" sz="2400" b="1" dirty="0" err="1" smtClean="0">
                <a:latin typeface="+mn-lt"/>
              </a:rPr>
              <a:t>Cells</a:t>
            </a:r>
            <a:endParaRPr lang="pt-BR" sz="2400" b="1" dirty="0">
              <a:latin typeface="+mn-lt"/>
            </a:endParaRPr>
          </a:p>
          <a:p>
            <a:pPr marL="285750" indent="-285750" eaLnBrk="1" fontAlgn="auto" hangingPunct="1">
              <a:spcBef>
                <a:spcPts val="0"/>
              </a:spcBef>
              <a:spcAft>
                <a:spcPts val="0"/>
              </a:spcAft>
              <a:buFontTx/>
              <a:buChar char="-"/>
              <a:defRPr/>
            </a:pPr>
            <a:r>
              <a:rPr lang="pt-BR" sz="2400" b="1" dirty="0">
                <a:latin typeface="+mn-lt"/>
              </a:rPr>
              <a:t>Plasma</a:t>
            </a:r>
          </a:p>
        </p:txBody>
      </p:sp>
      <p:sp>
        <p:nvSpPr>
          <p:cNvPr id="11" name="Right Arrow 6"/>
          <p:cNvSpPr/>
          <p:nvPr/>
        </p:nvSpPr>
        <p:spPr>
          <a:xfrm rot="19559974">
            <a:off x="3750700" y="2783166"/>
            <a:ext cx="877491" cy="396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Right Arrow 6"/>
          <p:cNvSpPr/>
          <p:nvPr/>
        </p:nvSpPr>
        <p:spPr>
          <a:xfrm rot="19686876">
            <a:off x="6610880" y="3630814"/>
            <a:ext cx="877491" cy="396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3" name="Right Arrow 6"/>
          <p:cNvSpPr/>
          <p:nvPr/>
        </p:nvSpPr>
        <p:spPr>
          <a:xfrm rot="1535063">
            <a:off x="6543502" y="2813195"/>
            <a:ext cx="877491" cy="396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4" name="Picture 2" descr="Resultado de imagem para blood decontamination with PDT"/>
          <p:cNvPicPr>
            <a:picLocks noChangeAspect="1" noChangeArrowheads="1"/>
          </p:cNvPicPr>
          <p:nvPr/>
        </p:nvPicPr>
        <p:blipFill>
          <a:blip r:embed="rId4"/>
          <a:srcRect/>
          <a:stretch>
            <a:fillRect/>
          </a:stretch>
        </p:blipFill>
        <p:spPr bwMode="auto">
          <a:xfrm>
            <a:off x="6663078" y="500042"/>
            <a:ext cx="2480922" cy="1333496"/>
          </a:xfrm>
          <a:prstGeom prst="rect">
            <a:avLst/>
          </a:prstGeom>
          <a:noFill/>
        </p:spPr>
      </p:pic>
      <p:pic>
        <p:nvPicPr>
          <p:cNvPr id="15" name="Picture 4"/>
          <p:cNvPicPr>
            <a:picLocks noChangeAspect="1"/>
          </p:cNvPicPr>
          <p:nvPr/>
        </p:nvPicPr>
        <p:blipFill>
          <a:blip r:embed="rId3"/>
          <a:srcRect l="28378" t="632" r="12234" b="2217"/>
          <a:stretch>
            <a:fillRect/>
          </a:stretch>
        </p:blipFill>
        <p:spPr bwMode="auto">
          <a:xfrm>
            <a:off x="7429521" y="1928802"/>
            <a:ext cx="1272779" cy="2774950"/>
          </a:xfrm>
          <a:prstGeom prst="rect">
            <a:avLst/>
          </a:prstGeom>
          <a:noFill/>
          <a:ln w="9525">
            <a:noFill/>
            <a:miter lim="800000"/>
            <a:headEnd/>
            <a:tailEnd/>
          </a:ln>
        </p:spPr>
      </p:pic>
      <p:pic>
        <p:nvPicPr>
          <p:cNvPr id="16" name="Picture 6" descr="http://beneditasaudavel.com.br/wp-content/uploads/2014/05/superbugs.jpg"/>
          <p:cNvPicPr>
            <a:picLocks noChangeAspect="1" noChangeArrowheads="1"/>
          </p:cNvPicPr>
          <p:nvPr/>
        </p:nvPicPr>
        <p:blipFill>
          <a:blip r:embed="rId5"/>
          <a:srcRect r="44888"/>
          <a:stretch>
            <a:fillRect/>
          </a:stretch>
        </p:blipFill>
        <p:spPr bwMode="auto">
          <a:xfrm>
            <a:off x="0" y="714358"/>
            <a:ext cx="1643074" cy="1863335"/>
          </a:xfrm>
          <a:prstGeom prst="rect">
            <a:avLst/>
          </a:prstGeom>
          <a:noFill/>
        </p:spPr>
      </p:pic>
      <p:sp>
        <p:nvSpPr>
          <p:cNvPr id="18" name="CaixaDeTexto 17"/>
          <p:cNvSpPr txBox="1"/>
          <p:nvPr/>
        </p:nvSpPr>
        <p:spPr>
          <a:xfrm>
            <a:off x="2428861" y="2214555"/>
            <a:ext cx="1571636" cy="646331"/>
          </a:xfrm>
          <a:prstGeom prst="rect">
            <a:avLst/>
          </a:prstGeom>
          <a:noFill/>
        </p:spPr>
        <p:txBody>
          <a:bodyPr wrap="square" rtlCol="0">
            <a:spAutoFit/>
          </a:bodyPr>
          <a:lstStyle/>
          <a:p>
            <a:r>
              <a:rPr lang="en-US" dirty="0" smtClean="0"/>
              <a:t>Physical  separation</a:t>
            </a:r>
            <a:endParaRPr lang="en-US" dirty="0"/>
          </a:p>
        </p:txBody>
      </p:sp>
      <p:sp>
        <p:nvSpPr>
          <p:cNvPr id="19" name="CaixaDeTexto 18"/>
          <p:cNvSpPr txBox="1"/>
          <p:nvPr/>
        </p:nvSpPr>
        <p:spPr>
          <a:xfrm>
            <a:off x="4786315" y="1428736"/>
            <a:ext cx="1357322" cy="646331"/>
          </a:xfrm>
          <a:prstGeom prst="rect">
            <a:avLst/>
          </a:prstGeom>
          <a:noFill/>
        </p:spPr>
        <p:txBody>
          <a:bodyPr wrap="square" rtlCol="0">
            <a:spAutoFit/>
          </a:bodyPr>
          <a:lstStyle/>
          <a:p>
            <a:pPr algn="ctr"/>
            <a:r>
              <a:rPr lang="en-US" dirty="0" smtClean="0"/>
              <a:t>UV </a:t>
            </a:r>
          </a:p>
          <a:p>
            <a:pPr algn="ctr"/>
            <a:r>
              <a:rPr lang="en-US" dirty="0" smtClean="0"/>
              <a:t>circulator</a:t>
            </a:r>
            <a:endParaRPr lang="en-US" dirty="0"/>
          </a:p>
        </p:txBody>
      </p:sp>
      <p:pic>
        <p:nvPicPr>
          <p:cNvPr id="17" name="Imagem 16"/>
          <p:cNvPicPr/>
          <p:nvPr/>
        </p:nvPicPr>
        <p:blipFill>
          <a:blip r:embed="rId6">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57225" y="4929198"/>
            <a:ext cx="3383275" cy="1928802"/>
          </a:xfrm>
          <a:prstGeom prst="rect">
            <a:avLst/>
          </a:prstGeom>
          <a:noFill/>
        </p:spPr>
      </p:pic>
      <p:sp>
        <p:nvSpPr>
          <p:cNvPr id="20" name="Retângulo 19"/>
          <p:cNvSpPr/>
          <p:nvPr/>
        </p:nvSpPr>
        <p:spPr>
          <a:xfrm>
            <a:off x="1785918" y="428604"/>
            <a:ext cx="4482958" cy="369332"/>
          </a:xfrm>
          <a:prstGeom prst="rect">
            <a:avLst/>
          </a:prstGeom>
        </p:spPr>
        <p:txBody>
          <a:bodyPr wrap="none">
            <a:spAutoFit/>
          </a:bodyPr>
          <a:lstStyle/>
          <a:p>
            <a:r>
              <a:rPr lang="pt-BR" b="1" dirty="0" err="1" smtClean="0">
                <a:latin typeface="Times New Roman" panose="02020603050405020304" pitchFamily="18" charset="0"/>
                <a:cs typeface="Times New Roman" panose="02020603050405020304" pitchFamily="18" charset="0"/>
              </a:rPr>
              <a:t>Photodynamic</a:t>
            </a:r>
            <a:r>
              <a:rPr lang="pt-BR" b="1" dirty="0" smtClean="0">
                <a:latin typeface="Times New Roman" panose="02020603050405020304" pitchFamily="18" charset="0"/>
                <a:cs typeface="Times New Roman" panose="02020603050405020304" pitchFamily="18" charset="0"/>
              </a:rPr>
              <a:t> </a:t>
            </a:r>
            <a:r>
              <a:rPr lang="pt-BR" b="1" dirty="0" err="1" smtClean="0">
                <a:latin typeface="Times New Roman" panose="02020603050405020304" pitchFamily="18" charset="0"/>
                <a:cs typeface="Times New Roman" panose="02020603050405020304" pitchFamily="18" charset="0"/>
              </a:rPr>
              <a:t>Therapy</a:t>
            </a:r>
            <a:r>
              <a:rPr lang="pt-BR" b="1" dirty="0" smtClean="0">
                <a:latin typeface="Times New Roman" panose="02020603050405020304" pitchFamily="18" charset="0"/>
                <a:cs typeface="Times New Roman" panose="02020603050405020304" pitchFamily="18" charset="0"/>
              </a:rPr>
              <a:t> </a:t>
            </a:r>
            <a:r>
              <a:rPr lang="pt-BR" b="1" dirty="0" err="1" smtClean="0">
                <a:latin typeface="Times New Roman" panose="02020603050405020304" pitchFamily="18" charset="0"/>
                <a:cs typeface="Times New Roman" panose="02020603050405020304" pitchFamily="18" charset="0"/>
              </a:rPr>
              <a:t>and</a:t>
            </a:r>
            <a:r>
              <a:rPr lang="pt-BR" b="1" dirty="0" smtClean="0">
                <a:latin typeface="Times New Roman" panose="02020603050405020304" pitchFamily="18" charset="0"/>
                <a:cs typeface="Times New Roman" panose="02020603050405020304" pitchFamily="18" charset="0"/>
              </a:rPr>
              <a:t> </a:t>
            </a:r>
            <a:r>
              <a:rPr lang="pt-BR" b="1" dirty="0" err="1" smtClean="0">
                <a:latin typeface="Times New Roman" panose="02020603050405020304" pitchFamily="18" charset="0"/>
                <a:cs typeface="Times New Roman" panose="02020603050405020304" pitchFamily="18" charset="0"/>
              </a:rPr>
              <a:t>blood</a:t>
            </a:r>
            <a:r>
              <a:rPr lang="pt-BR" b="1" dirty="0" smtClean="0">
                <a:latin typeface="Times New Roman" panose="02020603050405020304" pitchFamily="18" charset="0"/>
                <a:cs typeface="Times New Roman" panose="02020603050405020304" pitchFamily="18" charset="0"/>
              </a:rPr>
              <a:t> </a:t>
            </a:r>
            <a:r>
              <a:rPr lang="pt-BR" b="1" dirty="0" err="1" smtClean="0">
                <a:latin typeface="Times New Roman" panose="02020603050405020304" pitchFamily="18" charset="0"/>
                <a:cs typeface="Times New Roman" panose="02020603050405020304" pitchFamily="18" charset="0"/>
              </a:rPr>
              <a:t>cleaning</a:t>
            </a:r>
            <a:r>
              <a:rPr lang="pt-BR" b="1" dirty="0" smtClean="0">
                <a:latin typeface="Times New Roman" panose="02020603050405020304" pitchFamily="18" charset="0"/>
                <a:cs typeface="Times New Roman" panose="02020603050405020304" pitchFamily="18" charset="0"/>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New device  in test </a:t>
            </a:r>
            <a:endParaRPr lang="en-US" dirty="0"/>
          </a:p>
        </p:txBody>
      </p:sp>
      <p:pic>
        <p:nvPicPr>
          <p:cNvPr id="4" name="Image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43042" y="1643050"/>
            <a:ext cx="6452074" cy="4839055"/>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Marcos\Google Drive\EVLP HCV - Research Project\Mini EVLP Experiments\Mini EVLP.tif"/>
          <p:cNvPicPr/>
          <p:nvPr/>
        </p:nvPicPr>
        <p:blipFill>
          <a:blip r:embed="rId4">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cx="http://schemas.microsoft.com/office/drawing/2014/chartex" xmlns:cx1="http://schemas.microsoft.com/office/drawing/2015/9/8/chartex" xmlns:cx2="http://schemas.microsoft.com/office/drawing/2015/10/21/chartex"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14282" y="2714620"/>
            <a:ext cx="2962268" cy="1900230"/>
          </a:xfrm>
          <a:prstGeom prst="rect">
            <a:avLst/>
          </a:prstGeom>
          <a:noFill/>
          <a:ln>
            <a:noFill/>
          </a:ln>
        </p:spPr>
      </p:pic>
      <p:sp>
        <p:nvSpPr>
          <p:cNvPr id="151554" name="Rectangle 2"/>
          <p:cNvSpPr>
            <a:spLocks noChangeArrowheads="1"/>
          </p:cNvSpPr>
          <p:nvPr/>
        </p:nvSpPr>
        <p:spPr bwMode="auto">
          <a:xfrm>
            <a:off x="1"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1553" name="Object 1"/>
          <p:cNvGraphicFramePr>
            <a:graphicFrameLocks noChangeAspect="1"/>
          </p:cNvGraphicFramePr>
          <p:nvPr/>
        </p:nvGraphicFramePr>
        <p:xfrm>
          <a:off x="3643307" y="2857498"/>
          <a:ext cx="5280025" cy="3421063"/>
        </p:xfrm>
        <a:graphic>
          <a:graphicData uri="http://schemas.openxmlformats.org/presentationml/2006/ole">
            <p:oleObj spid="_x0000_s7170" r:id="rId5" imgW="4509619" imgH="2908964" progId="">
              <p:embed/>
            </p:oleObj>
          </a:graphicData>
        </a:graphic>
      </p:graphicFrame>
      <p:pic>
        <p:nvPicPr>
          <p:cNvPr id="5" name="Picture 2" descr="C:\Users\Marcos\Google Drive\EVLP HCV - Research Project\Lung endoluminal irradiation - Preliminary tests\Foto 1.jp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cx="http://schemas.microsoft.com/office/drawing/2014/chartex" xmlns:cx1="http://schemas.microsoft.com/office/drawing/2015/9/8/chartex" xmlns:cx2="http://schemas.microsoft.com/office/drawing/2015/10/21/chartex"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7158" y="1214422"/>
            <a:ext cx="2560320" cy="1440000"/>
          </a:xfrm>
          <a:prstGeom prst="rect">
            <a:avLst/>
          </a:prstGeom>
          <a:noFill/>
          <a:ln>
            <a:noFill/>
          </a:ln>
        </p:spPr>
      </p:pic>
      <p:pic>
        <p:nvPicPr>
          <p:cNvPr id="6" name="Imagem 5" descr="C:\Users\Vanderlei\Downloads\image4 (1).JPG"/>
          <p:cNvPicPr/>
          <p:nvPr/>
        </p:nvPicPr>
        <p:blipFill>
          <a:blip r:embed="rId7" cstate="print"/>
          <a:srcRect/>
          <a:stretch>
            <a:fillRect/>
          </a:stretch>
        </p:blipFill>
        <p:spPr bwMode="auto">
          <a:xfrm>
            <a:off x="428597" y="4714886"/>
            <a:ext cx="2622979" cy="1932159"/>
          </a:xfrm>
          <a:prstGeom prst="rect">
            <a:avLst/>
          </a:prstGeom>
          <a:noFill/>
          <a:ln w="9525">
            <a:noFill/>
            <a:miter lim="800000"/>
            <a:headEnd/>
            <a:tailEnd/>
          </a:ln>
        </p:spPr>
      </p:pic>
      <p:sp>
        <p:nvSpPr>
          <p:cNvPr id="7" name="CaixaDeTexto 6"/>
          <p:cNvSpPr txBox="1"/>
          <p:nvPr/>
        </p:nvSpPr>
        <p:spPr>
          <a:xfrm>
            <a:off x="4071934" y="857233"/>
            <a:ext cx="4500594" cy="1569660"/>
          </a:xfrm>
          <a:prstGeom prst="rect">
            <a:avLst/>
          </a:prstGeom>
          <a:solidFill>
            <a:srgbClr val="FFC000"/>
          </a:solidFill>
        </p:spPr>
        <p:txBody>
          <a:bodyPr wrap="square" rtlCol="0">
            <a:spAutoFit/>
          </a:bodyPr>
          <a:lstStyle/>
          <a:p>
            <a:r>
              <a:rPr lang="en-US" sz="2400" b="1" dirty="0" smtClean="0"/>
              <a:t>DECONTAMINATION OF ORGANS FOR TRANSPLANTATION</a:t>
            </a:r>
          </a:p>
          <a:p>
            <a:r>
              <a:rPr lang="en-US" sz="2400" b="1" dirty="0" smtClean="0"/>
              <a:t>(  LUNG - COLLABORATION U.TORONTO)</a:t>
            </a:r>
            <a:endParaRPr lang="en-US" sz="2400" b="1" dirty="0"/>
          </a:p>
        </p:txBody>
      </p:sp>
      <p:sp>
        <p:nvSpPr>
          <p:cNvPr id="8" name="CaixaDeTexto 7"/>
          <p:cNvSpPr txBox="1"/>
          <p:nvPr/>
        </p:nvSpPr>
        <p:spPr>
          <a:xfrm>
            <a:off x="3286116" y="6072208"/>
            <a:ext cx="4500594" cy="646331"/>
          </a:xfrm>
          <a:prstGeom prst="rect">
            <a:avLst/>
          </a:prstGeom>
          <a:solidFill>
            <a:srgbClr val="FFFF00"/>
          </a:solidFill>
        </p:spPr>
        <p:txBody>
          <a:bodyPr wrap="square" rtlCol="0">
            <a:spAutoFit/>
          </a:bodyPr>
          <a:lstStyle/>
          <a:p>
            <a:r>
              <a:rPr lang="en-US" dirty="0" smtClean="0"/>
              <a:t>Presently doing experiments with liver  and kidney ( animal models)  in Brazil</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0795" y="749330"/>
            <a:ext cx="6990494" cy="5886048"/>
          </a:xfrm>
          <a:prstGeom prst="rect">
            <a:avLst/>
          </a:prstGeom>
          <a:solidFill>
            <a:schemeClr val="tx1">
              <a:lumMod val="50000"/>
              <a:lumOff val="50000"/>
            </a:schemeClr>
          </a:solidFill>
          <a:ln>
            <a:solidFill>
              <a:schemeClr val="bg1">
                <a:lumMod val="75000"/>
              </a:schemeClr>
            </a:solidFill>
          </a:ln>
          <a:effectLst>
            <a:glow rad="101600">
              <a:schemeClr val="accent2">
                <a:satMod val="175000"/>
                <a:alpha val="40000"/>
              </a:schemeClr>
            </a:glo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asted-image.pdf"/>
          <p:cNvPicPr/>
          <p:nvPr/>
        </p:nvPicPr>
        <p:blipFill>
          <a:blip r:embed="rId2" cstate="print"/>
          <a:srcRect l="7549" t="2379" r="12302" b="6015"/>
          <a:stretch>
            <a:fillRect/>
          </a:stretch>
        </p:blipFill>
        <p:spPr>
          <a:xfrm>
            <a:off x="428596" y="1071548"/>
            <a:ext cx="2703660" cy="2661305"/>
          </a:xfrm>
          <a:prstGeom prst="rect">
            <a:avLst/>
          </a:prstGeom>
          <a:noFill/>
          <a:ln w="88900">
            <a:noFill/>
          </a:ln>
        </p:spPr>
      </p:pic>
      <p:sp>
        <p:nvSpPr>
          <p:cNvPr id="16" name="TextBox 15"/>
          <p:cNvSpPr txBox="1"/>
          <p:nvPr/>
        </p:nvSpPr>
        <p:spPr>
          <a:xfrm>
            <a:off x="2961379" y="60258"/>
            <a:ext cx="1666866" cy="5268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pPr>
            <a:r>
              <a:rPr kumimoji="0" lang="en-US" sz="2955" b="0" i="0" u="none" strike="noStrike" cap="none" spc="0" normalizeH="0" baseline="0" noProof="1" smtClean="0">
                <a:ln>
                  <a:noFill/>
                </a:ln>
                <a:solidFill>
                  <a:schemeClr val="tx1"/>
                </a:solidFill>
                <a:effectLst/>
                <a:uFillTx/>
                <a:latin typeface="+mn-lt"/>
                <a:ea typeface="+mn-ea"/>
                <a:cs typeface="+mn-cs"/>
                <a:sym typeface="Chalkduster"/>
              </a:rPr>
              <a:t>Treatment</a:t>
            </a:r>
          </a:p>
        </p:txBody>
      </p:sp>
      <p:sp>
        <p:nvSpPr>
          <p:cNvPr id="17" name="TextBox 16"/>
          <p:cNvSpPr txBox="1"/>
          <p:nvPr/>
        </p:nvSpPr>
        <p:spPr>
          <a:xfrm>
            <a:off x="823672" y="629115"/>
            <a:ext cx="1936427" cy="4414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pPr>
            <a:r>
              <a:rPr kumimoji="0" lang="en-US" sz="2400" b="0" i="0" u="none" strike="noStrike" cap="none" spc="0" normalizeH="0" baseline="0" noProof="1" smtClean="0">
                <a:ln>
                  <a:noFill/>
                </a:ln>
                <a:solidFill>
                  <a:schemeClr val="tx1"/>
                </a:solidFill>
                <a:effectLst/>
                <a:uFillTx/>
                <a:latin typeface="+mn-lt"/>
                <a:ea typeface="+mn-ea"/>
                <a:cs typeface="+mn-cs"/>
                <a:sym typeface="Chalkduster"/>
              </a:rPr>
              <a:t>Phase II (adult)</a:t>
            </a:r>
          </a:p>
        </p:txBody>
      </p:sp>
      <p:sp>
        <p:nvSpPr>
          <p:cNvPr id="2" name="Rectangle 1"/>
          <p:cNvSpPr/>
          <p:nvPr/>
        </p:nvSpPr>
        <p:spPr>
          <a:xfrm>
            <a:off x="357158" y="3357562"/>
            <a:ext cx="2215222" cy="352404"/>
          </a:xfrm>
          <a:prstGeom prst="rect">
            <a:avLst/>
          </a:prstGeom>
        </p:spPr>
        <p:txBody>
          <a:bodyPr wrap="none">
            <a:spAutoFit/>
          </a:bodyPr>
          <a:lstStyle/>
          <a:p>
            <a:pPr lvl="0" fontAlgn="auto">
              <a:defRPr sz="1800">
                <a:solidFill>
                  <a:srgbClr val="000000"/>
                </a:solidFill>
              </a:defRPr>
            </a:pPr>
            <a:r>
              <a:rPr lang="pt-BR" altLang="en-US" sz="1690" i="1" strike="noStrike" noProof="1" smtClean="0">
                <a:ln/>
                <a:solidFill>
                  <a:schemeClr val="tx1"/>
                </a:solidFill>
                <a:effectLst/>
                <a:latin typeface="+mn-lt"/>
                <a:ea typeface="+mn-ea"/>
                <a:cs typeface="+mn-cs"/>
              </a:rPr>
              <a:t>9</a:t>
            </a:r>
            <a:r>
              <a:rPr lang="en-US" sz="1690" i="1" strike="noStrike" noProof="1" smtClean="0">
                <a:ln/>
                <a:solidFill>
                  <a:schemeClr val="tx1"/>
                </a:solidFill>
                <a:effectLst/>
                <a:latin typeface="+mn-lt"/>
                <a:ea typeface="+mn-ea"/>
                <a:cs typeface="+mn-cs"/>
              </a:rPr>
              <a:t>8 cases </a:t>
            </a:r>
            <a:r>
              <a:rPr lang="en-US" sz="1690" i="1" strike="noStrike" noProof="1">
                <a:ln/>
                <a:solidFill>
                  <a:schemeClr val="tx1"/>
                </a:solidFill>
                <a:effectLst/>
                <a:latin typeface="+mn-lt"/>
                <a:ea typeface="+mn-ea"/>
                <a:cs typeface="+mn-cs"/>
              </a:rPr>
              <a:t>were treated  </a:t>
            </a:r>
          </a:p>
        </p:txBody>
      </p:sp>
      <p:grpSp>
        <p:nvGrpSpPr>
          <p:cNvPr id="6" name="Group 129"/>
          <p:cNvGrpSpPr/>
          <p:nvPr/>
        </p:nvGrpSpPr>
        <p:grpSpPr>
          <a:xfrm>
            <a:off x="1974533" y="5098415"/>
            <a:ext cx="1251585" cy="1303020"/>
            <a:chOff x="-44450" y="-44450"/>
            <a:chExt cx="5016500" cy="4025900"/>
          </a:xfrm>
        </p:grpSpPr>
        <p:pic>
          <p:nvPicPr>
            <p:cNvPr id="20486" name="pasted-image.tif"/>
            <p:cNvPicPr/>
            <p:nvPr/>
          </p:nvPicPr>
          <p:blipFill>
            <a:blip r:embed="rId3" cstate="print"/>
            <a:srcRect t="20161" b="20161"/>
            <a:stretch>
              <a:fillRect/>
            </a:stretch>
          </p:blipFill>
          <p:spPr>
            <a:xfrm>
              <a:off x="0" y="0"/>
              <a:ext cx="4927600" cy="3937000"/>
            </a:xfrm>
            <a:prstGeom prst="rect">
              <a:avLst/>
            </a:prstGeom>
            <a:noFill/>
            <a:ln w="9525">
              <a:noFill/>
            </a:ln>
          </p:spPr>
        </p:pic>
        <p:pic>
          <p:nvPicPr>
            <p:cNvPr id="20487" name="Picture 20"/>
            <p:cNvPicPr/>
            <p:nvPr/>
          </p:nvPicPr>
          <p:blipFill>
            <a:blip r:embed="rId4" cstate="print"/>
            <a:stretch>
              <a:fillRect/>
            </a:stretch>
          </p:blipFill>
          <p:spPr>
            <a:xfrm>
              <a:off x="-44450" y="-44450"/>
              <a:ext cx="5016500" cy="4025900"/>
            </a:xfrm>
            <a:prstGeom prst="rect">
              <a:avLst/>
            </a:prstGeom>
            <a:noFill/>
            <a:ln w="9525">
              <a:noFill/>
            </a:ln>
          </p:spPr>
        </p:pic>
      </p:grpSp>
      <p:grpSp>
        <p:nvGrpSpPr>
          <p:cNvPr id="7" name="Group 132"/>
          <p:cNvGrpSpPr/>
          <p:nvPr/>
        </p:nvGrpSpPr>
        <p:grpSpPr>
          <a:xfrm>
            <a:off x="1963103" y="3679828"/>
            <a:ext cx="1273493" cy="1434465"/>
            <a:chOff x="-44450" y="-44449"/>
            <a:chExt cx="5016500" cy="4025900"/>
          </a:xfrm>
        </p:grpSpPr>
        <p:pic>
          <p:nvPicPr>
            <p:cNvPr id="20489" name="pasted-image.tif"/>
            <p:cNvPicPr/>
            <p:nvPr/>
          </p:nvPicPr>
          <p:blipFill>
            <a:blip r:embed="rId5" cstate="print"/>
            <a:srcRect l="16914" t="30257" r="16914" b="30257"/>
            <a:stretch>
              <a:fillRect/>
            </a:stretch>
          </p:blipFill>
          <p:spPr>
            <a:xfrm>
              <a:off x="0" y="0"/>
              <a:ext cx="4927600" cy="3937000"/>
            </a:xfrm>
            <a:prstGeom prst="rect">
              <a:avLst/>
            </a:prstGeom>
            <a:noFill/>
            <a:ln w="9525">
              <a:noFill/>
            </a:ln>
          </p:spPr>
        </p:pic>
        <p:pic>
          <p:nvPicPr>
            <p:cNvPr id="20490" name="Picture 23"/>
            <p:cNvPicPr/>
            <p:nvPr/>
          </p:nvPicPr>
          <p:blipFill>
            <a:blip r:embed="rId6" cstate="print"/>
            <a:stretch>
              <a:fillRect/>
            </a:stretch>
          </p:blipFill>
          <p:spPr>
            <a:xfrm>
              <a:off x="-44450" y="-44450"/>
              <a:ext cx="5016500" cy="4025901"/>
            </a:xfrm>
            <a:prstGeom prst="rect">
              <a:avLst/>
            </a:prstGeom>
            <a:noFill/>
            <a:ln w="9525">
              <a:noFill/>
            </a:ln>
          </p:spPr>
        </p:pic>
      </p:grpSp>
      <p:grpSp>
        <p:nvGrpSpPr>
          <p:cNvPr id="8" name="Group 135"/>
          <p:cNvGrpSpPr/>
          <p:nvPr/>
        </p:nvGrpSpPr>
        <p:grpSpPr>
          <a:xfrm>
            <a:off x="430055" y="3679828"/>
            <a:ext cx="1533049" cy="2720975"/>
            <a:chOff x="-44450" y="-44450"/>
            <a:chExt cx="6248400" cy="8293100"/>
          </a:xfrm>
        </p:grpSpPr>
        <p:pic>
          <p:nvPicPr>
            <p:cNvPr id="20492" name="pasted-image.tif"/>
            <p:cNvPicPr/>
            <p:nvPr/>
          </p:nvPicPr>
          <p:blipFill>
            <a:blip r:embed="rId7" cstate="print"/>
            <a:srcRect l="20155" t="20309" r="20155" b="20309"/>
            <a:stretch>
              <a:fillRect/>
            </a:stretch>
          </p:blipFill>
          <p:spPr>
            <a:xfrm>
              <a:off x="-1" y="0"/>
              <a:ext cx="6159502" cy="8204200"/>
            </a:xfrm>
            <a:prstGeom prst="rect">
              <a:avLst/>
            </a:prstGeom>
            <a:noFill/>
            <a:ln w="9525">
              <a:noFill/>
            </a:ln>
          </p:spPr>
        </p:pic>
        <p:pic>
          <p:nvPicPr>
            <p:cNvPr id="20493" name="Picture 26"/>
            <p:cNvPicPr/>
            <p:nvPr/>
          </p:nvPicPr>
          <p:blipFill>
            <a:blip r:embed="rId8" cstate="print"/>
            <a:stretch>
              <a:fillRect/>
            </a:stretch>
          </p:blipFill>
          <p:spPr>
            <a:xfrm>
              <a:off x="-44450" y="-44450"/>
              <a:ext cx="6248400" cy="8293100"/>
            </a:xfrm>
            <a:prstGeom prst="rect">
              <a:avLst/>
            </a:prstGeom>
            <a:noFill/>
            <a:ln w="9525">
              <a:noFill/>
            </a:ln>
          </p:spPr>
        </p:pic>
      </p:grpSp>
      <p:sp>
        <p:nvSpPr>
          <p:cNvPr id="28" name="Shape 136"/>
          <p:cNvSpPr/>
          <p:nvPr/>
        </p:nvSpPr>
        <p:spPr>
          <a:xfrm>
            <a:off x="447583" y="6296453"/>
            <a:ext cx="2030299" cy="346249"/>
          </a:xfrm>
          <a:prstGeom prst="rect">
            <a:avLst/>
          </a:prstGeom>
          <a:blipFill>
            <a:blip r:embed="rId9" cstate="print"/>
          </a:blipFill>
          <a:ln w="12700">
            <a:miter lim="400000"/>
          </a:ln>
          <a:effectLst>
            <a:outerShdw blurRad="63500" dir="16200000" rotWithShape="0">
              <a:srgbClr val="000000">
                <a:alpha val="50000"/>
              </a:srgbClr>
            </a:outerShdw>
          </a:effectLst>
        </p:spPr>
        <p:txBody>
          <a:bodyPr wrap="none" lIns="0" tIns="0" rIns="0" bIns="0" anchor="ctr">
            <a:spAutoFit/>
          </a:bodyPr>
          <a:lstStyle>
            <a:lvl1pPr>
              <a:defRPr sz="3200">
                <a:effectLst>
                  <a:outerShdw blurRad="63500" dist="25400" dir="2700000" rotWithShape="0">
                    <a:srgbClr val="000000">
                      <a:alpha val="70000"/>
                    </a:srgbClr>
                  </a:outerShdw>
                </a:effectLst>
              </a:defRPr>
            </a:lvl1pPr>
          </a:lstStyle>
          <a:p>
            <a:pPr lvl="0" fontAlgn="auto">
              <a:defRPr sz="1800">
                <a:solidFill>
                  <a:srgbClr val="000000"/>
                </a:solidFill>
                <a:effectLst/>
              </a:defRPr>
            </a:pPr>
            <a:r>
              <a:rPr sz="2250" strike="noStrike" noProof="1">
                <a:solidFill>
                  <a:srgbClr val="FFFFFF"/>
                </a:solidFill>
                <a:effectLst>
                  <a:outerShdw blurRad="63500" dist="25400" dir="2700000" rotWithShape="0">
                    <a:srgbClr val="000000">
                      <a:alpha val="70000"/>
                    </a:srgbClr>
                  </a:outerShdw>
                </a:effectLst>
                <a:latin typeface="+mn-lt"/>
                <a:ea typeface="+mn-ea"/>
                <a:cs typeface="+mn-cs"/>
              </a:rPr>
              <a:t>Before treatment</a:t>
            </a:r>
            <a:endParaRPr sz="2250" strike="noStrike" noProof="1">
              <a:solidFill>
                <a:srgbClr val="FFFFFF"/>
              </a:solidFill>
              <a:effectLst>
                <a:outerShdw blurRad="63500" dist="25400" dir="2700000" rotWithShape="0">
                  <a:srgbClr val="000000">
                    <a:alpha val="70000"/>
                  </a:srgbClr>
                </a:outerShdw>
              </a:effectLst>
            </a:endParaRPr>
          </a:p>
        </p:txBody>
      </p:sp>
      <p:sp>
        <p:nvSpPr>
          <p:cNvPr id="29" name="Shape 137"/>
          <p:cNvSpPr/>
          <p:nvPr/>
        </p:nvSpPr>
        <p:spPr>
          <a:xfrm>
            <a:off x="2200205" y="4766941"/>
            <a:ext cx="1168718" cy="346249"/>
          </a:xfrm>
          <a:prstGeom prst="rect">
            <a:avLst/>
          </a:prstGeom>
          <a:blipFill>
            <a:blip r:embed="rId9" cstate="print"/>
          </a:blipFill>
          <a:ln w="12700">
            <a:miter lim="400000"/>
          </a:ln>
          <a:effectLst>
            <a:outerShdw blurRad="63500" dir="16200000" rotWithShape="0">
              <a:srgbClr val="000000">
                <a:alpha val="50000"/>
              </a:srgbClr>
            </a:outerShdw>
          </a:effectLst>
        </p:spPr>
        <p:txBody>
          <a:bodyPr wrap="none" lIns="0" tIns="0" rIns="0" bIns="0" anchor="ctr">
            <a:spAutoFit/>
          </a:bodyPr>
          <a:lstStyle>
            <a:lvl1pPr>
              <a:defRPr sz="3200">
                <a:effectLst>
                  <a:outerShdw blurRad="63500" dist="25400" dir="2700000" rotWithShape="0">
                    <a:srgbClr val="000000">
                      <a:alpha val="70000"/>
                    </a:srgbClr>
                  </a:outerShdw>
                </a:effectLst>
              </a:defRPr>
            </a:lvl1pPr>
          </a:lstStyle>
          <a:p>
            <a:pPr lvl="0" fontAlgn="auto">
              <a:defRPr sz="1800">
                <a:solidFill>
                  <a:srgbClr val="000000"/>
                </a:solidFill>
                <a:effectLst/>
              </a:defRPr>
            </a:pPr>
            <a:r>
              <a:rPr sz="2250" strike="noStrike" noProof="1">
                <a:solidFill>
                  <a:srgbClr val="FFFFFF"/>
                </a:solidFill>
                <a:effectLst>
                  <a:outerShdw blurRad="63500" dist="25400" dir="2700000" rotWithShape="0">
                    <a:srgbClr val="000000">
                      <a:alpha val="70000"/>
                    </a:srgbClr>
                  </a:outerShdw>
                </a:effectLst>
                <a:latin typeface="+mn-lt"/>
                <a:ea typeface="+mn-ea"/>
                <a:cs typeface="+mn-cs"/>
              </a:rPr>
              <a:t>After 24 h</a:t>
            </a:r>
            <a:endParaRPr sz="2250" strike="noStrike" noProof="1">
              <a:solidFill>
                <a:srgbClr val="FFFFFF"/>
              </a:solidFill>
              <a:effectLst>
                <a:outerShdw blurRad="63500" dist="25400" dir="2700000" rotWithShape="0">
                  <a:srgbClr val="000000">
                    <a:alpha val="70000"/>
                  </a:srgbClr>
                </a:outerShdw>
              </a:effectLst>
            </a:endParaRPr>
          </a:p>
        </p:txBody>
      </p:sp>
      <p:sp>
        <p:nvSpPr>
          <p:cNvPr id="30" name="Shape 138"/>
          <p:cNvSpPr/>
          <p:nvPr/>
        </p:nvSpPr>
        <p:spPr>
          <a:xfrm>
            <a:off x="2166614" y="6224940"/>
            <a:ext cx="1168718" cy="346249"/>
          </a:xfrm>
          <a:prstGeom prst="rect">
            <a:avLst/>
          </a:prstGeom>
          <a:blipFill>
            <a:blip r:embed="rId9" cstate="print"/>
          </a:blipFill>
          <a:ln w="12700">
            <a:miter lim="400000"/>
          </a:ln>
          <a:effectLst>
            <a:outerShdw blurRad="63500" dir="16200000" rotWithShape="0">
              <a:srgbClr val="000000">
                <a:alpha val="50000"/>
              </a:srgbClr>
            </a:outerShdw>
          </a:effectLst>
        </p:spPr>
        <p:txBody>
          <a:bodyPr wrap="none" lIns="0" tIns="0" rIns="0" bIns="0" anchor="ctr">
            <a:spAutoFit/>
          </a:bodyPr>
          <a:lstStyle>
            <a:lvl1pPr>
              <a:defRPr sz="3200">
                <a:effectLst>
                  <a:outerShdw blurRad="63500" dist="25400" dir="2700000" rotWithShape="0">
                    <a:srgbClr val="000000">
                      <a:alpha val="70000"/>
                    </a:srgbClr>
                  </a:outerShdw>
                </a:effectLst>
              </a:defRPr>
            </a:lvl1pPr>
          </a:lstStyle>
          <a:p>
            <a:pPr lvl="0" fontAlgn="auto">
              <a:defRPr sz="1800">
                <a:solidFill>
                  <a:srgbClr val="000000"/>
                </a:solidFill>
                <a:effectLst/>
              </a:defRPr>
            </a:pPr>
            <a:r>
              <a:rPr sz="2250" strike="noStrike" noProof="1">
                <a:solidFill>
                  <a:srgbClr val="FFFFFF"/>
                </a:solidFill>
                <a:effectLst>
                  <a:outerShdw blurRad="63500" dist="25400" dir="2700000" rotWithShape="0">
                    <a:srgbClr val="000000">
                      <a:alpha val="70000"/>
                    </a:srgbClr>
                  </a:outerShdw>
                </a:effectLst>
                <a:latin typeface="+mn-lt"/>
                <a:ea typeface="+mn-ea"/>
                <a:cs typeface="+mn-cs"/>
              </a:rPr>
              <a:t>After 48 h</a:t>
            </a:r>
            <a:endParaRPr sz="2250" strike="noStrike" noProof="1">
              <a:solidFill>
                <a:srgbClr val="FFFFFF"/>
              </a:solidFill>
              <a:effectLst>
                <a:outerShdw blurRad="63500" dist="25400" dir="2700000" rotWithShape="0">
                  <a:srgbClr val="000000">
                    <a:alpha val="70000"/>
                  </a:srgbClr>
                </a:outerShdw>
              </a:effectLst>
            </a:endParaRPr>
          </a:p>
        </p:txBody>
      </p:sp>
      <p:grpSp>
        <p:nvGrpSpPr>
          <p:cNvPr id="9" name="Group 110"/>
          <p:cNvGrpSpPr/>
          <p:nvPr/>
        </p:nvGrpSpPr>
        <p:grpSpPr>
          <a:xfrm rot="911464">
            <a:off x="4055151" y="1327602"/>
            <a:ext cx="1765567" cy="2868662"/>
            <a:chOff x="-139699" y="-450098"/>
            <a:chExt cx="3348165" cy="4080518"/>
          </a:xfrm>
        </p:grpSpPr>
        <p:pic>
          <p:nvPicPr>
            <p:cNvPr id="21506" name="pasted-image.png"/>
            <p:cNvPicPr/>
            <p:nvPr/>
          </p:nvPicPr>
          <p:blipFill>
            <a:blip r:embed="rId10" cstate="print"/>
            <a:stretch>
              <a:fillRect/>
            </a:stretch>
          </p:blipFill>
          <p:spPr>
            <a:xfrm>
              <a:off x="0" y="0"/>
              <a:ext cx="3068766" cy="3490721"/>
            </a:xfrm>
            <a:prstGeom prst="rect">
              <a:avLst/>
            </a:prstGeom>
            <a:noFill/>
            <a:ln w="9525">
              <a:noFill/>
            </a:ln>
          </p:spPr>
        </p:pic>
        <p:pic>
          <p:nvPicPr>
            <p:cNvPr id="21507" name="Picture 107"/>
            <p:cNvPicPr/>
            <p:nvPr/>
          </p:nvPicPr>
          <p:blipFill>
            <a:blip r:embed="rId11" cstate="print"/>
            <a:stretch>
              <a:fillRect/>
            </a:stretch>
          </p:blipFill>
          <p:spPr>
            <a:xfrm>
              <a:off x="-139701" y="-450099"/>
              <a:ext cx="3348167" cy="4080520"/>
            </a:xfrm>
            <a:prstGeom prst="rect">
              <a:avLst/>
            </a:prstGeom>
            <a:noFill/>
            <a:ln w="9525">
              <a:noFill/>
            </a:ln>
          </p:spPr>
        </p:pic>
      </p:grpSp>
      <p:pic>
        <p:nvPicPr>
          <p:cNvPr id="21512" name="pasted-image.pdf"/>
          <p:cNvPicPr>
            <a:picLocks noGrp="1" noChangeAspect="1"/>
          </p:cNvPicPr>
          <p:nvPr>
            <p:ph/>
          </p:nvPr>
        </p:nvPicPr>
        <p:blipFill>
          <a:blip r:embed="rId12" cstate="print"/>
          <a:stretch>
            <a:fillRect/>
          </a:stretch>
        </p:blipFill>
        <p:spPr>
          <a:xfrm>
            <a:off x="5500008" y="3429000"/>
            <a:ext cx="3643992" cy="2934036"/>
          </a:xfrm>
          <a:prstGeom prst="rect">
            <a:avLst/>
          </a:prstGeom>
          <a:noFill/>
          <a:ln w="88900">
            <a:noFill/>
          </a:ln>
        </p:spPr>
      </p:pic>
      <p:sp>
        <p:nvSpPr>
          <p:cNvPr id="3" name="TextBox 16"/>
          <p:cNvSpPr txBox="1"/>
          <p:nvPr/>
        </p:nvSpPr>
        <p:spPr>
          <a:xfrm>
            <a:off x="5499259" y="535770"/>
            <a:ext cx="2305887" cy="810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scene3d>
              <a:camera prst="orthographicFront"/>
              <a:lightRig rig="threePt" dir="t"/>
            </a:scene3d>
          </a:bodyPr>
          <a:lstStyle/>
          <a:p>
            <a:pPr marL="0" marR="0" indent="0" algn="ctr" defTabSz="457200" rtl="0" fontAlgn="auto" latinLnBrk="1" hangingPunct="0">
              <a:lnSpc>
                <a:spcPct val="100000"/>
              </a:lnSpc>
              <a:spcBef>
                <a:spcPts val="0"/>
              </a:spcBef>
              <a:spcAft>
                <a:spcPts val="0"/>
              </a:spcAft>
              <a:buClrTx/>
              <a:buSzTx/>
              <a:buFontTx/>
              <a:buNone/>
            </a:pPr>
            <a:r>
              <a:rPr lang="en-US" sz="2400" dirty="0" smtClean="0">
                <a:ln>
                  <a:noFill/>
                </a:ln>
                <a:solidFill>
                  <a:schemeClr val="tx1"/>
                </a:solidFill>
                <a:effectLst/>
                <a:uFillTx/>
                <a:sym typeface="Chalkduster"/>
              </a:rPr>
              <a:t>Pha</a:t>
            </a:r>
            <a:r>
              <a:rPr lang="en-US" sz="2400" dirty="0" smtClean="0">
                <a:ln/>
                <a:solidFill>
                  <a:schemeClr val="tx1"/>
                </a:solidFill>
                <a:effectLst>
                  <a:outerShdw blurRad="38100" dist="19050" dir="2700000" algn="tl" rotWithShape="0">
                    <a:schemeClr val="dk1">
                      <a:alpha val="40000"/>
                    </a:schemeClr>
                  </a:outerShdw>
                </a:effectLst>
                <a:uFillTx/>
                <a:sym typeface="Chalkduster"/>
              </a:rPr>
              <a:t>se II (children)</a:t>
            </a:r>
            <a:endParaRPr kumimoji="0" lang="en-US" sz="2400" b="0" i="0" u="none" strike="noStrike" cap="none" spc="0" normalizeH="0" baseline="0" noProof="1" smtClean="0">
              <a:ln/>
              <a:solidFill>
                <a:schemeClr val="tx1"/>
              </a:solidFill>
              <a:effectLst>
                <a:outerShdw blurRad="38100" dist="19050" dir="2700000" algn="tl" rotWithShape="0">
                  <a:schemeClr val="dk1">
                    <a:alpha val="40000"/>
                  </a:schemeClr>
                </a:outerShdw>
              </a:effectLst>
              <a:uFillTx/>
              <a:latin typeface="+mn-lt"/>
              <a:ea typeface="+mn-ea"/>
              <a:cs typeface="+mn-cs"/>
              <a:sym typeface="Chalkduster"/>
            </a:endParaRPr>
          </a:p>
          <a:p>
            <a:pPr marL="0" marR="0" indent="0" algn="ctr" defTabSz="457200" rtl="0" fontAlgn="auto" latinLnBrk="1" hangingPunct="0">
              <a:lnSpc>
                <a:spcPct val="100000"/>
              </a:lnSpc>
              <a:spcBef>
                <a:spcPts val="0"/>
              </a:spcBef>
              <a:spcAft>
                <a:spcPts val="0"/>
              </a:spcAft>
              <a:buClrTx/>
              <a:buSzTx/>
              <a:buFontTx/>
              <a:buNone/>
            </a:pPr>
            <a:endParaRPr kumimoji="0" lang="en-US" sz="2400" b="0" i="0" u="none" strike="noStrike" cap="none" spc="0" normalizeH="0" baseline="0" noProof="1" smtClean="0">
              <a:ln/>
              <a:solidFill>
                <a:schemeClr val="tx1"/>
              </a:solidFill>
              <a:effectLst>
                <a:outerShdw blurRad="38100" dist="19050" dir="2700000" algn="tl" rotWithShape="0">
                  <a:schemeClr val="dk1">
                    <a:alpha val="40000"/>
                  </a:schemeClr>
                </a:outerShdw>
              </a:effectLst>
              <a:uFillTx/>
              <a:latin typeface="+mn-lt"/>
              <a:ea typeface="+mn-ea"/>
              <a:cs typeface="+mn-cs"/>
              <a:sym typeface="Chalkduster"/>
            </a:endParaRPr>
          </a:p>
        </p:txBody>
      </p:sp>
      <p:sp>
        <p:nvSpPr>
          <p:cNvPr id="4" name="Retângulo 3"/>
          <p:cNvSpPr/>
          <p:nvPr/>
        </p:nvSpPr>
        <p:spPr>
          <a:xfrm>
            <a:off x="3710941" y="1047750"/>
            <a:ext cx="5277326" cy="5676900"/>
          </a:xfrm>
          <a:prstGeom prst="rect">
            <a:avLst/>
          </a:prstGeom>
          <a:noFill/>
          <a:extLst>
            <a:ext uri="{909E8E84-426E-40DD-AFC4-6F175D3DCCD1}">
              <a14:hiddenFill xmlns=""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tLang="en-US"/>
          </a:p>
        </p:txBody>
      </p:sp>
      <p:sp>
        <p:nvSpPr>
          <p:cNvPr id="5" name="Retângulo 4"/>
          <p:cNvSpPr/>
          <p:nvPr/>
        </p:nvSpPr>
        <p:spPr>
          <a:xfrm>
            <a:off x="106680" y="1006475"/>
            <a:ext cx="3520440" cy="5718810"/>
          </a:xfrm>
          <a:prstGeom prst="rect">
            <a:avLst/>
          </a:prstGeom>
          <a:noFill/>
          <a:extLst>
            <a:ext uri="{909E8E84-426E-40DD-AFC4-6F175D3DCCD1}">
              <a14:hiddenFill xmlns=""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tLang="en-US"/>
          </a:p>
        </p:txBody>
      </p:sp>
      <p:sp>
        <p:nvSpPr>
          <p:cNvPr id="25" name="CaixaDeTexto 24"/>
          <p:cNvSpPr txBox="1"/>
          <p:nvPr/>
        </p:nvSpPr>
        <p:spPr>
          <a:xfrm>
            <a:off x="4000497" y="5929331"/>
            <a:ext cx="3786214" cy="646331"/>
          </a:xfrm>
          <a:prstGeom prst="rect">
            <a:avLst/>
          </a:prstGeom>
          <a:noFill/>
        </p:spPr>
        <p:txBody>
          <a:bodyPr wrap="square" rtlCol="0">
            <a:spAutoFit/>
          </a:bodyPr>
          <a:lstStyle/>
          <a:p>
            <a:r>
              <a:rPr lang="en-US" dirty="0" smtClean="0"/>
              <a:t>Phase III - APPROVED FOR  A MULTICENTER TRIAL</a:t>
            </a:r>
            <a:endParaRPr lang="en-US" dirty="0"/>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ço Reservado para Conteúdo 2"/>
          <p:cNvSpPr>
            <a:spLocks noGrp="1"/>
          </p:cNvSpPr>
          <p:nvPr>
            <p:ph idx="1"/>
          </p:nvPr>
        </p:nvSpPr>
        <p:spPr>
          <a:xfrm>
            <a:off x="457200" y="765175"/>
            <a:ext cx="8218488" cy="5402263"/>
          </a:xfrm>
        </p:spPr>
        <p:txBody>
          <a:bodyPr/>
          <a:lstStyle/>
          <a:p>
            <a:pPr algn="just" eaLnBrk="1" hangingPunct="1"/>
            <a:endParaRPr lang="en-US" altLang="pt-BR" dirty="0" smtClean="0">
              <a:solidFill>
                <a:srgbClr val="002060"/>
              </a:solidFill>
            </a:endParaRPr>
          </a:p>
          <a:p>
            <a:pPr algn="just" eaLnBrk="1" hangingPunct="1"/>
            <a:endParaRPr lang="en-US" altLang="pt-BR" dirty="0" smtClean="0">
              <a:solidFill>
                <a:srgbClr val="002060"/>
              </a:solidFill>
            </a:endParaRPr>
          </a:p>
          <a:p>
            <a:pPr algn="just" eaLnBrk="1" hangingPunct="1">
              <a:buFont typeface="Wingdings" pitchFamily="2" charset="2"/>
              <a:buNone/>
            </a:pPr>
            <a:r>
              <a:rPr lang="en-US" altLang="pt-BR" dirty="0" smtClean="0">
                <a:solidFill>
                  <a:srgbClr val="002060"/>
                </a:solidFill>
              </a:rPr>
              <a:t>          </a:t>
            </a:r>
          </a:p>
          <a:p>
            <a:pPr algn="just" eaLnBrk="1" hangingPunct="1">
              <a:buFont typeface="Wingdings" pitchFamily="2" charset="2"/>
              <a:buNone/>
            </a:pPr>
            <a:endParaRPr lang="en-US" altLang="pt-BR" dirty="0" smtClean="0">
              <a:solidFill>
                <a:srgbClr val="002060"/>
              </a:solidFill>
            </a:endParaRPr>
          </a:p>
          <a:p>
            <a:pPr algn="just" eaLnBrk="1" hangingPunct="1">
              <a:buFont typeface="Wingdings" pitchFamily="2" charset="2"/>
              <a:buNone/>
            </a:pPr>
            <a:endParaRPr lang="en-US" altLang="pt-BR" dirty="0" smtClean="0">
              <a:solidFill>
                <a:srgbClr val="002060"/>
              </a:solidFill>
            </a:endParaRPr>
          </a:p>
        </p:txBody>
      </p:sp>
      <p:sp>
        <p:nvSpPr>
          <p:cNvPr id="3076" name="Espaço Reservado para Número de Slide 3"/>
          <p:cNvSpPr>
            <a:spLocks noGrp="1"/>
          </p:cNvSpPr>
          <p:nvPr>
            <p:ph type="sldNum" sz="quarter" idx="12"/>
          </p:nvPr>
        </p:nvSpPr>
        <p:spPr bwMode="auto">
          <a:noFill/>
          <a:ln>
            <a:miter lim="800000"/>
            <a:headEnd/>
            <a:tailEnd/>
          </a:ln>
        </p:spPr>
        <p:txBody>
          <a:bodyPr/>
          <a:lstStyle/>
          <a:p>
            <a:fld id="{3A995707-229B-4DE9-A83A-DB1E2141C5A6}" type="slidenum">
              <a:rPr lang="pt-BR" altLang="pt-BR">
                <a:solidFill>
                  <a:srgbClr val="FFFFFF"/>
                </a:solidFill>
                <a:latin typeface="Calibri" pitchFamily="34" charset="0"/>
              </a:rPr>
              <a:pPr/>
              <a:t>65</a:t>
            </a:fld>
            <a:endParaRPr lang="pt-BR" altLang="pt-BR">
              <a:solidFill>
                <a:srgbClr val="FFFFFF"/>
              </a:solidFill>
              <a:latin typeface="Calibri" pitchFamily="34" charset="0"/>
            </a:endParaRPr>
          </a:p>
        </p:txBody>
      </p:sp>
      <p:sp>
        <p:nvSpPr>
          <p:cNvPr id="3079" name="Espaço Reservado para Conteúdo 2"/>
          <p:cNvSpPr txBox="1">
            <a:spLocks/>
          </p:cNvSpPr>
          <p:nvPr/>
        </p:nvSpPr>
        <p:spPr bwMode="auto">
          <a:xfrm>
            <a:off x="285720" y="1500174"/>
            <a:ext cx="4043362" cy="3243283"/>
          </a:xfrm>
          <a:prstGeom prst="rect">
            <a:avLst/>
          </a:prstGeom>
          <a:noFill/>
          <a:ln w="9525">
            <a:noFill/>
            <a:miter lim="800000"/>
            <a:headEnd/>
            <a:tailEnd/>
          </a:ln>
        </p:spPr>
        <p:txBody>
          <a:bodyPr/>
          <a:lstStyle/>
          <a:p>
            <a:pPr marL="171450" indent="-171450" algn="just" defTabSz="685800" eaLnBrk="1" hangingPunct="1">
              <a:lnSpc>
                <a:spcPct val="90000"/>
              </a:lnSpc>
              <a:spcBef>
                <a:spcPts val="750"/>
              </a:spcBef>
              <a:buFont typeface="Arial" charset="0"/>
              <a:buChar char="•"/>
            </a:pPr>
            <a:r>
              <a:rPr lang="en-US" altLang="pt-BR" dirty="0">
                <a:solidFill>
                  <a:srgbClr val="002060"/>
                </a:solidFill>
                <a:latin typeface="Calibri" pitchFamily="34" charset="0"/>
              </a:rPr>
              <a:t>Animal model </a:t>
            </a:r>
          </a:p>
          <a:p>
            <a:pPr marL="514350" lvl="1" indent="-171450" algn="just" defTabSz="685800" eaLnBrk="1" hangingPunct="1">
              <a:lnSpc>
                <a:spcPct val="90000"/>
              </a:lnSpc>
              <a:spcBef>
                <a:spcPts val="375"/>
              </a:spcBef>
              <a:buFont typeface="Arial" charset="0"/>
              <a:buChar char="•"/>
            </a:pPr>
            <a:r>
              <a:rPr lang="en-US" altLang="pt-BR" dirty="0">
                <a:solidFill>
                  <a:srgbClr val="002060"/>
                </a:solidFill>
                <a:latin typeface="Calibri" pitchFamily="34" charset="0"/>
              </a:rPr>
              <a:t>Instillation of 10</a:t>
            </a:r>
            <a:r>
              <a:rPr lang="en-US" altLang="pt-BR" baseline="30000" dirty="0">
                <a:solidFill>
                  <a:srgbClr val="002060"/>
                </a:solidFill>
                <a:latin typeface="Calibri" pitchFamily="34" charset="0"/>
              </a:rPr>
              <a:t>8</a:t>
            </a:r>
            <a:r>
              <a:rPr lang="en-US" altLang="pt-BR" dirty="0">
                <a:solidFill>
                  <a:srgbClr val="002060"/>
                </a:solidFill>
                <a:latin typeface="Calibri" pitchFamily="34" charset="0"/>
              </a:rPr>
              <a:t> </a:t>
            </a:r>
            <a:r>
              <a:rPr lang="en-US" altLang="pt-BR" i="1" dirty="0">
                <a:solidFill>
                  <a:srgbClr val="002060"/>
                </a:solidFill>
                <a:latin typeface="Calibri" pitchFamily="34" charset="0"/>
              </a:rPr>
              <a:t>S. </a:t>
            </a:r>
            <a:r>
              <a:rPr lang="en-US" altLang="pt-BR" i="1" dirty="0" err="1">
                <a:solidFill>
                  <a:srgbClr val="002060"/>
                </a:solidFill>
                <a:latin typeface="Calibri" pitchFamily="34" charset="0"/>
              </a:rPr>
              <a:t>pneumoniae</a:t>
            </a:r>
            <a:r>
              <a:rPr lang="en-US" altLang="pt-BR" i="1" dirty="0">
                <a:solidFill>
                  <a:srgbClr val="002060"/>
                </a:solidFill>
                <a:latin typeface="Calibri" pitchFamily="34" charset="0"/>
              </a:rPr>
              <a:t> </a:t>
            </a:r>
            <a:r>
              <a:rPr lang="en-US" altLang="pt-BR" dirty="0">
                <a:solidFill>
                  <a:srgbClr val="002060"/>
                </a:solidFill>
                <a:latin typeface="Calibri" pitchFamily="34" charset="0"/>
              </a:rPr>
              <a:t>cells</a:t>
            </a:r>
          </a:p>
          <a:p>
            <a:pPr marL="514350" lvl="1" indent="-171450" algn="just" defTabSz="685800" eaLnBrk="1" hangingPunct="1">
              <a:lnSpc>
                <a:spcPct val="90000"/>
              </a:lnSpc>
              <a:spcBef>
                <a:spcPts val="375"/>
              </a:spcBef>
              <a:buFont typeface="Arial" charset="0"/>
              <a:buChar char="•"/>
            </a:pPr>
            <a:endParaRPr lang="en-US" altLang="pt-BR" dirty="0">
              <a:solidFill>
                <a:srgbClr val="002060"/>
              </a:solidFill>
              <a:latin typeface="Calibri" pitchFamily="34" charset="0"/>
            </a:endParaRPr>
          </a:p>
          <a:p>
            <a:pPr marL="171450" indent="-171450" algn="just" defTabSz="685800" eaLnBrk="1" hangingPunct="1">
              <a:lnSpc>
                <a:spcPct val="90000"/>
              </a:lnSpc>
              <a:spcBef>
                <a:spcPts val="750"/>
              </a:spcBef>
              <a:buFont typeface="Arial" charset="0"/>
              <a:buChar char="•"/>
            </a:pPr>
            <a:r>
              <a:rPr lang="pt-BR" altLang="pt-BR" dirty="0">
                <a:solidFill>
                  <a:srgbClr val="002060"/>
                </a:solidFill>
                <a:latin typeface="Calibri" pitchFamily="34" charset="0"/>
              </a:rPr>
              <a:t>780 </a:t>
            </a:r>
            <a:r>
              <a:rPr lang="pt-BR" altLang="pt-BR" dirty="0" err="1">
                <a:solidFill>
                  <a:srgbClr val="002060"/>
                </a:solidFill>
                <a:latin typeface="Calibri" pitchFamily="34" charset="0"/>
              </a:rPr>
              <a:t>nm</a:t>
            </a:r>
            <a:r>
              <a:rPr lang="pt-BR" altLang="pt-BR" dirty="0">
                <a:solidFill>
                  <a:srgbClr val="002060"/>
                </a:solidFill>
                <a:latin typeface="Calibri" pitchFamily="34" charset="0"/>
              </a:rPr>
              <a:t> </a:t>
            </a:r>
            <a:r>
              <a:rPr lang="pt-BR" altLang="pt-BR" dirty="0" err="1">
                <a:solidFill>
                  <a:srgbClr val="002060"/>
                </a:solidFill>
                <a:latin typeface="Calibri" pitchFamily="34" charset="0"/>
              </a:rPr>
              <a:t>diode</a:t>
            </a:r>
            <a:r>
              <a:rPr lang="pt-BR" altLang="pt-BR" dirty="0">
                <a:solidFill>
                  <a:srgbClr val="002060"/>
                </a:solidFill>
                <a:latin typeface="Calibri" pitchFamily="34" charset="0"/>
              </a:rPr>
              <a:t> laser </a:t>
            </a:r>
            <a:r>
              <a:rPr lang="pt-BR" altLang="pt-BR" dirty="0" err="1">
                <a:solidFill>
                  <a:srgbClr val="002060"/>
                </a:solidFill>
                <a:latin typeface="Calibri" pitchFamily="34" charset="0"/>
              </a:rPr>
              <a:t>device</a:t>
            </a:r>
            <a:endParaRPr lang="pt-BR" altLang="pt-BR" dirty="0">
              <a:solidFill>
                <a:srgbClr val="002060"/>
              </a:solidFill>
              <a:latin typeface="Calibri" pitchFamily="34" charset="0"/>
            </a:endParaRPr>
          </a:p>
          <a:p>
            <a:pPr marL="514350" lvl="1" indent="-171450" algn="just" defTabSz="685800" eaLnBrk="1" hangingPunct="1">
              <a:lnSpc>
                <a:spcPct val="90000"/>
              </a:lnSpc>
              <a:spcBef>
                <a:spcPts val="375"/>
              </a:spcBef>
              <a:buFont typeface="Arial" charset="0"/>
              <a:buChar char="•"/>
            </a:pPr>
            <a:r>
              <a:rPr lang="en-US" altLang="pt-BR" dirty="0">
                <a:solidFill>
                  <a:srgbClr val="002060"/>
                </a:solidFill>
                <a:latin typeface="Calibri" pitchFamily="34" charset="0"/>
              </a:rPr>
              <a:t>60 </a:t>
            </a:r>
            <a:r>
              <a:rPr lang="en-US" altLang="pt-BR" dirty="0" err="1">
                <a:solidFill>
                  <a:srgbClr val="002060"/>
                </a:solidFill>
                <a:latin typeface="Calibri" pitchFamily="34" charset="0"/>
              </a:rPr>
              <a:t>mW</a:t>
            </a:r>
            <a:r>
              <a:rPr lang="en-US" altLang="pt-BR" dirty="0">
                <a:solidFill>
                  <a:srgbClr val="002060"/>
                </a:solidFill>
                <a:latin typeface="Calibri" pitchFamily="34" charset="0"/>
              </a:rPr>
              <a:t>/cm</a:t>
            </a:r>
            <a:r>
              <a:rPr lang="en-US" altLang="pt-BR" baseline="30000" dirty="0">
                <a:solidFill>
                  <a:srgbClr val="002060"/>
                </a:solidFill>
                <a:latin typeface="Calibri" pitchFamily="34" charset="0"/>
              </a:rPr>
              <a:t>2 </a:t>
            </a:r>
            <a:r>
              <a:rPr lang="en-US" altLang="pt-BR" dirty="0">
                <a:solidFill>
                  <a:srgbClr val="002060"/>
                </a:solidFill>
                <a:latin typeface="Calibri" pitchFamily="34" charset="0"/>
              </a:rPr>
              <a:t>of </a:t>
            </a:r>
            <a:r>
              <a:rPr lang="pt-BR" altLang="pt-BR" dirty="0" err="1">
                <a:solidFill>
                  <a:srgbClr val="002060"/>
                </a:solidFill>
                <a:latin typeface="Calibri" pitchFamily="34" charset="0"/>
              </a:rPr>
              <a:t>irradiance</a:t>
            </a:r>
            <a:endParaRPr lang="pt-BR" altLang="pt-BR" baseline="30000" dirty="0">
              <a:solidFill>
                <a:srgbClr val="002060"/>
              </a:solidFill>
              <a:latin typeface="Calibri" pitchFamily="34" charset="0"/>
            </a:endParaRPr>
          </a:p>
          <a:p>
            <a:pPr marL="514350" lvl="1" indent="-171450" algn="just" defTabSz="685800" eaLnBrk="1" hangingPunct="1">
              <a:lnSpc>
                <a:spcPct val="90000"/>
              </a:lnSpc>
              <a:spcBef>
                <a:spcPts val="375"/>
              </a:spcBef>
              <a:buFont typeface="Arial" charset="0"/>
              <a:buChar char="•"/>
            </a:pPr>
            <a:r>
              <a:rPr lang="pt-BR" altLang="pt-BR" dirty="0">
                <a:solidFill>
                  <a:srgbClr val="002060"/>
                </a:solidFill>
                <a:latin typeface="Calibri" pitchFamily="34" charset="0"/>
              </a:rPr>
              <a:t>120 J/cm</a:t>
            </a:r>
            <a:r>
              <a:rPr lang="pt-BR" altLang="pt-BR" baseline="30000" dirty="0">
                <a:solidFill>
                  <a:srgbClr val="002060"/>
                </a:solidFill>
                <a:latin typeface="Calibri" pitchFamily="34" charset="0"/>
              </a:rPr>
              <a:t>2 </a:t>
            </a:r>
            <a:r>
              <a:rPr lang="pt-BR" altLang="pt-BR" dirty="0" err="1">
                <a:solidFill>
                  <a:srgbClr val="002060"/>
                </a:solidFill>
                <a:latin typeface="Calibri" pitchFamily="34" charset="0"/>
              </a:rPr>
              <a:t>of</a:t>
            </a:r>
            <a:r>
              <a:rPr lang="pt-BR" altLang="pt-BR" dirty="0">
                <a:solidFill>
                  <a:srgbClr val="002060"/>
                </a:solidFill>
                <a:latin typeface="Calibri" pitchFamily="34" charset="0"/>
              </a:rPr>
              <a:t> </a:t>
            </a:r>
            <a:r>
              <a:rPr lang="pt-BR" altLang="pt-BR" dirty="0" err="1">
                <a:solidFill>
                  <a:srgbClr val="002060"/>
                </a:solidFill>
                <a:latin typeface="Calibri" pitchFamily="34" charset="0"/>
              </a:rPr>
              <a:t>fluence</a:t>
            </a:r>
            <a:endParaRPr lang="pt-BR" altLang="pt-BR" dirty="0">
              <a:solidFill>
                <a:srgbClr val="002060"/>
              </a:solidFill>
              <a:latin typeface="Calibri" pitchFamily="34" charset="0"/>
            </a:endParaRPr>
          </a:p>
          <a:p>
            <a:pPr marL="514350" lvl="1" indent="-171450" algn="just" defTabSz="685800" eaLnBrk="1" hangingPunct="1">
              <a:lnSpc>
                <a:spcPct val="90000"/>
              </a:lnSpc>
              <a:spcBef>
                <a:spcPts val="375"/>
              </a:spcBef>
              <a:buFont typeface="Arial" charset="0"/>
              <a:buChar char="•"/>
            </a:pPr>
            <a:endParaRPr lang="pt-BR" altLang="pt-BR" baseline="30000" dirty="0">
              <a:solidFill>
                <a:srgbClr val="002060"/>
              </a:solidFill>
              <a:latin typeface="Calibri" pitchFamily="34" charset="0"/>
            </a:endParaRPr>
          </a:p>
          <a:p>
            <a:pPr marL="171450" indent="-171450" algn="just" defTabSz="685800" eaLnBrk="1" hangingPunct="1">
              <a:lnSpc>
                <a:spcPct val="90000"/>
              </a:lnSpc>
              <a:spcBef>
                <a:spcPts val="750"/>
              </a:spcBef>
              <a:buFont typeface="Arial" charset="0"/>
              <a:buChar char="•"/>
            </a:pPr>
            <a:r>
              <a:rPr lang="pt-BR" altLang="pt-BR" dirty="0" err="1">
                <a:solidFill>
                  <a:srgbClr val="002060"/>
                </a:solidFill>
                <a:latin typeface="Calibri" pitchFamily="34" charset="0"/>
              </a:rPr>
              <a:t>Indocyanine</a:t>
            </a:r>
            <a:r>
              <a:rPr lang="pt-BR" altLang="pt-BR" dirty="0">
                <a:solidFill>
                  <a:srgbClr val="002060"/>
                </a:solidFill>
                <a:latin typeface="Calibri" pitchFamily="34" charset="0"/>
              </a:rPr>
              <a:t> </a:t>
            </a:r>
            <a:r>
              <a:rPr lang="pt-BR" altLang="pt-BR" dirty="0" err="1">
                <a:solidFill>
                  <a:srgbClr val="002060"/>
                </a:solidFill>
                <a:latin typeface="Calibri" pitchFamily="34" charset="0"/>
              </a:rPr>
              <a:t>green</a:t>
            </a:r>
            <a:r>
              <a:rPr lang="pt-BR" altLang="pt-BR" dirty="0">
                <a:solidFill>
                  <a:srgbClr val="002060"/>
                </a:solidFill>
                <a:latin typeface="Calibri" pitchFamily="34" charset="0"/>
              </a:rPr>
              <a:t> - ICG  </a:t>
            </a:r>
          </a:p>
          <a:p>
            <a:pPr marL="514350" lvl="1" indent="-171450" algn="just" defTabSz="685800" eaLnBrk="1" hangingPunct="1">
              <a:lnSpc>
                <a:spcPct val="90000"/>
              </a:lnSpc>
              <a:spcBef>
                <a:spcPts val="375"/>
              </a:spcBef>
              <a:buFont typeface="Arial" charset="0"/>
              <a:buChar char="•"/>
            </a:pPr>
            <a:r>
              <a:rPr lang="pt-BR" altLang="pt-BR" dirty="0">
                <a:solidFill>
                  <a:srgbClr val="002060"/>
                </a:solidFill>
                <a:latin typeface="Calibri" pitchFamily="34" charset="0"/>
              </a:rPr>
              <a:t>100 </a:t>
            </a:r>
            <a:r>
              <a:rPr lang="pt-BR" altLang="pt-BR" dirty="0" err="1">
                <a:solidFill>
                  <a:srgbClr val="002060"/>
                </a:solidFill>
                <a:latin typeface="Calibri" pitchFamily="34" charset="0"/>
              </a:rPr>
              <a:t>µM</a:t>
            </a:r>
            <a:r>
              <a:rPr lang="pt-BR" altLang="pt-BR" dirty="0">
                <a:solidFill>
                  <a:srgbClr val="002060"/>
                </a:solidFill>
                <a:latin typeface="Calibri" pitchFamily="34" charset="0"/>
              </a:rPr>
              <a:t> – </a:t>
            </a:r>
            <a:r>
              <a:rPr lang="pt-BR" altLang="pt-BR" dirty="0" err="1">
                <a:solidFill>
                  <a:srgbClr val="002060"/>
                </a:solidFill>
                <a:latin typeface="Calibri" pitchFamily="34" charset="0"/>
              </a:rPr>
              <a:t>Instillation</a:t>
            </a:r>
            <a:r>
              <a:rPr lang="pt-BR" altLang="pt-BR" dirty="0">
                <a:solidFill>
                  <a:srgbClr val="002060"/>
                </a:solidFill>
                <a:latin typeface="Calibri" pitchFamily="34" charset="0"/>
              </a:rPr>
              <a:t> </a:t>
            </a:r>
            <a:r>
              <a:rPr lang="pt-BR" altLang="pt-BR" dirty="0" err="1">
                <a:solidFill>
                  <a:srgbClr val="002060"/>
                </a:solidFill>
                <a:latin typeface="Calibri" pitchFamily="34" charset="0"/>
              </a:rPr>
              <a:t>method</a:t>
            </a:r>
            <a:endParaRPr lang="en-US" altLang="pt-BR" dirty="0">
              <a:solidFill>
                <a:srgbClr val="002060"/>
              </a:solidFill>
              <a:latin typeface="Calibri" pitchFamily="34" charset="0"/>
            </a:endParaRPr>
          </a:p>
          <a:p>
            <a:pPr marL="171450" indent="-171450" algn="just" defTabSz="685800" eaLnBrk="1" hangingPunct="1">
              <a:lnSpc>
                <a:spcPct val="90000"/>
              </a:lnSpc>
              <a:spcBef>
                <a:spcPts val="750"/>
              </a:spcBef>
              <a:buFont typeface="Arial" charset="0"/>
              <a:buChar char="•"/>
            </a:pPr>
            <a:endParaRPr lang="en-US" altLang="pt-BR" sz="2200" dirty="0">
              <a:solidFill>
                <a:srgbClr val="002060"/>
              </a:solidFill>
              <a:latin typeface="Calibri" pitchFamily="34" charset="0"/>
            </a:endParaRPr>
          </a:p>
          <a:p>
            <a:pPr marL="171450" indent="-171450" algn="just" defTabSz="685800" eaLnBrk="1" hangingPunct="1">
              <a:lnSpc>
                <a:spcPct val="90000"/>
              </a:lnSpc>
              <a:spcBef>
                <a:spcPts val="750"/>
              </a:spcBef>
              <a:buFont typeface="Wingdings" pitchFamily="2" charset="2"/>
              <a:buNone/>
            </a:pPr>
            <a:r>
              <a:rPr lang="en-US" altLang="pt-BR" sz="800" dirty="0">
                <a:solidFill>
                  <a:srgbClr val="002060"/>
                </a:solidFill>
                <a:latin typeface="Calibri" pitchFamily="34" charset="0"/>
              </a:rPr>
              <a:t>                                                                                                                                                                                                        </a:t>
            </a:r>
          </a:p>
          <a:p>
            <a:pPr marL="171450" indent="-171450" algn="just" defTabSz="685800" eaLnBrk="1" hangingPunct="1">
              <a:lnSpc>
                <a:spcPct val="90000"/>
              </a:lnSpc>
              <a:spcBef>
                <a:spcPts val="750"/>
              </a:spcBef>
              <a:buFont typeface="Wingdings" pitchFamily="2" charset="2"/>
              <a:buNone/>
            </a:pPr>
            <a:r>
              <a:rPr lang="en-US" altLang="pt-BR" sz="800" dirty="0">
                <a:solidFill>
                  <a:srgbClr val="002060"/>
                </a:solidFill>
                <a:latin typeface="Calibri" pitchFamily="34" charset="0"/>
              </a:rPr>
              <a:t>                                                                                           </a:t>
            </a:r>
          </a:p>
          <a:p>
            <a:pPr marL="171450" indent="-171450" algn="just" defTabSz="685800" eaLnBrk="1" hangingPunct="1">
              <a:lnSpc>
                <a:spcPct val="90000"/>
              </a:lnSpc>
              <a:spcBef>
                <a:spcPts val="750"/>
              </a:spcBef>
              <a:buFont typeface="Wingdings" pitchFamily="2" charset="2"/>
              <a:buNone/>
            </a:pPr>
            <a:r>
              <a:rPr lang="pt-BR" altLang="pt-BR" sz="800" dirty="0">
                <a:solidFill>
                  <a:srgbClr val="002060"/>
                </a:solidFill>
                <a:latin typeface="Calibri" pitchFamily="34" charset="0"/>
              </a:rPr>
              <a:t> </a:t>
            </a:r>
          </a:p>
        </p:txBody>
      </p:sp>
      <p:pic>
        <p:nvPicPr>
          <p:cNvPr id="12" name="Picture 4" descr="C:\Users\Usuário\Downloads\foto.PNG"/>
          <p:cNvPicPr>
            <a:picLocks noChangeAspect="1" noChangeArrowheads="1"/>
          </p:cNvPicPr>
          <p:nvPr/>
        </p:nvPicPr>
        <p:blipFill rotWithShape="1">
          <a:blip r:embed="rId3"/>
          <a:srcRect l="26215" t="17455" r="6278" b="40257"/>
          <a:stretch/>
        </p:blipFill>
        <p:spPr bwMode="auto">
          <a:xfrm>
            <a:off x="1357290" y="4714884"/>
            <a:ext cx="1714511" cy="1714512"/>
          </a:xfrm>
          <a:prstGeom prst="rect">
            <a:avLst/>
          </a:prstGeom>
          <a:ln>
            <a:noFill/>
          </a:ln>
          <a:effectLst>
            <a:outerShdw blurRad="292100" dist="139700" dir="2700000" algn="tl" rotWithShape="0">
              <a:srgbClr val="333333">
                <a:alpha val="65000"/>
              </a:srgbClr>
            </a:outerShdw>
          </a:effectLst>
          <a:extLst/>
        </p:spPr>
      </p:pic>
      <p:pic>
        <p:nvPicPr>
          <p:cNvPr id="13" name="Picture 2" descr="E:\Mariana\DOUTORADO\Descontaminação Pulmonar\Fotos Experimentos\1.jpg"/>
          <p:cNvPicPr>
            <a:picLocks noChangeAspect="1" noChangeArrowheads="1"/>
          </p:cNvPicPr>
          <p:nvPr/>
        </p:nvPicPr>
        <p:blipFill rotWithShape="1">
          <a:blip r:embed="rId4"/>
          <a:srcRect l="20239" t="2614" r="16436" b="20460"/>
          <a:stretch/>
        </p:blipFill>
        <p:spPr bwMode="auto">
          <a:xfrm>
            <a:off x="4357686" y="2143116"/>
            <a:ext cx="4308737" cy="4068356"/>
          </a:xfrm>
          <a:prstGeom prst="rect">
            <a:avLst/>
          </a:prstGeom>
          <a:ln>
            <a:noFill/>
          </a:ln>
          <a:effectLst>
            <a:outerShdw blurRad="292100" dist="139700" dir="2700000" algn="tl" rotWithShape="0">
              <a:srgbClr val="333333">
                <a:alpha val="65000"/>
              </a:srgbClr>
            </a:outerShdw>
          </a:effectLst>
          <a:extLst/>
        </p:spPr>
      </p:pic>
      <p:sp>
        <p:nvSpPr>
          <p:cNvPr id="14" name="Retângulo 13"/>
          <p:cNvSpPr/>
          <p:nvPr/>
        </p:nvSpPr>
        <p:spPr>
          <a:xfrm>
            <a:off x="0" y="357166"/>
            <a:ext cx="8858280" cy="1200329"/>
          </a:xfrm>
          <a:prstGeom prst="rect">
            <a:avLst/>
          </a:prstGeom>
        </p:spPr>
        <p:txBody>
          <a:bodyPr wrap="square">
            <a:spAutoFit/>
          </a:bodyPr>
          <a:lstStyle/>
          <a:p>
            <a:pPr algn="ctr"/>
            <a:r>
              <a:rPr lang="it-IT" sz="3600" dirty="0" smtClean="0">
                <a:solidFill>
                  <a:srgbClr val="002060"/>
                </a:solidFill>
                <a:latin typeface="Calibri" pitchFamily="34" charset="0"/>
              </a:rPr>
              <a:t>PDI on Pneumonia infection using extra-body illumination  </a:t>
            </a:r>
            <a:endParaRPr lang="en-US" sz="3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ço Reservado para Número de Slide 3"/>
          <p:cNvSpPr>
            <a:spLocks noGrp="1"/>
          </p:cNvSpPr>
          <p:nvPr>
            <p:ph type="sldNum" sz="quarter" idx="12"/>
          </p:nvPr>
        </p:nvSpPr>
        <p:spPr bwMode="auto">
          <a:noFill/>
          <a:ln>
            <a:miter lim="800000"/>
            <a:headEnd/>
            <a:tailEnd/>
          </a:ln>
        </p:spPr>
        <p:txBody>
          <a:bodyPr/>
          <a:lstStyle/>
          <a:p>
            <a:fld id="{4C299BEC-1083-48B5-8402-02FB0D1E54EA}" type="slidenum">
              <a:rPr lang="pt-BR" altLang="pt-BR">
                <a:solidFill>
                  <a:srgbClr val="FFFFFF"/>
                </a:solidFill>
                <a:latin typeface="Calibri" pitchFamily="34" charset="0"/>
              </a:rPr>
              <a:pPr/>
              <a:t>66</a:t>
            </a:fld>
            <a:endParaRPr lang="pt-BR" altLang="pt-BR">
              <a:solidFill>
                <a:srgbClr val="FFFFFF"/>
              </a:solidFill>
              <a:latin typeface="Calibri" pitchFamily="34" charset="0"/>
            </a:endParaRPr>
          </a:p>
        </p:txBody>
      </p:sp>
      <p:sp>
        <p:nvSpPr>
          <p:cNvPr id="4102" name="CaixaDeTexto 5"/>
          <p:cNvSpPr txBox="1">
            <a:spLocks noChangeArrowheads="1"/>
          </p:cNvSpPr>
          <p:nvPr/>
        </p:nvSpPr>
        <p:spPr bwMode="auto">
          <a:xfrm>
            <a:off x="5643563" y="2928938"/>
            <a:ext cx="428625" cy="214312"/>
          </a:xfrm>
          <a:prstGeom prst="rect">
            <a:avLst/>
          </a:prstGeom>
          <a:solidFill>
            <a:schemeClr val="bg1"/>
          </a:solidFill>
          <a:ln w="9525">
            <a:solidFill>
              <a:schemeClr val="bg1"/>
            </a:solidFill>
            <a:miter lim="800000"/>
            <a:headEnd/>
            <a:tailEnd/>
          </a:ln>
        </p:spPr>
        <p:txBody>
          <a:bodyPr>
            <a:spAutoFit/>
          </a:bodyPr>
          <a:lstStyle/>
          <a:p>
            <a:pPr eaLnBrk="1" hangingPunct="1"/>
            <a:endParaRPr lang="pt-BR" altLang="pt-BR" sz="800"/>
          </a:p>
        </p:txBody>
      </p:sp>
      <p:pic>
        <p:nvPicPr>
          <p:cNvPr id="4103" name="Picture 2" descr="E:\Mariana\DOUTORADO\Descontaminação Pulmonar\Resultados\Survival Rate 2.jpg"/>
          <p:cNvPicPr>
            <a:picLocks noChangeAspect="1" noChangeArrowheads="1"/>
          </p:cNvPicPr>
          <p:nvPr/>
        </p:nvPicPr>
        <p:blipFill>
          <a:blip r:embed="rId3"/>
          <a:srcRect r="11999"/>
          <a:stretch>
            <a:fillRect/>
          </a:stretch>
        </p:blipFill>
        <p:spPr bwMode="auto">
          <a:xfrm>
            <a:off x="4214810" y="2857496"/>
            <a:ext cx="4714908" cy="3717818"/>
          </a:xfrm>
          <a:prstGeom prst="rect">
            <a:avLst/>
          </a:prstGeom>
          <a:noFill/>
          <a:ln w="9525">
            <a:noFill/>
            <a:miter lim="800000"/>
            <a:headEnd/>
            <a:tailEnd/>
          </a:ln>
        </p:spPr>
      </p:pic>
      <p:pic>
        <p:nvPicPr>
          <p:cNvPr id="4104" name="Picture 2" descr="E:\Mariana\DOUTORADO\Descontaminação Pulmonar\Resultados\Boxplot_PDI.jpg"/>
          <p:cNvPicPr>
            <a:picLocks noChangeAspect="1" noChangeArrowheads="1"/>
          </p:cNvPicPr>
          <p:nvPr/>
        </p:nvPicPr>
        <p:blipFill>
          <a:blip r:embed="rId4"/>
          <a:srcRect/>
          <a:stretch>
            <a:fillRect/>
          </a:stretch>
        </p:blipFill>
        <p:spPr bwMode="auto">
          <a:xfrm>
            <a:off x="-214346" y="3214686"/>
            <a:ext cx="5250971" cy="3643314"/>
          </a:xfrm>
          <a:prstGeom prst="rect">
            <a:avLst/>
          </a:prstGeom>
          <a:noFill/>
          <a:ln w="9525">
            <a:noFill/>
            <a:miter lim="800000"/>
            <a:headEnd/>
            <a:tailEnd/>
          </a:ln>
        </p:spPr>
      </p:pic>
      <p:grpSp>
        <p:nvGrpSpPr>
          <p:cNvPr id="2" name="Agrupar 22"/>
          <p:cNvGrpSpPr>
            <a:grpSpLocks/>
          </p:cNvGrpSpPr>
          <p:nvPr/>
        </p:nvGrpSpPr>
        <p:grpSpPr bwMode="auto">
          <a:xfrm>
            <a:off x="285720" y="642918"/>
            <a:ext cx="2262845" cy="1998032"/>
            <a:chOff x="3172410" y="306338"/>
            <a:chExt cx="4534678" cy="4806837"/>
          </a:xfrm>
        </p:grpSpPr>
        <p:grpSp>
          <p:nvGrpSpPr>
            <p:cNvPr id="3" name="Agrupar 17"/>
            <p:cNvGrpSpPr>
              <a:grpSpLocks/>
            </p:cNvGrpSpPr>
            <p:nvPr/>
          </p:nvGrpSpPr>
          <p:grpSpPr bwMode="auto">
            <a:xfrm>
              <a:off x="3172410" y="306338"/>
              <a:ext cx="4534678" cy="4806837"/>
              <a:chOff x="3172410" y="306338"/>
              <a:chExt cx="4534678" cy="4806837"/>
            </a:xfrm>
          </p:grpSpPr>
          <p:pic>
            <p:nvPicPr>
              <p:cNvPr id="16" name="Imagem 20"/>
              <p:cNvPicPr>
                <a:picLocks noChangeAspect="1"/>
              </p:cNvPicPr>
              <p:nvPr/>
            </p:nvPicPr>
            <p:blipFill>
              <a:blip r:embed="rId5" cstate="print"/>
              <a:srcRect l="3424" t="21632" r="45419" b="26804"/>
              <a:stretch>
                <a:fillRect/>
              </a:stretch>
            </p:blipFill>
            <p:spPr bwMode="auto">
              <a:xfrm>
                <a:off x="3172410" y="542316"/>
                <a:ext cx="4534678" cy="4570859"/>
              </a:xfrm>
              <a:prstGeom prst="rect">
                <a:avLst/>
              </a:prstGeom>
              <a:noFill/>
              <a:ln w="9525">
                <a:noFill/>
                <a:miter lim="800000"/>
                <a:headEnd/>
                <a:tailEnd/>
              </a:ln>
            </p:spPr>
          </p:pic>
          <p:sp>
            <p:nvSpPr>
              <p:cNvPr id="17" name="Retângulo 16"/>
              <p:cNvSpPr/>
              <p:nvPr/>
            </p:nvSpPr>
            <p:spPr>
              <a:xfrm>
                <a:off x="3405778" y="306338"/>
                <a:ext cx="4159460" cy="861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8" name="Imagem 22"/>
              <p:cNvPicPr>
                <a:picLocks noChangeAspect="1"/>
              </p:cNvPicPr>
              <p:nvPr/>
            </p:nvPicPr>
            <p:blipFill>
              <a:blip r:embed="rId6"/>
              <a:srcRect l="22969" t="18640" r="48462" b="66258"/>
              <a:stretch>
                <a:fillRect/>
              </a:stretch>
            </p:blipFill>
            <p:spPr bwMode="auto">
              <a:xfrm>
                <a:off x="4135410" y="306338"/>
                <a:ext cx="2506416" cy="1324949"/>
              </a:xfrm>
              <a:prstGeom prst="rect">
                <a:avLst/>
              </a:prstGeom>
              <a:noFill/>
              <a:ln w="9525">
                <a:noFill/>
                <a:miter lim="800000"/>
                <a:headEnd/>
                <a:tailEnd/>
              </a:ln>
            </p:spPr>
          </p:pic>
        </p:grpSp>
        <p:pic>
          <p:nvPicPr>
            <p:cNvPr id="13" name="Imagem 17"/>
            <p:cNvPicPr>
              <a:picLocks noChangeAspect="1"/>
            </p:cNvPicPr>
            <p:nvPr/>
          </p:nvPicPr>
          <p:blipFill>
            <a:blip r:embed="rId7" cstate="print">
              <a:clrChange>
                <a:clrFrom>
                  <a:srgbClr val="FFFFFF"/>
                </a:clrFrom>
                <a:clrTo>
                  <a:srgbClr val="FFFFFF">
                    <a:alpha val="0"/>
                  </a:srgbClr>
                </a:clrTo>
              </a:clrChange>
            </a:blip>
            <a:srcRect r="61702" b="61345"/>
            <a:stretch>
              <a:fillRect/>
            </a:stretch>
          </p:blipFill>
          <p:spPr bwMode="auto">
            <a:xfrm>
              <a:off x="4372430" y="2813966"/>
              <a:ext cx="645556" cy="651570"/>
            </a:xfrm>
            <a:prstGeom prst="rect">
              <a:avLst/>
            </a:prstGeom>
            <a:noFill/>
            <a:ln w="9525">
              <a:noFill/>
              <a:miter lim="800000"/>
              <a:headEnd/>
              <a:tailEnd/>
            </a:ln>
          </p:spPr>
        </p:pic>
        <p:pic>
          <p:nvPicPr>
            <p:cNvPr id="14" name="Imagem 18"/>
            <p:cNvPicPr>
              <a:picLocks noChangeAspect="1"/>
            </p:cNvPicPr>
            <p:nvPr/>
          </p:nvPicPr>
          <p:blipFill>
            <a:blip r:embed="rId8" cstate="print">
              <a:clrChange>
                <a:clrFrom>
                  <a:srgbClr val="FFFFFF"/>
                </a:clrFrom>
                <a:clrTo>
                  <a:srgbClr val="FFFFFF">
                    <a:alpha val="0"/>
                  </a:srgbClr>
                </a:clrTo>
              </a:clrChange>
            </a:blip>
            <a:srcRect r="61702" b="61345"/>
            <a:stretch>
              <a:fillRect/>
            </a:stretch>
          </p:blipFill>
          <p:spPr bwMode="auto">
            <a:xfrm rot="15431585" flipH="1">
              <a:off x="4876222" y="3465536"/>
              <a:ext cx="645556" cy="651570"/>
            </a:xfrm>
            <a:prstGeom prst="rect">
              <a:avLst/>
            </a:prstGeom>
            <a:noFill/>
            <a:ln w="9525">
              <a:noFill/>
              <a:miter lim="800000"/>
              <a:headEnd/>
              <a:tailEnd/>
            </a:ln>
          </p:spPr>
        </p:pic>
        <p:pic>
          <p:nvPicPr>
            <p:cNvPr id="15" name="Imagem 19"/>
            <p:cNvPicPr>
              <a:picLocks noChangeAspect="1"/>
            </p:cNvPicPr>
            <p:nvPr/>
          </p:nvPicPr>
          <p:blipFill>
            <a:blip r:embed="rId8" cstate="print">
              <a:clrChange>
                <a:clrFrom>
                  <a:srgbClr val="FFFFFF"/>
                </a:clrFrom>
                <a:clrTo>
                  <a:srgbClr val="FFFFFF">
                    <a:alpha val="0"/>
                  </a:srgbClr>
                </a:clrTo>
              </a:clrChange>
            </a:blip>
            <a:srcRect r="61702" b="61345"/>
            <a:stretch>
              <a:fillRect/>
            </a:stretch>
          </p:blipFill>
          <p:spPr bwMode="auto">
            <a:xfrm rot="6669543">
              <a:off x="5716981" y="2813966"/>
              <a:ext cx="645556" cy="651570"/>
            </a:xfrm>
            <a:prstGeom prst="rect">
              <a:avLst/>
            </a:prstGeom>
            <a:noFill/>
            <a:ln w="9525">
              <a:noFill/>
              <a:miter lim="800000"/>
              <a:headEnd/>
              <a:tailEnd/>
            </a:ln>
          </p:spPr>
        </p:pic>
      </p:grpSp>
      <p:grpSp>
        <p:nvGrpSpPr>
          <p:cNvPr id="4" name="Agrupar 18"/>
          <p:cNvGrpSpPr>
            <a:grpSpLocks/>
          </p:cNvGrpSpPr>
          <p:nvPr/>
        </p:nvGrpSpPr>
        <p:grpSpPr bwMode="auto">
          <a:xfrm>
            <a:off x="6737300" y="571480"/>
            <a:ext cx="2406700" cy="1923339"/>
            <a:chOff x="3172410" y="306338"/>
            <a:chExt cx="4534678" cy="4806837"/>
          </a:xfrm>
        </p:grpSpPr>
        <p:pic>
          <p:nvPicPr>
            <p:cNvPr id="20" name="Imagem 24"/>
            <p:cNvPicPr>
              <a:picLocks noChangeAspect="1"/>
            </p:cNvPicPr>
            <p:nvPr/>
          </p:nvPicPr>
          <p:blipFill>
            <a:blip r:embed="rId9" cstate="print"/>
            <a:srcRect l="3424" t="21632" r="45419" b="26804"/>
            <a:stretch>
              <a:fillRect/>
            </a:stretch>
          </p:blipFill>
          <p:spPr bwMode="auto">
            <a:xfrm>
              <a:off x="3172410" y="542316"/>
              <a:ext cx="4534678" cy="4570859"/>
            </a:xfrm>
            <a:prstGeom prst="rect">
              <a:avLst/>
            </a:prstGeom>
            <a:noFill/>
            <a:ln w="9525">
              <a:noFill/>
              <a:miter lim="800000"/>
              <a:headEnd/>
              <a:tailEnd/>
            </a:ln>
          </p:spPr>
        </p:pic>
        <p:sp>
          <p:nvSpPr>
            <p:cNvPr id="21" name="Retângulo 20"/>
            <p:cNvSpPr/>
            <p:nvPr/>
          </p:nvSpPr>
          <p:spPr>
            <a:xfrm>
              <a:off x="3404737" y="306338"/>
              <a:ext cx="4160375" cy="85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22" name="Imagem 26"/>
            <p:cNvPicPr>
              <a:picLocks noChangeAspect="1"/>
            </p:cNvPicPr>
            <p:nvPr/>
          </p:nvPicPr>
          <p:blipFill>
            <a:blip r:embed="rId10"/>
            <a:srcRect l="22969" t="18640" r="48462" b="66258"/>
            <a:stretch>
              <a:fillRect/>
            </a:stretch>
          </p:blipFill>
          <p:spPr bwMode="auto">
            <a:xfrm>
              <a:off x="4135410" y="306338"/>
              <a:ext cx="2506416" cy="1324949"/>
            </a:xfrm>
            <a:prstGeom prst="rect">
              <a:avLst/>
            </a:prstGeom>
            <a:noFill/>
            <a:ln w="9525">
              <a:noFill/>
              <a:miter lim="800000"/>
              <a:headEnd/>
              <a:tailEnd/>
            </a:ln>
          </p:spPr>
        </p:pic>
      </p:grpSp>
      <p:grpSp>
        <p:nvGrpSpPr>
          <p:cNvPr id="5" name="Agrupar 56"/>
          <p:cNvGrpSpPr>
            <a:grpSpLocks/>
          </p:cNvGrpSpPr>
          <p:nvPr/>
        </p:nvGrpSpPr>
        <p:grpSpPr bwMode="auto">
          <a:xfrm>
            <a:off x="3929058" y="-357214"/>
            <a:ext cx="2769761" cy="2902126"/>
            <a:chOff x="7074364" y="-166381"/>
            <a:chExt cx="2864222" cy="3991933"/>
          </a:xfrm>
        </p:grpSpPr>
        <p:sp>
          <p:nvSpPr>
            <p:cNvPr id="24" name="Fluxograma: Dados Armazenados 57"/>
            <p:cNvSpPr/>
            <p:nvPr/>
          </p:nvSpPr>
          <p:spPr>
            <a:xfrm rot="5400000">
              <a:off x="7880604" y="1650124"/>
              <a:ext cx="1734796" cy="2110811"/>
            </a:xfrm>
            <a:prstGeom prst="flowChartOnlineStorage">
              <a:avLst/>
            </a:prstGeom>
            <a:gradFill>
              <a:gsLst>
                <a:gs pos="0">
                  <a:srgbClr val="C00000"/>
                </a:gs>
                <a:gs pos="32000">
                  <a:srgbClr val="FFB3B3">
                    <a:alpha val="50000"/>
                  </a:srgbClr>
                </a:gs>
                <a:gs pos="65000">
                  <a:srgbClr val="FFB3B3">
                    <a:alpha val="50000"/>
                  </a:srgbClr>
                </a:gs>
                <a:gs pos="100000">
                  <a:srgbClr val="C00000"/>
                </a:gs>
              </a:gsLst>
              <a:lin ang="5400000" scaled="1"/>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5" name="Forma Livre: Forma 58"/>
            <p:cNvSpPr/>
            <p:nvPr/>
          </p:nvSpPr>
          <p:spPr>
            <a:xfrm>
              <a:off x="8413205" y="1682965"/>
              <a:ext cx="706019" cy="526550"/>
            </a:xfrm>
            <a:custGeom>
              <a:avLst/>
              <a:gdLst>
                <a:gd name="connsiteX0" fmla="*/ 130634 w 705322"/>
                <a:gd name="connsiteY0" fmla="*/ 27992 h 526296"/>
                <a:gd name="connsiteX1" fmla="*/ 130634 w 705322"/>
                <a:gd name="connsiteY1" fmla="*/ 27992 h 526296"/>
                <a:gd name="connsiteX2" fmla="*/ 111973 w 705322"/>
                <a:gd name="connsiteY2" fmla="*/ 111967 h 526296"/>
                <a:gd name="connsiteX3" fmla="*/ 93311 w 705322"/>
                <a:gd name="connsiteY3" fmla="*/ 130629 h 526296"/>
                <a:gd name="connsiteX4" fmla="*/ 74650 w 705322"/>
                <a:gd name="connsiteY4" fmla="*/ 195943 h 526296"/>
                <a:gd name="connsiteX5" fmla="*/ 55989 w 705322"/>
                <a:gd name="connsiteY5" fmla="*/ 223935 h 526296"/>
                <a:gd name="connsiteX6" fmla="*/ 37328 w 705322"/>
                <a:gd name="connsiteY6" fmla="*/ 298580 h 526296"/>
                <a:gd name="connsiteX7" fmla="*/ 18666 w 705322"/>
                <a:gd name="connsiteY7" fmla="*/ 326571 h 526296"/>
                <a:gd name="connsiteX8" fmla="*/ 9336 w 705322"/>
                <a:gd name="connsiteY8" fmla="*/ 373224 h 526296"/>
                <a:gd name="connsiteX9" fmla="*/ 5 w 705322"/>
                <a:gd name="connsiteY9" fmla="*/ 401216 h 526296"/>
                <a:gd name="connsiteX10" fmla="*/ 9336 w 705322"/>
                <a:gd name="connsiteY10" fmla="*/ 494522 h 526296"/>
                <a:gd name="connsiteX11" fmla="*/ 65320 w 705322"/>
                <a:gd name="connsiteY11" fmla="*/ 522514 h 526296"/>
                <a:gd name="connsiteX12" fmla="*/ 167956 w 705322"/>
                <a:gd name="connsiteY12" fmla="*/ 513184 h 526296"/>
                <a:gd name="connsiteX13" fmla="*/ 690471 w 705322"/>
                <a:gd name="connsiteY13" fmla="*/ 513184 h 526296"/>
                <a:gd name="connsiteX14" fmla="*/ 690471 w 705322"/>
                <a:gd name="connsiteY14" fmla="*/ 326571 h 526296"/>
                <a:gd name="connsiteX15" fmla="*/ 671809 w 705322"/>
                <a:gd name="connsiteY15" fmla="*/ 233265 h 526296"/>
                <a:gd name="connsiteX16" fmla="*/ 653148 w 705322"/>
                <a:gd name="connsiteY16" fmla="*/ 205273 h 526296"/>
                <a:gd name="connsiteX17" fmla="*/ 634487 w 705322"/>
                <a:gd name="connsiteY17" fmla="*/ 149290 h 526296"/>
                <a:gd name="connsiteX18" fmla="*/ 625156 w 705322"/>
                <a:gd name="connsiteY18" fmla="*/ 121298 h 526296"/>
                <a:gd name="connsiteX19" fmla="*/ 587834 w 705322"/>
                <a:gd name="connsiteY19" fmla="*/ 65314 h 526296"/>
                <a:gd name="connsiteX20" fmla="*/ 550511 w 705322"/>
                <a:gd name="connsiteY20" fmla="*/ 18661 h 526296"/>
                <a:gd name="connsiteX21" fmla="*/ 494528 w 705322"/>
                <a:gd name="connsiteY21" fmla="*/ 0 h 526296"/>
                <a:gd name="connsiteX22" fmla="*/ 223940 w 705322"/>
                <a:gd name="connsiteY22" fmla="*/ 9331 h 526296"/>
                <a:gd name="connsiteX23" fmla="*/ 195948 w 705322"/>
                <a:gd name="connsiteY23" fmla="*/ 18661 h 526296"/>
                <a:gd name="connsiteX24" fmla="*/ 130634 w 705322"/>
                <a:gd name="connsiteY24" fmla="*/ 27992 h 52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5322" h="526296">
                  <a:moveTo>
                    <a:pt x="130634" y="27992"/>
                  </a:moveTo>
                  <a:lnTo>
                    <a:pt x="130634" y="27992"/>
                  </a:lnTo>
                  <a:cubicBezTo>
                    <a:pt x="124414" y="55984"/>
                    <a:pt x="121772" y="85019"/>
                    <a:pt x="111973" y="111967"/>
                  </a:cubicBezTo>
                  <a:cubicBezTo>
                    <a:pt x="108967" y="120235"/>
                    <a:pt x="97837" y="123085"/>
                    <a:pt x="93311" y="130629"/>
                  </a:cubicBezTo>
                  <a:cubicBezTo>
                    <a:pt x="84236" y="145754"/>
                    <a:pt x="80746" y="181718"/>
                    <a:pt x="74650" y="195943"/>
                  </a:cubicBezTo>
                  <a:cubicBezTo>
                    <a:pt x="70233" y="206250"/>
                    <a:pt x="62209" y="214604"/>
                    <a:pt x="55989" y="223935"/>
                  </a:cubicBezTo>
                  <a:cubicBezTo>
                    <a:pt x="52442" y="241672"/>
                    <a:pt x="46890" y="279457"/>
                    <a:pt x="37328" y="298580"/>
                  </a:cubicBezTo>
                  <a:cubicBezTo>
                    <a:pt x="32313" y="308610"/>
                    <a:pt x="24887" y="317241"/>
                    <a:pt x="18666" y="326571"/>
                  </a:cubicBezTo>
                  <a:cubicBezTo>
                    <a:pt x="15556" y="342122"/>
                    <a:pt x="13182" y="357839"/>
                    <a:pt x="9336" y="373224"/>
                  </a:cubicBezTo>
                  <a:cubicBezTo>
                    <a:pt x="6951" y="382766"/>
                    <a:pt x="5" y="391381"/>
                    <a:pt x="5" y="401216"/>
                  </a:cubicBezTo>
                  <a:cubicBezTo>
                    <a:pt x="5" y="432473"/>
                    <a:pt x="-548" y="464869"/>
                    <a:pt x="9336" y="494522"/>
                  </a:cubicBezTo>
                  <a:cubicBezTo>
                    <a:pt x="13859" y="508090"/>
                    <a:pt x="54450" y="518891"/>
                    <a:pt x="65320" y="522514"/>
                  </a:cubicBezTo>
                  <a:cubicBezTo>
                    <a:pt x="99532" y="519404"/>
                    <a:pt x="133603" y="513184"/>
                    <a:pt x="167956" y="513184"/>
                  </a:cubicBezTo>
                  <a:cubicBezTo>
                    <a:pt x="719719" y="513184"/>
                    <a:pt x="454420" y="542688"/>
                    <a:pt x="690471" y="513184"/>
                  </a:cubicBezTo>
                  <a:cubicBezTo>
                    <a:pt x="715936" y="436785"/>
                    <a:pt x="703682" y="485100"/>
                    <a:pt x="690471" y="326571"/>
                  </a:cubicBezTo>
                  <a:cubicBezTo>
                    <a:pt x="688752" y="305937"/>
                    <a:pt x="684069" y="257784"/>
                    <a:pt x="671809" y="233265"/>
                  </a:cubicBezTo>
                  <a:cubicBezTo>
                    <a:pt x="666794" y="223235"/>
                    <a:pt x="657702" y="215520"/>
                    <a:pt x="653148" y="205273"/>
                  </a:cubicBezTo>
                  <a:cubicBezTo>
                    <a:pt x="645159" y="187298"/>
                    <a:pt x="640707" y="167951"/>
                    <a:pt x="634487" y="149290"/>
                  </a:cubicBezTo>
                  <a:cubicBezTo>
                    <a:pt x="631377" y="139959"/>
                    <a:pt x="630612" y="129482"/>
                    <a:pt x="625156" y="121298"/>
                  </a:cubicBezTo>
                  <a:lnTo>
                    <a:pt x="587834" y="65314"/>
                  </a:lnTo>
                  <a:cubicBezTo>
                    <a:pt x="581240" y="55423"/>
                    <a:pt x="563809" y="25310"/>
                    <a:pt x="550511" y="18661"/>
                  </a:cubicBezTo>
                  <a:cubicBezTo>
                    <a:pt x="532917" y="9864"/>
                    <a:pt x="494528" y="0"/>
                    <a:pt x="494528" y="0"/>
                  </a:cubicBezTo>
                  <a:cubicBezTo>
                    <a:pt x="404332" y="3110"/>
                    <a:pt x="314014" y="3701"/>
                    <a:pt x="223940" y="9331"/>
                  </a:cubicBezTo>
                  <a:cubicBezTo>
                    <a:pt x="214124" y="9945"/>
                    <a:pt x="204745" y="14263"/>
                    <a:pt x="195948" y="18661"/>
                  </a:cubicBezTo>
                  <a:cubicBezTo>
                    <a:pt x="185918" y="23676"/>
                    <a:pt x="141520" y="26437"/>
                    <a:pt x="130634" y="2799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nvGrpSpPr>
            <p:cNvPr id="6" name="Agrupar 59"/>
            <p:cNvGrpSpPr>
              <a:grpSpLocks/>
            </p:cNvGrpSpPr>
            <p:nvPr/>
          </p:nvGrpSpPr>
          <p:grpSpPr bwMode="auto">
            <a:xfrm>
              <a:off x="7074364" y="-166381"/>
              <a:ext cx="2864222" cy="3991933"/>
              <a:chOff x="7074364" y="-166381"/>
              <a:chExt cx="2864222" cy="3991933"/>
            </a:xfrm>
          </p:grpSpPr>
          <p:sp>
            <p:nvSpPr>
              <p:cNvPr id="29" name="Forma Livre: Forma 62"/>
              <p:cNvSpPr/>
              <p:nvPr/>
            </p:nvSpPr>
            <p:spPr>
              <a:xfrm>
                <a:off x="8184161" y="2070386"/>
                <a:ext cx="1286893" cy="1755166"/>
              </a:xfrm>
              <a:custGeom>
                <a:avLst/>
                <a:gdLst>
                  <a:gd name="connsiteX0" fmla="*/ 112489 w 1288146"/>
                  <a:gd name="connsiteY0" fmla="*/ 382555 h 1754155"/>
                  <a:gd name="connsiteX1" fmla="*/ 112489 w 1288146"/>
                  <a:gd name="connsiteY1" fmla="*/ 382555 h 1754155"/>
                  <a:gd name="connsiteX2" fmla="*/ 65836 w 1288146"/>
                  <a:gd name="connsiteY2" fmla="*/ 802433 h 1754155"/>
                  <a:gd name="connsiteX3" fmla="*/ 56505 w 1288146"/>
                  <a:gd name="connsiteY3" fmla="*/ 830424 h 1754155"/>
                  <a:gd name="connsiteX4" fmla="*/ 47174 w 1288146"/>
                  <a:gd name="connsiteY4" fmla="*/ 961053 h 1754155"/>
                  <a:gd name="connsiteX5" fmla="*/ 28513 w 1288146"/>
                  <a:gd name="connsiteY5" fmla="*/ 1017037 h 1754155"/>
                  <a:gd name="connsiteX6" fmla="*/ 19183 w 1288146"/>
                  <a:gd name="connsiteY6" fmla="*/ 1045028 h 1754155"/>
                  <a:gd name="connsiteX7" fmla="*/ 9852 w 1288146"/>
                  <a:gd name="connsiteY7" fmla="*/ 1073020 h 1754155"/>
                  <a:gd name="connsiteX8" fmla="*/ 9852 w 1288146"/>
                  <a:gd name="connsiteY8" fmla="*/ 1268963 h 1754155"/>
                  <a:gd name="connsiteX9" fmla="*/ 28513 w 1288146"/>
                  <a:gd name="connsiteY9" fmla="*/ 1492898 h 1754155"/>
                  <a:gd name="connsiteX10" fmla="*/ 37844 w 1288146"/>
                  <a:gd name="connsiteY10" fmla="*/ 1520890 h 1754155"/>
                  <a:gd name="connsiteX11" fmla="*/ 75166 w 1288146"/>
                  <a:gd name="connsiteY11" fmla="*/ 1670180 h 1754155"/>
                  <a:gd name="connsiteX12" fmla="*/ 93827 w 1288146"/>
                  <a:gd name="connsiteY12" fmla="*/ 1726163 h 1754155"/>
                  <a:gd name="connsiteX13" fmla="*/ 103158 w 1288146"/>
                  <a:gd name="connsiteY13" fmla="*/ 1754155 h 1754155"/>
                  <a:gd name="connsiteX14" fmla="*/ 168472 w 1288146"/>
                  <a:gd name="connsiteY14" fmla="*/ 1716833 h 1754155"/>
                  <a:gd name="connsiteX15" fmla="*/ 280440 w 1288146"/>
                  <a:gd name="connsiteY15" fmla="*/ 1707502 h 1754155"/>
                  <a:gd name="connsiteX16" fmla="*/ 1045550 w 1288146"/>
                  <a:gd name="connsiteY16" fmla="*/ 1698171 h 1754155"/>
                  <a:gd name="connsiteX17" fmla="*/ 1110864 w 1288146"/>
                  <a:gd name="connsiteY17" fmla="*/ 1688841 h 1754155"/>
                  <a:gd name="connsiteX18" fmla="*/ 1138856 w 1288146"/>
                  <a:gd name="connsiteY18" fmla="*/ 1679510 h 1754155"/>
                  <a:gd name="connsiteX19" fmla="*/ 1176179 w 1288146"/>
                  <a:gd name="connsiteY19" fmla="*/ 1548882 h 1754155"/>
                  <a:gd name="connsiteX20" fmla="*/ 1194840 w 1288146"/>
                  <a:gd name="connsiteY20" fmla="*/ 1492898 h 1754155"/>
                  <a:gd name="connsiteX21" fmla="*/ 1213501 w 1288146"/>
                  <a:gd name="connsiteY21" fmla="*/ 1352939 h 1754155"/>
                  <a:gd name="connsiteX22" fmla="*/ 1232162 w 1288146"/>
                  <a:gd name="connsiteY22" fmla="*/ 1287624 h 1754155"/>
                  <a:gd name="connsiteX23" fmla="*/ 1250823 w 1288146"/>
                  <a:gd name="connsiteY23" fmla="*/ 1259633 h 1754155"/>
                  <a:gd name="connsiteX24" fmla="*/ 1260154 w 1288146"/>
                  <a:gd name="connsiteY24" fmla="*/ 1203649 h 1754155"/>
                  <a:gd name="connsiteX25" fmla="*/ 1269485 w 1288146"/>
                  <a:gd name="connsiteY25" fmla="*/ 1175657 h 1754155"/>
                  <a:gd name="connsiteX26" fmla="*/ 1241493 w 1288146"/>
                  <a:gd name="connsiteY26" fmla="*/ 802433 h 1754155"/>
                  <a:gd name="connsiteX27" fmla="*/ 1232162 w 1288146"/>
                  <a:gd name="connsiteY27" fmla="*/ 774441 h 1754155"/>
                  <a:gd name="connsiteX28" fmla="*/ 1194840 w 1288146"/>
                  <a:gd name="connsiteY28" fmla="*/ 718457 h 1754155"/>
                  <a:gd name="connsiteX29" fmla="*/ 1176179 w 1288146"/>
                  <a:gd name="connsiteY29" fmla="*/ 653143 h 1754155"/>
                  <a:gd name="connsiteX30" fmla="*/ 1157517 w 1288146"/>
                  <a:gd name="connsiteY30" fmla="*/ 597159 h 1754155"/>
                  <a:gd name="connsiteX31" fmla="*/ 1148187 w 1288146"/>
                  <a:gd name="connsiteY31" fmla="*/ 569167 h 1754155"/>
                  <a:gd name="connsiteX32" fmla="*/ 1138856 w 1288146"/>
                  <a:gd name="connsiteY32" fmla="*/ 531845 h 1754155"/>
                  <a:gd name="connsiteX33" fmla="*/ 1120195 w 1288146"/>
                  <a:gd name="connsiteY33" fmla="*/ 494522 h 1754155"/>
                  <a:gd name="connsiteX34" fmla="*/ 1101534 w 1288146"/>
                  <a:gd name="connsiteY34" fmla="*/ 438539 h 1754155"/>
                  <a:gd name="connsiteX35" fmla="*/ 1129525 w 1288146"/>
                  <a:gd name="connsiteY35" fmla="*/ 354563 h 1754155"/>
                  <a:gd name="connsiteX36" fmla="*/ 1148187 w 1288146"/>
                  <a:gd name="connsiteY36" fmla="*/ 335902 h 1754155"/>
                  <a:gd name="connsiteX37" fmla="*/ 1176179 w 1288146"/>
                  <a:gd name="connsiteY37" fmla="*/ 326571 h 1754155"/>
                  <a:gd name="connsiteX38" fmla="*/ 1222832 w 1288146"/>
                  <a:gd name="connsiteY38" fmla="*/ 279918 h 1754155"/>
                  <a:gd name="connsiteX39" fmla="*/ 1269485 w 1288146"/>
                  <a:gd name="connsiteY39" fmla="*/ 242596 h 1754155"/>
                  <a:gd name="connsiteX40" fmla="*/ 1288146 w 1288146"/>
                  <a:gd name="connsiteY40" fmla="*/ 214604 h 1754155"/>
                  <a:gd name="connsiteX41" fmla="*/ 1278815 w 1288146"/>
                  <a:gd name="connsiteY41" fmla="*/ 177282 h 1754155"/>
                  <a:gd name="connsiteX42" fmla="*/ 1232162 w 1288146"/>
                  <a:gd name="connsiteY42" fmla="*/ 149290 h 1754155"/>
                  <a:gd name="connsiteX43" fmla="*/ 961574 w 1288146"/>
                  <a:gd name="connsiteY43" fmla="*/ 139959 h 1754155"/>
                  <a:gd name="connsiteX44" fmla="*/ 924252 w 1288146"/>
                  <a:gd name="connsiteY44" fmla="*/ 65314 h 1754155"/>
                  <a:gd name="connsiteX45" fmla="*/ 905591 w 1288146"/>
                  <a:gd name="connsiteY45" fmla="*/ 37322 h 1754155"/>
                  <a:gd name="connsiteX46" fmla="*/ 886930 w 1288146"/>
                  <a:gd name="connsiteY46" fmla="*/ 0 h 1754155"/>
                  <a:gd name="connsiteX47" fmla="*/ 112489 w 1288146"/>
                  <a:gd name="connsiteY47" fmla="*/ 382555 h 175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88146" h="1754155">
                    <a:moveTo>
                      <a:pt x="112489" y="382555"/>
                    </a:moveTo>
                    <a:lnTo>
                      <a:pt x="112489" y="382555"/>
                    </a:lnTo>
                    <a:cubicBezTo>
                      <a:pt x="96938" y="522514"/>
                      <a:pt x="83303" y="662700"/>
                      <a:pt x="65836" y="802433"/>
                    </a:cubicBezTo>
                    <a:cubicBezTo>
                      <a:pt x="64616" y="812192"/>
                      <a:pt x="57654" y="820656"/>
                      <a:pt x="56505" y="830424"/>
                    </a:cubicBezTo>
                    <a:cubicBezTo>
                      <a:pt x="51404" y="873779"/>
                      <a:pt x="53650" y="917882"/>
                      <a:pt x="47174" y="961053"/>
                    </a:cubicBezTo>
                    <a:cubicBezTo>
                      <a:pt x="44256" y="980506"/>
                      <a:pt x="34733" y="998376"/>
                      <a:pt x="28513" y="1017037"/>
                    </a:cubicBezTo>
                    <a:lnTo>
                      <a:pt x="19183" y="1045028"/>
                    </a:lnTo>
                    <a:lnTo>
                      <a:pt x="9852" y="1073020"/>
                    </a:lnTo>
                    <a:cubicBezTo>
                      <a:pt x="-6130" y="1184892"/>
                      <a:pt x="-98" y="1109765"/>
                      <a:pt x="9852" y="1268963"/>
                    </a:cubicBezTo>
                    <a:cubicBezTo>
                      <a:pt x="14866" y="1349181"/>
                      <a:pt x="11777" y="1417583"/>
                      <a:pt x="28513" y="1492898"/>
                    </a:cubicBezTo>
                    <a:cubicBezTo>
                      <a:pt x="30647" y="1502499"/>
                      <a:pt x="35632" y="1511306"/>
                      <a:pt x="37844" y="1520890"/>
                    </a:cubicBezTo>
                    <a:cubicBezTo>
                      <a:pt x="71620" y="1667253"/>
                      <a:pt x="39493" y="1563164"/>
                      <a:pt x="75166" y="1670180"/>
                    </a:cubicBezTo>
                    <a:lnTo>
                      <a:pt x="93827" y="1726163"/>
                    </a:lnTo>
                    <a:lnTo>
                      <a:pt x="103158" y="1754155"/>
                    </a:lnTo>
                    <a:cubicBezTo>
                      <a:pt x="117825" y="1744378"/>
                      <a:pt x="152002" y="1719921"/>
                      <a:pt x="168472" y="1716833"/>
                    </a:cubicBezTo>
                    <a:cubicBezTo>
                      <a:pt x="205283" y="1709931"/>
                      <a:pt x="242996" y="1708299"/>
                      <a:pt x="280440" y="1707502"/>
                    </a:cubicBezTo>
                    <a:lnTo>
                      <a:pt x="1045550" y="1698171"/>
                    </a:lnTo>
                    <a:cubicBezTo>
                      <a:pt x="1067321" y="1695061"/>
                      <a:pt x="1089299" y="1693154"/>
                      <a:pt x="1110864" y="1688841"/>
                    </a:cubicBezTo>
                    <a:cubicBezTo>
                      <a:pt x="1120508" y="1686912"/>
                      <a:pt x="1133139" y="1687513"/>
                      <a:pt x="1138856" y="1679510"/>
                    </a:cubicBezTo>
                    <a:cubicBezTo>
                      <a:pt x="1150086" y="1663788"/>
                      <a:pt x="1173009" y="1558391"/>
                      <a:pt x="1176179" y="1548882"/>
                    </a:cubicBezTo>
                    <a:lnTo>
                      <a:pt x="1194840" y="1492898"/>
                    </a:lnTo>
                    <a:cubicBezTo>
                      <a:pt x="1202978" y="1411509"/>
                      <a:pt x="1199445" y="1416189"/>
                      <a:pt x="1213501" y="1352939"/>
                    </a:cubicBezTo>
                    <a:cubicBezTo>
                      <a:pt x="1215892" y="1342182"/>
                      <a:pt x="1225930" y="1300089"/>
                      <a:pt x="1232162" y="1287624"/>
                    </a:cubicBezTo>
                    <a:cubicBezTo>
                      <a:pt x="1237177" y="1277594"/>
                      <a:pt x="1244603" y="1268963"/>
                      <a:pt x="1250823" y="1259633"/>
                    </a:cubicBezTo>
                    <a:cubicBezTo>
                      <a:pt x="1253933" y="1240972"/>
                      <a:pt x="1256050" y="1222117"/>
                      <a:pt x="1260154" y="1203649"/>
                    </a:cubicBezTo>
                    <a:cubicBezTo>
                      <a:pt x="1262288" y="1194048"/>
                      <a:pt x="1269485" y="1185492"/>
                      <a:pt x="1269485" y="1175657"/>
                    </a:cubicBezTo>
                    <a:cubicBezTo>
                      <a:pt x="1269485" y="1059397"/>
                      <a:pt x="1275368" y="920996"/>
                      <a:pt x="1241493" y="802433"/>
                    </a:cubicBezTo>
                    <a:cubicBezTo>
                      <a:pt x="1238791" y="792976"/>
                      <a:pt x="1236938" y="783039"/>
                      <a:pt x="1232162" y="774441"/>
                    </a:cubicBezTo>
                    <a:cubicBezTo>
                      <a:pt x="1221270" y="754835"/>
                      <a:pt x="1201933" y="739734"/>
                      <a:pt x="1194840" y="718457"/>
                    </a:cubicBezTo>
                    <a:cubicBezTo>
                      <a:pt x="1163481" y="624383"/>
                      <a:pt x="1211327" y="770304"/>
                      <a:pt x="1176179" y="653143"/>
                    </a:cubicBezTo>
                    <a:cubicBezTo>
                      <a:pt x="1170527" y="634302"/>
                      <a:pt x="1163737" y="615820"/>
                      <a:pt x="1157517" y="597159"/>
                    </a:cubicBezTo>
                    <a:cubicBezTo>
                      <a:pt x="1154407" y="587828"/>
                      <a:pt x="1150573" y="578709"/>
                      <a:pt x="1148187" y="569167"/>
                    </a:cubicBezTo>
                    <a:cubicBezTo>
                      <a:pt x="1145077" y="556726"/>
                      <a:pt x="1143359" y="543852"/>
                      <a:pt x="1138856" y="531845"/>
                    </a:cubicBezTo>
                    <a:cubicBezTo>
                      <a:pt x="1133972" y="518821"/>
                      <a:pt x="1125361" y="507437"/>
                      <a:pt x="1120195" y="494522"/>
                    </a:cubicBezTo>
                    <a:cubicBezTo>
                      <a:pt x="1112890" y="476258"/>
                      <a:pt x="1101534" y="438539"/>
                      <a:pt x="1101534" y="438539"/>
                    </a:cubicBezTo>
                    <a:cubicBezTo>
                      <a:pt x="1110118" y="387029"/>
                      <a:pt x="1101905" y="389088"/>
                      <a:pt x="1129525" y="354563"/>
                    </a:cubicBezTo>
                    <a:cubicBezTo>
                      <a:pt x="1135021" y="347694"/>
                      <a:pt x="1140644" y="340428"/>
                      <a:pt x="1148187" y="335902"/>
                    </a:cubicBezTo>
                    <a:cubicBezTo>
                      <a:pt x="1156621" y="330842"/>
                      <a:pt x="1166848" y="329681"/>
                      <a:pt x="1176179" y="326571"/>
                    </a:cubicBezTo>
                    <a:cubicBezTo>
                      <a:pt x="1191730" y="311020"/>
                      <a:pt x="1204533" y="292117"/>
                      <a:pt x="1222832" y="279918"/>
                    </a:cubicBezTo>
                    <a:cubicBezTo>
                      <a:pt x="1243613" y="266064"/>
                      <a:pt x="1254292" y="261587"/>
                      <a:pt x="1269485" y="242596"/>
                    </a:cubicBezTo>
                    <a:cubicBezTo>
                      <a:pt x="1276490" y="233839"/>
                      <a:pt x="1281926" y="223935"/>
                      <a:pt x="1288146" y="214604"/>
                    </a:cubicBezTo>
                    <a:cubicBezTo>
                      <a:pt x="1285036" y="202163"/>
                      <a:pt x="1284550" y="188752"/>
                      <a:pt x="1278815" y="177282"/>
                    </a:cubicBezTo>
                    <a:cubicBezTo>
                      <a:pt x="1270963" y="161577"/>
                      <a:pt x="1248640" y="150320"/>
                      <a:pt x="1232162" y="149290"/>
                    </a:cubicBezTo>
                    <a:cubicBezTo>
                      <a:pt x="1142088" y="143660"/>
                      <a:pt x="1051770" y="143069"/>
                      <a:pt x="961574" y="139959"/>
                    </a:cubicBezTo>
                    <a:cubicBezTo>
                      <a:pt x="899409" y="57071"/>
                      <a:pt x="959191" y="146839"/>
                      <a:pt x="924252" y="65314"/>
                    </a:cubicBezTo>
                    <a:cubicBezTo>
                      <a:pt x="919835" y="55007"/>
                      <a:pt x="910606" y="47352"/>
                      <a:pt x="905591" y="37322"/>
                    </a:cubicBezTo>
                    <a:cubicBezTo>
                      <a:pt x="884147" y="-5564"/>
                      <a:pt x="908009" y="21081"/>
                      <a:pt x="886930" y="0"/>
                    </a:cubicBezTo>
                    <a:lnTo>
                      <a:pt x="112489" y="38255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30" name="Imagem 34"/>
              <p:cNvPicPr>
                <a:picLocks noChangeAspect="1"/>
              </p:cNvPicPr>
              <p:nvPr/>
            </p:nvPicPr>
            <p:blipFill>
              <a:blip r:embed="rId11">
                <a:clrChange>
                  <a:clrFrom>
                    <a:srgbClr val="FFFFFF"/>
                  </a:clrFrom>
                  <a:clrTo>
                    <a:srgbClr val="FFFFFF">
                      <a:alpha val="0"/>
                    </a:srgbClr>
                  </a:clrTo>
                </a:clrChange>
              </a:blip>
              <a:srcRect r="58235" b="43344"/>
              <a:stretch>
                <a:fillRect/>
              </a:stretch>
            </p:blipFill>
            <p:spPr bwMode="auto">
              <a:xfrm>
                <a:off x="7074364" y="-166381"/>
                <a:ext cx="2864222" cy="3885460"/>
              </a:xfrm>
              <a:prstGeom prst="rect">
                <a:avLst/>
              </a:prstGeom>
              <a:noFill/>
              <a:ln w="9525">
                <a:noFill/>
                <a:miter lim="800000"/>
                <a:headEnd/>
                <a:tailEnd/>
              </a:ln>
            </p:spPr>
          </p:pic>
        </p:grpSp>
        <p:sp>
          <p:nvSpPr>
            <p:cNvPr id="27" name="Explosão: 8 Pontos 60"/>
            <p:cNvSpPr/>
            <p:nvPr/>
          </p:nvSpPr>
          <p:spPr>
            <a:xfrm>
              <a:off x="8446098" y="2267176"/>
              <a:ext cx="232617" cy="505620"/>
            </a:xfrm>
            <a:prstGeom prst="irregularSeal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28" name="Explosão: 8 Pontos 61"/>
            <p:cNvSpPr/>
            <p:nvPr/>
          </p:nvSpPr>
          <p:spPr>
            <a:xfrm>
              <a:off x="8893762" y="2179875"/>
              <a:ext cx="225562" cy="534327"/>
            </a:xfrm>
            <a:prstGeom prst="irregularSeal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grpSp>
        <p:nvGrpSpPr>
          <p:cNvPr id="7" name="Agrupar 64"/>
          <p:cNvGrpSpPr>
            <a:grpSpLocks/>
          </p:cNvGrpSpPr>
          <p:nvPr/>
        </p:nvGrpSpPr>
        <p:grpSpPr bwMode="auto">
          <a:xfrm>
            <a:off x="1571604" y="-214338"/>
            <a:ext cx="3064318" cy="2930135"/>
            <a:chOff x="2373697" y="94463"/>
            <a:chExt cx="2864222" cy="3584031"/>
          </a:xfrm>
        </p:grpSpPr>
        <p:sp>
          <p:nvSpPr>
            <p:cNvPr id="32" name="Nuvem 31"/>
            <p:cNvSpPr/>
            <p:nvPr/>
          </p:nvSpPr>
          <p:spPr>
            <a:xfrm rot="3701145">
              <a:off x="3656853" y="1210136"/>
              <a:ext cx="816542" cy="838778"/>
            </a:xfrm>
            <a:prstGeom prst="cloud">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nvGrpSpPr>
            <p:cNvPr id="8" name="Agrupar 66"/>
            <p:cNvGrpSpPr>
              <a:grpSpLocks/>
            </p:cNvGrpSpPr>
            <p:nvPr/>
          </p:nvGrpSpPr>
          <p:grpSpPr bwMode="auto">
            <a:xfrm rot="-10770953">
              <a:off x="3946688" y="320971"/>
              <a:ext cx="277458" cy="1043034"/>
              <a:chOff x="2005376" y="1213259"/>
              <a:chExt cx="477308" cy="5055141"/>
            </a:xfrm>
          </p:grpSpPr>
          <p:sp>
            <p:nvSpPr>
              <p:cNvPr id="43" name="Cilindro 42"/>
              <p:cNvSpPr/>
              <p:nvPr/>
            </p:nvSpPr>
            <p:spPr>
              <a:xfrm>
                <a:off x="2112024" y="1296238"/>
                <a:ext cx="268026" cy="4972162"/>
              </a:xfrm>
              <a:prstGeom prst="can">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4" name="Cilindro 43"/>
              <p:cNvSpPr/>
              <p:nvPr/>
            </p:nvSpPr>
            <p:spPr>
              <a:xfrm>
                <a:off x="2005376" y="1213259"/>
                <a:ext cx="477308" cy="5036733"/>
              </a:xfrm>
              <a:prstGeom prst="can">
                <a:avLst/>
              </a:prstGeom>
              <a:solidFill>
                <a:schemeClr val="bg1">
                  <a:lumMod val="85000"/>
                  <a:alpha val="50000"/>
                </a:schemeClr>
              </a:solidFill>
              <a:ln>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grpSp>
        <p:sp>
          <p:nvSpPr>
            <p:cNvPr id="34" name="Forma Livre: Forma 67"/>
            <p:cNvSpPr/>
            <p:nvPr/>
          </p:nvSpPr>
          <p:spPr>
            <a:xfrm>
              <a:off x="3807942" y="1442044"/>
              <a:ext cx="495156" cy="679500"/>
            </a:xfrm>
            <a:custGeom>
              <a:avLst/>
              <a:gdLst>
                <a:gd name="connsiteX0" fmla="*/ 43387 w 496392"/>
                <a:gd name="connsiteY0" fmla="*/ 478173 h 679509"/>
                <a:gd name="connsiteX1" fmla="*/ 43387 w 496392"/>
                <a:gd name="connsiteY1" fmla="*/ 478173 h 679509"/>
                <a:gd name="connsiteX2" fmla="*/ 68554 w 496392"/>
                <a:gd name="connsiteY2" fmla="*/ 285226 h 679509"/>
                <a:gd name="connsiteX3" fmla="*/ 85332 w 496392"/>
                <a:gd name="connsiteY3" fmla="*/ 260059 h 679509"/>
                <a:gd name="connsiteX4" fmla="*/ 110499 w 496392"/>
                <a:gd name="connsiteY4" fmla="*/ 243281 h 679509"/>
                <a:gd name="connsiteX5" fmla="*/ 135666 w 496392"/>
                <a:gd name="connsiteY5" fmla="*/ 192947 h 679509"/>
                <a:gd name="connsiteX6" fmla="*/ 152444 w 496392"/>
                <a:gd name="connsiteY6" fmla="*/ 167780 h 679509"/>
                <a:gd name="connsiteX7" fmla="*/ 169222 w 496392"/>
                <a:gd name="connsiteY7" fmla="*/ 117446 h 679509"/>
                <a:gd name="connsiteX8" fmla="*/ 202778 w 496392"/>
                <a:gd name="connsiteY8" fmla="*/ 33556 h 679509"/>
                <a:gd name="connsiteX9" fmla="*/ 253112 w 496392"/>
                <a:gd name="connsiteY9" fmla="*/ 0 h 679509"/>
                <a:gd name="connsiteX10" fmla="*/ 337001 w 496392"/>
                <a:gd name="connsiteY10" fmla="*/ 8389 h 679509"/>
                <a:gd name="connsiteX11" fmla="*/ 353779 w 496392"/>
                <a:gd name="connsiteY11" fmla="*/ 33556 h 679509"/>
                <a:gd name="connsiteX12" fmla="*/ 370557 w 496392"/>
                <a:gd name="connsiteY12" fmla="*/ 83890 h 679509"/>
                <a:gd name="connsiteX13" fmla="*/ 404113 w 496392"/>
                <a:gd name="connsiteY13" fmla="*/ 142613 h 679509"/>
                <a:gd name="connsiteX14" fmla="*/ 429280 w 496392"/>
                <a:gd name="connsiteY14" fmla="*/ 209725 h 679509"/>
                <a:gd name="connsiteX15" fmla="*/ 446058 w 496392"/>
                <a:gd name="connsiteY15" fmla="*/ 260059 h 679509"/>
                <a:gd name="connsiteX16" fmla="*/ 479614 w 496392"/>
                <a:gd name="connsiteY16" fmla="*/ 310393 h 679509"/>
                <a:gd name="connsiteX17" fmla="*/ 496392 w 496392"/>
                <a:gd name="connsiteY17" fmla="*/ 385894 h 679509"/>
                <a:gd name="connsiteX18" fmla="*/ 488003 w 496392"/>
                <a:gd name="connsiteY18" fmla="*/ 620786 h 679509"/>
                <a:gd name="connsiteX19" fmla="*/ 471225 w 496392"/>
                <a:gd name="connsiteY19" fmla="*/ 645953 h 679509"/>
                <a:gd name="connsiteX20" fmla="*/ 446058 w 496392"/>
                <a:gd name="connsiteY20" fmla="*/ 662731 h 679509"/>
                <a:gd name="connsiteX21" fmla="*/ 295057 w 496392"/>
                <a:gd name="connsiteY21" fmla="*/ 679509 h 679509"/>
                <a:gd name="connsiteX22" fmla="*/ 85332 w 496392"/>
                <a:gd name="connsiteY22" fmla="*/ 671120 h 679509"/>
                <a:gd name="connsiteX23" fmla="*/ 51776 w 496392"/>
                <a:gd name="connsiteY23" fmla="*/ 654342 h 679509"/>
                <a:gd name="connsiteX24" fmla="*/ 26609 w 496392"/>
                <a:gd name="connsiteY24" fmla="*/ 645953 h 679509"/>
                <a:gd name="connsiteX25" fmla="*/ 9831 w 496392"/>
                <a:gd name="connsiteY25" fmla="*/ 620786 h 679509"/>
                <a:gd name="connsiteX26" fmla="*/ 9831 w 496392"/>
                <a:gd name="connsiteY26" fmla="*/ 520118 h 679509"/>
                <a:gd name="connsiteX27" fmla="*/ 26609 w 496392"/>
                <a:gd name="connsiteY27" fmla="*/ 494951 h 679509"/>
                <a:gd name="connsiteX28" fmla="*/ 51776 w 496392"/>
                <a:gd name="connsiteY28" fmla="*/ 486562 h 679509"/>
                <a:gd name="connsiteX29" fmla="*/ 43387 w 496392"/>
                <a:gd name="connsiteY29" fmla="*/ 478173 h 6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6392" h="679509">
                  <a:moveTo>
                    <a:pt x="43387" y="478173"/>
                  </a:moveTo>
                  <a:lnTo>
                    <a:pt x="43387" y="478173"/>
                  </a:lnTo>
                  <a:cubicBezTo>
                    <a:pt x="44519" y="458933"/>
                    <a:pt x="39798" y="328360"/>
                    <a:pt x="68554" y="285226"/>
                  </a:cubicBezTo>
                  <a:cubicBezTo>
                    <a:pt x="74147" y="276837"/>
                    <a:pt x="78203" y="267188"/>
                    <a:pt x="85332" y="260059"/>
                  </a:cubicBezTo>
                  <a:cubicBezTo>
                    <a:pt x="92461" y="252930"/>
                    <a:pt x="102110" y="248874"/>
                    <a:pt x="110499" y="243281"/>
                  </a:cubicBezTo>
                  <a:cubicBezTo>
                    <a:pt x="158582" y="171156"/>
                    <a:pt x="100934" y="262411"/>
                    <a:pt x="135666" y="192947"/>
                  </a:cubicBezTo>
                  <a:cubicBezTo>
                    <a:pt x="140175" y="183929"/>
                    <a:pt x="148349" y="176993"/>
                    <a:pt x="152444" y="167780"/>
                  </a:cubicBezTo>
                  <a:cubicBezTo>
                    <a:pt x="159627" y="151619"/>
                    <a:pt x="169222" y="117446"/>
                    <a:pt x="169222" y="117446"/>
                  </a:cubicBezTo>
                  <a:cubicBezTo>
                    <a:pt x="176959" y="63290"/>
                    <a:pt x="165027" y="62917"/>
                    <a:pt x="202778" y="33556"/>
                  </a:cubicBezTo>
                  <a:cubicBezTo>
                    <a:pt x="218695" y="21176"/>
                    <a:pt x="253112" y="0"/>
                    <a:pt x="253112" y="0"/>
                  </a:cubicBezTo>
                  <a:cubicBezTo>
                    <a:pt x="281075" y="2796"/>
                    <a:pt x="310341" y="-498"/>
                    <a:pt x="337001" y="8389"/>
                  </a:cubicBezTo>
                  <a:cubicBezTo>
                    <a:pt x="346566" y="11577"/>
                    <a:pt x="349684" y="24343"/>
                    <a:pt x="353779" y="33556"/>
                  </a:cubicBezTo>
                  <a:cubicBezTo>
                    <a:pt x="360962" y="49717"/>
                    <a:pt x="360747" y="69175"/>
                    <a:pt x="370557" y="83890"/>
                  </a:cubicBezTo>
                  <a:cubicBezTo>
                    <a:pt x="394272" y="119462"/>
                    <a:pt x="382826" y="100039"/>
                    <a:pt x="404113" y="142613"/>
                  </a:cubicBezTo>
                  <a:cubicBezTo>
                    <a:pt x="424001" y="242053"/>
                    <a:pt x="397860" y="139030"/>
                    <a:pt x="429280" y="209725"/>
                  </a:cubicBezTo>
                  <a:cubicBezTo>
                    <a:pt x="436463" y="225886"/>
                    <a:pt x="436248" y="245344"/>
                    <a:pt x="446058" y="260059"/>
                  </a:cubicBezTo>
                  <a:cubicBezTo>
                    <a:pt x="457243" y="276837"/>
                    <a:pt x="473237" y="291263"/>
                    <a:pt x="479614" y="310393"/>
                  </a:cubicBezTo>
                  <a:cubicBezTo>
                    <a:pt x="493382" y="351697"/>
                    <a:pt x="486549" y="326838"/>
                    <a:pt x="496392" y="385894"/>
                  </a:cubicBezTo>
                  <a:cubicBezTo>
                    <a:pt x="493596" y="464191"/>
                    <a:pt x="495550" y="542803"/>
                    <a:pt x="488003" y="620786"/>
                  </a:cubicBezTo>
                  <a:cubicBezTo>
                    <a:pt x="487032" y="630821"/>
                    <a:pt x="478354" y="638824"/>
                    <a:pt x="471225" y="645953"/>
                  </a:cubicBezTo>
                  <a:cubicBezTo>
                    <a:pt x="464096" y="653082"/>
                    <a:pt x="455076" y="658222"/>
                    <a:pt x="446058" y="662731"/>
                  </a:cubicBezTo>
                  <a:cubicBezTo>
                    <a:pt x="406029" y="682746"/>
                    <a:pt x="310779" y="678461"/>
                    <a:pt x="295057" y="679509"/>
                  </a:cubicBezTo>
                  <a:cubicBezTo>
                    <a:pt x="225149" y="676713"/>
                    <a:pt x="154925" y="678319"/>
                    <a:pt x="85332" y="671120"/>
                  </a:cubicBezTo>
                  <a:cubicBezTo>
                    <a:pt x="72893" y="669833"/>
                    <a:pt x="63270" y="659268"/>
                    <a:pt x="51776" y="654342"/>
                  </a:cubicBezTo>
                  <a:cubicBezTo>
                    <a:pt x="43648" y="650859"/>
                    <a:pt x="34998" y="648749"/>
                    <a:pt x="26609" y="645953"/>
                  </a:cubicBezTo>
                  <a:cubicBezTo>
                    <a:pt x="21016" y="637564"/>
                    <a:pt x="14340" y="629804"/>
                    <a:pt x="9831" y="620786"/>
                  </a:cubicBezTo>
                  <a:cubicBezTo>
                    <a:pt x="-6573" y="587979"/>
                    <a:pt x="486" y="557497"/>
                    <a:pt x="9831" y="520118"/>
                  </a:cubicBezTo>
                  <a:cubicBezTo>
                    <a:pt x="12276" y="510337"/>
                    <a:pt x="18736" y="501249"/>
                    <a:pt x="26609" y="494951"/>
                  </a:cubicBezTo>
                  <a:cubicBezTo>
                    <a:pt x="33514" y="489427"/>
                    <a:pt x="43867" y="490517"/>
                    <a:pt x="51776" y="486562"/>
                  </a:cubicBezTo>
                  <a:cubicBezTo>
                    <a:pt x="55313" y="484793"/>
                    <a:pt x="44785" y="479571"/>
                    <a:pt x="43387" y="4781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35" name="Imagem 53"/>
            <p:cNvPicPr>
              <a:picLocks noChangeAspect="1"/>
            </p:cNvPicPr>
            <p:nvPr/>
          </p:nvPicPr>
          <p:blipFill>
            <a:blip r:embed="rId11">
              <a:clrChange>
                <a:clrFrom>
                  <a:srgbClr val="FFFFFF"/>
                </a:clrFrom>
                <a:clrTo>
                  <a:srgbClr val="FFFFFF">
                    <a:alpha val="0"/>
                  </a:srgbClr>
                </a:clrTo>
              </a:clrChange>
            </a:blip>
            <a:srcRect t="-2" r="58235" b="47740"/>
            <a:stretch>
              <a:fillRect/>
            </a:stretch>
          </p:blipFill>
          <p:spPr bwMode="auto">
            <a:xfrm>
              <a:off x="2373697" y="94463"/>
              <a:ext cx="2864222" cy="3584031"/>
            </a:xfrm>
            <a:prstGeom prst="rect">
              <a:avLst/>
            </a:prstGeom>
            <a:noFill/>
            <a:ln w="9525">
              <a:noFill/>
              <a:miter lim="800000"/>
              <a:headEnd/>
              <a:tailEnd/>
            </a:ln>
          </p:spPr>
        </p:pic>
        <p:sp>
          <p:nvSpPr>
            <p:cNvPr id="36" name="Nuvem 35"/>
            <p:cNvSpPr/>
            <p:nvPr/>
          </p:nvSpPr>
          <p:spPr>
            <a:xfrm rot="3701145">
              <a:off x="3818608" y="1309563"/>
              <a:ext cx="439676" cy="461007"/>
            </a:xfrm>
            <a:prstGeom prst="cloud">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7" name="Nuvem 36"/>
            <p:cNvSpPr/>
            <p:nvPr/>
          </p:nvSpPr>
          <p:spPr>
            <a:xfrm rot="15445546" flipH="1">
              <a:off x="4188904" y="2544251"/>
              <a:ext cx="369252" cy="243309"/>
            </a:xfrm>
            <a:prstGeom prst="cloud">
              <a:avLst/>
            </a:prstGeom>
            <a:solidFill>
              <a:srgbClr val="56F5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8" name="Nuvem 37"/>
            <p:cNvSpPr/>
            <p:nvPr/>
          </p:nvSpPr>
          <p:spPr>
            <a:xfrm rot="15445546" flipH="1">
              <a:off x="4080056" y="2530927"/>
              <a:ext cx="369252" cy="243309"/>
            </a:xfrm>
            <a:prstGeom prst="cloud">
              <a:avLst/>
            </a:prstGeom>
            <a:solidFill>
              <a:srgbClr val="56F5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39" name="Nuvem 38"/>
            <p:cNvSpPr/>
            <p:nvPr/>
          </p:nvSpPr>
          <p:spPr>
            <a:xfrm rot="6154454">
              <a:off x="3619048" y="2666066"/>
              <a:ext cx="369252" cy="243309"/>
            </a:xfrm>
            <a:prstGeom prst="cloud">
              <a:avLst/>
            </a:prstGeom>
            <a:solidFill>
              <a:srgbClr val="56F5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40" name="Nuvem 39"/>
            <p:cNvSpPr/>
            <p:nvPr/>
          </p:nvSpPr>
          <p:spPr>
            <a:xfrm rot="15445546" flipH="1">
              <a:off x="4147286" y="2667134"/>
              <a:ext cx="369252" cy="241175"/>
            </a:xfrm>
            <a:prstGeom prst="cloud">
              <a:avLst/>
            </a:prstGeom>
            <a:solidFill>
              <a:srgbClr val="56F5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1" name="Nuvem 40"/>
            <p:cNvSpPr/>
            <p:nvPr/>
          </p:nvSpPr>
          <p:spPr>
            <a:xfrm rot="6154454">
              <a:off x="3653197" y="2530927"/>
              <a:ext cx="369252" cy="243309"/>
            </a:xfrm>
            <a:prstGeom prst="cloud">
              <a:avLst/>
            </a:prstGeom>
            <a:solidFill>
              <a:srgbClr val="56F5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42" name="Nuvem 41"/>
            <p:cNvSpPr/>
            <p:nvPr/>
          </p:nvSpPr>
          <p:spPr>
            <a:xfrm rot="6154454">
              <a:off x="3727897" y="2666066"/>
              <a:ext cx="369252" cy="243309"/>
            </a:xfrm>
            <a:prstGeom prst="cloud">
              <a:avLst/>
            </a:prstGeom>
            <a:solidFill>
              <a:srgbClr val="56F52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ço Reservado para Número de Slide 3"/>
          <p:cNvSpPr>
            <a:spLocks noGrp="1"/>
          </p:cNvSpPr>
          <p:nvPr>
            <p:ph type="sldNum" sz="quarter" idx="12"/>
          </p:nvPr>
        </p:nvSpPr>
        <p:spPr bwMode="auto">
          <a:noFill/>
          <a:ln>
            <a:miter lim="800000"/>
            <a:headEnd/>
            <a:tailEnd/>
          </a:ln>
        </p:spPr>
        <p:txBody>
          <a:bodyPr/>
          <a:lstStyle/>
          <a:p>
            <a:fld id="{7B056B0F-4852-4449-9292-DD418D8CFFFB}" type="slidenum">
              <a:rPr lang="pt-BR" altLang="pt-BR">
                <a:solidFill>
                  <a:srgbClr val="FFFFFF"/>
                </a:solidFill>
                <a:latin typeface="Calibri" pitchFamily="34" charset="0"/>
              </a:rPr>
              <a:pPr/>
              <a:t>67</a:t>
            </a:fld>
            <a:endParaRPr lang="pt-BR" altLang="pt-BR">
              <a:solidFill>
                <a:srgbClr val="FFFFFF"/>
              </a:solidFill>
              <a:latin typeface="Calibri" pitchFamily="34" charset="0"/>
            </a:endParaRPr>
          </a:p>
        </p:txBody>
      </p:sp>
      <p:sp>
        <p:nvSpPr>
          <p:cNvPr id="5123" name="CaixaDeTexto 5"/>
          <p:cNvSpPr txBox="1">
            <a:spLocks noChangeArrowheads="1"/>
          </p:cNvSpPr>
          <p:nvPr/>
        </p:nvSpPr>
        <p:spPr bwMode="auto">
          <a:xfrm>
            <a:off x="5643563" y="2928938"/>
            <a:ext cx="428625" cy="214312"/>
          </a:xfrm>
          <a:prstGeom prst="rect">
            <a:avLst/>
          </a:prstGeom>
          <a:solidFill>
            <a:schemeClr val="bg1"/>
          </a:solidFill>
          <a:ln w="9525">
            <a:solidFill>
              <a:schemeClr val="bg1"/>
            </a:solidFill>
            <a:miter lim="800000"/>
            <a:headEnd/>
            <a:tailEnd/>
          </a:ln>
        </p:spPr>
        <p:txBody>
          <a:bodyPr>
            <a:spAutoFit/>
          </a:bodyPr>
          <a:lstStyle/>
          <a:p>
            <a:pPr eaLnBrk="1" hangingPunct="1"/>
            <a:endParaRPr lang="pt-BR" altLang="pt-BR" sz="800"/>
          </a:p>
        </p:txBody>
      </p:sp>
      <p:pic>
        <p:nvPicPr>
          <p:cNvPr id="5124" name="Imagem 12"/>
          <p:cNvPicPr>
            <a:picLocks noChangeAspect="1"/>
          </p:cNvPicPr>
          <p:nvPr/>
        </p:nvPicPr>
        <p:blipFill>
          <a:blip r:embed="rId3" cstate="print"/>
          <a:srcRect/>
          <a:stretch>
            <a:fillRect/>
          </a:stretch>
        </p:blipFill>
        <p:spPr bwMode="auto">
          <a:xfrm>
            <a:off x="0" y="928670"/>
            <a:ext cx="6911402" cy="2154235"/>
          </a:xfrm>
          <a:prstGeom prst="rect">
            <a:avLst/>
          </a:prstGeom>
          <a:noFill/>
          <a:ln w="9525">
            <a:noFill/>
            <a:miter lim="800000"/>
            <a:headEnd/>
            <a:tailEnd/>
          </a:ln>
        </p:spPr>
      </p:pic>
      <p:sp>
        <p:nvSpPr>
          <p:cNvPr id="5125" name="Título 1"/>
          <p:cNvSpPr>
            <a:spLocks noGrp="1"/>
          </p:cNvSpPr>
          <p:nvPr>
            <p:ph type="title"/>
          </p:nvPr>
        </p:nvSpPr>
        <p:spPr>
          <a:xfrm>
            <a:off x="457200" y="188915"/>
            <a:ext cx="7467600" cy="560387"/>
          </a:xfrm>
        </p:spPr>
        <p:txBody>
          <a:bodyPr/>
          <a:lstStyle/>
          <a:p>
            <a:pPr eaLnBrk="1" hangingPunct="1"/>
            <a:r>
              <a:rPr lang="en-US" altLang="pt-BR" sz="2400" b="1" dirty="0" smtClean="0"/>
              <a:t>Next step in progress</a:t>
            </a:r>
          </a:p>
        </p:txBody>
      </p:sp>
      <p:sp>
        <p:nvSpPr>
          <p:cNvPr id="7" name="CaixaDeTexto 6"/>
          <p:cNvSpPr txBox="1"/>
          <p:nvPr/>
        </p:nvSpPr>
        <p:spPr>
          <a:xfrm>
            <a:off x="4000496" y="3000372"/>
            <a:ext cx="3357586" cy="646331"/>
          </a:xfrm>
          <a:prstGeom prst="rect">
            <a:avLst/>
          </a:prstGeom>
          <a:noFill/>
        </p:spPr>
        <p:txBody>
          <a:bodyPr wrap="square" rtlCol="0">
            <a:spAutoFit/>
          </a:bodyPr>
          <a:lstStyle/>
          <a:p>
            <a:r>
              <a:rPr lang="en-US" dirty="0" smtClean="0"/>
              <a:t>(  about 10 </a:t>
            </a:r>
            <a:r>
              <a:rPr lang="en-US" dirty="0" err="1" smtClean="0"/>
              <a:t>mW</a:t>
            </a:r>
            <a:r>
              <a:rPr lang="en-US" dirty="0" smtClean="0"/>
              <a:t>/cm2</a:t>
            </a:r>
          </a:p>
          <a:p>
            <a:r>
              <a:rPr lang="en-US" dirty="0" smtClean="0"/>
              <a:t> in average reaching the target)</a:t>
            </a:r>
            <a:endParaRPr lang="en-US" dirty="0"/>
          </a:p>
        </p:txBody>
      </p:sp>
      <p:pic>
        <p:nvPicPr>
          <p:cNvPr id="1075201" name="Picture 1"/>
          <p:cNvPicPr>
            <a:picLocks noChangeAspect="1" noChangeArrowheads="1"/>
          </p:cNvPicPr>
          <p:nvPr/>
        </p:nvPicPr>
        <p:blipFill>
          <a:blip r:embed="rId4" cstate="print"/>
          <a:srcRect t="12766"/>
          <a:stretch>
            <a:fillRect/>
          </a:stretch>
        </p:blipFill>
        <p:spPr bwMode="auto">
          <a:xfrm>
            <a:off x="7258599" y="1000108"/>
            <a:ext cx="1885401" cy="2928934"/>
          </a:xfrm>
          <a:prstGeom prst="rect">
            <a:avLst/>
          </a:prstGeom>
          <a:noFill/>
          <a:ln w="9525">
            <a:noFill/>
            <a:miter lim="800000"/>
            <a:headEnd/>
            <a:tailEnd/>
          </a:ln>
          <a:effectLst/>
        </p:spPr>
      </p:pic>
      <p:pic>
        <p:nvPicPr>
          <p:cNvPr id="9" name="Picture 4"/>
          <p:cNvPicPr>
            <a:picLocks noChangeAspect="1" noChangeArrowheads="1"/>
          </p:cNvPicPr>
          <p:nvPr/>
        </p:nvPicPr>
        <p:blipFill>
          <a:blip r:embed="rId5"/>
          <a:srcRect/>
          <a:stretch>
            <a:fillRect/>
          </a:stretch>
        </p:blipFill>
        <p:spPr bwMode="auto">
          <a:xfrm>
            <a:off x="142844" y="4643446"/>
            <a:ext cx="2077705" cy="1693864"/>
          </a:xfrm>
          <a:prstGeom prst="rect">
            <a:avLst/>
          </a:prstGeom>
          <a:noFill/>
          <a:ln w="9525">
            <a:noFill/>
            <a:miter lim="800000"/>
            <a:headEnd/>
            <a:tailEnd/>
          </a:ln>
        </p:spPr>
      </p:pic>
      <p:pic>
        <p:nvPicPr>
          <p:cNvPr id="10" name="Picture 5"/>
          <p:cNvPicPr>
            <a:picLocks noChangeAspect="1" noChangeArrowheads="1"/>
          </p:cNvPicPr>
          <p:nvPr/>
        </p:nvPicPr>
        <p:blipFill>
          <a:blip r:embed="rId6"/>
          <a:srcRect/>
          <a:stretch>
            <a:fillRect/>
          </a:stretch>
        </p:blipFill>
        <p:spPr bwMode="auto">
          <a:xfrm>
            <a:off x="2071670" y="4630217"/>
            <a:ext cx="1643074" cy="1775355"/>
          </a:xfrm>
          <a:prstGeom prst="rect">
            <a:avLst/>
          </a:prstGeom>
          <a:noFill/>
          <a:ln w="9525">
            <a:noFill/>
            <a:miter lim="800000"/>
            <a:headEnd/>
            <a:tailEnd/>
          </a:ln>
        </p:spPr>
      </p:pic>
      <p:sp>
        <p:nvSpPr>
          <p:cNvPr id="12" name="Text Box 2"/>
          <p:cNvSpPr txBox="1">
            <a:spLocks noChangeArrowheads="1"/>
          </p:cNvSpPr>
          <p:nvPr/>
        </p:nvSpPr>
        <p:spPr bwMode="auto">
          <a:xfrm>
            <a:off x="7143768" y="4643446"/>
            <a:ext cx="3690937" cy="414338"/>
          </a:xfrm>
          <a:prstGeom prst="rect">
            <a:avLst/>
          </a:prstGeom>
          <a:noFill/>
          <a:ln w="9525">
            <a:noFill/>
            <a:miter lim="800000"/>
            <a:headEnd/>
            <a:tailEnd/>
          </a:ln>
        </p:spPr>
        <p:txBody>
          <a:bodyPr lIns="0" tIns="25800" rIns="0" bIns="0"/>
          <a:lstStyle/>
          <a:p>
            <a:pPr marL="427038" indent="-304800">
              <a:spcBef>
                <a:spcPts val="1288"/>
              </a:spcBef>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pPr>
            <a:r>
              <a:rPr lang="pt-BR" sz="2000" i="1" dirty="0">
                <a:solidFill>
                  <a:srgbClr val="000000"/>
                </a:solidFill>
                <a:latin typeface="Calibri" pitchFamily="34" charset="0"/>
                <a:ea typeface="MS PGothic" pitchFamily="34" charset="-128"/>
              </a:rPr>
              <a:t>S. </a:t>
            </a:r>
            <a:r>
              <a:rPr lang="pt-BR" sz="2000" i="1" dirty="0" err="1">
                <a:solidFill>
                  <a:srgbClr val="000000"/>
                </a:solidFill>
                <a:latin typeface="Calibri" pitchFamily="34" charset="0"/>
                <a:ea typeface="MS PGothic" pitchFamily="34" charset="-128"/>
              </a:rPr>
              <a:t>aureus</a:t>
            </a:r>
            <a:r>
              <a:rPr lang="pt-BR" sz="2000" i="1" dirty="0">
                <a:solidFill>
                  <a:srgbClr val="000000"/>
                </a:solidFill>
                <a:latin typeface="Calibri" pitchFamily="34" charset="0"/>
                <a:ea typeface="MS PGothic" pitchFamily="34" charset="-128"/>
              </a:rPr>
              <a:t> </a:t>
            </a:r>
            <a:r>
              <a:rPr lang="pt-BR" sz="2000" dirty="0" err="1">
                <a:solidFill>
                  <a:srgbClr val="000000"/>
                </a:solidFill>
                <a:latin typeface="Calibri" pitchFamily="34" charset="0"/>
                <a:ea typeface="MS PGothic" pitchFamily="34" charset="-128"/>
              </a:rPr>
              <a:t>Biofilm</a:t>
            </a:r>
            <a:r>
              <a:rPr lang="pt-BR" sz="2000" dirty="0">
                <a:solidFill>
                  <a:srgbClr val="000000"/>
                </a:solidFill>
                <a:latin typeface="Calibri" pitchFamily="34" charset="0"/>
                <a:ea typeface="MS PGothic" pitchFamily="34" charset="-128"/>
              </a:rPr>
              <a:t> </a:t>
            </a:r>
            <a:endParaRPr lang="pt-BR" sz="2000" dirty="0" smtClean="0">
              <a:solidFill>
                <a:srgbClr val="000000"/>
              </a:solidFill>
              <a:latin typeface="Calibri" pitchFamily="34" charset="0"/>
              <a:ea typeface="MS PGothic" pitchFamily="34" charset="-128"/>
            </a:endParaRPr>
          </a:p>
          <a:p>
            <a:pPr marL="427038" indent="-304800">
              <a:spcBef>
                <a:spcPts val="1288"/>
              </a:spcBef>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pPr>
            <a:r>
              <a:rPr lang="pt-BR" sz="2000" dirty="0" err="1" smtClean="0">
                <a:solidFill>
                  <a:srgbClr val="000000"/>
                </a:solidFill>
                <a:latin typeface="Calibri" pitchFamily="34" charset="0"/>
                <a:ea typeface="MS PGothic" pitchFamily="34" charset="-128"/>
              </a:rPr>
              <a:t>formation</a:t>
            </a:r>
            <a:r>
              <a:rPr lang="pt-BR" sz="2000" dirty="0" smtClean="0">
                <a:solidFill>
                  <a:srgbClr val="000000"/>
                </a:solidFill>
                <a:latin typeface="Calibri" pitchFamily="34" charset="0"/>
                <a:ea typeface="MS PGothic" pitchFamily="34" charset="-128"/>
              </a:rPr>
              <a:t> </a:t>
            </a:r>
            <a:r>
              <a:rPr lang="pt-BR" sz="2000" dirty="0">
                <a:solidFill>
                  <a:srgbClr val="000000"/>
                </a:solidFill>
                <a:latin typeface="Calibri" pitchFamily="34" charset="0"/>
                <a:ea typeface="MS PGothic" pitchFamily="34" charset="-128"/>
              </a:rPr>
              <a:t>curve</a:t>
            </a:r>
          </a:p>
        </p:txBody>
      </p:sp>
      <p:pic>
        <p:nvPicPr>
          <p:cNvPr id="13" name="Picture 3"/>
          <p:cNvPicPr>
            <a:picLocks noChangeAspect="1" noChangeArrowheads="1"/>
          </p:cNvPicPr>
          <p:nvPr/>
        </p:nvPicPr>
        <p:blipFill>
          <a:blip r:embed="rId7"/>
          <a:srcRect/>
          <a:stretch>
            <a:fillRect/>
          </a:stretch>
        </p:blipFill>
        <p:spPr bwMode="auto">
          <a:xfrm>
            <a:off x="4071934" y="3954656"/>
            <a:ext cx="2980183" cy="2903344"/>
          </a:xfrm>
          <a:prstGeom prst="rect">
            <a:avLst/>
          </a:prstGeom>
          <a:noFill/>
          <a:ln w="9525">
            <a:noFill/>
            <a:miter lim="800000"/>
            <a:headEnd/>
            <a:tailEnd/>
          </a:ln>
        </p:spPr>
      </p:pic>
      <p:sp>
        <p:nvSpPr>
          <p:cNvPr id="15" name="CaixaDeTexto 14"/>
          <p:cNvSpPr txBox="1"/>
          <p:nvPr/>
        </p:nvSpPr>
        <p:spPr>
          <a:xfrm>
            <a:off x="0" y="3857628"/>
            <a:ext cx="4572000" cy="923330"/>
          </a:xfrm>
          <a:prstGeom prst="rect">
            <a:avLst/>
          </a:prstGeom>
          <a:noFill/>
        </p:spPr>
        <p:txBody>
          <a:bodyPr wrap="square" rtlCol="0">
            <a:spAutoFit/>
          </a:bodyPr>
          <a:lstStyle/>
          <a:p>
            <a:r>
              <a:rPr lang="pt-BR" b="1" dirty="0" smtClean="0">
                <a:solidFill>
                  <a:srgbClr val="000000"/>
                </a:solidFill>
                <a:latin typeface="Calibri" panose="020F0502020204030204" pitchFamily="34" charset="0"/>
              </a:rPr>
              <a:t>BIOFILM INACTIVATION USING IN ENDOTRACHEAL TUBE</a:t>
            </a: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666" name="Picture 2"/>
          <p:cNvPicPr>
            <a:picLocks noChangeAspect="1" noChangeArrowheads="1"/>
          </p:cNvPicPr>
          <p:nvPr/>
        </p:nvPicPr>
        <p:blipFill>
          <a:blip r:embed="rId3"/>
          <a:srcRect/>
          <a:stretch>
            <a:fillRect/>
          </a:stretch>
        </p:blipFill>
        <p:spPr bwMode="auto">
          <a:xfrm>
            <a:off x="642910" y="1071546"/>
            <a:ext cx="7028217" cy="3717915"/>
          </a:xfrm>
          <a:prstGeom prst="rect">
            <a:avLst/>
          </a:prstGeom>
          <a:noFill/>
          <a:ln w="9525">
            <a:noFill/>
            <a:miter lim="800000"/>
            <a:headEnd/>
            <a:tailEnd/>
          </a:ln>
          <a:effectLst/>
        </p:spPr>
      </p:pic>
      <p:sp>
        <p:nvSpPr>
          <p:cNvPr id="3" name="CaixaDeTexto 2"/>
          <p:cNvSpPr txBox="1"/>
          <p:nvPr/>
        </p:nvSpPr>
        <p:spPr>
          <a:xfrm>
            <a:off x="1714480" y="642918"/>
            <a:ext cx="6715172" cy="369332"/>
          </a:xfrm>
          <a:prstGeom prst="rect">
            <a:avLst/>
          </a:prstGeom>
          <a:noFill/>
        </p:spPr>
        <p:txBody>
          <a:bodyPr wrap="square" rtlCol="0">
            <a:spAutoFit/>
          </a:bodyPr>
          <a:lstStyle/>
          <a:p>
            <a:r>
              <a:rPr lang="en-US" dirty="0" smtClean="0"/>
              <a:t>NEGATIVE-POSITIVE PRESSURE WITH O</a:t>
            </a:r>
            <a:r>
              <a:rPr lang="en-US" baseline="-25000" dirty="0" smtClean="0"/>
              <a:t>2</a:t>
            </a:r>
            <a:endParaRPr lang="en-US" dirty="0"/>
          </a:p>
        </p:txBody>
      </p:sp>
      <p:pic>
        <p:nvPicPr>
          <p:cNvPr id="1265667" name="Picture 3"/>
          <p:cNvPicPr>
            <a:picLocks noChangeAspect="1" noChangeArrowheads="1"/>
          </p:cNvPicPr>
          <p:nvPr/>
        </p:nvPicPr>
        <p:blipFill>
          <a:blip r:embed="rId4"/>
          <a:srcRect/>
          <a:stretch>
            <a:fillRect/>
          </a:stretch>
        </p:blipFill>
        <p:spPr bwMode="auto">
          <a:xfrm>
            <a:off x="7072330" y="2714620"/>
            <a:ext cx="1690697" cy="2784677"/>
          </a:xfrm>
          <a:prstGeom prst="rect">
            <a:avLst/>
          </a:prstGeom>
          <a:noFill/>
          <a:ln w="9525">
            <a:noFill/>
            <a:miter lim="800000"/>
            <a:headEnd/>
            <a:tailEnd/>
          </a:ln>
          <a:effectLst/>
        </p:spPr>
      </p:pic>
      <p:graphicFrame>
        <p:nvGraphicFramePr>
          <p:cNvPr id="1243137" name="Object 2"/>
          <p:cNvGraphicFramePr>
            <a:graphicFrameLocks noChangeAspect="1"/>
          </p:cNvGraphicFramePr>
          <p:nvPr/>
        </p:nvGraphicFramePr>
        <p:xfrm>
          <a:off x="0" y="4857760"/>
          <a:ext cx="3425226" cy="1285884"/>
        </p:xfrm>
        <a:graphic>
          <a:graphicData uri="http://schemas.openxmlformats.org/presentationml/2006/ole">
            <p:oleObj spid="_x0000_s8194" name="Imagem de bitmap" r:id="rId5" imgW="5276190" imgH="1980952" progId="PBrush">
              <p:embed/>
            </p:oleObj>
          </a:graphicData>
        </a:graphic>
      </p:graphicFrame>
      <p:graphicFrame>
        <p:nvGraphicFramePr>
          <p:cNvPr id="1243138" name="Object 3"/>
          <p:cNvGraphicFramePr>
            <a:graphicFrameLocks noChangeAspect="1"/>
          </p:cNvGraphicFramePr>
          <p:nvPr/>
        </p:nvGraphicFramePr>
        <p:xfrm>
          <a:off x="3643306" y="4857760"/>
          <a:ext cx="3527421" cy="1329951"/>
        </p:xfrm>
        <a:graphic>
          <a:graphicData uri="http://schemas.openxmlformats.org/presentationml/2006/ole">
            <p:oleObj spid="_x0000_s8195" name="Imagem de bitmap" r:id="rId6" imgW="5304762" imgH="2000000" progId="PBrush">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aberta3"/>
          <p:cNvPicPr>
            <a:picLocks noChangeAspect="1" noChangeArrowheads="1"/>
          </p:cNvPicPr>
          <p:nvPr/>
        </p:nvPicPr>
        <p:blipFill>
          <a:blip r:embed="rId2"/>
          <a:srcRect/>
          <a:stretch>
            <a:fillRect/>
          </a:stretch>
        </p:blipFill>
        <p:spPr bwMode="auto">
          <a:xfrm>
            <a:off x="-142908" y="1285860"/>
            <a:ext cx="5286380" cy="3965801"/>
          </a:xfrm>
          <a:prstGeom prst="rect">
            <a:avLst/>
          </a:prstGeom>
          <a:noFill/>
          <a:ln w="9525">
            <a:noFill/>
            <a:miter lim="800000"/>
            <a:headEnd/>
            <a:tailEnd/>
          </a:ln>
        </p:spPr>
      </p:pic>
      <p:sp>
        <p:nvSpPr>
          <p:cNvPr id="74755" name="Text Box 3"/>
          <p:cNvSpPr txBox="1">
            <a:spLocks noChangeArrowheads="1"/>
          </p:cNvSpPr>
          <p:nvPr/>
        </p:nvSpPr>
        <p:spPr bwMode="auto">
          <a:xfrm>
            <a:off x="1127125" y="222250"/>
            <a:ext cx="5489575" cy="701675"/>
          </a:xfrm>
          <a:prstGeom prst="rect">
            <a:avLst/>
          </a:prstGeom>
          <a:noFill/>
          <a:ln w="9525">
            <a:noFill/>
            <a:miter lim="800000"/>
            <a:headEnd/>
            <a:tailEnd/>
          </a:ln>
        </p:spPr>
        <p:txBody>
          <a:bodyPr wrap="none">
            <a:spAutoFit/>
          </a:bodyPr>
          <a:lstStyle/>
          <a:p>
            <a:r>
              <a:rPr lang="pt-BR" sz="2800" b="1"/>
              <a:t> </a:t>
            </a:r>
            <a:r>
              <a:rPr lang="pt-BR" sz="4000" b="1"/>
              <a:t>Intra-oral</a:t>
            </a:r>
            <a:r>
              <a:rPr lang="en-US" sz="4000" b="1"/>
              <a:t> Application</a:t>
            </a:r>
            <a:r>
              <a:rPr lang="en-US" sz="2800" b="1"/>
              <a:t> </a:t>
            </a:r>
            <a:endParaRPr lang="pt-BR" sz="2800" b="1">
              <a:latin typeface="Times New Roman" pitchFamily="18" charset="0"/>
            </a:endParaRPr>
          </a:p>
        </p:txBody>
      </p:sp>
      <p:sp>
        <p:nvSpPr>
          <p:cNvPr id="74756" name="Text Box 4"/>
          <p:cNvSpPr txBox="1">
            <a:spLocks noChangeArrowheads="1"/>
          </p:cNvSpPr>
          <p:nvPr/>
        </p:nvSpPr>
        <p:spPr bwMode="auto">
          <a:xfrm>
            <a:off x="5257800" y="3071810"/>
            <a:ext cx="3886200" cy="2465387"/>
          </a:xfrm>
          <a:prstGeom prst="rect">
            <a:avLst/>
          </a:prstGeom>
          <a:noFill/>
          <a:ln w="9525">
            <a:noFill/>
            <a:miter lim="800000"/>
            <a:headEnd/>
            <a:tailEnd/>
          </a:ln>
        </p:spPr>
        <p:txBody>
          <a:bodyPr>
            <a:spAutoFit/>
          </a:bodyPr>
          <a:lstStyle/>
          <a:p>
            <a:pPr>
              <a:spcBef>
                <a:spcPct val="50000"/>
              </a:spcBef>
            </a:pPr>
            <a:r>
              <a:rPr lang="en-US" sz="2400" dirty="0">
                <a:latin typeface="Times New Roman" pitchFamily="18" charset="0"/>
              </a:rPr>
              <a:t>Mostly SCC</a:t>
            </a:r>
          </a:p>
          <a:p>
            <a:pPr>
              <a:spcBef>
                <a:spcPct val="50000"/>
              </a:spcBef>
            </a:pPr>
            <a:r>
              <a:rPr lang="en-US" sz="2400" dirty="0">
                <a:latin typeface="Times New Roman" pitchFamily="18" charset="0"/>
              </a:rPr>
              <a:t>Good necrosis level ( good vessel supply)</a:t>
            </a:r>
          </a:p>
          <a:p>
            <a:pPr>
              <a:spcBef>
                <a:spcPct val="50000"/>
              </a:spcBef>
            </a:pPr>
            <a:r>
              <a:rPr lang="en-US" sz="2400" dirty="0">
                <a:latin typeface="Times New Roman" pitchFamily="18" charset="0"/>
              </a:rPr>
              <a:t>Fast recover of mucous </a:t>
            </a:r>
          </a:p>
          <a:p>
            <a:pPr>
              <a:spcBef>
                <a:spcPct val="50000"/>
              </a:spcBef>
            </a:pPr>
            <a:endParaRPr lang="pt-BR" sz="2400" dirty="0">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2412023" y="122239"/>
            <a:ext cx="4608635" cy="64293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rgbClr val="FFFF00"/>
                </a:solidFill>
                <a:latin typeface="Arial" pitchFamily="34" charset="0"/>
                <a:cs typeface="Arial" pitchFamily="34" charset="0"/>
              </a:rPr>
              <a:t>Educational Kits “Science Adventures”</a:t>
            </a:r>
          </a:p>
        </p:txBody>
      </p:sp>
      <p:pic>
        <p:nvPicPr>
          <p:cNvPr id="24579" name="Imagem 4" descr="treinamento_kits_fev2015_alta definicao.jpg"/>
          <p:cNvPicPr>
            <a:picLocks noChangeAspect="1"/>
          </p:cNvPicPr>
          <p:nvPr/>
        </p:nvPicPr>
        <p:blipFill>
          <a:blip r:embed="rId2"/>
          <a:srcRect l="37396" b="48698"/>
          <a:stretch>
            <a:fillRect/>
          </a:stretch>
        </p:blipFill>
        <p:spPr bwMode="auto">
          <a:xfrm>
            <a:off x="3143251" y="4071938"/>
            <a:ext cx="5723792" cy="2439987"/>
          </a:xfrm>
          <a:prstGeom prst="rect">
            <a:avLst/>
          </a:prstGeom>
          <a:noFill/>
          <a:ln w="9525">
            <a:noFill/>
            <a:miter lim="800000"/>
            <a:headEnd/>
            <a:tailEnd/>
          </a:ln>
        </p:spPr>
      </p:pic>
      <p:pic>
        <p:nvPicPr>
          <p:cNvPr id="24580" name="Imagem 5" descr="treinamento_kits_fev2015_alta definicao.jpg"/>
          <p:cNvPicPr>
            <a:picLocks noChangeAspect="1"/>
          </p:cNvPicPr>
          <p:nvPr/>
        </p:nvPicPr>
        <p:blipFill>
          <a:blip r:embed="rId3"/>
          <a:srcRect t="1501" r="64063" b="48924"/>
          <a:stretch>
            <a:fillRect/>
          </a:stretch>
        </p:blipFill>
        <p:spPr bwMode="auto">
          <a:xfrm>
            <a:off x="509954" y="4071938"/>
            <a:ext cx="2390043" cy="1714500"/>
          </a:xfrm>
          <a:prstGeom prst="rect">
            <a:avLst/>
          </a:prstGeom>
          <a:noFill/>
          <a:ln w="9525">
            <a:noFill/>
            <a:miter lim="800000"/>
            <a:headEnd/>
            <a:tailEnd/>
          </a:ln>
        </p:spPr>
      </p:pic>
      <p:pic>
        <p:nvPicPr>
          <p:cNvPr id="8" name="Imagem 7" descr="kits6.jpg"/>
          <p:cNvPicPr>
            <a:picLocks noChangeAspect="1"/>
          </p:cNvPicPr>
          <p:nvPr/>
        </p:nvPicPr>
        <p:blipFill>
          <a:blip r:embed="rId4" cstate="print"/>
          <a:stretch>
            <a:fillRect/>
          </a:stretch>
        </p:blipFill>
        <p:spPr>
          <a:xfrm>
            <a:off x="571471" y="1285860"/>
            <a:ext cx="3018500" cy="2214578"/>
          </a:xfrm>
          <a:prstGeom prst="rect">
            <a:avLst/>
          </a:prstGeom>
          <a:ln>
            <a:noFill/>
          </a:ln>
          <a:effectLst>
            <a:outerShdw blurRad="190500" algn="tl" rotWithShape="0">
              <a:srgbClr val="000000">
                <a:alpha val="70000"/>
              </a:srgbClr>
            </a:outerShdw>
          </a:effectLst>
        </p:spPr>
      </p:pic>
      <p:sp>
        <p:nvSpPr>
          <p:cNvPr id="12" name="CaixaDeTexto 11"/>
          <p:cNvSpPr txBox="1"/>
          <p:nvPr/>
        </p:nvSpPr>
        <p:spPr>
          <a:xfrm>
            <a:off x="785786" y="5857892"/>
            <a:ext cx="1777666" cy="369332"/>
          </a:xfrm>
          <a:prstGeom prst="rect">
            <a:avLst/>
          </a:prstGeom>
          <a:noFill/>
        </p:spPr>
        <p:txBody>
          <a:bodyPr wrap="none">
            <a:spAutoFit/>
          </a:bodyPr>
          <a:lstStyle/>
          <a:p>
            <a:pPr algn="r">
              <a:defRPr/>
            </a:pPr>
            <a:r>
              <a:rPr lang="pt-BR" dirty="0" err="1" smtClean="0">
                <a:solidFill>
                  <a:schemeClr val="tx2">
                    <a:lumMod val="75000"/>
                  </a:schemeClr>
                </a:solidFill>
              </a:rPr>
              <a:t>Teachers</a:t>
            </a:r>
            <a:r>
              <a:rPr lang="pt-BR" dirty="0" smtClean="0">
                <a:solidFill>
                  <a:schemeClr val="tx2">
                    <a:lumMod val="75000"/>
                  </a:schemeClr>
                </a:solidFill>
              </a:rPr>
              <a:t> </a:t>
            </a:r>
            <a:r>
              <a:rPr lang="pt-BR" dirty="0">
                <a:solidFill>
                  <a:schemeClr val="tx2">
                    <a:lumMod val="75000"/>
                  </a:schemeClr>
                </a:solidFill>
              </a:rPr>
              <a:t>training</a:t>
            </a:r>
          </a:p>
        </p:txBody>
      </p:sp>
      <p:pic>
        <p:nvPicPr>
          <p:cNvPr id="9" name="Picture 8" descr="Exibindo IMG_6048.JPG"/>
          <p:cNvPicPr>
            <a:picLocks noChangeAspect="1" noChangeArrowheads="1"/>
          </p:cNvPicPr>
          <p:nvPr/>
        </p:nvPicPr>
        <p:blipFill>
          <a:blip r:embed="rId5"/>
          <a:srcRect/>
          <a:stretch>
            <a:fillRect/>
          </a:stretch>
        </p:blipFill>
        <p:spPr bwMode="auto">
          <a:xfrm>
            <a:off x="5857884" y="1571612"/>
            <a:ext cx="2797420" cy="209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lingua2"/>
          <p:cNvPicPr>
            <a:picLocks noChangeAspect="1" noChangeArrowheads="1"/>
          </p:cNvPicPr>
          <p:nvPr/>
        </p:nvPicPr>
        <p:blipFill>
          <a:blip r:embed="rId2"/>
          <a:srcRect/>
          <a:stretch>
            <a:fillRect/>
          </a:stretch>
        </p:blipFill>
        <p:spPr bwMode="auto">
          <a:xfrm>
            <a:off x="1524000" y="0"/>
            <a:ext cx="6477000" cy="4859338"/>
          </a:xfrm>
          <a:prstGeom prst="rect">
            <a:avLst/>
          </a:prstGeom>
          <a:noFill/>
          <a:ln w="9525">
            <a:noFill/>
            <a:miter lim="800000"/>
            <a:headEnd/>
            <a:tailEnd/>
          </a:ln>
        </p:spPr>
      </p:pic>
      <p:sp>
        <p:nvSpPr>
          <p:cNvPr id="75779" name="Text Box 3"/>
          <p:cNvSpPr txBox="1">
            <a:spLocks noChangeArrowheads="1"/>
          </p:cNvSpPr>
          <p:nvPr/>
        </p:nvSpPr>
        <p:spPr bwMode="auto">
          <a:xfrm>
            <a:off x="914400" y="5105400"/>
            <a:ext cx="7239000" cy="8223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The technique is simple, involving in most part of the cases direct illumination taking from 20 to 60 min.</a:t>
            </a:r>
            <a:endParaRPr lang="pt-BR" sz="2400">
              <a:latin typeface="Times New Roman" pitchFamily="18" charset="0"/>
            </a:endParaRPr>
          </a:p>
        </p:txBody>
      </p:sp>
      <p:sp>
        <p:nvSpPr>
          <p:cNvPr id="75780" name="Text Box 4"/>
          <p:cNvSpPr txBox="1">
            <a:spLocks noChangeArrowheads="1"/>
          </p:cNvSpPr>
          <p:nvPr/>
        </p:nvSpPr>
        <p:spPr bwMode="auto">
          <a:xfrm>
            <a:off x="8366125" y="5375275"/>
            <a:ext cx="268288" cy="457200"/>
          </a:xfrm>
          <a:prstGeom prst="rect">
            <a:avLst/>
          </a:prstGeom>
          <a:noFill/>
          <a:ln w="9525">
            <a:noFill/>
            <a:miter lim="800000"/>
            <a:headEnd/>
            <a:tailEnd/>
          </a:ln>
        </p:spPr>
        <p:txBody>
          <a:bodyPr wrap="none">
            <a:spAutoFit/>
          </a:bodyPr>
          <a:lstStyle/>
          <a:p>
            <a:r>
              <a:rPr lang="en-US" sz="2400">
                <a:latin typeface="Times New Roman" pitchFamily="18" charset="0"/>
              </a:rPr>
              <a:t>\</a:t>
            </a:r>
            <a:endParaRPr lang="pt-BR" sz="2400">
              <a:latin typeface="Times New Roman" pitchFamily="18" charset="0"/>
            </a:endParaRPr>
          </a:p>
        </p:txBody>
      </p:sp>
      <p:sp>
        <p:nvSpPr>
          <p:cNvPr id="75781" name="Text Box 5"/>
          <p:cNvSpPr txBox="1">
            <a:spLocks noChangeArrowheads="1"/>
          </p:cNvSpPr>
          <p:nvPr/>
        </p:nvSpPr>
        <p:spPr bwMode="auto">
          <a:xfrm>
            <a:off x="8442325" y="5527675"/>
            <a:ext cx="184150" cy="457200"/>
          </a:xfrm>
          <a:prstGeom prst="rect">
            <a:avLst/>
          </a:prstGeom>
          <a:noFill/>
          <a:ln w="9525">
            <a:noFill/>
            <a:miter lim="800000"/>
            <a:headEnd/>
            <a:tailEnd/>
          </a:ln>
        </p:spPr>
        <p:txBody>
          <a:bodyPr wrap="none">
            <a:spAutoFit/>
          </a:bodyPr>
          <a:lstStyle/>
          <a:p>
            <a:endParaRPr lang="pt-BR" sz="2400">
              <a:latin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lingua2"/>
          <p:cNvPicPr>
            <a:picLocks noChangeAspect="1" noChangeArrowheads="1"/>
          </p:cNvPicPr>
          <p:nvPr/>
        </p:nvPicPr>
        <p:blipFill>
          <a:blip r:embed="rId2"/>
          <a:srcRect/>
          <a:stretch>
            <a:fillRect/>
          </a:stretch>
        </p:blipFill>
        <p:spPr bwMode="auto">
          <a:xfrm>
            <a:off x="1828800" y="1828800"/>
            <a:ext cx="4876800" cy="3659188"/>
          </a:xfrm>
          <a:prstGeom prst="rect">
            <a:avLst/>
          </a:prstGeom>
          <a:noFill/>
          <a:ln w="9525">
            <a:noFill/>
            <a:miter lim="800000"/>
            <a:headEnd/>
            <a:tailEnd/>
          </a:ln>
        </p:spPr>
      </p:pic>
      <p:sp>
        <p:nvSpPr>
          <p:cNvPr id="76803" name="Text Box 3"/>
          <p:cNvSpPr txBox="1">
            <a:spLocks noChangeArrowheads="1"/>
          </p:cNvSpPr>
          <p:nvPr/>
        </p:nvSpPr>
        <p:spPr bwMode="auto">
          <a:xfrm>
            <a:off x="533400" y="381000"/>
            <a:ext cx="8382000" cy="118745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IF NECESSARY USE INTERSTITIAL FIBER WITH DIFFUSIORS FOR AFECTING THE TUMOR FROM INNER TO OUT PARTS</a:t>
            </a:r>
            <a:endParaRPr lang="pt-BR" sz="2400">
              <a:latin typeface="Times New Roman" pitchFamily="18" charset="0"/>
            </a:endParaRPr>
          </a:p>
        </p:txBody>
      </p:sp>
      <p:sp>
        <p:nvSpPr>
          <p:cNvPr id="76804" name="Text Box 4"/>
          <p:cNvSpPr txBox="1">
            <a:spLocks noChangeArrowheads="1"/>
          </p:cNvSpPr>
          <p:nvPr/>
        </p:nvSpPr>
        <p:spPr bwMode="auto">
          <a:xfrm>
            <a:off x="457200" y="5715000"/>
            <a:ext cx="8229600" cy="457200"/>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This procedure depends on size and  Shape of lesion.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533400" y="396875"/>
          <a:ext cx="8305800" cy="6229350"/>
        </p:xfrm>
        <a:graphic>
          <a:graphicData uri="http://schemas.openxmlformats.org/presentationml/2006/ole">
            <p:oleObj spid="_x0000_s17410" name="Slide" r:id="rId3" imgW="4516560" imgH="3387600" progId="PowerPoint.Slide.8">
              <p:embed/>
            </p:oleObj>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a:stretch>
            <a:fillRect/>
          </a:stretch>
        </p:blipFill>
        <p:spPr bwMode="auto">
          <a:xfrm>
            <a:off x="228600" y="304800"/>
            <a:ext cx="4495800" cy="3371850"/>
          </a:xfrm>
          <a:prstGeom prst="rect">
            <a:avLst/>
          </a:prstGeom>
          <a:noFill/>
          <a:ln w="9525">
            <a:noFill/>
            <a:miter lim="800000"/>
            <a:headEnd/>
            <a:tailEnd/>
          </a:ln>
        </p:spPr>
      </p:pic>
      <p:pic>
        <p:nvPicPr>
          <p:cNvPr id="77827" name="Picture 3"/>
          <p:cNvPicPr>
            <a:picLocks noChangeAspect="1" noChangeArrowheads="1"/>
          </p:cNvPicPr>
          <p:nvPr/>
        </p:nvPicPr>
        <p:blipFill>
          <a:blip r:embed="rId3"/>
          <a:srcRect/>
          <a:stretch>
            <a:fillRect/>
          </a:stretch>
        </p:blipFill>
        <p:spPr bwMode="auto">
          <a:xfrm>
            <a:off x="4038600" y="3028950"/>
            <a:ext cx="5105400"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lesão"/>
          <p:cNvPicPr>
            <a:picLocks noChangeAspect="1" noChangeArrowheads="1"/>
          </p:cNvPicPr>
          <p:nvPr/>
        </p:nvPicPr>
        <p:blipFill>
          <a:blip r:embed="rId2"/>
          <a:srcRect/>
          <a:stretch>
            <a:fillRect/>
          </a:stretch>
        </p:blipFill>
        <p:spPr bwMode="auto">
          <a:xfrm>
            <a:off x="3714744" y="857232"/>
            <a:ext cx="3414713" cy="2560637"/>
          </a:xfrm>
          <a:prstGeom prst="rect">
            <a:avLst/>
          </a:prstGeom>
          <a:noFill/>
          <a:ln w="9525">
            <a:noFill/>
            <a:miter lim="800000"/>
            <a:headEnd/>
            <a:tailEnd/>
          </a:ln>
        </p:spPr>
      </p:pic>
      <p:pic>
        <p:nvPicPr>
          <p:cNvPr id="78853" name="Picture 5" descr="dario2"/>
          <p:cNvPicPr>
            <a:picLocks noChangeAspect="1" noChangeArrowheads="1"/>
          </p:cNvPicPr>
          <p:nvPr/>
        </p:nvPicPr>
        <p:blipFill>
          <a:blip r:embed="rId3"/>
          <a:srcRect/>
          <a:stretch>
            <a:fillRect/>
          </a:stretch>
        </p:blipFill>
        <p:spPr bwMode="auto">
          <a:xfrm>
            <a:off x="214282" y="857232"/>
            <a:ext cx="3408363" cy="2557463"/>
          </a:xfrm>
          <a:prstGeom prst="rect">
            <a:avLst/>
          </a:prstGeom>
          <a:noFill/>
          <a:ln w="9525">
            <a:noFill/>
            <a:miter lim="800000"/>
            <a:headEnd/>
            <a:tailEnd/>
          </a:ln>
        </p:spPr>
      </p:pic>
      <p:sp>
        <p:nvSpPr>
          <p:cNvPr id="78854" name="Text Box 6"/>
          <p:cNvSpPr txBox="1">
            <a:spLocks noChangeArrowheads="1"/>
          </p:cNvSpPr>
          <p:nvPr/>
        </p:nvSpPr>
        <p:spPr bwMode="auto">
          <a:xfrm>
            <a:off x="1355725" y="457200"/>
            <a:ext cx="795338" cy="457200"/>
          </a:xfrm>
          <a:prstGeom prst="rect">
            <a:avLst/>
          </a:prstGeom>
          <a:noFill/>
          <a:ln w="9525">
            <a:noFill/>
            <a:miter lim="800000"/>
            <a:headEnd/>
            <a:tailEnd/>
          </a:ln>
        </p:spPr>
        <p:txBody>
          <a:bodyPr wrap="none">
            <a:spAutoFit/>
          </a:bodyPr>
          <a:lstStyle/>
          <a:p>
            <a:r>
              <a:rPr lang="en-US" sz="2400" b="1">
                <a:latin typeface="Times New Roman" pitchFamily="18" charset="0"/>
              </a:rPr>
              <a:t>SCC</a:t>
            </a:r>
          </a:p>
        </p:txBody>
      </p:sp>
      <p:pic>
        <p:nvPicPr>
          <p:cNvPr id="7" name="Picture 7" descr="dario150402"/>
          <p:cNvPicPr>
            <a:picLocks noChangeAspect="1" noChangeArrowheads="1"/>
          </p:cNvPicPr>
          <p:nvPr/>
        </p:nvPicPr>
        <p:blipFill>
          <a:blip r:embed="rId4"/>
          <a:srcRect/>
          <a:stretch>
            <a:fillRect/>
          </a:stretch>
        </p:blipFill>
        <p:spPr bwMode="auto">
          <a:xfrm>
            <a:off x="317500" y="4067175"/>
            <a:ext cx="2806700" cy="2105025"/>
          </a:xfrm>
          <a:prstGeom prst="rect">
            <a:avLst/>
          </a:prstGeom>
          <a:noFill/>
          <a:ln w="9525">
            <a:noFill/>
            <a:miter lim="800000"/>
            <a:headEnd/>
            <a:tailEnd/>
          </a:ln>
        </p:spPr>
      </p:pic>
      <p:pic>
        <p:nvPicPr>
          <p:cNvPr id="8" name="Picture 8" descr="dario51102b"/>
          <p:cNvPicPr>
            <a:picLocks noChangeAspect="1" noChangeArrowheads="1"/>
          </p:cNvPicPr>
          <p:nvPr/>
        </p:nvPicPr>
        <p:blipFill>
          <a:blip r:embed="rId5"/>
          <a:srcRect/>
          <a:stretch>
            <a:fillRect/>
          </a:stretch>
        </p:blipFill>
        <p:spPr bwMode="auto">
          <a:xfrm>
            <a:off x="3221038" y="4094163"/>
            <a:ext cx="2806700" cy="2105025"/>
          </a:xfrm>
          <a:prstGeom prst="rect">
            <a:avLst/>
          </a:prstGeom>
          <a:noFill/>
          <a:ln w="9525">
            <a:noFill/>
            <a:miter lim="800000"/>
            <a:headEnd/>
            <a:tailEnd/>
          </a:ln>
        </p:spPr>
      </p:pic>
      <p:pic>
        <p:nvPicPr>
          <p:cNvPr id="9" name="Picture 9" descr="dario51102c"/>
          <p:cNvPicPr>
            <a:picLocks noChangeAspect="1" noChangeArrowheads="1"/>
          </p:cNvPicPr>
          <p:nvPr/>
        </p:nvPicPr>
        <p:blipFill>
          <a:blip r:embed="rId6"/>
          <a:srcRect/>
          <a:stretch>
            <a:fillRect/>
          </a:stretch>
        </p:blipFill>
        <p:spPr bwMode="auto">
          <a:xfrm>
            <a:off x="6108700" y="4094163"/>
            <a:ext cx="2806700" cy="210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till1"/>
          <p:cNvPicPr>
            <a:picLocks noChangeAspect="1" noChangeArrowheads="1"/>
          </p:cNvPicPr>
          <p:nvPr/>
        </p:nvPicPr>
        <p:blipFill>
          <a:blip r:embed="rId2">
            <a:lum bright="18000"/>
          </a:blip>
          <a:srcRect/>
          <a:stretch>
            <a:fillRect/>
          </a:stretch>
        </p:blipFill>
        <p:spPr bwMode="auto">
          <a:xfrm>
            <a:off x="1676400" y="4495800"/>
            <a:ext cx="3028950" cy="2047875"/>
          </a:xfrm>
          <a:prstGeom prst="rect">
            <a:avLst/>
          </a:prstGeom>
          <a:noFill/>
          <a:ln w="9525">
            <a:noFill/>
            <a:miter lim="800000"/>
            <a:headEnd/>
            <a:tailEnd/>
          </a:ln>
        </p:spPr>
      </p:pic>
      <p:pic>
        <p:nvPicPr>
          <p:cNvPr id="82947" name="Picture 3" descr="Still2"/>
          <p:cNvPicPr>
            <a:picLocks noChangeAspect="1" noChangeArrowheads="1"/>
          </p:cNvPicPr>
          <p:nvPr/>
        </p:nvPicPr>
        <p:blipFill>
          <a:blip r:embed="rId3">
            <a:lum bright="18000"/>
          </a:blip>
          <a:srcRect/>
          <a:stretch>
            <a:fillRect/>
          </a:stretch>
        </p:blipFill>
        <p:spPr bwMode="auto">
          <a:xfrm>
            <a:off x="5181600" y="4495800"/>
            <a:ext cx="3028950" cy="2047875"/>
          </a:xfrm>
          <a:prstGeom prst="rect">
            <a:avLst/>
          </a:prstGeom>
          <a:noFill/>
          <a:ln w="9525">
            <a:noFill/>
            <a:miter lim="800000"/>
            <a:headEnd/>
            <a:tailEnd/>
          </a:ln>
        </p:spPr>
      </p:pic>
      <p:pic>
        <p:nvPicPr>
          <p:cNvPr id="82948" name="Picture 4" descr="Still1"/>
          <p:cNvPicPr>
            <a:picLocks noChangeAspect="1" noChangeArrowheads="1"/>
          </p:cNvPicPr>
          <p:nvPr/>
        </p:nvPicPr>
        <p:blipFill>
          <a:blip r:embed="rId4"/>
          <a:srcRect/>
          <a:stretch>
            <a:fillRect/>
          </a:stretch>
        </p:blipFill>
        <p:spPr bwMode="auto">
          <a:xfrm>
            <a:off x="1752600" y="1600200"/>
            <a:ext cx="3028950" cy="2047875"/>
          </a:xfrm>
          <a:prstGeom prst="rect">
            <a:avLst/>
          </a:prstGeom>
          <a:noFill/>
          <a:ln w="9525">
            <a:noFill/>
            <a:miter lim="800000"/>
            <a:headEnd/>
            <a:tailEnd/>
          </a:ln>
        </p:spPr>
      </p:pic>
      <p:pic>
        <p:nvPicPr>
          <p:cNvPr id="82949" name="Picture 5" descr="Still2"/>
          <p:cNvPicPr>
            <a:picLocks noChangeAspect="1" noChangeArrowheads="1"/>
          </p:cNvPicPr>
          <p:nvPr/>
        </p:nvPicPr>
        <p:blipFill>
          <a:blip r:embed="rId5"/>
          <a:srcRect/>
          <a:stretch>
            <a:fillRect/>
          </a:stretch>
        </p:blipFill>
        <p:spPr bwMode="auto">
          <a:xfrm>
            <a:off x="5181600" y="1524000"/>
            <a:ext cx="3028950" cy="2047875"/>
          </a:xfrm>
          <a:prstGeom prst="rect">
            <a:avLst/>
          </a:prstGeom>
          <a:noFill/>
          <a:ln w="9525">
            <a:noFill/>
            <a:miter lim="800000"/>
            <a:headEnd/>
            <a:tailEnd/>
          </a:ln>
        </p:spPr>
      </p:pic>
      <p:sp>
        <p:nvSpPr>
          <p:cNvPr id="82950" name="Text Box 6"/>
          <p:cNvSpPr txBox="1">
            <a:spLocks noChangeArrowheads="1"/>
          </p:cNvSpPr>
          <p:nvPr/>
        </p:nvSpPr>
        <p:spPr bwMode="auto">
          <a:xfrm>
            <a:off x="1219200" y="304800"/>
            <a:ext cx="7010400" cy="579438"/>
          </a:xfrm>
          <a:prstGeom prst="rect">
            <a:avLst/>
          </a:prstGeom>
          <a:noFill/>
          <a:ln w="9525">
            <a:noFill/>
            <a:miter lim="800000"/>
            <a:headEnd/>
            <a:tailEnd/>
          </a:ln>
        </p:spPr>
        <p:txBody>
          <a:bodyPr>
            <a:spAutoFit/>
          </a:bodyPr>
          <a:lstStyle/>
          <a:p>
            <a:pPr eaLnBrk="0" hangingPunct="0">
              <a:spcBef>
                <a:spcPct val="50000"/>
              </a:spcBef>
            </a:pPr>
            <a:r>
              <a:rPr lang="en-US" sz="3200" b="1"/>
              <a:t>Larynx Treatment Response</a:t>
            </a:r>
          </a:p>
        </p:txBody>
      </p:sp>
      <p:sp>
        <p:nvSpPr>
          <p:cNvPr id="82951" name="Text Box 7"/>
          <p:cNvSpPr txBox="1">
            <a:spLocks noChangeArrowheads="1"/>
          </p:cNvSpPr>
          <p:nvPr/>
        </p:nvSpPr>
        <p:spPr bwMode="auto">
          <a:xfrm>
            <a:off x="228600" y="2286000"/>
            <a:ext cx="1371600" cy="641350"/>
          </a:xfrm>
          <a:prstGeom prst="rect">
            <a:avLst/>
          </a:prstGeom>
          <a:noFill/>
          <a:ln w="9525">
            <a:noFill/>
            <a:miter lim="800000"/>
            <a:headEnd/>
            <a:tailEnd/>
          </a:ln>
        </p:spPr>
        <p:txBody>
          <a:bodyPr>
            <a:spAutoFit/>
          </a:bodyPr>
          <a:lstStyle/>
          <a:p>
            <a:pPr eaLnBrk="0" hangingPunct="0">
              <a:spcBef>
                <a:spcPct val="50000"/>
              </a:spcBef>
            </a:pPr>
            <a:r>
              <a:rPr lang="en-US" b="1"/>
              <a:t>2 weeks post PDT</a:t>
            </a:r>
          </a:p>
        </p:txBody>
      </p:sp>
      <p:sp>
        <p:nvSpPr>
          <p:cNvPr id="82952" name="Text Box 8"/>
          <p:cNvSpPr txBox="1">
            <a:spLocks noChangeArrowheads="1"/>
          </p:cNvSpPr>
          <p:nvPr/>
        </p:nvSpPr>
        <p:spPr bwMode="auto">
          <a:xfrm>
            <a:off x="381000" y="4953000"/>
            <a:ext cx="1371600" cy="641350"/>
          </a:xfrm>
          <a:prstGeom prst="rect">
            <a:avLst/>
          </a:prstGeom>
          <a:noFill/>
          <a:ln w="9525">
            <a:noFill/>
            <a:miter lim="800000"/>
            <a:headEnd/>
            <a:tailEnd/>
          </a:ln>
        </p:spPr>
        <p:txBody>
          <a:bodyPr>
            <a:spAutoFit/>
          </a:bodyPr>
          <a:lstStyle/>
          <a:p>
            <a:pPr eaLnBrk="0" hangingPunct="0">
              <a:spcBef>
                <a:spcPct val="50000"/>
              </a:spcBef>
            </a:pPr>
            <a:r>
              <a:rPr lang="en-US" b="1"/>
              <a:t>6 weeks post PDT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2"/>
          <p:cNvSpPr txBox="1">
            <a:spLocks noChangeArrowheads="1"/>
          </p:cNvSpPr>
          <p:nvPr/>
        </p:nvSpPr>
        <p:spPr bwMode="auto">
          <a:xfrm>
            <a:off x="2133600" y="304800"/>
            <a:ext cx="2895600" cy="671513"/>
          </a:xfrm>
          <a:prstGeom prst="rect">
            <a:avLst/>
          </a:prstGeom>
          <a:noFill/>
          <a:ln w="9525">
            <a:noFill/>
            <a:miter lim="800000"/>
            <a:headEnd/>
            <a:tailEnd/>
          </a:ln>
        </p:spPr>
        <p:txBody>
          <a:bodyPr>
            <a:spAutoFit/>
          </a:bodyPr>
          <a:lstStyle/>
          <a:p>
            <a:pPr eaLnBrk="0" hangingPunct="0">
              <a:spcBef>
                <a:spcPct val="50000"/>
              </a:spcBef>
            </a:pPr>
            <a:endParaRPr lang="pt-BR" sz="3800">
              <a:latin typeface="Times New Roman" pitchFamily="18" charset="0"/>
            </a:endParaRPr>
          </a:p>
        </p:txBody>
      </p:sp>
      <p:graphicFrame>
        <p:nvGraphicFramePr>
          <p:cNvPr id="6146" name="Object 2"/>
          <p:cNvGraphicFramePr>
            <a:graphicFrameLocks noChangeAspect="1"/>
          </p:cNvGraphicFramePr>
          <p:nvPr/>
        </p:nvGraphicFramePr>
        <p:xfrm>
          <a:off x="3070225" y="4167188"/>
          <a:ext cx="3124200" cy="2538412"/>
        </p:xfrm>
        <a:graphic>
          <a:graphicData uri="http://schemas.openxmlformats.org/presentationml/2006/ole">
            <p:oleObj spid="_x0000_s18434" name="Foto do Photo Editor" r:id="rId3" imgW="9752381" imgH="7314286" progId="">
              <p:embed/>
            </p:oleObj>
          </a:graphicData>
        </a:graphic>
      </p:graphicFrame>
      <p:graphicFrame>
        <p:nvGraphicFramePr>
          <p:cNvPr id="6147" name="Object 3"/>
          <p:cNvGraphicFramePr>
            <a:graphicFrameLocks noChangeAspect="1"/>
          </p:cNvGraphicFramePr>
          <p:nvPr/>
        </p:nvGraphicFramePr>
        <p:xfrm>
          <a:off x="454025" y="1057275"/>
          <a:ext cx="3575050" cy="2905125"/>
        </p:xfrm>
        <a:graphic>
          <a:graphicData uri="http://schemas.openxmlformats.org/presentationml/2006/ole">
            <p:oleObj spid="_x0000_s18435" name="Foto do Photo Editor" r:id="rId4" imgW="9752381" imgH="7314286" progId="">
              <p:embed/>
            </p:oleObj>
          </a:graphicData>
        </a:graphic>
      </p:graphicFrame>
      <p:graphicFrame>
        <p:nvGraphicFramePr>
          <p:cNvPr id="6148" name="Object 4"/>
          <p:cNvGraphicFramePr>
            <a:graphicFrameLocks noChangeAspect="1"/>
          </p:cNvGraphicFramePr>
          <p:nvPr/>
        </p:nvGraphicFramePr>
        <p:xfrm>
          <a:off x="4962525" y="1131888"/>
          <a:ext cx="3576638" cy="2906712"/>
        </p:xfrm>
        <a:graphic>
          <a:graphicData uri="http://schemas.openxmlformats.org/presentationml/2006/ole">
            <p:oleObj spid="_x0000_s18436" name="Foto do Photo Editor" r:id="rId5" imgW="9752381" imgH="7314286" progId="">
              <p:embed/>
            </p:oleObj>
          </a:graphicData>
        </a:graphic>
      </p:graphicFrame>
      <p:grpSp>
        <p:nvGrpSpPr>
          <p:cNvPr id="2" name="Group 6"/>
          <p:cNvGrpSpPr>
            <a:grpSpLocks/>
          </p:cNvGrpSpPr>
          <p:nvPr/>
        </p:nvGrpSpPr>
        <p:grpSpPr bwMode="auto">
          <a:xfrm>
            <a:off x="3162300" y="76200"/>
            <a:ext cx="2819400" cy="990600"/>
            <a:chOff x="1992" y="24"/>
            <a:chExt cx="1776" cy="624"/>
          </a:xfrm>
        </p:grpSpPr>
        <p:sp>
          <p:nvSpPr>
            <p:cNvPr id="49159" name="Text Box 7"/>
            <p:cNvSpPr txBox="1">
              <a:spLocks noChangeArrowheads="1"/>
            </p:cNvSpPr>
            <p:nvPr/>
          </p:nvSpPr>
          <p:spPr bwMode="auto">
            <a:xfrm>
              <a:off x="1992" y="96"/>
              <a:ext cx="1776" cy="442"/>
            </a:xfrm>
            <a:prstGeom prst="rect">
              <a:avLst/>
            </a:prstGeom>
            <a:noFill/>
            <a:ln w="50800">
              <a:noFill/>
              <a:miter lim="800000"/>
              <a:headEnd/>
              <a:tailEnd/>
            </a:ln>
            <a:effectLst>
              <a:outerShdw dist="35921" dir="2700000" algn="ctr" rotWithShape="0">
                <a:schemeClr val="tx2"/>
              </a:outerShdw>
            </a:effectLst>
          </p:spPr>
          <p:txBody>
            <a:bodyPr>
              <a:spAutoFit/>
            </a:bodyPr>
            <a:lstStyle/>
            <a:p>
              <a:pPr algn="ctr" eaLnBrk="0" hangingPunct="0">
                <a:spcBef>
                  <a:spcPct val="50000"/>
                </a:spcBef>
                <a:defRPr/>
              </a:pPr>
              <a:r>
                <a:rPr lang="en-US" sz="4000" b="1">
                  <a:solidFill>
                    <a:srgbClr val="FF0000"/>
                  </a:solidFill>
                  <a:latin typeface="Tahoma" pitchFamily="34" charset="0"/>
                </a:rPr>
                <a:t>Intestine</a:t>
              </a:r>
            </a:p>
          </p:txBody>
        </p:sp>
        <p:sp>
          <p:nvSpPr>
            <p:cNvPr id="6152" name="AutoShape 8"/>
            <p:cNvSpPr>
              <a:spLocks noChangeArrowheads="1"/>
            </p:cNvSpPr>
            <p:nvPr/>
          </p:nvSpPr>
          <p:spPr bwMode="auto">
            <a:xfrm>
              <a:off x="2016" y="24"/>
              <a:ext cx="1728" cy="624"/>
            </a:xfrm>
            <a:prstGeom prst="bevel">
              <a:avLst>
                <a:gd name="adj" fmla="val 12500"/>
              </a:avLst>
            </a:prstGeom>
            <a:noFill/>
            <a:ln w="50800">
              <a:solidFill>
                <a:schemeClr val="tx1"/>
              </a:solidFill>
              <a:miter lim="800000"/>
              <a:headEnd/>
              <a:tailEnd/>
            </a:ln>
          </p:spPr>
          <p:txBody>
            <a:bodyPr wrap="none" anchor="ctr"/>
            <a:lstStyle/>
            <a:p>
              <a:endParaRPr lang="pt-B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511175" y="1066800"/>
          <a:ext cx="3125788" cy="2540000"/>
        </p:xfrm>
        <a:graphic>
          <a:graphicData uri="http://schemas.openxmlformats.org/presentationml/2006/ole">
            <p:oleObj spid="_x0000_s19458" name="Foto do Photo Editor" r:id="rId3" imgW="9752381" imgH="7314286" progId="">
              <p:embed/>
            </p:oleObj>
          </a:graphicData>
        </a:graphic>
      </p:graphicFrame>
      <p:grpSp>
        <p:nvGrpSpPr>
          <p:cNvPr id="2" name="Group 3"/>
          <p:cNvGrpSpPr>
            <a:grpSpLocks/>
          </p:cNvGrpSpPr>
          <p:nvPr/>
        </p:nvGrpSpPr>
        <p:grpSpPr bwMode="auto">
          <a:xfrm>
            <a:off x="609600" y="3962400"/>
            <a:ext cx="3386138" cy="2540000"/>
            <a:chOff x="720" y="2496"/>
            <a:chExt cx="2133" cy="1600"/>
          </a:xfrm>
        </p:grpSpPr>
        <p:graphicFrame>
          <p:nvGraphicFramePr>
            <p:cNvPr id="7172" name="Object 4"/>
            <p:cNvGraphicFramePr>
              <a:graphicFrameLocks noChangeAspect="1"/>
            </p:cNvGraphicFramePr>
            <p:nvPr/>
          </p:nvGraphicFramePr>
          <p:xfrm>
            <a:off x="720" y="2496"/>
            <a:ext cx="2133" cy="1600"/>
          </p:xfrm>
          <a:graphic>
            <a:graphicData uri="http://schemas.openxmlformats.org/presentationml/2006/ole">
              <p:oleObj spid="_x0000_s19460" name="Foto do Photo Editor" r:id="rId4" imgW="9752381" imgH="7314286" progId="">
                <p:embed/>
              </p:oleObj>
            </a:graphicData>
          </a:graphic>
        </p:graphicFrame>
        <p:sp>
          <p:nvSpPr>
            <p:cNvPr id="7178" name="Rectangle 5"/>
            <p:cNvSpPr>
              <a:spLocks noChangeArrowheads="1"/>
            </p:cNvSpPr>
            <p:nvPr/>
          </p:nvSpPr>
          <p:spPr bwMode="auto">
            <a:xfrm>
              <a:off x="2064" y="3168"/>
              <a:ext cx="576" cy="327"/>
            </a:xfrm>
            <a:prstGeom prst="rect">
              <a:avLst/>
            </a:prstGeom>
            <a:solidFill>
              <a:schemeClr val="tx1"/>
            </a:solidFill>
            <a:ln w="9525">
              <a:solidFill>
                <a:schemeClr val="tx1"/>
              </a:solidFill>
              <a:miter lim="800000"/>
              <a:headEnd/>
              <a:tailEnd/>
            </a:ln>
          </p:spPr>
          <p:txBody>
            <a:bodyPr wrap="none" anchor="ctr"/>
            <a:lstStyle/>
            <a:p>
              <a:endParaRPr lang="pt-BR"/>
            </a:p>
          </p:txBody>
        </p:sp>
      </p:grpSp>
      <p:graphicFrame>
        <p:nvGraphicFramePr>
          <p:cNvPr id="7171" name="Object 3"/>
          <p:cNvGraphicFramePr>
            <a:graphicFrameLocks noChangeAspect="1"/>
          </p:cNvGraphicFramePr>
          <p:nvPr/>
        </p:nvGraphicFramePr>
        <p:xfrm>
          <a:off x="5072066" y="1071546"/>
          <a:ext cx="2792413" cy="3294063"/>
        </p:xfrm>
        <a:graphic>
          <a:graphicData uri="http://schemas.openxmlformats.org/presentationml/2006/ole">
            <p:oleObj spid="_x0000_s19459" name="Foto do Photo Editor" r:id="rId5" imgW="6047619" imgH="6582694" progId="">
              <p:embed/>
            </p:oleObj>
          </a:graphicData>
        </a:graphic>
      </p:graphicFrame>
      <p:sp>
        <p:nvSpPr>
          <p:cNvPr id="50183" name="Text Box 7"/>
          <p:cNvSpPr txBox="1">
            <a:spLocks noChangeArrowheads="1"/>
          </p:cNvSpPr>
          <p:nvPr/>
        </p:nvSpPr>
        <p:spPr bwMode="auto">
          <a:xfrm>
            <a:off x="142844" y="142852"/>
            <a:ext cx="8786874" cy="584775"/>
          </a:xfrm>
          <a:prstGeom prst="rect">
            <a:avLst/>
          </a:prstGeom>
          <a:gradFill rotWithShape="0">
            <a:gsLst>
              <a:gs pos="0">
                <a:srgbClr val="CCFFFF"/>
              </a:gs>
              <a:gs pos="100000">
                <a:srgbClr val="FFFFCC"/>
              </a:gs>
            </a:gsLst>
            <a:path path="rect">
              <a:fillToRect t="100000" r="100000"/>
            </a:path>
          </a:gradFill>
          <a:ln w="50800">
            <a:noFill/>
            <a:miter lim="800000"/>
            <a:headEnd/>
            <a:tailEnd/>
          </a:ln>
          <a:effectLst>
            <a:outerShdw dist="35921" dir="2700000" algn="ctr" rotWithShape="0">
              <a:schemeClr val="tx2"/>
            </a:outerShdw>
          </a:effectLst>
        </p:spPr>
        <p:txBody>
          <a:bodyPr wrap="square">
            <a:spAutoFit/>
          </a:bodyPr>
          <a:lstStyle/>
          <a:p>
            <a:pPr algn="ctr">
              <a:spcBef>
                <a:spcPct val="50000"/>
              </a:spcBef>
              <a:defRPr/>
            </a:pPr>
            <a:r>
              <a:rPr lang="pt-BR" sz="3200" b="1" dirty="0" err="1" smtClean="0">
                <a:solidFill>
                  <a:srgbClr val="FF0000"/>
                </a:solidFill>
                <a:latin typeface="Tahoma" pitchFamily="34" charset="0"/>
              </a:rPr>
              <a:t>Breast</a:t>
            </a:r>
            <a:r>
              <a:rPr lang="pt-BR" sz="3200" b="1" dirty="0" smtClean="0">
                <a:solidFill>
                  <a:srgbClr val="FF0000"/>
                </a:solidFill>
                <a:latin typeface="Tahoma" pitchFamily="34" charset="0"/>
              </a:rPr>
              <a:t> </a:t>
            </a:r>
            <a:r>
              <a:rPr lang="pt-BR" sz="3200" b="1" dirty="0" err="1" smtClean="0">
                <a:solidFill>
                  <a:srgbClr val="FF0000"/>
                </a:solidFill>
                <a:latin typeface="Tahoma" pitchFamily="34" charset="0"/>
              </a:rPr>
              <a:t>cancer</a:t>
            </a:r>
            <a:r>
              <a:rPr lang="pt-BR" sz="3200" b="1" dirty="0" smtClean="0">
                <a:solidFill>
                  <a:srgbClr val="FF0000"/>
                </a:solidFill>
                <a:latin typeface="Tahoma" pitchFamily="34" charset="0"/>
              </a:rPr>
              <a:t> </a:t>
            </a:r>
            <a:r>
              <a:rPr lang="pt-BR" sz="3200" b="1" dirty="0" err="1" smtClean="0">
                <a:solidFill>
                  <a:srgbClr val="FF0000"/>
                </a:solidFill>
                <a:latin typeface="Tahoma" pitchFamily="34" charset="0"/>
              </a:rPr>
              <a:t>cutaneous</a:t>
            </a:r>
            <a:r>
              <a:rPr lang="pt-BR" sz="3200" b="1" dirty="0" smtClean="0">
                <a:solidFill>
                  <a:srgbClr val="FF0000"/>
                </a:solidFill>
                <a:latin typeface="Tahoma" pitchFamily="34" charset="0"/>
              </a:rPr>
              <a:t> </a:t>
            </a:r>
            <a:r>
              <a:rPr lang="pt-BR" sz="3200" b="1" dirty="0" err="1" smtClean="0">
                <a:solidFill>
                  <a:srgbClr val="FF0000"/>
                </a:solidFill>
                <a:latin typeface="Tahoma" pitchFamily="34" charset="0"/>
              </a:rPr>
              <a:t>recurrency</a:t>
            </a:r>
            <a:r>
              <a:rPr lang="pt-BR" sz="3200" b="1" dirty="0" smtClean="0">
                <a:solidFill>
                  <a:srgbClr val="FF0000"/>
                </a:solidFill>
                <a:latin typeface="Tahoma" pitchFamily="34" charset="0"/>
              </a:rPr>
              <a:t> </a:t>
            </a:r>
            <a:endParaRPr lang="en-US" sz="3200" b="1" dirty="0">
              <a:solidFill>
                <a:srgbClr val="FF0000"/>
              </a:solidFill>
              <a:latin typeface="Tahoma" pitchFamily="34" charset="0"/>
            </a:endParaRPr>
          </a:p>
        </p:txBody>
      </p:sp>
      <p:sp>
        <p:nvSpPr>
          <p:cNvPr id="7175" name="Text Box 8"/>
          <p:cNvSpPr txBox="1">
            <a:spLocks noChangeArrowheads="1"/>
          </p:cNvSpPr>
          <p:nvPr/>
        </p:nvSpPr>
        <p:spPr bwMode="auto">
          <a:xfrm>
            <a:off x="1285852" y="714356"/>
            <a:ext cx="1371600" cy="457200"/>
          </a:xfrm>
          <a:prstGeom prst="rect">
            <a:avLst/>
          </a:prstGeom>
          <a:noFill/>
          <a:ln w="9525">
            <a:noFill/>
            <a:miter lim="800000"/>
            <a:headEnd/>
            <a:tailEnd/>
          </a:ln>
        </p:spPr>
        <p:txBody>
          <a:bodyPr>
            <a:spAutoFit/>
          </a:bodyPr>
          <a:lstStyle/>
          <a:p>
            <a:pPr algn="ctr">
              <a:spcBef>
                <a:spcPct val="50000"/>
              </a:spcBef>
            </a:pPr>
            <a:r>
              <a:rPr lang="pt-BR" sz="2400" b="1" dirty="0" err="1" smtClean="0">
                <a:latin typeface="Verdana" pitchFamily="34" charset="0"/>
              </a:rPr>
              <a:t>Initial</a:t>
            </a:r>
            <a:endParaRPr lang="pt-BR" sz="2400" b="1" dirty="0">
              <a:latin typeface="Verdana" pitchFamily="34" charset="0"/>
            </a:endParaRPr>
          </a:p>
        </p:txBody>
      </p:sp>
      <p:sp>
        <p:nvSpPr>
          <p:cNvPr id="7176" name="Text Box 9"/>
          <p:cNvSpPr txBox="1">
            <a:spLocks noChangeArrowheads="1"/>
          </p:cNvSpPr>
          <p:nvPr/>
        </p:nvSpPr>
        <p:spPr bwMode="auto">
          <a:xfrm>
            <a:off x="5286380" y="642918"/>
            <a:ext cx="1905000" cy="461665"/>
          </a:xfrm>
          <a:prstGeom prst="rect">
            <a:avLst/>
          </a:prstGeom>
          <a:noFill/>
          <a:ln w="9525">
            <a:noFill/>
            <a:miter lim="800000"/>
            <a:headEnd/>
            <a:tailEnd/>
          </a:ln>
        </p:spPr>
        <p:txBody>
          <a:bodyPr>
            <a:spAutoFit/>
          </a:bodyPr>
          <a:lstStyle/>
          <a:p>
            <a:pPr algn="ctr">
              <a:spcBef>
                <a:spcPct val="50000"/>
              </a:spcBef>
            </a:pPr>
            <a:r>
              <a:rPr lang="pt-BR" sz="2400" b="1" dirty="0" err="1" smtClean="0">
                <a:latin typeface="Verdana" pitchFamily="34" charset="0"/>
              </a:rPr>
              <a:t>after</a:t>
            </a:r>
            <a:endParaRPr lang="pt-BR" sz="2400" b="1" dirty="0">
              <a:latin typeface="Verdana" pitchFamily="34" charset="0"/>
            </a:endParaRPr>
          </a:p>
        </p:txBody>
      </p:sp>
      <p:sp>
        <p:nvSpPr>
          <p:cNvPr id="7177" name="Text Box 10"/>
          <p:cNvSpPr txBox="1">
            <a:spLocks noChangeArrowheads="1"/>
          </p:cNvSpPr>
          <p:nvPr/>
        </p:nvSpPr>
        <p:spPr bwMode="auto">
          <a:xfrm>
            <a:off x="4114800" y="5807075"/>
            <a:ext cx="4114800" cy="461665"/>
          </a:xfrm>
          <a:prstGeom prst="rect">
            <a:avLst/>
          </a:prstGeom>
          <a:noFill/>
          <a:ln w="9525">
            <a:noFill/>
            <a:miter lim="800000"/>
            <a:headEnd/>
            <a:tailEnd/>
          </a:ln>
        </p:spPr>
        <p:txBody>
          <a:bodyPr>
            <a:spAutoFit/>
          </a:bodyPr>
          <a:lstStyle/>
          <a:p>
            <a:pPr algn="ctr">
              <a:spcBef>
                <a:spcPct val="50000"/>
              </a:spcBef>
            </a:pPr>
            <a:r>
              <a:rPr lang="pt-BR" sz="2400" b="1" dirty="0" smtClean="0">
                <a:latin typeface="Verdana" pitchFamily="34" charset="0"/>
              </a:rPr>
              <a:t>Droga Sistêmica </a:t>
            </a:r>
            <a:endParaRPr lang="pt-BR" sz="2400" b="1" dirty="0">
              <a:latin typeface="Verdana"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8" name="Picture 3" descr="esofago"/>
          <p:cNvPicPr>
            <a:picLocks noChangeAspect="1" noChangeArrowheads="1"/>
          </p:cNvPicPr>
          <p:nvPr/>
        </p:nvPicPr>
        <p:blipFill>
          <a:blip r:embed="rId3"/>
          <a:srcRect l="45024"/>
          <a:stretch>
            <a:fillRect/>
          </a:stretch>
        </p:blipFill>
        <p:spPr bwMode="auto">
          <a:xfrm>
            <a:off x="214282" y="714356"/>
            <a:ext cx="1072105" cy="2395534"/>
          </a:xfrm>
          <a:prstGeom prst="rect">
            <a:avLst/>
          </a:prstGeom>
          <a:noFill/>
          <a:ln w="9525">
            <a:noFill/>
            <a:miter lim="800000"/>
            <a:headEnd/>
            <a:tailEnd/>
          </a:ln>
        </p:spPr>
      </p:pic>
      <p:pic>
        <p:nvPicPr>
          <p:cNvPr id="81923" name="Picture 8" descr="difusora"/>
          <p:cNvPicPr>
            <a:picLocks noChangeAspect="1" noChangeArrowheads="1"/>
          </p:cNvPicPr>
          <p:nvPr/>
        </p:nvPicPr>
        <p:blipFill>
          <a:blip r:embed="rId4"/>
          <a:srcRect t="28061" b="29848"/>
          <a:stretch>
            <a:fillRect/>
          </a:stretch>
        </p:blipFill>
        <p:spPr bwMode="auto">
          <a:xfrm rot="16200000">
            <a:off x="5929322" y="1357298"/>
            <a:ext cx="2714644" cy="857256"/>
          </a:xfrm>
          <a:prstGeom prst="rect">
            <a:avLst/>
          </a:prstGeom>
          <a:noFill/>
          <a:ln w="9525">
            <a:noFill/>
            <a:miter lim="800000"/>
            <a:headEnd/>
            <a:tailEnd/>
          </a:ln>
        </p:spPr>
      </p:pic>
      <p:pic>
        <p:nvPicPr>
          <p:cNvPr id="81924" name="Picture 9" descr="esofago3"/>
          <p:cNvPicPr>
            <a:picLocks noChangeAspect="1" noChangeArrowheads="1"/>
          </p:cNvPicPr>
          <p:nvPr/>
        </p:nvPicPr>
        <p:blipFill>
          <a:blip r:embed="rId5"/>
          <a:srcRect/>
          <a:stretch>
            <a:fillRect/>
          </a:stretch>
        </p:blipFill>
        <p:spPr bwMode="auto">
          <a:xfrm>
            <a:off x="2071670" y="642918"/>
            <a:ext cx="3121025" cy="2341563"/>
          </a:xfrm>
          <a:prstGeom prst="rect">
            <a:avLst/>
          </a:prstGeom>
          <a:noFill/>
          <a:ln w="9525">
            <a:noFill/>
            <a:miter lim="800000"/>
            <a:headEnd/>
            <a:tailEnd/>
          </a:ln>
        </p:spPr>
      </p:pic>
      <p:sp>
        <p:nvSpPr>
          <p:cNvPr id="81927" name="Text Box 12"/>
          <p:cNvSpPr txBox="1">
            <a:spLocks noChangeArrowheads="1"/>
          </p:cNvSpPr>
          <p:nvPr/>
        </p:nvSpPr>
        <p:spPr bwMode="auto">
          <a:xfrm>
            <a:off x="5002213" y="5867400"/>
            <a:ext cx="3816350" cy="822325"/>
          </a:xfrm>
          <a:prstGeom prst="rect">
            <a:avLst/>
          </a:prstGeom>
          <a:noFill/>
          <a:ln w="9525">
            <a:noFill/>
            <a:miter lim="800000"/>
            <a:headEnd/>
            <a:tailEnd/>
          </a:ln>
        </p:spPr>
        <p:txBody>
          <a:bodyPr wrap="none">
            <a:spAutoFit/>
          </a:bodyPr>
          <a:lstStyle/>
          <a:p>
            <a:pPr algn="ctr"/>
            <a:r>
              <a:rPr lang="en-US" sz="2400" b="1">
                <a:latin typeface="Times New Roman" pitchFamily="18" charset="0"/>
              </a:rPr>
              <a:t>BETTER CONFORT FOR </a:t>
            </a:r>
          </a:p>
          <a:p>
            <a:pPr algn="ctr"/>
            <a:r>
              <a:rPr lang="en-US" sz="2400" b="1">
                <a:latin typeface="Times New Roman" pitchFamily="18" charset="0"/>
              </a:rPr>
              <a:t>THE PATIENT</a:t>
            </a:r>
          </a:p>
        </p:txBody>
      </p:sp>
      <p:sp>
        <p:nvSpPr>
          <p:cNvPr id="13" name="Retângulo 12"/>
          <p:cNvSpPr/>
          <p:nvPr/>
        </p:nvSpPr>
        <p:spPr>
          <a:xfrm>
            <a:off x="785786" y="142852"/>
            <a:ext cx="1625766" cy="369332"/>
          </a:xfrm>
          <a:prstGeom prst="rect">
            <a:avLst/>
          </a:prstGeom>
        </p:spPr>
        <p:txBody>
          <a:bodyPr wrap="none">
            <a:spAutoFit/>
          </a:bodyPr>
          <a:lstStyle/>
          <a:p>
            <a:r>
              <a:rPr lang="en-US" b="1" dirty="0" smtClean="0">
                <a:solidFill>
                  <a:srgbClr val="FF0000"/>
                </a:solidFill>
                <a:latin typeface="Tahoma" pitchFamily="34" charset="0"/>
              </a:rPr>
              <a:t>ESOPHAGUS</a:t>
            </a:r>
            <a:endParaRPr lang="en-US" dirty="0"/>
          </a:p>
        </p:txBody>
      </p:sp>
      <p:pic>
        <p:nvPicPr>
          <p:cNvPr id="14" name="Picture 3" descr="MVC-121F"/>
          <p:cNvPicPr>
            <a:picLocks noChangeAspect="1" noChangeArrowheads="1"/>
          </p:cNvPicPr>
          <p:nvPr/>
        </p:nvPicPr>
        <p:blipFill>
          <a:blip r:embed="rId6" cstate="print"/>
          <a:srcRect/>
          <a:stretch>
            <a:fillRect/>
          </a:stretch>
        </p:blipFill>
        <p:spPr bwMode="auto">
          <a:xfrm>
            <a:off x="1405582" y="3272260"/>
            <a:ext cx="1647812" cy="1235859"/>
          </a:xfrm>
          <a:prstGeom prst="rect">
            <a:avLst/>
          </a:prstGeom>
          <a:noFill/>
          <a:ln w="9525">
            <a:noFill/>
            <a:miter lim="800000"/>
            <a:headEnd/>
            <a:tailEnd/>
          </a:ln>
        </p:spPr>
      </p:pic>
      <p:graphicFrame>
        <p:nvGraphicFramePr>
          <p:cNvPr id="15" name="Object 2"/>
          <p:cNvGraphicFramePr>
            <a:graphicFrameLocks noChangeAspect="1"/>
          </p:cNvGraphicFramePr>
          <p:nvPr/>
        </p:nvGraphicFramePr>
        <p:xfrm>
          <a:off x="3214678" y="3214686"/>
          <a:ext cx="1683404" cy="1367033"/>
        </p:xfrm>
        <a:graphic>
          <a:graphicData uri="http://schemas.openxmlformats.org/presentationml/2006/ole">
            <p:oleObj spid="_x0000_s20482" name="Foto do Photo Editor" r:id="rId7" imgW="7621064" imgH="5714286" progId="">
              <p:embed/>
            </p:oleObj>
          </a:graphicData>
        </a:graphic>
      </p:graphicFrame>
      <p:graphicFrame>
        <p:nvGraphicFramePr>
          <p:cNvPr id="16" name="Object 3"/>
          <p:cNvGraphicFramePr>
            <a:graphicFrameLocks noChangeAspect="1"/>
          </p:cNvGraphicFramePr>
          <p:nvPr/>
        </p:nvGraphicFramePr>
        <p:xfrm>
          <a:off x="5000628" y="3214686"/>
          <a:ext cx="1688229" cy="1372026"/>
        </p:xfrm>
        <a:graphic>
          <a:graphicData uri="http://schemas.openxmlformats.org/presentationml/2006/ole">
            <p:oleObj spid="_x0000_s20483" name="Foto do Photo Editor" r:id="rId8" imgW="7621064" imgH="5714286" progId="">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thereza5"/>
          <p:cNvPicPr>
            <a:picLocks noChangeAspect="1" noChangeArrowheads="1"/>
          </p:cNvPicPr>
          <p:nvPr/>
        </p:nvPicPr>
        <p:blipFill>
          <a:blip r:embed="rId2"/>
          <a:srcRect/>
          <a:stretch>
            <a:fillRect/>
          </a:stretch>
        </p:blipFill>
        <p:spPr bwMode="auto">
          <a:xfrm>
            <a:off x="539262" y="333376"/>
            <a:ext cx="4522177" cy="2919413"/>
          </a:xfrm>
          <a:prstGeom prst="rect">
            <a:avLst/>
          </a:prstGeom>
          <a:noFill/>
          <a:ln w="9525">
            <a:noFill/>
            <a:miter lim="800000"/>
            <a:headEnd/>
            <a:tailEnd/>
          </a:ln>
        </p:spPr>
      </p:pic>
      <p:pic>
        <p:nvPicPr>
          <p:cNvPr id="80899" name="Picture 3" descr="thereza7"/>
          <p:cNvPicPr>
            <a:picLocks noChangeAspect="1" noChangeArrowheads="1"/>
          </p:cNvPicPr>
          <p:nvPr/>
        </p:nvPicPr>
        <p:blipFill>
          <a:blip r:embed="rId3"/>
          <a:srcRect r="25714" b="19960"/>
          <a:stretch>
            <a:fillRect/>
          </a:stretch>
        </p:blipFill>
        <p:spPr bwMode="auto">
          <a:xfrm>
            <a:off x="4643805" y="3500438"/>
            <a:ext cx="4160226" cy="2894012"/>
          </a:xfrm>
          <a:prstGeom prst="rect">
            <a:avLst/>
          </a:prstGeom>
          <a:noFill/>
          <a:ln w="9525">
            <a:noFill/>
            <a:miter lim="800000"/>
            <a:headEnd/>
            <a:tailEnd/>
          </a:ln>
        </p:spPr>
      </p:pic>
      <p:sp>
        <p:nvSpPr>
          <p:cNvPr id="80900" name="Text Box 4"/>
          <p:cNvSpPr txBox="1">
            <a:spLocks noChangeArrowheads="1"/>
          </p:cNvSpPr>
          <p:nvPr/>
        </p:nvSpPr>
        <p:spPr bwMode="auto">
          <a:xfrm>
            <a:off x="5364774" y="908051"/>
            <a:ext cx="3779226" cy="954107"/>
          </a:xfrm>
          <a:prstGeom prst="rect">
            <a:avLst/>
          </a:prstGeom>
          <a:solidFill>
            <a:schemeClr val="accent1"/>
          </a:solidFill>
          <a:ln w="9525">
            <a:noFill/>
            <a:miter lim="800000"/>
            <a:headEnd/>
            <a:tailEnd/>
          </a:ln>
        </p:spPr>
        <p:txBody>
          <a:bodyPr>
            <a:spAutoFit/>
          </a:bodyPr>
          <a:lstStyle/>
          <a:p>
            <a:pPr>
              <a:spcBef>
                <a:spcPct val="50000"/>
              </a:spcBef>
            </a:pPr>
            <a:r>
              <a:rPr lang="en-US" sz="2800" b="1" dirty="0"/>
              <a:t>Eye inner cantus – 28 cases: 100% cure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634512" y="0"/>
            <a:ext cx="19196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12" name="Fluxograma: Documento 11"/>
          <p:cNvSpPr/>
          <p:nvPr/>
        </p:nvSpPr>
        <p:spPr>
          <a:xfrm rot="10800000">
            <a:off x="0" y="836613"/>
            <a:ext cx="9144000" cy="6021387"/>
          </a:xfrm>
          <a:prstGeom prst="flowChartDocumen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dirty="0"/>
          </a:p>
        </p:txBody>
      </p:sp>
      <p:sp>
        <p:nvSpPr>
          <p:cNvPr id="5" name="Retângulo 4"/>
          <p:cNvSpPr/>
          <p:nvPr/>
        </p:nvSpPr>
        <p:spPr>
          <a:xfrm>
            <a:off x="0" y="538164"/>
            <a:ext cx="9144000" cy="984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pic>
        <p:nvPicPr>
          <p:cNvPr id="5125" name="Picture 3"/>
          <p:cNvPicPr>
            <a:picLocks noChangeAspect="1" noChangeArrowheads="1"/>
          </p:cNvPicPr>
          <p:nvPr/>
        </p:nvPicPr>
        <p:blipFill>
          <a:blip r:embed="rId3"/>
          <a:srcRect/>
          <a:stretch>
            <a:fillRect/>
          </a:stretch>
        </p:blipFill>
        <p:spPr bwMode="auto">
          <a:xfrm>
            <a:off x="7885236" y="123825"/>
            <a:ext cx="1150326" cy="641350"/>
          </a:xfrm>
          <a:prstGeom prst="rect">
            <a:avLst/>
          </a:prstGeom>
          <a:noFill/>
          <a:ln w="9525" algn="in">
            <a:noFill/>
            <a:miter lim="800000"/>
            <a:headEnd/>
            <a:tailEnd/>
          </a:ln>
        </p:spPr>
      </p:pic>
      <p:sp>
        <p:nvSpPr>
          <p:cNvPr id="5126" name="AutoShape 2" descr="data:image/jpeg;base64,/9j/4AAQSkZJRgABAQAAAQABAAD/2wCEAAkGBhQSERQTExQWFBUUGR8UFRQVFBgaGhobIhoXFBweHRwcHCYhGB0vHh4XIDAgIycpLCwtGCA9NTA2NSYsOCoBCQoKDQwOGg8PGikkHiQsMS0wNTYpKTUsNTUpNTAuLSkpKSkuNSkpKSw1KSwvNCwpLCw1MDIpKSk1KSwuNSk1Kf/AABEIAFUAgAMBIgACEQEDEQH/xAAcAAACAgMBAQAAAAAAAAAAAAAABgQFAQMHCAL/xABCEAACAQIEAwUEBwQIBwAAAAABAhEAAwQFEiEGMUEHEyJRYTJxgZEUI0JSYqHRVHKCsRUzkpTB0+HjCBcYU3OTsv/EABkBAQADAQEAAAAAAAAAAAAAAAABAgMEBf/EACYRAAMAAgAFAgcAAAAAAAAAAAABAgMRBBIhMYFBYQUiUXGhscH/2gAMAwEAAhEDEQA/AO40UUUAUUUUAUUUUAUUUTQBRRNYmgM1qu3lUEsQoHMkwPLma2Fq5vxrmJxWZYbL1aLVojFYs9IXxqrHy2BP7y+VbYMLzVr0SbfgrVcq2MnG/F9vL8MbreJ28Nq3MFm/wA3JP61L4TuYhsLafFEd841sAoULJkLA8hA33rluFxa5rmVzHXzpwGB3XV7JjxDbqSYcj90dRXUOFM/+m2O/FtraMxFvUfEyAwHiPDJnbfl6118VwywYlOvm70/pvtP9ZSa3Rdis1iia841A1X5vntrDLquHnyUbsfcP8TU69cCqWOwAknyA3NcrJuY/F77az/YQf6fnQF3iO0pp8FlQOmp9z8ht+dWeS8dpeYJcXumOwMypPTfaPjVvgOH7FpNK21PmWUMT7yRVDn/DuDtartzVbB5LbIEn8Ijn8Y91AN80GkUdoLgeCwWVRGp3M/GFgHrV/wAPcTpigRGh13KEzt5g9Ry6CoAs8c9rH9H4kWFsC8dAdmN0pBJO0aGnYA8+vKl0f8QZ/Y1/vP8AtUo8Xk43OriAyHvrh19ACLR+XiNd/HDeFiPo1iP/AAp+ld1TixzPNO2/ckSeGu2uxibq2rtprDOQqtrDJqOwBMAiTtMRTzm+dWsLaa9fdbdtebH8gPMnyG9ecuPsPZ/pK8mEUaNQQLb5a4AYLH4/LrNWnaJn17H48YZCXFphh7ag7PdnQ7fFtp6AVZ8LFOXPRNdQNeY9u4L6cNhpU7B7zx7zpUGBEnczApHvcTuy4toi9mDeO4W3SzuxUADlGiTO/KNq6Fi+z7D4TB28PCm7eM4nFEeJbSjvLxUn+rWBpEffE7mlDPctVrDYxl7u5iG14ewqgLbwqbB3UDkfAeknSOpr1fh1cPCfTu/128er+xzZHt6RbZfk6417OWYVj9Bw0XMXeAK99cO8eczsB0g/dFTMR23rh3ezawam3ZY2kIv6QVUlAQO7MCAPgRUXso4m7nCZgPs2E+kJPOdLqdR6klUP8R6Uv9kGVJfzEG6qulq2zsLgBBOyCQdjuwNc3E1OSqVdZn8t92/dmuONIZ/+oM/sa/3g/wCVV/wR2rNmOJ7gYYWwENxnF4tAEAbaBMkgc+tNo4fwX7Phv/Vb/SpWBymxbJazatISILW0VSRziVHury7vE09S15NDVxK5GEvx9wj57H8qT+zq2DfuE8xb2+LCf5D50+4zDC5bdDydSp9xEVy3C4i7gMSZXcSrA7BlMcj8iPcKwIOrahXM+OcebmKZZ8NsBAPWAxPvmPkKtsZ2iAp9XaYP5uRA+A50qaLqlcQykgvq1sNmYEMffP51AG7B8bYW1bFtbbhQIjSu/QzvuTS9keYLaxbXVkW1F14P3ArPHyAFMl7jbDC1qW1LxshQQD+9yI9RVBxPxDdOU4q49u2gYCyjIpBYswUwN5ETvNWieakiTk+QYDFYrFThQzYiTdlWVSDzLSxABkn5033+D8/vDTca8VPMNikj8rlWXYFln1mKvn7KrZX4ku3/AMp867PFehn4hzfKkugOS8FdkL4VxisWVZ7UvbspuAwEgsYEx0A2nf0pL7JrYuZtYLmSA9yT1bQT8+Z+NejWrzhxNkl/J8wF22CEDm5h7kSpWfYPSQCVK84jzBqMGSsvMm+rQO6cQZT9J0Wj7DR3x87YOrR/EwE/hU+lJvao6YbA3Zg38WVsj8NtSH0L5KB5faf1AqDZ7erfd+LCv3vkrron3xqj4Gky6+Nz7GAhdh4dge6sp6nqefqx6eUYsWSdO+kory6ezXkymzlGOvHYYh7WFT1gtdufCIHwNZ4N7Nr+Y2nu27ltFRu7PeatzpVjED1FX/azgkweGwOAtbqge63mzbIGPqSbvu28qf8Asgy/usqsed3VdP8AExj8gK0vM5x869WWEH/kJiv+/h/k/wCldO4B4VbL8GthmVn1M7MswST0n0gUy0Vw3mu1qiAqNjMtt3RFxFcfiAPy8qg4zNLgumzZti46rrcs+kAEkKJAJLGD0gAbmvk8TWgDrJQqDrBViFYDUy6lBUsBzAM1kDbZ4XwqmRZSfUT/ADmKn3MMrKVZQVOxBEj5VTYni2yhA8Z3Ib6txpAXvCxGmYgiPOfQ1Is8SWGYKHbdgkm24AJ9kElYBO0TzkUBleFsKDq7hJ58tvlyqRmGS2b6C3etJdQGQjqGAIkDY8uZqFmXElu1KzqYOts7MFBMEgvGkEKS0TMCtjcQ2zau3VJPdJrIZWQxBZTDKDBgwYoCTleS2MMpWxaSyrHUVtqFBMASY6wAPhU2lvBcXBn0OFkqGXuWa7uZlIVZ1gAmADsKmpxNYMkPKgai+ltI8OuC0QDG8HegLaKj4zLrd1Cl1FuIeauoYH4EVDscQWncIGYOTGlkdTJVnE6lEeFSd/TzqOnFVotAaQQCmlLjOdix8ITYAaT/ABbxtIEUdmeW6tX0S17iDH9mY/Kr7CZdbtKEtottByVFCgfAVot5xbNzugTqMkSrAGIJgkQ2xHI1HPE1j755gCEfxS2jw7eMatpUGrOqfdg2ZnwvhcSwe/h7V1gNIa5bViBJMSRy3PzqfhsKttVRFCqo0qoEAAbAAdBULAZ5ausFRmJILCUZfZOlhJA3B5jpVlVdgKKKKAqsbkXeOzi5ctl1Fu4E0+JRMcwdJ8TbiNjURuDbRJ3OknVphCfaDEaipaNiOewY/BgooCgxnCSXGZi7jWzFwI3DC2CNxsIRRI3ifOjMcttW2a7cuMELi8bUrDXFACxtqPJTpmJAq/pbzO2RiXd7DX1NsJZCqGUGW1hp2UmV8R6TQG6/w0l0nU76Hc3Tb8MaimjmBPWRuQD51i1w7aFu5Z1zr064CKdIOwhQNtjufM1Q5YmJVO7U3ma04trpP1WlV+sE+cyo67KR1oy7DYhAsriO706WCgi5qCa9idwhuM28x4B05gM+ZZIl7T9goSVIVTzEGVIg/wAxAqFd4Ptsd3aNOgaQgIG3VVGoA7hTsCa05ccQcUuoXVtjWr69wQAqryhSTu0qPPes5S2JDu93WdKuWTSdJbVKBN4OwgaRBB3M0B8YbJ1e7cLYmbpZ4KNbLaDbS3uIhSNJOw2k+tbn4QtaNHeMFJBIIQ8lRAQSJRgFHiU7SahWMmu2bFk6nO698qWkFxQ0s8MBqJ1bGDME+VRnwmJZwzC/CrH3m7prragehud2Ekc9+pFAX2VZDaR++S4bkhgpJU7MdR8QEsZESSdq1YHhayjKVck2WEABNoDQraVBPtA7n7K1V/R8Xpuae+VVVjZWYYs1zw6jG8ASZ3gia24dMTrYut+GYvbFvSonW/8AWE7ewLYg7QxgE0Be5bkaWWQqWJS33QnyLayfeT/KrSl3hs3zcdrouKpVSFefaOtmifLwrsAOW1MVAFFFFAFFFFAFYK1iigMJZA5ADedhG551nQKKKANAoKUUUBnTRpoooDGis6aKKAAtZoooAooooD//2Q=="/>
          <p:cNvSpPr>
            <a:spLocks noChangeAspect="1" noChangeArrowheads="1"/>
          </p:cNvSpPr>
          <p:nvPr/>
        </p:nvSpPr>
        <p:spPr bwMode="auto">
          <a:xfrm>
            <a:off x="155331" y="-144463"/>
            <a:ext cx="304800" cy="304801"/>
          </a:xfrm>
          <a:prstGeom prst="rect">
            <a:avLst/>
          </a:prstGeom>
          <a:noFill/>
          <a:ln w="9525">
            <a:noFill/>
            <a:miter lim="800000"/>
            <a:headEnd/>
            <a:tailEnd/>
          </a:ln>
        </p:spPr>
        <p:txBody>
          <a:bodyPr/>
          <a:lstStyle/>
          <a:p>
            <a:endParaRPr lang="pt-BR"/>
          </a:p>
        </p:txBody>
      </p:sp>
      <p:sp>
        <p:nvSpPr>
          <p:cNvPr id="5127" name="AutoShape 4" descr="data:image/jpeg;base64,/9j/4AAQSkZJRgABAQAAAQABAAD/2wCEAAkGBhQSERQTExQWFBUUGR8UFRQVFBgaGhobIhoXFBweHRwcHCYhGB0vHh4XIDAgIycpLCwtGCA9NTA2NSYsOCoBCQoKDQwOGg8PGikkHiQsMS0wNTYpKTUsNTUpNTAuLSkpKSkuNSkpKSw1KSwvNCwpLCw1MDIpKSk1KSwuNSk1Kf/AABEIAFUAgAMBIgACEQEDEQH/xAAcAAACAgMBAQAAAAAAAAAAAAAABgQFAQMHCAL/xABCEAACAQIEAwUEBwQIBwAAAAABAhEAAwQFEiEGMUEHEyJRYTJxgZEUI0JSYqHRVHKCsRUzkpTB0+HjCBcYU3OTsv/EABkBAQADAQEAAAAAAAAAAAAAAAABAgMEBf/EACYRAAMAAgAFAgcAAAAAAAAAAAABAgMRBBIhMYFBYQUiUXGhscH/2gAMAwEAAhEDEQA/AO40UUUAUUUUAUUUUAUUUTQBRRNYmgM1qu3lUEsQoHMkwPLma2Fq5vxrmJxWZYbL1aLVojFYs9IXxqrHy2BP7y+VbYMLzVr0SbfgrVcq2MnG/F9vL8MbreJ28Nq3MFm/wA3JP61L4TuYhsLafFEd841sAoULJkLA8hA33rluFxa5rmVzHXzpwGB3XV7JjxDbqSYcj90dRXUOFM/+m2O/FtraMxFvUfEyAwHiPDJnbfl6118VwywYlOvm70/pvtP9ZSa3Rdis1iia841A1X5vntrDLquHnyUbsfcP8TU69cCqWOwAknyA3NcrJuY/F77az/YQf6fnQF3iO0pp8FlQOmp9z8ht+dWeS8dpeYJcXumOwMypPTfaPjVvgOH7FpNK21PmWUMT7yRVDn/DuDtartzVbB5LbIEn8Ijn8Y91AN80GkUdoLgeCwWVRGp3M/GFgHrV/wAPcTpigRGh13KEzt5g9Ry6CoAs8c9rH9H4kWFsC8dAdmN0pBJO0aGnYA8+vKl0f8QZ/Y1/vP8AtUo8Xk43OriAyHvrh19ACLR+XiNd/HDeFiPo1iP/AAp+ld1TixzPNO2/ckSeGu2uxibq2rtprDOQqtrDJqOwBMAiTtMRTzm+dWsLaa9fdbdtebH8gPMnyG9ecuPsPZ/pK8mEUaNQQLb5a4AYLH4/LrNWnaJn17H48YZCXFphh7ag7PdnQ7fFtp6AVZ8LFOXPRNdQNeY9u4L6cNhpU7B7zx7zpUGBEnczApHvcTuy4toi9mDeO4W3SzuxUADlGiTO/KNq6Fi+z7D4TB28PCm7eM4nFEeJbSjvLxUn+rWBpEffE7mlDPctVrDYxl7u5iG14ewqgLbwqbB3UDkfAeknSOpr1fh1cPCfTu/128er+xzZHt6RbZfk6417OWYVj9Bw0XMXeAK99cO8eczsB0g/dFTMR23rh3ezawam3ZY2kIv6QVUlAQO7MCAPgRUXso4m7nCZgPs2E+kJPOdLqdR6klUP8R6Uv9kGVJfzEG6qulq2zsLgBBOyCQdjuwNc3E1OSqVdZn8t92/dmuONIZ/+oM/sa/3g/wCVV/wR2rNmOJ7gYYWwENxnF4tAEAbaBMkgc+tNo4fwX7Phv/Vb/SpWBymxbJazatISILW0VSRziVHury7vE09S15NDVxK5GEvx9wj57H8qT+zq2DfuE8xb2+LCf5D50+4zDC5bdDydSp9xEVy3C4i7gMSZXcSrA7BlMcj8iPcKwIOrahXM+OcebmKZZ8NsBAPWAxPvmPkKtsZ2iAp9XaYP5uRA+A50qaLqlcQykgvq1sNmYEMffP51AG7B8bYW1bFtbbhQIjSu/QzvuTS9keYLaxbXVkW1F14P3ArPHyAFMl7jbDC1qW1LxshQQD+9yI9RVBxPxDdOU4q49u2gYCyjIpBYswUwN5ETvNWieakiTk+QYDFYrFThQzYiTdlWVSDzLSxABkn5033+D8/vDTca8VPMNikj8rlWXYFln1mKvn7KrZX4ku3/AMp867PFehn4hzfKkugOS8FdkL4VxisWVZ7UvbspuAwEgsYEx0A2nf0pL7JrYuZtYLmSA9yT1bQT8+Z+NejWrzhxNkl/J8wF22CEDm5h7kSpWfYPSQCVK84jzBqMGSsvMm+rQO6cQZT9J0Wj7DR3x87YOrR/EwE/hU+lJvao6YbA3Zg38WVsj8NtSH0L5KB5faf1AqDZ7erfd+LCv3vkrron3xqj4Gky6+Nz7GAhdh4dge6sp6nqefqx6eUYsWSdO+kory6ezXkymzlGOvHYYh7WFT1gtdufCIHwNZ4N7Nr+Y2nu27ltFRu7PeatzpVjED1FX/azgkweGwOAtbqge63mzbIGPqSbvu28qf8Asgy/usqsed3VdP8AExj8gK0vM5x869WWEH/kJiv+/h/k/wCldO4B4VbL8GthmVn1M7MswST0n0gUy0Vw3mu1qiAqNjMtt3RFxFcfiAPy8qg4zNLgumzZti46rrcs+kAEkKJAJLGD0gAbmvk8TWgDrJQqDrBViFYDUy6lBUsBzAM1kDbZ4XwqmRZSfUT/ADmKn3MMrKVZQVOxBEj5VTYni2yhA8Z3Ib6txpAXvCxGmYgiPOfQ1Is8SWGYKHbdgkm24AJ9kElYBO0TzkUBleFsKDq7hJ58tvlyqRmGS2b6C3etJdQGQjqGAIkDY8uZqFmXElu1KzqYOts7MFBMEgvGkEKS0TMCtjcQ2zau3VJPdJrIZWQxBZTDKDBgwYoCTleS2MMpWxaSyrHUVtqFBMASY6wAPhU2lvBcXBn0OFkqGXuWa7uZlIVZ1gAmADsKmpxNYMkPKgai+ltI8OuC0QDG8HegLaKj4zLrd1Cl1FuIeauoYH4EVDscQWncIGYOTGlkdTJVnE6lEeFSd/TzqOnFVotAaQQCmlLjOdix8ITYAaT/ABbxtIEUdmeW6tX0S17iDH9mY/Kr7CZdbtKEtottByVFCgfAVot5xbNzugTqMkSrAGIJgkQ2xHI1HPE1j755gCEfxS2jw7eMatpUGrOqfdg2ZnwvhcSwe/h7V1gNIa5bViBJMSRy3PzqfhsKttVRFCqo0qoEAAbAAdBULAZ5ausFRmJILCUZfZOlhJA3B5jpVlVdgKKKKAqsbkXeOzi5ctl1Fu4E0+JRMcwdJ8TbiNjURuDbRJ3OknVphCfaDEaipaNiOewY/BgooCgxnCSXGZi7jWzFwI3DC2CNxsIRRI3ifOjMcttW2a7cuMELi8bUrDXFACxtqPJTpmJAq/pbzO2RiXd7DX1NsJZCqGUGW1hp2UmV8R6TQG6/w0l0nU76Hc3Tb8MaimjmBPWRuQD51i1w7aFu5Z1zr064CKdIOwhQNtjufM1Q5YmJVO7U3ma04trpP1WlV+sE+cyo67KR1oy7DYhAsriO706WCgi5qCa9idwhuM28x4B05gM+ZZIl7T9goSVIVTzEGVIg/wAxAqFd4Ptsd3aNOgaQgIG3VVGoA7hTsCa05ccQcUuoXVtjWr69wQAqryhSTu0qPPes5S2JDu93WdKuWTSdJbVKBN4OwgaRBB3M0B8YbJ1e7cLYmbpZ4KNbLaDbS3uIhSNJOw2k+tbn4QtaNHeMFJBIIQ8lRAQSJRgFHiU7SahWMmu2bFk6nO698qWkFxQ0s8MBqJ1bGDME+VRnwmJZwzC/CrH3m7prragehud2Ekc9+pFAX2VZDaR++S4bkhgpJU7MdR8QEsZESSdq1YHhayjKVck2WEABNoDQraVBPtA7n7K1V/R8Xpuae+VVVjZWYYs1zw6jG8ASZ3gia24dMTrYut+GYvbFvSonW/8AWE7ewLYg7QxgE0Be5bkaWWQqWJS33QnyLayfeT/KrSl3hs3zcdrouKpVSFefaOtmifLwrsAOW1MVAFFFFAFFFFAFYK1iigMJZA5ADedhG551nQKKKANAoKUUUBnTRpoooDGis6aKKAAtZoooAooooD//2Q=="/>
          <p:cNvSpPr>
            <a:spLocks noChangeAspect="1" noChangeArrowheads="1"/>
          </p:cNvSpPr>
          <p:nvPr/>
        </p:nvSpPr>
        <p:spPr bwMode="auto">
          <a:xfrm>
            <a:off x="155331" y="-144463"/>
            <a:ext cx="304800" cy="304801"/>
          </a:xfrm>
          <a:prstGeom prst="rect">
            <a:avLst/>
          </a:prstGeom>
          <a:noFill/>
          <a:ln w="9525">
            <a:noFill/>
            <a:miter lim="800000"/>
            <a:headEnd/>
            <a:tailEnd/>
          </a:ln>
        </p:spPr>
        <p:txBody>
          <a:bodyPr/>
          <a:lstStyle/>
          <a:p>
            <a:endParaRPr lang="pt-BR"/>
          </a:p>
        </p:txBody>
      </p:sp>
      <p:pic>
        <p:nvPicPr>
          <p:cNvPr id="5128" name="Picture 10" descr="logomarca_INCT_branco1"/>
          <p:cNvPicPr>
            <a:picLocks noChangeAspect="1" noChangeArrowheads="1"/>
          </p:cNvPicPr>
          <p:nvPr/>
        </p:nvPicPr>
        <p:blipFill>
          <a:blip r:embed="rId4" cstate="print"/>
          <a:srcRect l="12500" t="16049" r="12500" b="19753"/>
          <a:stretch>
            <a:fillRect/>
          </a:stretch>
        </p:blipFill>
        <p:spPr bwMode="auto">
          <a:xfrm>
            <a:off x="108439" y="55563"/>
            <a:ext cx="1439008" cy="519112"/>
          </a:xfrm>
          <a:prstGeom prst="rect">
            <a:avLst/>
          </a:prstGeom>
          <a:noFill/>
          <a:ln w="9525">
            <a:noFill/>
            <a:miter lim="800000"/>
            <a:headEnd/>
            <a:tailEnd/>
          </a:ln>
        </p:spPr>
      </p:pic>
      <p:sp>
        <p:nvSpPr>
          <p:cNvPr id="5129" name="CaixaDeTexto 9"/>
          <p:cNvSpPr txBox="1">
            <a:spLocks noChangeArrowheads="1"/>
          </p:cNvSpPr>
          <p:nvPr/>
        </p:nvSpPr>
        <p:spPr bwMode="auto">
          <a:xfrm>
            <a:off x="3131528" y="1196976"/>
            <a:ext cx="5688623" cy="461963"/>
          </a:xfrm>
          <a:prstGeom prst="rect">
            <a:avLst/>
          </a:prstGeom>
          <a:noFill/>
          <a:ln w="9525">
            <a:noFill/>
            <a:miter lim="800000"/>
            <a:headEnd/>
            <a:tailEnd/>
          </a:ln>
        </p:spPr>
        <p:txBody>
          <a:bodyPr>
            <a:spAutoFit/>
          </a:bodyPr>
          <a:lstStyle/>
          <a:p>
            <a:r>
              <a:rPr lang="pt-BR" sz="2400">
                <a:solidFill>
                  <a:srgbClr val="FF0000"/>
                </a:solidFill>
              </a:rPr>
              <a:t>Kits Educacionais</a:t>
            </a:r>
          </a:p>
        </p:txBody>
      </p:sp>
      <p:pic>
        <p:nvPicPr>
          <p:cNvPr id="5130" name="Picture 6"/>
          <p:cNvPicPr>
            <a:picLocks noChangeAspect="1" noChangeArrowheads="1"/>
          </p:cNvPicPr>
          <p:nvPr/>
        </p:nvPicPr>
        <p:blipFill>
          <a:blip r:embed="rId5" cstate="print"/>
          <a:srcRect/>
          <a:stretch>
            <a:fillRect/>
          </a:stretch>
        </p:blipFill>
        <p:spPr bwMode="auto">
          <a:xfrm>
            <a:off x="0" y="857232"/>
            <a:ext cx="3202622" cy="2083355"/>
          </a:xfrm>
          <a:prstGeom prst="rect">
            <a:avLst/>
          </a:prstGeom>
          <a:noFill/>
          <a:ln w="9525">
            <a:noFill/>
            <a:miter lim="800000"/>
            <a:headEnd/>
            <a:tailEnd/>
          </a:ln>
        </p:spPr>
      </p:pic>
      <p:pic>
        <p:nvPicPr>
          <p:cNvPr id="5131" name="Picture 5"/>
          <p:cNvPicPr>
            <a:picLocks noChangeAspect="1" noChangeArrowheads="1"/>
          </p:cNvPicPr>
          <p:nvPr/>
        </p:nvPicPr>
        <p:blipFill>
          <a:blip r:embed="rId6"/>
          <a:srcRect/>
          <a:stretch>
            <a:fillRect/>
          </a:stretch>
        </p:blipFill>
        <p:spPr bwMode="auto">
          <a:xfrm>
            <a:off x="108439" y="4508501"/>
            <a:ext cx="4503127" cy="2016125"/>
          </a:xfrm>
          <a:prstGeom prst="rect">
            <a:avLst/>
          </a:prstGeom>
          <a:noFill/>
          <a:ln w="9525">
            <a:noFill/>
            <a:miter lim="800000"/>
            <a:headEnd/>
            <a:tailEnd/>
          </a:ln>
        </p:spPr>
      </p:pic>
      <p:pic>
        <p:nvPicPr>
          <p:cNvPr id="5132" name="Picture 3"/>
          <p:cNvPicPr>
            <a:picLocks noChangeAspect="1" noChangeArrowheads="1"/>
          </p:cNvPicPr>
          <p:nvPr/>
        </p:nvPicPr>
        <p:blipFill>
          <a:blip r:embed="rId7"/>
          <a:srcRect/>
          <a:stretch>
            <a:fillRect/>
          </a:stretch>
        </p:blipFill>
        <p:spPr bwMode="auto">
          <a:xfrm>
            <a:off x="0" y="2786058"/>
            <a:ext cx="4729107" cy="1843102"/>
          </a:xfrm>
          <a:prstGeom prst="rect">
            <a:avLst/>
          </a:prstGeom>
          <a:noFill/>
          <a:ln w="9525">
            <a:noFill/>
            <a:miter lim="800000"/>
            <a:headEnd/>
            <a:tailEnd/>
          </a:ln>
        </p:spPr>
      </p:pic>
      <p:sp>
        <p:nvSpPr>
          <p:cNvPr id="5133" name="CaixaDeTexto 22"/>
          <p:cNvSpPr txBox="1">
            <a:spLocks noChangeArrowheads="1"/>
          </p:cNvSpPr>
          <p:nvPr/>
        </p:nvSpPr>
        <p:spPr bwMode="auto">
          <a:xfrm>
            <a:off x="826477" y="4149725"/>
            <a:ext cx="2249334" cy="369332"/>
          </a:xfrm>
          <a:prstGeom prst="rect">
            <a:avLst/>
          </a:prstGeom>
          <a:noFill/>
          <a:ln w="9525">
            <a:noFill/>
            <a:miter lim="800000"/>
            <a:headEnd/>
            <a:tailEnd/>
          </a:ln>
        </p:spPr>
        <p:txBody>
          <a:bodyPr wrap="none">
            <a:spAutoFit/>
          </a:bodyPr>
          <a:lstStyle/>
          <a:p>
            <a:r>
              <a:rPr lang="pt-BR"/>
              <a:t>Kit de Probabilidade</a:t>
            </a:r>
          </a:p>
        </p:txBody>
      </p:sp>
      <p:sp>
        <p:nvSpPr>
          <p:cNvPr id="5135" name="CaixaDeTexto 24"/>
          <p:cNvSpPr txBox="1">
            <a:spLocks noChangeArrowheads="1"/>
          </p:cNvSpPr>
          <p:nvPr/>
        </p:nvSpPr>
        <p:spPr bwMode="auto">
          <a:xfrm>
            <a:off x="4211516" y="4292600"/>
            <a:ext cx="1659429" cy="369332"/>
          </a:xfrm>
          <a:prstGeom prst="rect">
            <a:avLst/>
          </a:prstGeom>
          <a:noFill/>
          <a:ln w="9525">
            <a:noFill/>
            <a:miter lim="800000"/>
            <a:headEnd/>
            <a:tailEnd/>
          </a:ln>
        </p:spPr>
        <p:txBody>
          <a:bodyPr wrap="none">
            <a:spAutoFit/>
          </a:bodyPr>
          <a:lstStyle/>
          <a:p>
            <a:r>
              <a:rPr lang="pt-BR"/>
              <a:t>Kit de Biologia</a:t>
            </a:r>
          </a:p>
        </p:txBody>
      </p:sp>
      <p:pic>
        <p:nvPicPr>
          <p:cNvPr id="5136" name="Picture 2" descr="F:\fotos sony\DSC04560.JPG"/>
          <p:cNvPicPr>
            <a:picLocks noChangeAspect="1" noChangeArrowheads="1"/>
          </p:cNvPicPr>
          <p:nvPr/>
        </p:nvPicPr>
        <p:blipFill>
          <a:blip r:embed="rId8"/>
          <a:srcRect t="18568"/>
          <a:stretch>
            <a:fillRect/>
          </a:stretch>
        </p:blipFill>
        <p:spPr bwMode="auto">
          <a:xfrm>
            <a:off x="4635012" y="4292600"/>
            <a:ext cx="2063262" cy="2508250"/>
          </a:xfrm>
          <a:prstGeom prst="rect">
            <a:avLst/>
          </a:prstGeom>
          <a:noFill/>
          <a:ln w="9525">
            <a:noFill/>
            <a:miter lim="800000"/>
            <a:headEnd/>
            <a:tailEnd/>
          </a:ln>
        </p:spPr>
      </p:pic>
      <p:pic>
        <p:nvPicPr>
          <p:cNvPr id="18" name="Picture 2"/>
          <p:cNvPicPr>
            <a:picLocks noChangeAspect="1" noChangeArrowheads="1"/>
          </p:cNvPicPr>
          <p:nvPr/>
        </p:nvPicPr>
        <p:blipFill>
          <a:blip r:embed="rId9"/>
          <a:srcRect/>
          <a:stretch>
            <a:fillRect/>
          </a:stretch>
        </p:blipFill>
        <p:spPr bwMode="auto">
          <a:xfrm>
            <a:off x="6072198" y="1571612"/>
            <a:ext cx="2847922" cy="31654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MVC-005F"/>
          <p:cNvPicPr>
            <a:picLocks noChangeAspect="1" noChangeArrowheads="1"/>
          </p:cNvPicPr>
          <p:nvPr/>
        </p:nvPicPr>
        <p:blipFill>
          <a:blip r:embed="rId2"/>
          <a:srcRect l="4730" t="5869" r="3867" b="5869"/>
          <a:stretch>
            <a:fillRect/>
          </a:stretch>
        </p:blipFill>
        <p:spPr bwMode="auto">
          <a:xfrm>
            <a:off x="533400" y="762000"/>
            <a:ext cx="8279423" cy="5784850"/>
          </a:xfrm>
          <a:prstGeom prst="rect">
            <a:avLst/>
          </a:prstGeom>
          <a:noFill/>
          <a:ln w="9525">
            <a:noFill/>
            <a:miter lim="800000"/>
            <a:headEnd/>
            <a:tailEnd/>
          </a:ln>
        </p:spPr>
      </p:pic>
      <p:sp>
        <p:nvSpPr>
          <p:cNvPr id="79875" name="Rectangle 3"/>
          <p:cNvSpPr>
            <a:spLocks noChangeArrowheads="1"/>
          </p:cNvSpPr>
          <p:nvPr/>
        </p:nvSpPr>
        <p:spPr bwMode="auto">
          <a:xfrm>
            <a:off x="2230315" y="1760539"/>
            <a:ext cx="955431" cy="103187"/>
          </a:xfrm>
          <a:prstGeom prst="rect">
            <a:avLst/>
          </a:prstGeom>
          <a:solidFill>
            <a:schemeClr val="tx1"/>
          </a:solidFill>
          <a:ln w="9525">
            <a:noFill/>
            <a:miter lim="800000"/>
            <a:headEnd/>
            <a:tailEnd/>
          </a:ln>
        </p:spPr>
        <p:txBody>
          <a:bodyPr wrap="none" lIns="92075" tIns="46038" rIns="92075" bIns="46038" anchor="ctr"/>
          <a:lstStyle/>
          <a:p>
            <a:endParaRPr lang="pt-BR"/>
          </a:p>
        </p:txBody>
      </p:sp>
      <p:sp>
        <p:nvSpPr>
          <p:cNvPr id="79876" name="Rectangle 4"/>
          <p:cNvSpPr>
            <a:spLocks noChangeArrowheads="1"/>
          </p:cNvSpPr>
          <p:nvPr/>
        </p:nvSpPr>
        <p:spPr bwMode="auto">
          <a:xfrm>
            <a:off x="2244970" y="1673225"/>
            <a:ext cx="971550" cy="311150"/>
          </a:xfrm>
          <a:prstGeom prst="rect">
            <a:avLst/>
          </a:prstGeom>
          <a:solidFill>
            <a:schemeClr val="tx1"/>
          </a:solidFill>
          <a:ln w="9525">
            <a:noFill/>
            <a:miter lim="800000"/>
            <a:headEnd/>
            <a:tailEnd/>
          </a:ln>
        </p:spPr>
        <p:txBody>
          <a:bodyPr wrap="none" lIns="92075" tIns="46038" rIns="92075" bIns="46038" anchor="ctr"/>
          <a:lstStyle/>
          <a:p>
            <a:endParaRPr lang="pt-B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fontScale="90000"/>
          </a:bodyPr>
          <a:lstStyle/>
          <a:p>
            <a:pPr eaLnBrk="1" hangingPunct="1"/>
            <a:r>
              <a:rPr lang="pt-BR" sz="4000" smtClean="0"/>
              <a:t>PDT -LIVER </a:t>
            </a:r>
            <a:br>
              <a:rPr lang="pt-BR" sz="4000" smtClean="0"/>
            </a:br>
            <a:r>
              <a:rPr lang="pt-BR" sz="4000" smtClean="0"/>
              <a:t/>
            </a:r>
            <a:br>
              <a:rPr lang="pt-BR" sz="4000" smtClean="0"/>
            </a:br>
            <a:endParaRPr lang="en-US" sz="4000" smtClean="0"/>
          </a:p>
        </p:txBody>
      </p:sp>
      <p:graphicFrame>
        <p:nvGraphicFramePr>
          <p:cNvPr id="18434" name="Object 3"/>
          <p:cNvGraphicFramePr>
            <a:graphicFrameLocks noChangeAspect="1"/>
          </p:cNvGraphicFramePr>
          <p:nvPr>
            <p:ph sz="half" idx="1"/>
          </p:nvPr>
        </p:nvGraphicFramePr>
        <p:xfrm>
          <a:off x="2133600" y="1293813"/>
          <a:ext cx="5218235" cy="4240212"/>
        </p:xfrm>
        <a:graphic>
          <a:graphicData uri="http://schemas.openxmlformats.org/presentationml/2006/ole">
            <p:oleObj spid="_x0000_s21506" name="Bitmap Image" r:id="rId3" imgW="9752381" imgH="7314286" progId="PBrush">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2612" name="Picture 4" descr="Resultado de imagem para cÃ¢ncer de pele"/>
          <p:cNvPicPr>
            <a:picLocks noChangeAspect="1" noChangeArrowheads="1"/>
          </p:cNvPicPr>
          <p:nvPr/>
        </p:nvPicPr>
        <p:blipFill>
          <a:blip r:embed="rId2"/>
          <a:srcRect b="10341"/>
          <a:stretch>
            <a:fillRect/>
          </a:stretch>
        </p:blipFill>
        <p:spPr bwMode="auto">
          <a:xfrm>
            <a:off x="2500298" y="213053"/>
            <a:ext cx="4251279" cy="2858733"/>
          </a:xfrm>
          <a:prstGeom prst="rect">
            <a:avLst/>
          </a:prstGeom>
          <a:noFill/>
        </p:spPr>
      </p:pic>
      <p:pic>
        <p:nvPicPr>
          <p:cNvPr id="1092614" name="Picture 6" descr="Resultado de imagem para skin cancer surgery marks"/>
          <p:cNvPicPr>
            <a:picLocks noChangeAspect="1" noChangeArrowheads="1"/>
          </p:cNvPicPr>
          <p:nvPr/>
        </p:nvPicPr>
        <p:blipFill>
          <a:blip r:embed="rId3"/>
          <a:srcRect t="13889" r="50000" b="16666"/>
          <a:stretch>
            <a:fillRect/>
          </a:stretch>
        </p:blipFill>
        <p:spPr bwMode="auto">
          <a:xfrm>
            <a:off x="1000100" y="2928934"/>
            <a:ext cx="2000264" cy="1785950"/>
          </a:xfrm>
          <a:prstGeom prst="rect">
            <a:avLst/>
          </a:prstGeom>
          <a:noFill/>
        </p:spPr>
      </p:pic>
      <p:pic>
        <p:nvPicPr>
          <p:cNvPr id="1092616" name="Picture 8" descr="Imagem relacionada"/>
          <p:cNvPicPr>
            <a:picLocks noChangeAspect="1" noChangeArrowheads="1"/>
          </p:cNvPicPr>
          <p:nvPr/>
        </p:nvPicPr>
        <p:blipFill>
          <a:blip r:embed="rId4" cstate="print"/>
          <a:srcRect/>
          <a:stretch>
            <a:fillRect/>
          </a:stretch>
        </p:blipFill>
        <p:spPr bwMode="auto">
          <a:xfrm>
            <a:off x="3500430" y="2928934"/>
            <a:ext cx="1541340" cy="2055120"/>
          </a:xfrm>
          <a:prstGeom prst="rect">
            <a:avLst/>
          </a:prstGeom>
          <a:noFill/>
        </p:spPr>
      </p:pic>
      <p:pic>
        <p:nvPicPr>
          <p:cNvPr id="1092618" name="Picture 10" descr="Resultado de imagem para skin cancer surgery marks"/>
          <p:cNvPicPr>
            <a:picLocks noChangeAspect="1" noChangeArrowheads="1"/>
          </p:cNvPicPr>
          <p:nvPr/>
        </p:nvPicPr>
        <p:blipFill>
          <a:blip r:embed="rId5" cstate="print"/>
          <a:srcRect/>
          <a:stretch>
            <a:fillRect/>
          </a:stretch>
        </p:blipFill>
        <p:spPr bwMode="auto">
          <a:xfrm>
            <a:off x="5143504" y="2928934"/>
            <a:ext cx="2384255" cy="1788191"/>
          </a:xfrm>
          <a:prstGeom prst="rect">
            <a:avLst/>
          </a:prstGeom>
          <a:noFill/>
        </p:spPr>
      </p:pic>
      <p:sp>
        <p:nvSpPr>
          <p:cNvPr id="7" name="CaixaDeTexto 6"/>
          <p:cNvSpPr txBox="1"/>
          <p:nvPr/>
        </p:nvSpPr>
        <p:spPr>
          <a:xfrm>
            <a:off x="5715008" y="2357430"/>
            <a:ext cx="2928958" cy="369332"/>
          </a:xfrm>
          <a:prstGeom prst="rect">
            <a:avLst/>
          </a:prstGeom>
          <a:noFill/>
        </p:spPr>
        <p:txBody>
          <a:bodyPr wrap="square" rtlCol="0">
            <a:spAutoFit/>
          </a:bodyPr>
          <a:lstStyle/>
          <a:p>
            <a:r>
              <a:rPr lang="en-US" dirty="0" smtClean="0"/>
              <a:t>No deadly but costly</a:t>
            </a:r>
            <a:endParaRPr lang="en-US" dirty="0"/>
          </a:p>
        </p:txBody>
      </p:sp>
      <p:sp>
        <p:nvSpPr>
          <p:cNvPr id="8" name="CaixaDeTexto 7"/>
          <p:cNvSpPr txBox="1"/>
          <p:nvPr/>
        </p:nvSpPr>
        <p:spPr>
          <a:xfrm>
            <a:off x="1428728" y="5143512"/>
            <a:ext cx="5572164" cy="369332"/>
          </a:xfrm>
          <a:prstGeom prst="rect">
            <a:avLst/>
          </a:prstGeom>
          <a:noFill/>
        </p:spPr>
        <p:txBody>
          <a:bodyPr wrap="square" rtlCol="0">
            <a:spAutoFit/>
          </a:bodyPr>
          <a:lstStyle/>
          <a:p>
            <a:r>
              <a:rPr lang="en-US" dirty="0" err="1" smtClean="0"/>
              <a:t>Dra</a:t>
            </a:r>
            <a:r>
              <a:rPr lang="en-US" dirty="0" smtClean="0"/>
              <a:t>. Natalia -</a:t>
            </a:r>
            <a:r>
              <a:rPr lang="en-US" dirty="0" smtClean="0">
                <a:sym typeface="Wingdings" pitchFamily="2" charset="2"/>
              </a:rPr>
              <a:t> Skin Cancer and PDT - BRAZIL</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SC02719"/>
          <p:cNvPicPr>
            <a:picLocks noChangeAspect="1" noChangeArrowheads="1"/>
          </p:cNvPicPr>
          <p:nvPr/>
        </p:nvPicPr>
        <p:blipFill>
          <a:blip r:embed="rId2"/>
          <a:srcRect/>
          <a:stretch>
            <a:fillRect/>
          </a:stretch>
        </p:blipFill>
        <p:spPr bwMode="auto">
          <a:xfrm>
            <a:off x="638175" y="431800"/>
            <a:ext cx="4038600" cy="6426200"/>
          </a:xfrm>
          <a:prstGeom prst="rect">
            <a:avLst/>
          </a:prstGeom>
          <a:noFill/>
          <a:ln w="9525">
            <a:noFill/>
            <a:miter lim="800000"/>
            <a:headEnd/>
            <a:tailEnd/>
          </a:ln>
        </p:spPr>
      </p:pic>
      <p:sp>
        <p:nvSpPr>
          <p:cNvPr id="145411" name="Text Box 3"/>
          <p:cNvSpPr txBox="1">
            <a:spLocks noChangeArrowheads="1"/>
          </p:cNvSpPr>
          <p:nvPr/>
        </p:nvSpPr>
        <p:spPr bwMode="auto">
          <a:xfrm>
            <a:off x="5214939" y="214313"/>
            <a:ext cx="3376612" cy="646973"/>
          </a:xfrm>
          <a:prstGeom prst="rect">
            <a:avLst/>
          </a:prstGeom>
          <a:noFill/>
          <a:ln w="9525">
            <a:noFill/>
            <a:miter lim="800000"/>
            <a:headEnd/>
            <a:tailEnd/>
          </a:ln>
        </p:spPr>
        <p:txBody>
          <a:bodyPr lIns="92075" tIns="46038" rIns="92075" bIns="46038">
            <a:spAutoFit/>
          </a:bodyPr>
          <a:lstStyle/>
          <a:p>
            <a:pPr>
              <a:spcBef>
                <a:spcPct val="50000"/>
              </a:spcBef>
            </a:pPr>
            <a:r>
              <a:rPr lang="en-US"/>
              <a:t>PRICE WITHIN THE NATIONAL REALITY</a:t>
            </a:r>
          </a:p>
        </p:txBody>
      </p:sp>
      <p:sp>
        <p:nvSpPr>
          <p:cNvPr id="145412" name="CaixaDeTexto 3"/>
          <p:cNvSpPr txBox="1">
            <a:spLocks noChangeArrowheads="1"/>
          </p:cNvSpPr>
          <p:nvPr/>
        </p:nvSpPr>
        <p:spPr bwMode="auto">
          <a:xfrm>
            <a:off x="5072064" y="1000125"/>
            <a:ext cx="3455987" cy="369888"/>
          </a:xfrm>
          <a:prstGeom prst="rect">
            <a:avLst/>
          </a:prstGeom>
          <a:noFill/>
          <a:ln w="9525">
            <a:noFill/>
            <a:miter lim="800000"/>
            <a:headEnd/>
            <a:tailEnd/>
          </a:ln>
        </p:spPr>
        <p:txBody>
          <a:bodyPr>
            <a:spAutoFit/>
          </a:bodyPr>
          <a:lstStyle/>
          <a:p>
            <a:r>
              <a:rPr lang="pt-BR"/>
              <a:t>Aprovado pela ANVISA</a:t>
            </a:r>
          </a:p>
        </p:txBody>
      </p:sp>
      <p:pic>
        <p:nvPicPr>
          <p:cNvPr id="6" name="Imagem 5" descr="DSC07381.JPG"/>
          <p:cNvPicPr>
            <a:picLocks noChangeAspect="1"/>
          </p:cNvPicPr>
          <p:nvPr/>
        </p:nvPicPr>
        <p:blipFill>
          <a:blip r:embed="rId3" cstate="print"/>
          <a:stretch>
            <a:fillRect/>
          </a:stretch>
        </p:blipFill>
        <p:spPr>
          <a:xfrm>
            <a:off x="5429256" y="1500174"/>
            <a:ext cx="3511296" cy="2633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m 4" descr="DSC07385.JPG"/>
          <p:cNvPicPr>
            <a:picLocks noChangeAspect="1"/>
          </p:cNvPicPr>
          <p:nvPr/>
        </p:nvPicPr>
        <p:blipFill>
          <a:blip r:embed="rId4" cstate="print"/>
          <a:stretch>
            <a:fillRect/>
          </a:stretch>
        </p:blipFill>
        <p:spPr>
          <a:xfrm>
            <a:off x="5319434" y="4222800"/>
            <a:ext cx="3513600" cy="263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l="1157" t="15723" r="86440"/>
          <a:stretch>
            <a:fillRect/>
          </a:stretch>
        </p:blipFill>
        <p:spPr bwMode="auto">
          <a:xfrm>
            <a:off x="34925" y="20638"/>
            <a:ext cx="1152525" cy="1176337"/>
          </a:xfrm>
          <a:prstGeom prst="rect">
            <a:avLst/>
          </a:prstGeom>
          <a:noFill/>
          <a:ln w="9525">
            <a:noFill/>
            <a:miter lim="800000"/>
            <a:headEnd/>
            <a:tailEnd/>
          </a:ln>
        </p:spPr>
      </p:pic>
      <p:pic>
        <p:nvPicPr>
          <p:cNvPr id="98307" name="Imagem 4" descr="amaral_carvalho20copy[1].jpg"/>
          <p:cNvPicPr>
            <a:picLocks noChangeAspect="1" noChangeArrowheads="1"/>
          </p:cNvPicPr>
          <p:nvPr/>
        </p:nvPicPr>
        <p:blipFill>
          <a:blip r:embed="rId3"/>
          <a:srcRect/>
          <a:stretch>
            <a:fillRect/>
          </a:stretch>
        </p:blipFill>
        <p:spPr bwMode="auto">
          <a:xfrm>
            <a:off x="6011863" y="6330950"/>
            <a:ext cx="1223962" cy="527050"/>
          </a:xfrm>
          <a:prstGeom prst="rect">
            <a:avLst/>
          </a:prstGeom>
          <a:noFill/>
          <a:ln w="9525">
            <a:noFill/>
            <a:miter lim="800000"/>
            <a:headEnd/>
            <a:tailEnd/>
          </a:ln>
        </p:spPr>
      </p:pic>
      <p:pic>
        <p:nvPicPr>
          <p:cNvPr id="98308" name="Imagem 5" descr="Imagem1.png"/>
          <p:cNvPicPr>
            <a:picLocks noChangeAspect="1" noChangeArrowheads="1"/>
          </p:cNvPicPr>
          <p:nvPr/>
        </p:nvPicPr>
        <p:blipFill>
          <a:blip r:embed="rId4"/>
          <a:srcRect/>
          <a:stretch>
            <a:fillRect/>
          </a:stretch>
        </p:blipFill>
        <p:spPr bwMode="auto">
          <a:xfrm>
            <a:off x="4211638" y="6329363"/>
            <a:ext cx="1512887" cy="528637"/>
          </a:xfrm>
          <a:prstGeom prst="rect">
            <a:avLst/>
          </a:prstGeom>
          <a:noFill/>
          <a:ln w="9525">
            <a:noFill/>
            <a:miter lim="800000"/>
            <a:headEnd/>
            <a:tailEnd/>
          </a:ln>
        </p:spPr>
      </p:pic>
      <p:pic>
        <p:nvPicPr>
          <p:cNvPr id="98309" name="Picture 4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03575" y="6327775"/>
            <a:ext cx="647700" cy="530225"/>
          </a:xfrm>
          <a:prstGeom prst="rect">
            <a:avLst/>
          </a:prstGeom>
          <a:solidFill>
            <a:schemeClr val="bg1"/>
          </a:solidFill>
          <a:ln w="9525">
            <a:noFill/>
            <a:miter lim="800000"/>
            <a:headEnd/>
            <a:tailEnd/>
          </a:ln>
        </p:spPr>
      </p:pic>
      <p:pic>
        <p:nvPicPr>
          <p:cNvPr id="98310" name="Imagem 7" descr="logo_bndes.png"/>
          <p:cNvPicPr>
            <a:picLocks noChangeAspect="1" noChangeArrowheads="1"/>
          </p:cNvPicPr>
          <p:nvPr/>
        </p:nvPicPr>
        <p:blipFill>
          <a:blip r:embed="rId6"/>
          <a:srcRect/>
          <a:stretch>
            <a:fillRect/>
          </a:stretch>
        </p:blipFill>
        <p:spPr bwMode="auto">
          <a:xfrm>
            <a:off x="2251075" y="6324600"/>
            <a:ext cx="592138" cy="560388"/>
          </a:xfrm>
          <a:prstGeom prst="rect">
            <a:avLst/>
          </a:prstGeom>
          <a:solidFill>
            <a:schemeClr val="bg1"/>
          </a:solidFill>
          <a:ln w="9525">
            <a:noFill/>
            <a:miter lim="800000"/>
            <a:headEnd/>
            <a:tailEnd/>
          </a:ln>
        </p:spPr>
      </p:pic>
      <p:sp>
        <p:nvSpPr>
          <p:cNvPr id="98311" name="CaixaDeTexto 10"/>
          <p:cNvSpPr txBox="1">
            <a:spLocks noChangeArrowheads="1"/>
          </p:cNvSpPr>
          <p:nvPr/>
        </p:nvSpPr>
        <p:spPr bwMode="auto">
          <a:xfrm>
            <a:off x="1258888" y="115888"/>
            <a:ext cx="7410450" cy="338137"/>
          </a:xfrm>
          <a:prstGeom prst="rect">
            <a:avLst/>
          </a:prstGeom>
          <a:noFill/>
          <a:ln w="9525">
            <a:noFill/>
            <a:miter lim="800000"/>
            <a:headEnd/>
            <a:tailEnd/>
          </a:ln>
        </p:spPr>
        <p:txBody>
          <a:bodyPr wrap="none">
            <a:spAutoFit/>
          </a:bodyPr>
          <a:lstStyle/>
          <a:p>
            <a:r>
              <a:rPr lang="pt-BR" sz="1600">
                <a:latin typeface="Berlin Sans FB Demi" pitchFamily="34" charset="0"/>
              </a:rPr>
              <a:t>PROJETO “TERAPIA FOTODINÂMICA BRASIL – Tratamento do Câncer de Pele”</a:t>
            </a:r>
          </a:p>
        </p:txBody>
      </p:sp>
      <p:sp>
        <p:nvSpPr>
          <p:cNvPr id="98312" name="13 CuadroTexto"/>
          <p:cNvSpPr txBox="1">
            <a:spLocks noChangeArrowheads="1"/>
          </p:cNvSpPr>
          <p:nvPr/>
        </p:nvSpPr>
        <p:spPr bwMode="auto">
          <a:xfrm>
            <a:off x="395288" y="1268413"/>
            <a:ext cx="8280400" cy="585787"/>
          </a:xfrm>
          <a:prstGeom prst="rect">
            <a:avLst/>
          </a:prstGeom>
          <a:noFill/>
          <a:ln w="9525">
            <a:noFill/>
            <a:miter lim="800000"/>
            <a:headEnd/>
            <a:tailEnd/>
          </a:ln>
        </p:spPr>
        <p:txBody>
          <a:bodyPr>
            <a:spAutoFit/>
          </a:bodyPr>
          <a:lstStyle/>
          <a:p>
            <a:r>
              <a:rPr lang="pt-BR" sz="3200" dirty="0" smtClean="0">
                <a:latin typeface="Calibri" pitchFamily="34" charset="0"/>
              </a:rPr>
              <a:t> </a:t>
            </a:r>
            <a:r>
              <a:rPr lang="pt-BR" sz="3200" dirty="0" err="1" smtClean="0">
                <a:latin typeface="Calibri" pitchFamily="34" charset="0"/>
              </a:rPr>
              <a:t>Visuafluorescence</a:t>
            </a:r>
            <a:r>
              <a:rPr lang="pt-BR" sz="3200" dirty="0" smtClean="0">
                <a:latin typeface="Calibri" pitchFamily="34" charset="0"/>
              </a:rPr>
              <a:t> </a:t>
            </a:r>
            <a:r>
              <a:rPr lang="pt-BR" sz="3200" dirty="0" err="1" smtClean="0">
                <a:latin typeface="Calibri" pitchFamily="34" charset="0"/>
              </a:rPr>
              <a:t>guided</a:t>
            </a:r>
            <a:r>
              <a:rPr lang="pt-BR" sz="3200" dirty="0" smtClean="0">
                <a:latin typeface="Calibri" pitchFamily="34" charset="0"/>
              </a:rPr>
              <a:t> </a:t>
            </a:r>
            <a:r>
              <a:rPr lang="pt-BR" sz="3200" dirty="0" err="1" smtClean="0">
                <a:latin typeface="Calibri" pitchFamily="34" charset="0"/>
              </a:rPr>
              <a:t>treatment</a:t>
            </a:r>
            <a:endParaRPr lang="pt-BR" sz="3200" dirty="0">
              <a:latin typeface="Calibri" pitchFamily="34" charset="0"/>
            </a:endParaRPr>
          </a:p>
        </p:txBody>
      </p:sp>
      <p:pic>
        <p:nvPicPr>
          <p:cNvPr id="13" name="Espaço Reservado para Conteúdo 3" descr="8,0.png"/>
          <p:cNvPicPr>
            <a:picLocks noChangeAspect="1"/>
          </p:cNvPicPr>
          <p:nvPr/>
        </p:nvPicPr>
        <p:blipFill>
          <a:blip r:embed="rId7"/>
          <a:srcRect l="14209" t="7451" r="10630" b="2544"/>
          <a:stretch>
            <a:fillRect/>
          </a:stretch>
        </p:blipFill>
        <p:spPr>
          <a:xfrm>
            <a:off x="2633663" y="2678113"/>
            <a:ext cx="3662362" cy="3289300"/>
          </a:xfrm>
          <a:prstGeom prst="rect">
            <a:avLst/>
          </a:prstGeom>
          <a:ln>
            <a:noFill/>
          </a:ln>
          <a:effectLst>
            <a:outerShdw blurRad="292100" dist="139700" dir="2700000" algn="tl" rotWithShape="0">
              <a:srgbClr val="333333">
                <a:alpha val="65000"/>
              </a:srgbClr>
            </a:outerShdw>
          </a:effectLst>
        </p:spPr>
      </p:pic>
      <p:grpSp>
        <p:nvGrpSpPr>
          <p:cNvPr id="2" name="15 Grupo"/>
          <p:cNvGrpSpPr>
            <a:grpSpLocks/>
          </p:cNvGrpSpPr>
          <p:nvPr/>
        </p:nvGrpSpPr>
        <p:grpSpPr bwMode="auto">
          <a:xfrm>
            <a:off x="827088" y="3213100"/>
            <a:ext cx="7273925" cy="2519363"/>
            <a:chOff x="899592" y="3159710"/>
            <a:chExt cx="7128792" cy="2861578"/>
          </a:xfrm>
        </p:grpSpPr>
        <p:pic>
          <p:nvPicPr>
            <p:cNvPr id="2050" name="Picture 2"/>
            <p:cNvPicPr>
              <a:picLocks noChangeAspect="1" noChangeArrowheads="1"/>
            </p:cNvPicPr>
            <p:nvPr/>
          </p:nvPicPr>
          <p:blipFill>
            <a:blip r:embed="rId8"/>
            <a:srcRect l="20265" t="6048" b="3233"/>
            <a:stretch>
              <a:fillRect/>
            </a:stretch>
          </p:blipFill>
          <p:spPr bwMode="auto">
            <a:xfrm>
              <a:off x="899592" y="3170529"/>
              <a:ext cx="3200332" cy="2838137"/>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9"/>
            <a:srcRect l="6612" r="8761"/>
            <a:stretch>
              <a:fillRect/>
            </a:stretch>
          </p:blipFill>
          <p:spPr bwMode="auto">
            <a:xfrm>
              <a:off x="4860723" y="3159710"/>
              <a:ext cx="3167661" cy="2861578"/>
            </a:xfrm>
            <a:prstGeom prst="rect">
              <a:avLst/>
            </a:prstGeom>
            <a:ln>
              <a:no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4.07407E-6 L 0.40556 -0.31921 " pathEditMode="relative" rAng="0" ptsTypes="AA">
                                      <p:cBhvr>
                                        <p:cTn id="6" dur="500" fill="hold"/>
                                        <p:tgtEl>
                                          <p:spTgt spid="13"/>
                                        </p:tgtEl>
                                        <p:attrNameLst>
                                          <p:attrName>ppt_x</p:attrName>
                                          <p:attrName>ppt_y</p:attrName>
                                        </p:attrNameLst>
                                      </p:cBhvr>
                                      <p:rCtr x="203" y="-160"/>
                                    </p:animMotion>
                                  </p:childTnLst>
                                </p:cTn>
                              </p:par>
                              <p:par>
                                <p:cTn id="7" presetID="6" presetClass="emph" presetSubtype="0" fill="hold" nodeType="withEffect">
                                  <p:stCondLst>
                                    <p:cond delay="0"/>
                                  </p:stCondLst>
                                  <p:childTnLst>
                                    <p:animScale>
                                      <p:cBhvr>
                                        <p:cTn id="8" dur="500" fill="hold"/>
                                        <p:tgtEl>
                                          <p:spTgt spid="13"/>
                                        </p:tgtEl>
                                      </p:cBhvr>
                                      <p:by x="50000" y="50000"/>
                                    </p:animScale>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l="1157" t="15723" r="86440"/>
          <a:stretch>
            <a:fillRect/>
          </a:stretch>
        </p:blipFill>
        <p:spPr bwMode="auto">
          <a:xfrm>
            <a:off x="34925" y="20638"/>
            <a:ext cx="1152525" cy="1176337"/>
          </a:xfrm>
          <a:prstGeom prst="rect">
            <a:avLst/>
          </a:prstGeom>
          <a:noFill/>
          <a:ln w="9525">
            <a:noFill/>
            <a:miter lim="800000"/>
            <a:headEnd/>
            <a:tailEnd/>
          </a:ln>
        </p:spPr>
      </p:pic>
      <p:pic>
        <p:nvPicPr>
          <p:cNvPr id="99331" name="Imagem 4" descr="amaral_carvalho20copy[1].jpg"/>
          <p:cNvPicPr>
            <a:picLocks noChangeAspect="1" noChangeArrowheads="1"/>
          </p:cNvPicPr>
          <p:nvPr/>
        </p:nvPicPr>
        <p:blipFill>
          <a:blip r:embed="rId3"/>
          <a:srcRect/>
          <a:stretch>
            <a:fillRect/>
          </a:stretch>
        </p:blipFill>
        <p:spPr bwMode="auto">
          <a:xfrm>
            <a:off x="6011863" y="6330950"/>
            <a:ext cx="1223962" cy="527050"/>
          </a:xfrm>
          <a:prstGeom prst="rect">
            <a:avLst/>
          </a:prstGeom>
          <a:noFill/>
          <a:ln w="9525">
            <a:noFill/>
            <a:miter lim="800000"/>
            <a:headEnd/>
            <a:tailEnd/>
          </a:ln>
        </p:spPr>
      </p:pic>
      <p:pic>
        <p:nvPicPr>
          <p:cNvPr id="99332" name="Imagem 5" descr="Imagem1.png"/>
          <p:cNvPicPr>
            <a:picLocks noChangeAspect="1" noChangeArrowheads="1"/>
          </p:cNvPicPr>
          <p:nvPr/>
        </p:nvPicPr>
        <p:blipFill>
          <a:blip r:embed="rId4"/>
          <a:srcRect/>
          <a:stretch>
            <a:fillRect/>
          </a:stretch>
        </p:blipFill>
        <p:spPr bwMode="auto">
          <a:xfrm>
            <a:off x="4211638" y="6329363"/>
            <a:ext cx="1512887" cy="528637"/>
          </a:xfrm>
          <a:prstGeom prst="rect">
            <a:avLst/>
          </a:prstGeom>
          <a:noFill/>
          <a:ln w="9525">
            <a:noFill/>
            <a:miter lim="800000"/>
            <a:headEnd/>
            <a:tailEnd/>
          </a:ln>
        </p:spPr>
      </p:pic>
      <p:pic>
        <p:nvPicPr>
          <p:cNvPr id="99333" name="Picture 4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03575" y="6327775"/>
            <a:ext cx="647700" cy="530225"/>
          </a:xfrm>
          <a:prstGeom prst="rect">
            <a:avLst/>
          </a:prstGeom>
          <a:solidFill>
            <a:schemeClr val="bg1"/>
          </a:solidFill>
          <a:ln w="9525">
            <a:noFill/>
            <a:miter lim="800000"/>
            <a:headEnd/>
            <a:tailEnd/>
          </a:ln>
        </p:spPr>
      </p:pic>
      <p:pic>
        <p:nvPicPr>
          <p:cNvPr id="99334" name="Imagem 7" descr="logo_bndes.png"/>
          <p:cNvPicPr>
            <a:picLocks noChangeAspect="1" noChangeArrowheads="1"/>
          </p:cNvPicPr>
          <p:nvPr/>
        </p:nvPicPr>
        <p:blipFill>
          <a:blip r:embed="rId6"/>
          <a:srcRect/>
          <a:stretch>
            <a:fillRect/>
          </a:stretch>
        </p:blipFill>
        <p:spPr bwMode="auto">
          <a:xfrm>
            <a:off x="2251075" y="6324600"/>
            <a:ext cx="592138" cy="560388"/>
          </a:xfrm>
          <a:prstGeom prst="rect">
            <a:avLst/>
          </a:prstGeom>
          <a:solidFill>
            <a:schemeClr val="bg1"/>
          </a:solidFill>
          <a:ln w="9525">
            <a:noFill/>
            <a:miter lim="800000"/>
            <a:headEnd/>
            <a:tailEnd/>
          </a:ln>
        </p:spPr>
      </p:pic>
      <p:sp>
        <p:nvSpPr>
          <p:cNvPr id="99335" name="CaixaDeTexto 10"/>
          <p:cNvSpPr txBox="1">
            <a:spLocks noChangeArrowheads="1"/>
          </p:cNvSpPr>
          <p:nvPr/>
        </p:nvSpPr>
        <p:spPr bwMode="auto">
          <a:xfrm>
            <a:off x="1258888" y="115888"/>
            <a:ext cx="7410450" cy="338137"/>
          </a:xfrm>
          <a:prstGeom prst="rect">
            <a:avLst/>
          </a:prstGeom>
          <a:noFill/>
          <a:ln w="9525">
            <a:noFill/>
            <a:miter lim="800000"/>
            <a:headEnd/>
            <a:tailEnd/>
          </a:ln>
        </p:spPr>
        <p:txBody>
          <a:bodyPr wrap="none">
            <a:spAutoFit/>
          </a:bodyPr>
          <a:lstStyle/>
          <a:p>
            <a:r>
              <a:rPr lang="pt-BR" sz="1600">
                <a:latin typeface="Berlin Sans FB Demi" pitchFamily="34" charset="0"/>
              </a:rPr>
              <a:t>PROJETO “TERAPIA FOTODINÂMICA BRASIL – Tratamento do Câncer de Pele”</a:t>
            </a:r>
          </a:p>
        </p:txBody>
      </p:sp>
      <p:pic>
        <p:nvPicPr>
          <p:cNvPr id="13" name="Espaço Reservado para Conteúdo 3" descr="9,5.bmp"/>
          <p:cNvPicPr>
            <a:picLocks noChangeAspect="1"/>
          </p:cNvPicPr>
          <p:nvPr/>
        </p:nvPicPr>
        <p:blipFill>
          <a:blip r:embed="rId7"/>
          <a:srcRect/>
          <a:stretch>
            <a:fillRect/>
          </a:stretch>
        </p:blipFill>
        <p:spPr>
          <a:xfrm>
            <a:off x="4143372" y="2143116"/>
            <a:ext cx="4643437" cy="3228975"/>
          </a:xfrm>
          <a:prstGeom prst="rect">
            <a:avLst/>
          </a:prstGeom>
          <a:ln>
            <a:noFill/>
          </a:ln>
          <a:effectLst>
            <a:outerShdw blurRad="292100" dist="139700" dir="2700000" algn="tl" rotWithShape="0">
              <a:srgbClr val="333333">
                <a:alpha val="65000"/>
              </a:srgbClr>
            </a:outerShdw>
          </a:effectLst>
        </p:spPr>
      </p:pic>
      <p:pic>
        <p:nvPicPr>
          <p:cNvPr id="3077" name="Picture 5"/>
          <p:cNvPicPr>
            <a:picLocks noChangeAspect="1" noChangeArrowheads="1"/>
          </p:cNvPicPr>
          <p:nvPr/>
        </p:nvPicPr>
        <p:blipFill>
          <a:blip r:embed="rId8"/>
          <a:srcRect/>
          <a:stretch>
            <a:fillRect/>
          </a:stretch>
        </p:blipFill>
        <p:spPr bwMode="auto">
          <a:xfrm>
            <a:off x="642910" y="1928802"/>
            <a:ext cx="4175125" cy="34274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1.85185E-6 L 0.30504 -0.31412 " pathEditMode="relative" rAng="0" ptsTypes="AA">
                                      <p:cBhvr>
                                        <p:cTn id="6" dur="500" fill="hold"/>
                                        <p:tgtEl>
                                          <p:spTgt spid="13"/>
                                        </p:tgtEl>
                                        <p:attrNameLst>
                                          <p:attrName>ppt_x</p:attrName>
                                          <p:attrName>ppt_y</p:attrName>
                                        </p:attrNameLst>
                                      </p:cBhvr>
                                      <p:rCtr x="152" y="-157"/>
                                    </p:animMotion>
                                  </p:childTnLst>
                                </p:cTn>
                              </p:par>
                              <p:par>
                                <p:cTn id="7" presetID="6" presetClass="emph" presetSubtype="0" fill="hold" nodeType="withEffect">
                                  <p:stCondLst>
                                    <p:cond delay="0"/>
                                  </p:stCondLst>
                                  <p:childTnLst>
                                    <p:animScale>
                                      <p:cBhvr>
                                        <p:cTn id="8" dur="500" fill="hold"/>
                                        <p:tgtEl>
                                          <p:spTgt spid="13"/>
                                        </p:tgtEl>
                                      </p:cBhvr>
                                      <p:by x="50000" y="50000"/>
                                    </p:animScale>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box(in)">
                                      <p:cBhvr>
                                        <p:cTn id="1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srcRect l="1157" t="15723" r="86440"/>
          <a:stretch>
            <a:fillRect/>
          </a:stretch>
        </p:blipFill>
        <p:spPr bwMode="auto">
          <a:xfrm>
            <a:off x="34925" y="20638"/>
            <a:ext cx="1152525" cy="1176337"/>
          </a:xfrm>
          <a:prstGeom prst="rect">
            <a:avLst/>
          </a:prstGeom>
          <a:noFill/>
          <a:ln w="9525">
            <a:noFill/>
            <a:miter lim="800000"/>
            <a:headEnd/>
            <a:tailEnd/>
          </a:ln>
        </p:spPr>
      </p:pic>
      <p:pic>
        <p:nvPicPr>
          <p:cNvPr id="100355" name="Imagem 4" descr="amaral_carvalho20copy[1].jpg"/>
          <p:cNvPicPr>
            <a:picLocks noChangeAspect="1" noChangeArrowheads="1"/>
          </p:cNvPicPr>
          <p:nvPr/>
        </p:nvPicPr>
        <p:blipFill>
          <a:blip r:embed="rId3"/>
          <a:srcRect/>
          <a:stretch>
            <a:fillRect/>
          </a:stretch>
        </p:blipFill>
        <p:spPr bwMode="auto">
          <a:xfrm>
            <a:off x="6011863" y="6330950"/>
            <a:ext cx="1223962" cy="527050"/>
          </a:xfrm>
          <a:prstGeom prst="rect">
            <a:avLst/>
          </a:prstGeom>
          <a:noFill/>
          <a:ln w="9525">
            <a:noFill/>
            <a:miter lim="800000"/>
            <a:headEnd/>
            <a:tailEnd/>
          </a:ln>
        </p:spPr>
      </p:pic>
      <p:pic>
        <p:nvPicPr>
          <p:cNvPr id="100356" name="Imagem 5" descr="Imagem1.png"/>
          <p:cNvPicPr>
            <a:picLocks noChangeAspect="1" noChangeArrowheads="1"/>
          </p:cNvPicPr>
          <p:nvPr/>
        </p:nvPicPr>
        <p:blipFill>
          <a:blip r:embed="rId4"/>
          <a:srcRect/>
          <a:stretch>
            <a:fillRect/>
          </a:stretch>
        </p:blipFill>
        <p:spPr bwMode="auto">
          <a:xfrm>
            <a:off x="4211638" y="6329363"/>
            <a:ext cx="1512887" cy="528637"/>
          </a:xfrm>
          <a:prstGeom prst="rect">
            <a:avLst/>
          </a:prstGeom>
          <a:noFill/>
          <a:ln w="9525">
            <a:noFill/>
            <a:miter lim="800000"/>
            <a:headEnd/>
            <a:tailEnd/>
          </a:ln>
        </p:spPr>
      </p:pic>
      <p:pic>
        <p:nvPicPr>
          <p:cNvPr id="100357" name="Picture 4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03575" y="6327775"/>
            <a:ext cx="647700" cy="530225"/>
          </a:xfrm>
          <a:prstGeom prst="rect">
            <a:avLst/>
          </a:prstGeom>
          <a:solidFill>
            <a:schemeClr val="bg1"/>
          </a:solidFill>
          <a:ln w="9525">
            <a:noFill/>
            <a:miter lim="800000"/>
            <a:headEnd/>
            <a:tailEnd/>
          </a:ln>
        </p:spPr>
      </p:pic>
      <p:pic>
        <p:nvPicPr>
          <p:cNvPr id="100358" name="Imagem 7" descr="logo_bndes.png"/>
          <p:cNvPicPr>
            <a:picLocks noChangeAspect="1" noChangeArrowheads="1"/>
          </p:cNvPicPr>
          <p:nvPr/>
        </p:nvPicPr>
        <p:blipFill>
          <a:blip r:embed="rId6"/>
          <a:srcRect/>
          <a:stretch>
            <a:fillRect/>
          </a:stretch>
        </p:blipFill>
        <p:spPr bwMode="auto">
          <a:xfrm>
            <a:off x="2251075" y="6324600"/>
            <a:ext cx="592138" cy="560388"/>
          </a:xfrm>
          <a:prstGeom prst="rect">
            <a:avLst/>
          </a:prstGeom>
          <a:solidFill>
            <a:schemeClr val="bg1"/>
          </a:solidFill>
          <a:ln w="9525">
            <a:noFill/>
            <a:miter lim="800000"/>
            <a:headEnd/>
            <a:tailEnd/>
          </a:ln>
        </p:spPr>
      </p:pic>
      <p:sp>
        <p:nvSpPr>
          <p:cNvPr id="100359" name="CaixaDeTexto 10"/>
          <p:cNvSpPr txBox="1">
            <a:spLocks noChangeArrowheads="1"/>
          </p:cNvSpPr>
          <p:nvPr/>
        </p:nvSpPr>
        <p:spPr bwMode="auto">
          <a:xfrm>
            <a:off x="1258888" y="115888"/>
            <a:ext cx="7410450" cy="338137"/>
          </a:xfrm>
          <a:prstGeom prst="rect">
            <a:avLst/>
          </a:prstGeom>
          <a:noFill/>
          <a:ln w="9525">
            <a:noFill/>
            <a:miter lim="800000"/>
            <a:headEnd/>
            <a:tailEnd/>
          </a:ln>
        </p:spPr>
        <p:txBody>
          <a:bodyPr wrap="none">
            <a:spAutoFit/>
          </a:bodyPr>
          <a:lstStyle/>
          <a:p>
            <a:r>
              <a:rPr lang="pt-BR" sz="1600">
                <a:latin typeface="Berlin Sans FB Demi" pitchFamily="34" charset="0"/>
              </a:rPr>
              <a:t>PROJETO “TERAPIA FOTODINÂMICA BRASIL – Tratamento do Câncer de Pele”</a:t>
            </a:r>
          </a:p>
        </p:txBody>
      </p:sp>
      <p:sp>
        <p:nvSpPr>
          <p:cNvPr id="100360" name="13 CuadroTexto"/>
          <p:cNvSpPr txBox="1">
            <a:spLocks noChangeArrowheads="1"/>
          </p:cNvSpPr>
          <p:nvPr/>
        </p:nvSpPr>
        <p:spPr bwMode="auto">
          <a:xfrm>
            <a:off x="395288" y="1268413"/>
            <a:ext cx="6624637" cy="584775"/>
          </a:xfrm>
          <a:prstGeom prst="rect">
            <a:avLst/>
          </a:prstGeom>
          <a:noFill/>
          <a:ln w="9525">
            <a:noFill/>
            <a:miter lim="800000"/>
            <a:headEnd/>
            <a:tailEnd/>
          </a:ln>
        </p:spPr>
        <p:txBody>
          <a:bodyPr>
            <a:spAutoFit/>
          </a:bodyPr>
          <a:lstStyle/>
          <a:p>
            <a:r>
              <a:rPr lang="pt-BR" sz="3200" dirty="0" smtClean="0">
                <a:latin typeface="Calibri" pitchFamily="34" charset="0"/>
              </a:rPr>
              <a:t>Real time </a:t>
            </a:r>
            <a:r>
              <a:rPr lang="pt-BR" sz="3200" dirty="0" err="1" smtClean="0">
                <a:latin typeface="Calibri" pitchFamily="34" charset="0"/>
              </a:rPr>
              <a:t>visualization</a:t>
            </a:r>
            <a:endParaRPr lang="pt-BR" sz="3200" dirty="0">
              <a:latin typeface="Calibri" pitchFamily="34" charset="0"/>
            </a:endParaRPr>
          </a:p>
        </p:txBody>
      </p:sp>
      <p:pic>
        <p:nvPicPr>
          <p:cNvPr id="4098" name="Picture 2"/>
          <p:cNvPicPr>
            <a:picLocks noChangeAspect="1" noChangeArrowheads="1"/>
          </p:cNvPicPr>
          <p:nvPr/>
        </p:nvPicPr>
        <p:blipFill>
          <a:blip r:embed="rId7"/>
          <a:srcRect l="3624" t="4865"/>
          <a:stretch>
            <a:fillRect/>
          </a:stretch>
        </p:blipFill>
        <p:spPr bwMode="auto">
          <a:xfrm>
            <a:off x="468313" y="2636838"/>
            <a:ext cx="3829050" cy="3024187"/>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8"/>
          <a:srcRect l="5854" t="8244" r="9282"/>
          <a:stretch>
            <a:fillRect/>
          </a:stretch>
        </p:blipFill>
        <p:spPr bwMode="auto">
          <a:xfrm>
            <a:off x="5003800" y="2647950"/>
            <a:ext cx="3889375" cy="3001963"/>
          </a:xfrm>
          <a:prstGeom prst="rect">
            <a:avLst/>
          </a:prstGeom>
          <a:ln>
            <a:noFill/>
          </a:ln>
          <a:effectLst>
            <a:outerShdw blurRad="292100" dist="139700" dir="2700000" algn="tl" rotWithShape="0">
              <a:srgbClr val="333333">
                <a:alpha val="65000"/>
              </a:srgbClr>
            </a:outerShdw>
          </a:effectLst>
        </p:spPr>
      </p:pic>
      <p:pic>
        <p:nvPicPr>
          <p:cNvPr id="13" name="Picture 3"/>
          <p:cNvPicPr>
            <a:picLocks noChangeAspect="1" noChangeArrowheads="1"/>
          </p:cNvPicPr>
          <p:nvPr/>
        </p:nvPicPr>
        <p:blipFill>
          <a:blip r:embed="rId9"/>
          <a:srcRect l="6612" r="8761"/>
          <a:stretch>
            <a:fillRect/>
          </a:stretch>
        </p:blipFill>
        <p:spPr bwMode="auto">
          <a:xfrm>
            <a:off x="7164388" y="1628775"/>
            <a:ext cx="1728787" cy="15986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p:cNvSpPr>
            <a:spLocks noGrp="1"/>
          </p:cNvSpPr>
          <p:nvPr>
            <p:ph type="title"/>
          </p:nvPr>
        </p:nvSpPr>
        <p:spPr/>
        <p:txBody>
          <a:bodyPr/>
          <a:lstStyle/>
          <a:p>
            <a:r>
              <a:rPr lang="pt-BR" dirty="0" err="1" smtClean="0"/>
              <a:t>Centers</a:t>
            </a:r>
            <a:r>
              <a:rPr lang="pt-BR" dirty="0" smtClean="0"/>
              <a:t> in </a:t>
            </a:r>
            <a:r>
              <a:rPr lang="pt-BR" dirty="0" err="1" smtClean="0"/>
              <a:t>Brazil</a:t>
            </a:r>
            <a:endParaRPr lang="pt-BR" dirty="0" smtClean="0"/>
          </a:p>
        </p:txBody>
      </p:sp>
      <p:graphicFrame>
        <p:nvGraphicFramePr>
          <p:cNvPr id="4" name="Gráfico 3"/>
          <p:cNvGraphicFramePr/>
          <p:nvPr/>
        </p:nvGraphicFramePr>
        <p:xfrm>
          <a:off x="179512" y="1412776"/>
          <a:ext cx="5184576" cy="3384376"/>
        </p:xfrm>
        <a:graphic>
          <a:graphicData uri="http://schemas.openxmlformats.org/drawingml/2006/chart">
            <c:chart xmlns:c="http://schemas.openxmlformats.org/drawingml/2006/chart" xmlns:r="http://schemas.openxmlformats.org/officeDocument/2006/relationships" r:id="rId3"/>
          </a:graphicData>
        </a:graphic>
      </p:graphicFrame>
      <p:pic>
        <p:nvPicPr>
          <p:cNvPr id="80900" name="Imagem 4" descr="C:\Documents and Settings\Usuario\Meus documentos\Downloads\Centros Cadastrados -Dez-2011.bmp"/>
          <p:cNvPicPr>
            <a:picLocks noChangeAspect="1" noChangeArrowheads="1"/>
          </p:cNvPicPr>
          <p:nvPr/>
        </p:nvPicPr>
        <p:blipFill>
          <a:blip r:embed="rId4"/>
          <a:srcRect/>
          <a:stretch>
            <a:fillRect/>
          </a:stretch>
        </p:blipFill>
        <p:spPr bwMode="auto">
          <a:xfrm>
            <a:off x="5423389" y="1628775"/>
            <a:ext cx="3720611" cy="3243263"/>
          </a:xfrm>
          <a:prstGeom prst="rect">
            <a:avLst/>
          </a:prstGeom>
          <a:noFill/>
          <a:ln w="9525">
            <a:solidFill>
              <a:schemeClr val="tx1"/>
            </a:solidFill>
            <a:miter lim="800000"/>
            <a:headEnd/>
            <a:tailEnd/>
          </a:ln>
        </p:spPr>
      </p:pic>
      <p:pic>
        <p:nvPicPr>
          <p:cNvPr id="80901" name="Imagem 5"/>
          <p:cNvPicPr>
            <a:picLocks noChangeAspect="1" noChangeArrowheads="1"/>
          </p:cNvPicPr>
          <p:nvPr/>
        </p:nvPicPr>
        <p:blipFill>
          <a:blip r:embed="rId5">
            <a:clrChange>
              <a:clrFrom>
                <a:srgbClr val="FFFFFF"/>
              </a:clrFrom>
              <a:clrTo>
                <a:srgbClr val="FFFFFF">
                  <a:alpha val="0"/>
                </a:srgbClr>
              </a:clrTo>
            </a:clrChange>
          </a:blip>
          <a:srcRect r="9329"/>
          <a:stretch>
            <a:fillRect/>
          </a:stretch>
        </p:blipFill>
        <p:spPr bwMode="auto">
          <a:xfrm>
            <a:off x="7740162" y="4005264"/>
            <a:ext cx="1403838" cy="871537"/>
          </a:xfrm>
          <a:prstGeom prst="rect">
            <a:avLst/>
          </a:prstGeom>
          <a:noFill/>
          <a:ln w="9525">
            <a:solidFill>
              <a:schemeClr val="tx1"/>
            </a:solidFill>
            <a:miter lim="800000"/>
            <a:headEnd/>
            <a:tailEnd/>
          </a:ln>
        </p:spPr>
      </p:pic>
      <p:sp>
        <p:nvSpPr>
          <p:cNvPr id="80902" name="CaixaDeTexto 6"/>
          <p:cNvSpPr txBox="1">
            <a:spLocks noChangeArrowheads="1"/>
          </p:cNvSpPr>
          <p:nvPr/>
        </p:nvSpPr>
        <p:spPr bwMode="auto">
          <a:xfrm>
            <a:off x="2051538" y="4797426"/>
            <a:ext cx="6509603" cy="1200329"/>
          </a:xfrm>
          <a:prstGeom prst="rect">
            <a:avLst/>
          </a:prstGeom>
          <a:noFill/>
          <a:ln w="9525">
            <a:noFill/>
            <a:miter lim="800000"/>
            <a:headEnd/>
            <a:tailEnd/>
          </a:ln>
        </p:spPr>
        <p:txBody>
          <a:bodyPr wrap="none">
            <a:spAutoFit/>
          </a:bodyPr>
          <a:lstStyle/>
          <a:p>
            <a:r>
              <a:rPr lang="pt-BR" sz="2400" i="1" dirty="0" smtClean="0"/>
              <a:t>100 </a:t>
            </a:r>
            <a:r>
              <a:rPr lang="pt-BR" sz="2400" i="1" dirty="0" err="1" smtClean="0"/>
              <a:t>localities</a:t>
            </a:r>
            <a:r>
              <a:rPr lang="pt-BR" sz="2400" i="1" dirty="0" smtClean="0"/>
              <a:t> in </a:t>
            </a:r>
            <a:r>
              <a:rPr lang="pt-BR" sz="2400" i="1" dirty="0" err="1" smtClean="0"/>
              <a:t>Brazil</a:t>
            </a:r>
            <a:endParaRPr lang="pt-BR" sz="2400" i="1" dirty="0" smtClean="0"/>
          </a:p>
          <a:p>
            <a:r>
              <a:rPr lang="pt-BR" sz="2400" i="1" dirty="0" err="1" smtClean="0"/>
              <a:t>Mexico</a:t>
            </a:r>
            <a:r>
              <a:rPr lang="pt-BR" sz="2400" i="1" dirty="0" smtClean="0"/>
              <a:t>, Cuba, Venezuela, </a:t>
            </a:r>
            <a:r>
              <a:rPr lang="pt-BR" sz="2400" i="1" dirty="0" err="1" smtClean="0"/>
              <a:t>Colombia</a:t>
            </a:r>
            <a:r>
              <a:rPr lang="pt-BR" sz="2400" i="1" dirty="0" smtClean="0"/>
              <a:t>, Equador, Chile</a:t>
            </a:r>
          </a:p>
          <a:p>
            <a:r>
              <a:rPr lang="pt-BR" sz="2400" i="1" dirty="0" smtClean="0"/>
              <a:t>Argentina, </a:t>
            </a:r>
            <a:r>
              <a:rPr lang="pt-BR" sz="2400" i="1" dirty="0" err="1" smtClean="0"/>
              <a:t>Bolivia</a:t>
            </a:r>
            <a:endParaRPr lang="pt-BR" sz="2400" i="1" dirty="0"/>
          </a:p>
        </p:txBody>
      </p:sp>
      <p:pic>
        <p:nvPicPr>
          <p:cNvPr id="80903" name="Imagem 11" descr="Imagem1.png"/>
          <p:cNvPicPr>
            <a:picLocks noChangeAspect="1"/>
          </p:cNvPicPr>
          <p:nvPr/>
        </p:nvPicPr>
        <p:blipFill>
          <a:blip r:embed="rId6">
            <a:clrChange>
              <a:clrFrom>
                <a:srgbClr val="DCDDDE"/>
              </a:clrFrom>
              <a:clrTo>
                <a:srgbClr val="DCDDDE">
                  <a:alpha val="0"/>
                </a:srgbClr>
              </a:clrTo>
            </a:clrChange>
          </a:blip>
          <a:srcRect/>
          <a:stretch>
            <a:fillRect/>
          </a:stretch>
        </p:blipFill>
        <p:spPr bwMode="auto">
          <a:xfrm>
            <a:off x="5581651" y="6188076"/>
            <a:ext cx="1839057" cy="625475"/>
          </a:xfrm>
          <a:prstGeom prst="rect">
            <a:avLst/>
          </a:prstGeom>
          <a:noFill/>
          <a:ln w="9525">
            <a:noFill/>
            <a:miter lim="800000"/>
            <a:headEnd/>
            <a:tailEnd/>
          </a:ln>
        </p:spPr>
      </p:pic>
      <p:pic>
        <p:nvPicPr>
          <p:cNvPr id="80904" name="Picture 3"/>
          <p:cNvPicPr>
            <a:picLocks noChangeAspect="1" noChangeArrowheads="1"/>
          </p:cNvPicPr>
          <p:nvPr/>
        </p:nvPicPr>
        <p:blipFill>
          <a:blip r:embed="rId7"/>
          <a:srcRect/>
          <a:stretch>
            <a:fillRect/>
          </a:stretch>
        </p:blipFill>
        <p:spPr bwMode="auto">
          <a:xfrm>
            <a:off x="252046" y="6237288"/>
            <a:ext cx="2250831" cy="476250"/>
          </a:xfrm>
          <a:prstGeom prst="rect">
            <a:avLst/>
          </a:prstGeom>
          <a:noFill/>
          <a:ln w="9525">
            <a:noFill/>
            <a:miter lim="800000"/>
            <a:headEnd/>
            <a:tailEnd/>
          </a:ln>
        </p:spPr>
      </p:pic>
      <p:pic>
        <p:nvPicPr>
          <p:cNvPr id="80905" name="Picture 6"/>
          <p:cNvPicPr>
            <a:picLocks noChangeAspect="1" noChangeArrowheads="1"/>
          </p:cNvPicPr>
          <p:nvPr/>
        </p:nvPicPr>
        <p:blipFill>
          <a:blip r:embed="rId8"/>
          <a:srcRect/>
          <a:stretch>
            <a:fillRect/>
          </a:stretch>
        </p:blipFill>
        <p:spPr bwMode="auto">
          <a:xfrm>
            <a:off x="3004039" y="6181726"/>
            <a:ext cx="2076450" cy="676275"/>
          </a:xfrm>
          <a:prstGeom prst="rect">
            <a:avLst/>
          </a:prstGeom>
          <a:noFill/>
          <a:ln w="9525">
            <a:noFill/>
            <a:miter lim="800000"/>
            <a:headEnd/>
            <a:tailEnd/>
          </a:ln>
        </p:spPr>
      </p:pic>
      <p:pic>
        <p:nvPicPr>
          <p:cNvPr id="80906" name="Imagem 4" descr="amaral_carvalho20copy[1].jpg"/>
          <p:cNvPicPr>
            <a:picLocks noChangeAspect="1" noChangeArrowheads="1"/>
          </p:cNvPicPr>
          <p:nvPr/>
        </p:nvPicPr>
        <p:blipFill>
          <a:blip r:embed="rId9"/>
          <a:srcRect/>
          <a:stretch>
            <a:fillRect/>
          </a:stretch>
        </p:blipFill>
        <p:spPr bwMode="auto">
          <a:xfrm>
            <a:off x="7920404" y="6165851"/>
            <a:ext cx="1223596" cy="525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Imagem 30" descr="C:\Documents and Settings\Usuario\Desktop\Projeto Cancer Pele\PresPrudente\DSC02036.JPG"/>
          <p:cNvPicPr>
            <a:picLocks noChangeAspect="1" noChangeArrowheads="1"/>
          </p:cNvPicPr>
          <p:nvPr/>
        </p:nvPicPr>
        <p:blipFill>
          <a:blip r:embed="rId3"/>
          <a:srcRect/>
          <a:stretch>
            <a:fillRect/>
          </a:stretch>
        </p:blipFill>
        <p:spPr bwMode="auto">
          <a:xfrm rot="1097518">
            <a:off x="6627936" y="66675"/>
            <a:ext cx="2769577" cy="2073275"/>
          </a:xfrm>
          <a:prstGeom prst="rect">
            <a:avLst/>
          </a:prstGeom>
          <a:noFill/>
          <a:ln w="9525">
            <a:noFill/>
            <a:miter lim="800000"/>
            <a:headEnd/>
            <a:tailEnd/>
          </a:ln>
        </p:spPr>
      </p:pic>
      <p:pic>
        <p:nvPicPr>
          <p:cNvPr id="81927" name="Imagem 1" descr="DSC01734"/>
          <p:cNvPicPr>
            <a:picLocks noChangeAspect="1" noChangeArrowheads="1"/>
          </p:cNvPicPr>
          <p:nvPr/>
        </p:nvPicPr>
        <p:blipFill>
          <a:blip r:embed="rId4"/>
          <a:srcRect/>
          <a:stretch>
            <a:fillRect/>
          </a:stretch>
        </p:blipFill>
        <p:spPr bwMode="auto">
          <a:xfrm rot="-784828">
            <a:off x="-170008" y="-16774"/>
            <a:ext cx="2601058" cy="1952625"/>
          </a:xfrm>
          <a:prstGeom prst="rect">
            <a:avLst/>
          </a:prstGeom>
          <a:noFill/>
          <a:ln w="9525">
            <a:noFill/>
            <a:miter lim="800000"/>
            <a:headEnd/>
            <a:tailEnd/>
          </a:ln>
        </p:spPr>
      </p:pic>
      <p:pic>
        <p:nvPicPr>
          <p:cNvPr id="81928" name="Imagem 7"/>
          <p:cNvPicPr>
            <a:picLocks noChangeAspect="1" noChangeArrowheads="1"/>
          </p:cNvPicPr>
          <p:nvPr/>
        </p:nvPicPr>
        <p:blipFill>
          <a:blip r:embed="rId5"/>
          <a:srcRect/>
          <a:stretch>
            <a:fillRect/>
          </a:stretch>
        </p:blipFill>
        <p:spPr bwMode="auto">
          <a:xfrm>
            <a:off x="2214546" y="3643314"/>
            <a:ext cx="2472103" cy="1587500"/>
          </a:xfrm>
          <a:prstGeom prst="rect">
            <a:avLst/>
          </a:prstGeom>
          <a:noFill/>
          <a:ln w="9525">
            <a:noFill/>
            <a:miter lim="800000"/>
            <a:headEnd/>
            <a:tailEnd/>
          </a:ln>
        </p:spPr>
      </p:pic>
      <p:sp>
        <p:nvSpPr>
          <p:cNvPr id="11" name="Retângulo 10"/>
          <p:cNvSpPr/>
          <p:nvPr/>
        </p:nvSpPr>
        <p:spPr>
          <a:xfrm rot="21574378">
            <a:off x="2502438" y="4654182"/>
            <a:ext cx="2883108"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Salvador-BA</a:t>
            </a:r>
          </a:p>
        </p:txBody>
      </p:sp>
      <p:pic>
        <p:nvPicPr>
          <p:cNvPr id="81930" name="Imagem 11" descr="C:\Users\user\Downloads\teresina.jpg"/>
          <p:cNvPicPr>
            <a:picLocks noChangeAspect="1" noChangeArrowheads="1"/>
          </p:cNvPicPr>
          <p:nvPr/>
        </p:nvPicPr>
        <p:blipFill>
          <a:blip r:embed="rId6"/>
          <a:srcRect/>
          <a:stretch>
            <a:fillRect/>
          </a:stretch>
        </p:blipFill>
        <p:spPr bwMode="auto">
          <a:xfrm rot="697213">
            <a:off x="2561994" y="2006065"/>
            <a:ext cx="2344615" cy="1560512"/>
          </a:xfrm>
          <a:prstGeom prst="rect">
            <a:avLst/>
          </a:prstGeom>
          <a:noFill/>
          <a:ln w="9525">
            <a:noFill/>
            <a:miter lim="800000"/>
            <a:headEnd/>
            <a:tailEnd/>
          </a:ln>
        </p:spPr>
      </p:pic>
      <p:sp>
        <p:nvSpPr>
          <p:cNvPr id="13" name="Retângulo 12"/>
          <p:cNvSpPr/>
          <p:nvPr/>
        </p:nvSpPr>
        <p:spPr>
          <a:xfrm rot="516234">
            <a:off x="2813569" y="3212741"/>
            <a:ext cx="2883108"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Teresina-PI</a:t>
            </a:r>
          </a:p>
        </p:txBody>
      </p:sp>
      <p:pic>
        <p:nvPicPr>
          <p:cNvPr id="81932" name="Imagem 13"/>
          <p:cNvPicPr>
            <a:picLocks noChangeAspect="1" noChangeArrowheads="1"/>
          </p:cNvPicPr>
          <p:nvPr/>
        </p:nvPicPr>
        <p:blipFill>
          <a:blip r:embed="rId7"/>
          <a:srcRect/>
          <a:stretch>
            <a:fillRect/>
          </a:stretch>
        </p:blipFill>
        <p:spPr bwMode="auto">
          <a:xfrm rot="-219718">
            <a:off x="342162" y="2077115"/>
            <a:ext cx="2466243" cy="1846262"/>
          </a:xfrm>
          <a:prstGeom prst="rect">
            <a:avLst/>
          </a:prstGeom>
          <a:noFill/>
          <a:ln w="9525">
            <a:noFill/>
            <a:miter lim="800000"/>
            <a:headEnd/>
            <a:tailEnd/>
          </a:ln>
        </p:spPr>
      </p:pic>
      <p:sp>
        <p:nvSpPr>
          <p:cNvPr id="15" name="Retângulo 14"/>
          <p:cNvSpPr/>
          <p:nvPr/>
        </p:nvSpPr>
        <p:spPr>
          <a:xfrm rot="21493185">
            <a:off x="294108" y="3473642"/>
            <a:ext cx="2883108"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Macau-RN</a:t>
            </a:r>
          </a:p>
        </p:txBody>
      </p:sp>
      <p:pic>
        <p:nvPicPr>
          <p:cNvPr id="81934" name="Imagem 15" descr="C:\Documents and Settings\Usuario\Desktop\Projeto Cancer Pele\Rondonopolis - MT\DSC02008.JPG"/>
          <p:cNvPicPr>
            <a:picLocks noChangeAspect="1" noChangeArrowheads="1"/>
          </p:cNvPicPr>
          <p:nvPr/>
        </p:nvPicPr>
        <p:blipFill>
          <a:blip r:embed="rId8"/>
          <a:srcRect/>
          <a:stretch>
            <a:fillRect/>
          </a:stretch>
        </p:blipFill>
        <p:spPr bwMode="auto">
          <a:xfrm>
            <a:off x="142844" y="4214818"/>
            <a:ext cx="2409092" cy="1747838"/>
          </a:xfrm>
          <a:prstGeom prst="rect">
            <a:avLst/>
          </a:prstGeom>
          <a:noFill/>
          <a:ln w="9525">
            <a:noFill/>
            <a:miter lim="800000"/>
            <a:headEnd/>
            <a:tailEnd/>
          </a:ln>
        </p:spPr>
      </p:pic>
      <p:sp>
        <p:nvSpPr>
          <p:cNvPr id="19" name="Retângulo 18"/>
          <p:cNvSpPr/>
          <p:nvPr/>
        </p:nvSpPr>
        <p:spPr>
          <a:xfrm rot="21508961">
            <a:off x="6422" y="5395905"/>
            <a:ext cx="2883108" cy="523220"/>
          </a:xfrm>
          <a:prstGeom prst="rect">
            <a:avLst/>
          </a:prstGeom>
          <a:noFill/>
        </p:spPr>
        <p:txBody>
          <a:bodyPr>
            <a:spAutoFit/>
          </a:bodyPr>
          <a:lstStyle/>
          <a:p>
            <a:pPr>
              <a:defRPr/>
            </a:pPr>
            <a:r>
              <a:rPr lang="pt-BR" sz="2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Rondonópolis-MT</a:t>
            </a:r>
          </a:p>
        </p:txBody>
      </p:sp>
      <p:pic>
        <p:nvPicPr>
          <p:cNvPr id="81936" name="Imagem 19" descr="C:\Documents and Settings\Usuario\Desktop\Projeto Cancer Pele\PresPrudente\DSC02035.JPG"/>
          <p:cNvPicPr>
            <a:picLocks noChangeAspect="1" noChangeArrowheads="1"/>
          </p:cNvPicPr>
          <p:nvPr/>
        </p:nvPicPr>
        <p:blipFill>
          <a:blip r:embed="rId9"/>
          <a:srcRect/>
          <a:stretch>
            <a:fillRect/>
          </a:stretch>
        </p:blipFill>
        <p:spPr bwMode="auto">
          <a:xfrm>
            <a:off x="4932485" y="-171450"/>
            <a:ext cx="2533650" cy="1898650"/>
          </a:xfrm>
          <a:prstGeom prst="rect">
            <a:avLst/>
          </a:prstGeom>
          <a:noFill/>
          <a:ln w="9525">
            <a:noFill/>
            <a:miter lim="800000"/>
            <a:headEnd/>
            <a:tailEnd/>
          </a:ln>
        </p:spPr>
      </p:pic>
      <p:sp>
        <p:nvSpPr>
          <p:cNvPr id="21" name="Retângulo 20"/>
          <p:cNvSpPr/>
          <p:nvPr/>
        </p:nvSpPr>
        <p:spPr>
          <a:xfrm rot="637262">
            <a:off x="5377753" y="1215443"/>
            <a:ext cx="2883108" cy="523220"/>
          </a:xfrm>
          <a:prstGeom prst="rect">
            <a:avLst/>
          </a:prstGeom>
          <a:noFill/>
        </p:spPr>
        <p:txBody>
          <a:bodyPr>
            <a:spAutoFit/>
          </a:bodyPr>
          <a:lstStyle/>
          <a:p>
            <a:pPr>
              <a:defRPr/>
            </a:pPr>
            <a:r>
              <a:rPr lang="pt-BR" sz="2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Pres. Prudente-SP</a:t>
            </a:r>
          </a:p>
        </p:txBody>
      </p:sp>
      <p:pic>
        <p:nvPicPr>
          <p:cNvPr id="81938" name="Imagem 26"/>
          <p:cNvPicPr>
            <a:picLocks noChangeAspect="1" noChangeArrowheads="1"/>
          </p:cNvPicPr>
          <p:nvPr/>
        </p:nvPicPr>
        <p:blipFill>
          <a:blip r:embed="rId10"/>
          <a:srcRect/>
          <a:stretch>
            <a:fillRect/>
          </a:stretch>
        </p:blipFill>
        <p:spPr bwMode="auto">
          <a:xfrm>
            <a:off x="4786314" y="1714488"/>
            <a:ext cx="2647950" cy="1738312"/>
          </a:xfrm>
          <a:prstGeom prst="rect">
            <a:avLst/>
          </a:prstGeom>
          <a:noFill/>
          <a:ln w="9525">
            <a:noFill/>
            <a:miter lim="800000"/>
            <a:headEnd/>
            <a:tailEnd/>
          </a:ln>
        </p:spPr>
      </p:pic>
      <p:pic>
        <p:nvPicPr>
          <p:cNvPr id="81939" name="Imagem 21" descr="DSC02135.jpg"/>
          <p:cNvPicPr>
            <a:picLocks noChangeAspect="1" noChangeArrowheads="1"/>
          </p:cNvPicPr>
          <p:nvPr/>
        </p:nvPicPr>
        <p:blipFill>
          <a:blip r:embed="rId11"/>
          <a:srcRect r="13383"/>
          <a:stretch>
            <a:fillRect/>
          </a:stretch>
        </p:blipFill>
        <p:spPr bwMode="auto">
          <a:xfrm>
            <a:off x="4929190" y="3500438"/>
            <a:ext cx="1500554" cy="1476375"/>
          </a:xfrm>
          <a:prstGeom prst="rect">
            <a:avLst/>
          </a:prstGeom>
          <a:noFill/>
          <a:ln w="9525">
            <a:noFill/>
            <a:miter lim="800000"/>
            <a:headEnd/>
            <a:tailEnd/>
          </a:ln>
        </p:spPr>
      </p:pic>
      <p:sp>
        <p:nvSpPr>
          <p:cNvPr id="23" name="Retângulo 22"/>
          <p:cNvSpPr/>
          <p:nvPr/>
        </p:nvSpPr>
        <p:spPr>
          <a:xfrm rot="546446">
            <a:off x="4666673" y="4582574"/>
            <a:ext cx="2883108" cy="523220"/>
          </a:xfrm>
          <a:prstGeom prst="rect">
            <a:avLst/>
          </a:prstGeom>
          <a:noFill/>
        </p:spPr>
        <p:txBody>
          <a:bodyPr>
            <a:spAutoFit/>
          </a:bodyPr>
          <a:lstStyle/>
          <a:p>
            <a:pPr>
              <a:defRPr/>
            </a:pPr>
            <a:r>
              <a:rPr lang="pt-BR" sz="28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Guarapuava-PR</a:t>
            </a:r>
          </a:p>
        </p:txBody>
      </p:sp>
      <p:pic>
        <p:nvPicPr>
          <p:cNvPr id="81941" name="Imagem 29" descr="C:\Documents and Settings\Usuario\Desktop\Projeto Cancer Pele\Campinas-SBO - SP\DSC01709.JPG"/>
          <p:cNvPicPr>
            <a:picLocks noChangeAspect="1" noChangeArrowheads="1"/>
          </p:cNvPicPr>
          <p:nvPr/>
        </p:nvPicPr>
        <p:blipFill>
          <a:blip r:embed="rId12"/>
          <a:srcRect/>
          <a:stretch>
            <a:fillRect/>
          </a:stretch>
        </p:blipFill>
        <p:spPr bwMode="auto">
          <a:xfrm>
            <a:off x="2340220" y="0"/>
            <a:ext cx="2649415" cy="1987550"/>
          </a:xfrm>
          <a:prstGeom prst="rect">
            <a:avLst/>
          </a:prstGeom>
          <a:noFill/>
          <a:ln w="9525">
            <a:noFill/>
            <a:miter lim="800000"/>
            <a:headEnd/>
            <a:tailEnd/>
          </a:ln>
        </p:spPr>
      </p:pic>
      <p:sp>
        <p:nvSpPr>
          <p:cNvPr id="10" name="Retângulo 9"/>
          <p:cNvSpPr/>
          <p:nvPr/>
        </p:nvSpPr>
        <p:spPr>
          <a:xfrm>
            <a:off x="285720" y="1214422"/>
            <a:ext cx="2883108"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Campinas-SP</a:t>
            </a:r>
          </a:p>
        </p:txBody>
      </p:sp>
      <p:pic>
        <p:nvPicPr>
          <p:cNvPr id="81943" name="Imagem 31"/>
          <p:cNvPicPr>
            <a:picLocks noChangeAspect="1" noChangeArrowheads="1"/>
          </p:cNvPicPr>
          <p:nvPr/>
        </p:nvPicPr>
        <p:blipFill>
          <a:blip r:embed="rId13"/>
          <a:srcRect/>
          <a:stretch>
            <a:fillRect/>
          </a:stretch>
        </p:blipFill>
        <p:spPr bwMode="auto">
          <a:xfrm>
            <a:off x="6953250" y="2357430"/>
            <a:ext cx="2190750" cy="1738313"/>
          </a:xfrm>
          <a:prstGeom prst="rect">
            <a:avLst/>
          </a:prstGeom>
          <a:noFill/>
          <a:ln w="9525">
            <a:noFill/>
            <a:miter lim="800000"/>
            <a:headEnd/>
            <a:tailEnd/>
          </a:ln>
        </p:spPr>
      </p:pic>
      <p:sp>
        <p:nvSpPr>
          <p:cNvPr id="28" name="Retângulo 27"/>
          <p:cNvSpPr/>
          <p:nvPr/>
        </p:nvSpPr>
        <p:spPr>
          <a:xfrm>
            <a:off x="5072066" y="3000372"/>
            <a:ext cx="2883108"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Maceió-AL</a:t>
            </a:r>
          </a:p>
        </p:txBody>
      </p:sp>
      <p:pic>
        <p:nvPicPr>
          <p:cNvPr id="25" name="Imagem 6" descr="DSC02656.jpg"/>
          <p:cNvPicPr>
            <a:picLocks noChangeAspect="1" noChangeArrowheads="1"/>
          </p:cNvPicPr>
          <p:nvPr/>
        </p:nvPicPr>
        <p:blipFill>
          <a:blip r:embed="rId14"/>
          <a:srcRect/>
          <a:stretch>
            <a:fillRect/>
          </a:stretch>
        </p:blipFill>
        <p:spPr bwMode="auto">
          <a:xfrm rot="-941648">
            <a:off x="6481456" y="3662489"/>
            <a:ext cx="2483827" cy="1663700"/>
          </a:xfrm>
          <a:prstGeom prst="rect">
            <a:avLst/>
          </a:prstGeom>
          <a:noFill/>
          <a:ln w="9525">
            <a:noFill/>
            <a:miter lim="800000"/>
            <a:headEnd/>
            <a:tailEnd/>
          </a:ln>
        </p:spPr>
      </p:pic>
      <p:sp>
        <p:nvSpPr>
          <p:cNvPr id="26" name="Retângulo 25"/>
          <p:cNvSpPr/>
          <p:nvPr/>
        </p:nvSpPr>
        <p:spPr>
          <a:xfrm rot="410028">
            <a:off x="6762187" y="4697548"/>
            <a:ext cx="2883108"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Votorantim-SP</a:t>
            </a:r>
          </a:p>
        </p:txBody>
      </p:sp>
      <p:pic>
        <p:nvPicPr>
          <p:cNvPr id="27" name="Imagem 14" descr="C:\Users\Mardoqueu\Documents\DOUTORADO\IFSC\projeto cancer pele\treinamento\Brasília\DSC02883.JPG"/>
          <p:cNvPicPr>
            <a:picLocks noChangeAspect="1" noChangeArrowheads="1"/>
          </p:cNvPicPr>
          <p:nvPr/>
        </p:nvPicPr>
        <p:blipFill>
          <a:blip r:embed="rId15" cstate="print"/>
          <a:srcRect/>
          <a:stretch>
            <a:fillRect/>
          </a:stretch>
        </p:blipFill>
        <p:spPr bwMode="auto">
          <a:xfrm rot="-596558">
            <a:off x="2845510" y="5113757"/>
            <a:ext cx="2287010" cy="1715158"/>
          </a:xfrm>
          <a:prstGeom prst="rect">
            <a:avLst/>
          </a:prstGeom>
          <a:noFill/>
          <a:ln w="3175">
            <a:solidFill>
              <a:schemeClr val="tx1"/>
            </a:solidFill>
            <a:miter lim="800000"/>
            <a:headEnd/>
            <a:tailEnd/>
          </a:ln>
        </p:spPr>
      </p:pic>
      <p:sp>
        <p:nvSpPr>
          <p:cNvPr id="29" name="Retângulo 28"/>
          <p:cNvSpPr/>
          <p:nvPr/>
        </p:nvSpPr>
        <p:spPr>
          <a:xfrm rot="21003442">
            <a:off x="3104752" y="6269402"/>
            <a:ext cx="2335046" cy="584775"/>
          </a:xfrm>
          <a:prstGeom prst="rect">
            <a:avLst/>
          </a:prstGeom>
          <a:noFill/>
        </p:spPr>
        <p:txBody>
          <a:bodyPr wrap="square">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Brasília-DF</a:t>
            </a:r>
          </a:p>
        </p:txBody>
      </p:sp>
      <p:pic>
        <p:nvPicPr>
          <p:cNvPr id="30" name="Imagem 3" descr="C:\Users\reuniao\Desktop\fotos de treinamentos\fotos-treinamento-curitiva\DSC02270.JPG"/>
          <p:cNvPicPr>
            <a:picLocks noChangeAspect="1" noChangeArrowheads="1"/>
          </p:cNvPicPr>
          <p:nvPr/>
        </p:nvPicPr>
        <p:blipFill>
          <a:blip r:embed="rId16" cstate="print"/>
          <a:srcRect/>
          <a:stretch>
            <a:fillRect/>
          </a:stretch>
        </p:blipFill>
        <p:spPr bwMode="auto">
          <a:xfrm rot="1499642">
            <a:off x="5148655" y="5284540"/>
            <a:ext cx="1877251" cy="1407590"/>
          </a:xfrm>
          <a:prstGeom prst="rect">
            <a:avLst/>
          </a:prstGeom>
          <a:noFill/>
          <a:ln w="9525">
            <a:noFill/>
            <a:miter lim="800000"/>
            <a:headEnd/>
            <a:tailEnd/>
          </a:ln>
        </p:spPr>
      </p:pic>
      <p:sp>
        <p:nvSpPr>
          <p:cNvPr id="31" name="Retângulo 30"/>
          <p:cNvSpPr/>
          <p:nvPr/>
        </p:nvSpPr>
        <p:spPr>
          <a:xfrm rot="1604426">
            <a:off x="5022038" y="6218616"/>
            <a:ext cx="2059924" cy="584775"/>
          </a:xfrm>
          <a:prstGeom prst="rect">
            <a:avLst/>
          </a:prstGeom>
          <a:noFill/>
        </p:spPr>
        <p:txBody>
          <a:bodyPr wrap="square">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Curitiba-PR</a:t>
            </a:r>
          </a:p>
        </p:txBody>
      </p:sp>
      <p:pic>
        <p:nvPicPr>
          <p:cNvPr id="32" name="Imagem 8" descr="C:\Users\Mardoqueu\Desktop\rerelatriodemato\DSC00106.JPG"/>
          <p:cNvPicPr>
            <a:picLocks noChangeAspect="1" noChangeArrowheads="1"/>
          </p:cNvPicPr>
          <p:nvPr/>
        </p:nvPicPr>
        <p:blipFill>
          <a:blip r:embed="rId17" cstate="print"/>
          <a:srcRect t="16716" r="4181"/>
          <a:stretch>
            <a:fillRect/>
          </a:stretch>
        </p:blipFill>
        <p:spPr bwMode="auto">
          <a:xfrm>
            <a:off x="214282" y="5857892"/>
            <a:ext cx="1836887" cy="1199006"/>
          </a:xfrm>
          <a:prstGeom prst="rect">
            <a:avLst/>
          </a:prstGeom>
          <a:noFill/>
          <a:ln w="3175">
            <a:noFill/>
            <a:miter lim="800000"/>
            <a:headEnd/>
            <a:tailEnd/>
          </a:ln>
        </p:spPr>
      </p:pic>
      <p:sp>
        <p:nvSpPr>
          <p:cNvPr id="33" name="Retângulo 32"/>
          <p:cNvSpPr/>
          <p:nvPr/>
        </p:nvSpPr>
        <p:spPr>
          <a:xfrm rot="79513">
            <a:off x="220767" y="6565612"/>
            <a:ext cx="2075835" cy="584775"/>
          </a:xfrm>
          <a:prstGeom prst="rect">
            <a:avLst/>
          </a:prstGeom>
          <a:noFill/>
        </p:spPr>
        <p:txBody>
          <a:bodyPr wrap="square">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Matão-SP</a:t>
            </a:r>
          </a:p>
        </p:txBody>
      </p:sp>
      <p:pic>
        <p:nvPicPr>
          <p:cNvPr id="34" name="Imagem 9" descr="C:\Users\reuniao\AppData\Local\Microsoft\Windows\Temporary Internet Files\Content.Word\DSC02860.jpg"/>
          <p:cNvPicPr>
            <a:picLocks noChangeAspect="1" noChangeArrowheads="1"/>
          </p:cNvPicPr>
          <p:nvPr/>
        </p:nvPicPr>
        <p:blipFill>
          <a:blip r:embed="rId18" cstate="print"/>
          <a:srcRect/>
          <a:stretch>
            <a:fillRect/>
          </a:stretch>
        </p:blipFill>
        <p:spPr bwMode="auto">
          <a:xfrm rot="-392219">
            <a:off x="7504222" y="5284681"/>
            <a:ext cx="1500937" cy="1492735"/>
          </a:xfrm>
          <a:prstGeom prst="rect">
            <a:avLst/>
          </a:prstGeom>
          <a:noFill/>
          <a:ln w="9525">
            <a:noFill/>
            <a:miter lim="800000"/>
            <a:headEnd/>
            <a:tailEnd/>
          </a:ln>
        </p:spPr>
      </p:pic>
      <p:sp>
        <p:nvSpPr>
          <p:cNvPr id="35" name="Retângulo 34"/>
          <p:cNvSpPr/>
          <p:nvPr/>
        </p:nvSpPr>
        <p:spPr>
          <a:xfrm rot="21250127">
            <a:off x="7102398" y="6059306"/>
            <a:ext cx="2017115" cy="584775"/>
          </a:xfrm>
          <a:prstGeom prst="rect">
            <a:avLst/>
          </a:prstGeom>
          <a:noFill/>
        </p:spPr>
        <p:txBody>
          <a:bodyPr wrap="square">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Cuiabá-MT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m 12" descr="Imagem1.png"/>
          <p:cNvPicPr>
            <a:picLocks noChangeAspect="1"/>
          </p:cNvPicPr>
          <p:nvPr/>
        </p:nvPicPr>
        <p:blipFill>
          <a:blip r:embed="rId2">
            <a:clrChange>
              <a:clrFrom>
                <a:srgbClr val="DCDDDE"/>
              </a:clrFrom>
              <a:clrTo>
                <a:srgbClr val="DCDDDE">
                  <a:alpha val="0"/>
                </a:srgbClr>
              </a:clrTo>
            </a:clrChange>
          </a:blip>
          <a:srcRect/>
          <a:stretch>
            <a:fillRect/>
          </a:stretch>
        </p:blipFill>
        <p:spPr bwMode="auto">
          <a:xfrm>
            <a:off x="5581651" y="6188076"/>
            <a:ext cx="1839057" cy="625475"/>
          </a:xfrm>
          <a:prstGeom prst="rect">
            <a:avLst/>
          </a:prstGeom>
          <a:noFill/>
          <a:ln w="9525">
            <a:noFill/>
            <a:miter lim="800000"/>
            <a:headEnd/>
            <a:tailEnd/>
          </a:ln>
        </p:spPr>
      </p:pic>
      <p:pic>
        <p:nvPicPr>
          <p:cNvPr id="83971" name="Picture 3"/>
          <p:cNvPicPr>
            <a:picLocks noChangeAspect="1" noChangeArrowheads="1"/>
          </p:cNvPicPr>
          <p:nvPr/>
        </p:nvPicPr>
        <p:blipFill>
          <a:blip r:embed="rId3"/>
          <a:srcRect/>
          <a:stretch>
            <a:fillRect/>
          </a:stretch>
        </p:blipFill>
        <p:spPr bwMode="auto">
          <a:xfrm>
            <a:off x="252046" y="6237288"/>
            <a:ext cx="2250831" cy="476250"/>
          </a:xfrm>
          <a:prstGeom prst="rect">
            <a:avLst/>
          </a:prstGeom>
          <a:noFill/>
          <a:ln w="9525">
            <a:noFill/>
            <a:miter lim="800000"/>
            <a:headEnd/>
            <a:tailEnd/>
          </a:ln>
        </p:spPr>
      </p:pic>
      <p:pic>
        <p:nvPicPr>
          <p:cNvPr id="83972" name="Picture 6"/>
          <p:cNvPicPr>
            <a:picLocks noChangeAspect="1" noChangeArrowheads="1"/>
          </p:cNvPicPr>
          <p:nvPr/>
        </p:nvPicPr>
        <p:blipFill>
          <a:blip r:embed="rId4"/>
          <a:srcRect/>
          <a:stretch>
            <a:fillRect/>
          </a:stretch>
        </p:blipFill>
        <p:spPr bwMode="auto">
          <a:xfrm>
            <a:off x="3004039" y="6181726"/>
            <a:ext cx="2076450" cy="676275"/>
          </a:xfrm>
          <a:prstGeom prst="rect">
            <a:avLst/>
          </a:prstGeom>
          <a:noFill/>
          <a:ln w="9525">
            <a:noFill/>
            <a:miter lim="800000"/>
            <a:headEnd/>
            <a:tailEnd/>
          </a:ln>
        </p:spPr>
      </p:pic>
      <p:pic>
        <p:nvPicPr>
          <p:cNvPr id="83973" name="Imagem 4" descr="amaral_carvalho20copy[1].jpg"/>
          <p:cNvPicPr>
            <a:picLocks noChangeAspect="1" noChangeArrowheads="1"/>
          </p:cNvPicPr>
          <p:nvPr/>
        </p:nvPicPr>
        <p:blipFill>
          <a:blip r:embed="rId5"/>
          <a:srcRect/>
          <a:stretch>
            <a:fillRect/>
          </a:stretch>
        </p:blipFill>
        <p:spPr bwMode="auto">
          <a:xfrm>
            <a:off x="7920404" y="6330950"/>
            <a:ext cx="1223596" cy="527050"/>
          </a:xfrm>
          <a:prstGeom prst="rect">
            <a:avLst/>
          </a:prstGeom>
          <a:noFill/>
          <a:ln w="9525">
            <a:noFill/>
            <a:miter lim="800000"/>
            <a:headEnd/>
            <a:tailEnd/>
          </a:ln>
        </p:spPr>
      </p:pic>
      <p:pic>
        <p:nvPicPr>
          <p:cNvPr id="83974" name="Picture 6" descr="E:\cancer_pele\fotos\DSC01408.JPG"/>
          <p:cNvPicPr>
            <a:picLocks noChangeAspect="1" noChangeArrowheads="1"/>
          </p:cNvPicPr>
          <p:nvPr/>
        </p:nvPicPr>
        <p:blipFill>
          <a:blip r:embed="rId6"/>
          <a:srcRect/>
          <a:stretch>
            <a:fillRect/>
          </a:stretch>
        </p:blipFill>
        <p:spPr bwMode="auto">
          <a:xfrm>
            <a:off x="939313" y="214314"/>
            <a:ext cx="3500803" cy="2625725"/>
          </a:xfrm>
          <a:prstGeom prst="rect">
            <a:avLst/>
          </a:prstGeom>
          <a:noFill/>
          <a:ln w="9525">
            <a:noFill/>
            <a:miter lim="800000"/>
            <a:headEnd/>
            <a:tailEnd/>
          </a:ln>
        </p:spPr>
      </p:pic>
      <p:pic>
        <p:nvPicPr>
          <p:cNvPr id="83975" name="Picture 8" descr="E:\cancer_pele\fotos\DSC01412.JPG"/>
          <p:cNvPicPr>
            <a:picLocks noChangeAspect="1" noChangeArrowheads="1"/>
          </p:cNvPicPr>
          <p:nvPr/>
        </p:nvPicPr>
        <p:blipFill>
          <a:blip r:embed="rId7"/>
          <a:srcRect/>
          <a:stretch>
            <a:fillRect/>
          </a:stretch>
        </p:blipFill>
        <p:spPr bwMode="auto">
          <a:xfrm>
            <a:off x="4582259" y="214314"/>
            <a:ext cx="3490546" cy="2617787"/>
          </a:xfrm>
          <a:prstGeom prst="rect">
            <a:avLst/>
          </a:prstGeom>
          <a:noFill/>
          <a:ln w="9525">
            <a:noFill/>
            <a:miter lim="800000"/>
            <a:headEnd/>
            <a:tailEnd/>
          </a:ln>
        </p:spPr>
      </p:pic>
      <p:pic>
        <p:nvPicPr>
          <p:cNvPr id="83976" name="Picture 9" descr="E:\cancer_pele\fotos\DSC01417.JPG"/>
          <p:cNvPicPr>
            <a:picLocks noChangeAspect="1" noChangeArrowheads="1"/>
          </p:cNvPicPr>
          <p:nvPr/>
        </p:nvPicPr>
        <p:blipFill>
          <a:blip r:embed="rId8"/>
          <a:srcRect/>
          <a:stretch>
            <a:fillRect/>
          </a:stretch>
        </p:blipFill>
        <p:spPr bwMode="auto">
          <a:xfrm>
            <a:off x="939312" y="3554413"/>
            <a:ext cx="3429000" cy="2571750"/>
          </a:xfrm>
          <a:prstGeom prst="rect">
            <a:avLst/>
          </a:prstGeom>
          <a:noFill/>
          <a:ln w="9525">
            <a:noFill/>
            <a:miter lim="800000"/>
            <a:headEnd/>
            <a:tailEnd/>
          </a:ln>
        </p:spPr>
      </p:pic>
      <p:pic>
        <p:nvPicPr>
          <p:cNvPr id="83977" name="Picture 10" descr="E:\cancer_pele\fotos\DSC01419.JPG"/>
          <p:cNvPicPr>
            <a:picLocks noChangeAspect="1" noChangeArrowheads="1"/>
          </p:cNvPicPr>
          <p:nvPr/>
        </p:nvPicPr>
        <p:blipFill>
          <a:blip r:embed="rId9"/>
          <a:srcRect/>
          <a:stretch>
            <a:fillRect/>
          </a:stretch>
        </p:blipFill>
        <p:spPr bwMode="auto">
          <a:xfrm>
            <a:off x="4582258" y="3554413"/>
            <a:ext cx="3452446" cy="2589212"/>
          </a:xfrm>
          <a:prstGeom prst="rect">
            <a:avLst/>
          </a:prstGeom>
          <a:noFill/>
          <a:ln w="9525">
            <a:noFill/>
            <a:miter lim="800000"/>
            <a:headEnd/>
            <a:tailEnd/>
          </a:ln>
        </p:spPr>
      </p:pic>
      <p:sp>
        <p:nvSpPr>
          <p:cNvPr id="11" name="Retângulo 10"/>
          <p:cNvSpPr/>
          <p:nvPr/>
        </p:nvSpPr>
        <p:spPr>
          <a:xfrm>
            <a:off x="2799698" y="214290"/>
            <a:ext cx="3429024"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Rio de Janeiro - RJ</a:t>
            </a:r>
          </a:p>
        </p:txBody>
      </p:sp>
      <p:sp>
        <p:nvSpPr>
          <p:cNvPr id="12" name="Retângulo 11"/>
          <p:cNvSpPr/>
          <p:nvPr/>
        </p:nvSpPr>
        <p:spPr>
          <a:xfrm>
            <a:off x="2772402" y="3500438"/>
            <a:ext cx="3429024" cy="584775"/>
          </a:xfrm>
          <a:prstGeom prst="rect">
            <a:avLst/>
          </a:prstGeom>
          <a:noFill/>
        </p:spPr>
        <p:txBody>
          <a:bodyPr>
            <a:spAutoFit/>
          </a:bodyPr>
          <a:lstStyle/>
          <a:p>
            <a:pPr>
              <a:defRPr/>
            </a:pPr>
            <a:r>
              <a:rPr lang="pt-BR"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rial" pitchFamily="34" charset="0"/>
              </a:rPr>
              <a:t>Niterói- RJ</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Número de Slide 5"/>
          <p:cNvSpPr>
            <a:spLocks noGrp="1"/>
          </p:cNvSpPr>
          <p:nvPr>
            <p:ph type="sldNum" sz="quarter" idx="12"/>
          </p:nvPr>
        </p:nvSpPr>
        <p:spPr>
          <a:noFill/>
        </p:spPr>
        <p:txBody>
          <a:bodyPr/>
          <a:lstStyle/>
          <a:p>
            <a:fld id="{6F7075CA-8C70-4D76-BEAF-9FF2ACC8A635}" type="slidenum">
              <a:rPr lang="pt-BR" smtClean="0"/>
              <a:pPr/>
              <a:t>9</a:t>
            </a:fld>
            <a:endParaRPr lang="pt-BR" smtClean="0"/>
          </a:p>
        </p:txBody>
      </p:sp>
      <p:pic>
        <p:nvPicPr>
          <p:cNvPr id="12294" name="Picture 6"/>
          <p:cNvPicPr>
            <a:picLocks noChangeAspect="1" noChangeArrowheads="1"/>
          </p:cNvPicPr>
          <p:nvPr/>
        </p:nvPicPr>
        <p:blipFill>
          <a:blip r:embed="rId2" cstate="print"/>
          <a:srcRect t="22793"/>
          <a:stretch>
            <a:fillRect/>
          </a:stretch>
        </p:blipFill>
        <p:spPr bwMode="auto">
          <a:xfrm>
            <a:off x="6774332" y="1384069"/>
            <a:ext cx="2369668" cy="1331204"/>
          </a:xfrm>
          <a:prstGeom prst="rect">
            <a:avLst/>
          </a:prstGeom>
          <a:ln>
            <a:noFill/>
          </a:ln>
          <a:effectLst>
            <a:softEdge rad="112500"/>
          </a:effectLst>
        </p:spPr>
      </p:pic>
      <p:pic>
        <p:nvPicPr>
          <p:cNvPr id="12295" name="Picture 7"/>
          <p:cNvPicPr>
            <a:picLocks noChangeAspect="1" noChangeArrowheads="1"/>
          </p:cNvPicPr>
          <p:nvPr/>
        </p:nvPicPr>
        <p:blipFill>
          <a:blip r:embed="rId3"/>
          <a:srcRect/>
          <a:stretch>
            <a:fillRect/>
          </a:stretch>
        </p:blipFill>
        <p:spPr bwMode="auto">
          <a:xfrm>
            <a:off x="4380035" y="0"/>
            <a:ext cx="1764323" cy="1347788"/>
          </a:xfrm>
          <a:prstGeom prst="rect">
            <a:avLst/>
          </a:prstGeom>
          <a:ln>
            <a:noFill/>
          </a:ln>
          <a:effectLst>
            <a:outerShdw blurRad="292100" dist="139700" dir="2700000" algn="tl" rotWithShape="0">
              <a:srgbClr val="333333">
                <a:alpha val="65000"/>
              </a:srgbClr>
            </a:outerShdw>
          </a:effectLst>
        </p:spPr>
      </p:pic>
      <p:pic>
        <p:nvPicPr>
          <p:cNvPr id="7173" name="Picture 8" descr="C:\cepid-cepofII-2014\Material relatorio 2018\fotos equipes\Foto Grupo Araraquara.jpg"/>
          <p:cNvPicPr>
            <a:picLocks noChangeAspect="1" noChangeArrowheads="1"/>
          </p:cNvPicPr>
          <p:nvPr/>
        </p:nvPicPr>
        <p:blipFill>
          <a:blip r:embed="rId4" cstate="print"/>
          <a:srcRect l="6805" t="19720" r="12566"/>
          <a:stretch>
            <a:fillRect/>
          </a:stretch>
        </p:blipFill>
        <p:spPr bwMode="auto">
          <a:xfrm>
            <a:off x="1016977" y="1463675"/>
            <a:ext cx="1648558" cy="1333500"/>
          </a:xfrm>
          <a:prstGeom prst="rect">
            <a:avLst/>
          </a:prstGeom>
          <a:noFill/>
          <a:ln w="9525">
            <a:noFill/>
            <a:miter lim="800000"/>
            <a:headEnd/>
            <a:tailEnd/>
          </a:ln>
        </p:spPr>
      </p:pic>
      <p:pic>
        <p:nvPicPr>
          <p:cNvPr id="7174" name="Picture 9" descr="C:\cepid-cepofII-2014\Material relatorio 2018\fotos equipes\0.jpg"/>
          <p:cNvPicPr>
            <a:picLocks noChangeAspect="1" noChangeArrowheads="1"/>
          </p:cNvPicPr>
          <p:nvPr/>
        </p:nvPicPr>
        <p:blipFill>
          <a:blip r:embed="rId5"/>
          <a:srcRect/>
          <a:stretch>
            <a:fillRect/>
          </a:stretch>
        </p:blipFill>
        <p:spPr bwMode="auto">
          <a:xfrm>
            <a:off x="1197220" y="4032250"/>
            <a:ext cx="1817077" cy="1271588"/>
          </a:xfrm>
          <a:prstGeom prst="rect">
            <a:avLst/>
          </a:prstGeom>
          <a:noFill/>
          <a:ln w="9525">
            <a:noFill/>
            <a:miter lim="800000"/>
            <a:headEnd/>
            <a:tailEnd/>
          </a:ln>
        </p:spPr>
      </p:pic>
      <p:pic>
        <p:nvPicPr>
          <p:cNvPr id="7175" name="Picture 11" descr="C:\cepid-cepofII-2014\Material relatorio 2018\fotos equipes\bec1-extra.jpg"/>
          <p:cNvPicPr>
            <a:picLocks noChangeAspect="1" noChangeArrowheads="1"/>
          </p:cNvPicPr>
          <p:nvPr/>
        </p:nvPicPr>
        <p:blipFill>
          <a:blip r:embed="rId6"/>
          <a:srcRect t="11757"/>
          <a:stretch>
            <a:fillRect/>
          </a:stretch>
        </p:blipFill>
        <p:spPr bwMode="auto">
          <a:xfrm>
            <a:off x="2376854" y="2933700"/>
            <a:ext cx="1818543" cy="977900"/>
          </a:xfrm>
          <a:prstGeom prst="rect">
            <a:avLst/>
          </a:prstGeom>
          <a:noFill/>
          <a:ln w="9525">
            <a:noFill/>
            <a:miter lim="800000"/>
            <a:headEnd/>
            <a:tailEnd/>
          </a:ln>
        </p:spPr>
      </p:pic>
      <p:pic>
        <p:nvPicPr>
          <p:cNvPr id="7176" name="Picture 13" descr="C:\cepid-cepofII-2014\Material relatorio 2018\fotos equipes\foto bec-mix.jpg"/>
          <p:cNvPicPr>
            <a:picLocks noChangeAspect="1" noChangeArrowheads="1"/>
          </p:cNvPicPr>
          <p:nvPr/>
        </p:nvPicPr>
        <p:blipFill>
          <a:blip r:embed="rId7" cstate="print"/>
          <a:srcRect t="23810"/>
          <a:stretch>
            <a:fillRect/>
          </a:stretch>
        </p:blipFill>
        <p:spPr bwMode="auto">
          <a:xfrm>
            <a:off x="4314093" y="2917825"/>
            <a:ext cx="1850781" cy="1146175"/>
          </a:xfrm>
          <a:prstGeom prst="rect">
            <a:avLst/>
          </a:prstGeom>
          <a:noFill/>
          <a:ln w="9525">
            <a:noFill/>
            <a:miter lim="800000"/>
            <a:headEnd/>
            <a:tailEnd/>
          </a:ln>
        </p:spPr>
      </p:pic>
      <p:pic>
        <p:nvPicPr>
          <p:cNvPr id="7177" name="Picture 14" descr="C:\cepid-cepofII-2014\Material relatorio 2018\fotos equipes\grupo de Síntese dos Fotossensibilizadores-  UFSCar - Kleber T de Oliveira (5).JPG"/>
          <p:cNvPicPr>
            <a:picLocks noChangeAspect="1" noChangeArrowheads="1"/>
          </p:cNvPicPr>
          <p:nvPr/>
        </p:nvPicPr>
        <p:blipFill>
          <a:blip r:embed="rId8"/>
          <a:srcRect l="19090" t="20000" b="12752"/>
          <a:stretch>
            <a:fillRect/>
          </a:stretch>
        </p:blipFill>
        <p:spPr bwMode="auto">
          <a:xfrm>
            <a:off x="2183423" y="0"/>
            <a:ext cx="1985597" cy="1341438"/>
          </a:xfrm>
          <a:prstGeom prst="rect">
            <a:avLst/>
          </a:prstGeom>
          <a:noFill/>
          <a:ln w="9525">
            <a:noFill/>
            <a:miter lim="800000"/>
            <a:headEnd/>
            <a:tailEnd/>
          </a:ln>
        </p:spPr>
      </p:pic>
      <p:pic>
        <p:nvPicPr>
          <p:cNvPr id="7178" name="Imagem 14" descr="C:\Users\Usuário\Downloads\IMG_0844.JPG"/>
          <p:cNvPicPr>
            <a:picLocks noChangeAspect="1" noChangeArrowheads="1"/>
          </p:cNvPicPr>
          <p:nvPr/>
        </p:nvPicPr>
        <p:blipFill>
          <a:blip r:embed="rId9"/>
          <a:srcRect l="6000" t="37640" b="16707"/>
          <a:stretch>
            <a:fillRect/>
          </a:stretch>
        </p:blipFill>
        <p:spPr bwMode="auto">
          <a:xfrm>
            <a:off x="153866" y="2892425"/>
            <a:ext cx="2155580" cy="1104900"/>
          </a:xfrm>
          <a:prstGeom prst="rect">
            <a:avLst/>
          </a:prstGeom>
          <a:noFill/>
          <a:ln w="9525">
            <a:noFill/>
            <a:miter lim="800000"/>
            <a:headEnd/>
            <a:tailEnd/>
          </a:ln>
        </p:spPr>
      </p:pic>
      <p:pic>
        <p:nvPicPr>
          <p:cNvPr id="7179" name="Picture 15" descr="C:\cepid-cepofII-2014\Material relatorio 2018\fotos equipes\equipe Santa Casa (1).jpg"/>
          <p:cNvPicPr>
            <a:picLocks noChangeAspect="1" noChangeArrowheads="1"/>
          </p:cNvPicPr>
          <p:nvPr/>
        </p:nvPicPr>
        <p:blipFill>
          <a:blip r:embed="rId10"/>
          <a:srcRect/>
          <a:stretch>
            <a:fillRect/>
          </a:stretch>
        </p:blipFill>
        <p:spPr bwMode="auto">
          <a:xfrm>
            <a:off x="6280638" y="2933700"/>
            <a:ext cx="1994389" cy="1090613"/>
          </a:xfrm>
          <a:prstGeom prst="rect">
            <a:avLst/>
          </a:prstGeom>
          <a:noFill/>
          <a:ln w="9525">
            <a:noFill/>
            <a:miter lim="800000"/>
            <a:headEnd/>
            <a:tailEnd/>
          </a:ln>
        </p:spPr>
      </p:pic>
      <p:pic>
        <p:nvPicPr>
          <p:cNvPr id="12304" name="Picture 16"/>
          <p:cNvPicPr>
            <a:picLocks noChangeAspect="1" noChangeArrowheads="1"/>
          </p:cNvPicPr>
          <p:nvPr/>
        </p:nvPicPr>
        <p:blipFill>
          <a:blip r:embed="rId11"/>
          <a:srcRect/>
          <a:stretch>
            <a:fillRect/>
          </a:stretch>
        </p:blipFill>
        <p:spPr bwMode="auto">
          <a:xfrm>
            <a:off x="1954823" y="5372100"/>
            <a:ext cx="1899138" cy="1169988"/>
          </a:xfrm>
          <a:prstGeom prst="rect">
            <a:avLst/>
          </a:prstGeom>
          <a:ln>
            <a:noFill/>
          </a:ln>
          <a:effectLst>
            <a:outerShdw blurRad="292100" dist="139700" dir="2700000" algn="tl" rotWithShape="0">
              <a:srgbClr val="333333">
                <a:alpha val="65000"/>
              </a:srgbClr>
            </a:outerShdw>
          </a:effectLst>
        </p:spPr>
      </p:pic>
      <p:pic>
        <p:nvPicPr>
          <p:cNvPr id="7181" name="Picture 16" descr="Resultado de imagem para equipe cepof"/>
          <p:cNvPicPr>
            <a:picLocks noChangeAspect="1" noChangeArrowheads="1"/>
          </p:cNvPicPr>
          <p:nvPr/>
        </p:nvPicPr>
        <p:blipFill>
          <a:blip r:embed="rId12"/>
          <a:srcRect/>
          <a:stretch>
            <a:fillRect/>
          </a:stretch>
        </p:blipFill>
        <p:spPr bwMode="auto">
          <a:xfrm>
            <a:off x="4041531" y="5418138"/>
            <a:ext cx="2318238" cy="1223962"/>
          </a:xfrm>
          <a:prstGeom prst="rect">
            <a:avLst/>
          </a:prstGeom>
          <a:noFill/>
          <a:ln w="9525">
            <a:noFill/>
            <a:miter lim="800000"/>
            <a:headEnd/>
            <a:tailEnd/>
          </a:ln>
        </p:spPr>
      </p:pic>
      <p:pic>
        <p:nvPicPr>
          <p:cNvPr id="7182" name="Picture 18" descr="Equipe do BAS, coordenado pelos professores Luciano Rosa e Francine Rosa"/>
          <p:cNvPicPr>
            <a:picLocks noChangeAspect="1" noChangeArrowheads="1"/>
          </p:cNvPicPr>
          <p:nvPr/>
        </p:nvPicPr>
        <p:blipFill>
          <a:blip r:embed="rId13"/>
          <a:srcRect/>
          <a:stretch>
            <a:fillRect/>
          </a:stretch>
        </p:blipFill>
        <p:spPr bwMode="auto">
          <a:xfrm>
            <a:off x="6664569" y="5334001"/>
            <a:ext cx="1648558" cy="1343025"/>
          </a:xfrm>
          <a:prstGeom prst="rect">
            <a:avLst/>
          </a:prstGeom>
          <a:noFill/>
          <a:ln w="9525">
            <a:noFill/>
            <a:miter lim="800000"/>
            <a:headEnd/>
            <a:tailEnd/>
          </a:ln>
        </p:spPr>
      </p:pic>
      <p:pic>
        <p:nvPicPr>
          <p:cNvPr id="7183" name="Imagem 16" descr="diagnostico.jpg"/>
          <p:cNvPicPr>
            <a:picLocks noChangeAspect="1"/>
          </p:cNvPicPr>
          <p:nvPr/>
        </p:nvPicPr>
        <p:blipFill>
          <a:blip r:embed="rId14" cstate="print">
            <a:lum bright="10000"/>
          </a:blip>
          <a:srcRect/>
          <a:stretch>
            <a:fillRect/>
          </a:stretch>
        </p:blipFill>
        <p:spPr bwMode="auto">
          <a:xfrm>
            <a:off x="303335" y="0"/>
            <a:ext cx="1732085" cy="1295400"/>
          </a:xfrm>
          <a:prstGeom prst="rect">
            <a:avLst/>
          </a:prstGeom>
          <a:noFill/>
          <a:ln w="9525">
            <a:noFill/>
            <a:miter lim="800000"/>
            <a:headEnd/>
            <a:tailEnd/>
          </a:ln>
        </p:spPr>
      </p:pic>
      <p:pic>
        <p:nvPicPr>
          <p:cNvPr id="7184" name="Imagem 17" descr="PDTteam.jpg"/>
          <p:cNvPicPr>
            <a:picLocks noChangeAspect="1"/>
          </p:cNvPicPr>
          <p:nvPr/>
        </p:nvPicPr>
        <p:blipFill>
          <a:blip r:embed="rId15"/>
          <a:srcRect t="20599"/>
          <a:stretch>
            <a:fillRect/>
          </a:stretch>
        </p:blipFill>
        <p:spPr bwMode="auto">
          <a:xfrm>
            <a:off x="6652846" y="0"/>
            <a:ext cx="2082312" cy="1460500"/>
          </a:xfrm>
          <a:prstGeom prst="rect">
            <a:avLst/>
          </a:prstGeom>
          <a:noFill/>
          <a:ln w="9525">
            <a:noFill/>
            <a:miter lim="800000"/>
            <a:headEnd/>
            <a:tailEnd/>
          </a:ln>
        </p:spPr>
      </p:pic>
      <p:pic>
        <p:nvPicPr>
          <p:cNvPr id="7185" name="Imagem 18" descr="Equipe Clinica.jpg"/>
          <p:cNvPicPr>
            <a:picLocks noChangeAspect="1"/>
          </p:cNvPicPr>
          <p:nvPr/>
        </p:nvPicPr>
        <p:blipFill>
          <a:blip r:embed="rId16"/>
          <a:srcRect/>
          <a:stretch>
            <a:fillRect/>
          </a:stretch>
        </p:blipFill>
        <p:spPr bwMode="auto">
          <a:xfrm>
            <a:off x="0" y="5345113"/>
            <a:ext cx="1872762" cy="1263650"/>
          </a:xfrm>
          <a:prstGeom prst="rect">
            <a:avLst/>
          </a:prstGeom>
          <a:noFill/>
          <a:ln w="9525">
            <a:noFill/>
            <a:miter lim="800000"/>
            <a:headEnd/>
            <a:tailEnd/>
          </a:ln>
        </p:spPr>
      </p:pic>
      <p:pic>
        <p:nvPicPr>
          <p:cNvPr id="7186" name="Imagem 19" descr="Grupo do Chico.jpg"/>
          <p:cNvPicPr>
            <a:picLocks noChangeAspect="1"/>
          </p:cNvPicPr>
          <p:nvPr/>
        </p:nvPicPr>
        <p:blipFill>
          <a:blip r:embed="rId17" cstate="print"/>
          <a:srcRect l="8263" t="2402" r="4326"/>
          <a:stretch>
            <a:fillRect/>
          </a:stretch>
        </p:blipFill>
        <p:spPr bwMode="auto">
          <a:xfrm>
            <a:off x="3707424" y="4090989"/>
            <a:ext cx="1727689" cy="1176337"/>
          </a:xfrm>
          <a:prstGeom prst="rect">
            <a:avLst/>
          </a:prstGeom>
          <a:noFill/>
          <a:ln w="9525">
            <a:noFill/>
            <a:miter lim="800000"/>
            <a:headEnd/>
            <a:tailEnd/>
          </a:ln>
        </p:spPr>
      </p:pic>
      <p:pic>
        <p:nvPicPr>
          <p:cNvPr id="7187" name="Imagem 20" descr="Jaú.jpg"/>
          <p:cNvPicPr>
            <a:picLocks noChangeAspect="1"/>
          </p:cNvPicPr>
          <p:nvPr/>
        </p:nvPicPr>
        <p:blipFill>
          <a:blip r:embed="rId18"/>
          <a:srcRect/>
          <a:stretch>
            <a:fillRect/>
          </a:stretch>
        </p:blipFill>
        <p:spPr bwMode="auto">
          <a:xfrm>
            <a:off x="6422782" y="4092575"/>
            <a:ext cx="1378926" cy="1144588"/>
          </a:xfrm>
          <a:prstGeom prst="rect">
            <a:avLst/>
          </a:prstGeom>
          <a:noFill/>
          <a:ln w="9525">
            <a:noFill/>
            <a:miter lim="800000"/>
            <a:headEnd/>
            <a:tailEnd/>
          </a:ln>
        </p:spPr>
      </p:pic>
      <p:pic>
        <p:nvPicPr>
          <p:cNvPr id="7188" name="Picture 2" descr="F:\DOCUMENTOS\Optica\CEPOF\FAPESP_2017\Grupo_foto.jpg"/>
          <p:cNvPicPr>
            <a:picLocks noChangeAspect="1" noChangeArrowheads="1"/>
          </p:cNvPicPr>
          <p:nvPr/>
        </p:nvPicPr>
        <p:blipFill>
          <a:blip r:embed="rId19"/>
          <a:srcRect/>
          <a:stretch>
            <a:fillRect/>
          </a:stretch>
        </p:blipFill>
        <p:spPr bwMode="auto">
          <a:xfrm>
            <a:off x="4961793" y="1527176"/>
            <a:ext cx="1714500" cy="1285875"/>
          </a:xfrm>
          <a:prstGeom prst="rect">
            <a:avLst/>
          </a:prstGeom>
          <a:noFill/>
          <a:ln w="9525">
            <a:noFill/>
            <a:miter lim="800000"/>
            <a:headEnd/>
            <a:tailEnd/>
          </a:ln>
        </p:spPr>
      </p:pic>
      <p:pic>
        <p:nvPicPr>
          <p:cNvPr id="7189" name="Imagem 22" descr="C:\Users\fatim\Dropbox (Pessoal)\LIO2A\IMG-20170831-WA0010.jpg"/>
          <p:cNvPicPr>
            <a:picLocks noChangeAspect="1" noChangeArrowheads="1"/>
          </p:cNvPicPr>
          <p:nvPr/>
        </p:nvPicPr>
        <p:blipFill>
          <a:blip r:embed="rId20"/>
          <a:srcRect/>
          <a:stretch>
            <a:fillRect/>
          </a:stretch>
        </p:blipFill>
        <p:spPr bwMode="auto">
          <a:xfrm>
            <a:off x="3056792" y="1509714"/>
            <a:ext cx="1828800" cy="1385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srcRect l="1157" t="15723" r="86440"/>
          <a:stretch>
            <a:fillRect/>
          </a:stretch>
        </p:blipFill>
        <p:spPr bwMode="auto">
          <a:xfrm>
            <a:off x="34925" y="20640"/>
            <a:ext cx="1152525" cy="1176337"/>
          </a:xfrm>
          <a:prstGeom prst="rect">
            <a:avLst/>
          </a:prstGeom>
          <a:noFill/>
          <a:ln w="9525">
            <a:noFill/>
            <a:miter lim="800000"/>
            <a:headEnd/>
            <a:tailEnd/>
          </a:ln>
        </p:spPr>
      </p:pic>
      <p:pic>
        <p:nvPicPr>
          <p:cNvPr id="158723" name="Imagem 4" descr="amaral_carvalho20copy[1].jpg"/>
          <p:cNvPicPr>
            <a:picLocks noChangeAspect="1" noChangeArrowheads="1"/>
          </p:cNvPicPr>
          <p:nvPr/>
        </p:nvPicPr>
        <p:blipFill>
          <a:blip r:embed="rId4"/>
          <a:srcRect/>
          <a:stretch>
            <a:fillRect/>
          </a:stretch>
        </p:blipFill>
        <p:spPr bwMode="auto">
          <a:xfrm>
            <a:off x="6011864" y="6330950"/>
            <a:ext cx="1223962" cy="527050"/>
          </a:xfrm>
          <a:prstGeom prst="rect">
            <a:avLst/>
          </a:prstGeom>
          <a:noFill/>
          <a:ln w="9525">
            <a:noFill/>
            <a:miter lim="800000"/>
            <a:headEnd/>
            <a:tailEnd/>
          </a:ln>
        </p:spPr>
      </p:pic>
      <p:pic>
        <p:nvPicPr>
          <p:cNvPr id="158724" name="Imagem 5" descr="Imagem1.png"/>
          <p:cNvPicPr>
            <a:picLocks noChangeAspect="1" noChangeArrowheads="1"/>
          </p:cNvPicPr>
          <p:nvPr/>
        </p:nvPicPr>
        <p:blipFill>
          <a:blip r:embed="rId5"/>
          <a:srcRect/>
          <a:stretch>
            <a:fillRect/>
          </a:stretch>
        </p:blipFill>
        <p:spPr bwMode="auto">
          <a:xfrm>
            <a:off x="4211639" y="6329365"/>
            <a:ext cx="1512887" cy="528637"/>
          </a:xfrm>
          <a:prstGeom prst="rect">
            <a:avLst/>
          </a:prstGeom>
          <a:noFill/>
          <a:ln w="9525">
            <a:noFill/>
            <a:miter lim="800000"/>
            <a:headEnd/>
            <a:tailEnd/>
          </a:ln>
        </p:spPr>
      </p:pic>
      <p:pic>
        <p:nvPicPr>
          <p:cNvPr id="158725" name="Picture 4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03575" y="6327777"/>
            <a:ext cx="647700" cy="530225"/>
          </a:xfrm>
          <a:prstGeom prst="rect">
            <a:avLst/>
          </a:prstGeom>
          <a:solidFill>
            <a:schemeClr val="bg1"/>
          </a:solidFill>
          <a:ln w="9525">
            <a:noFill/>
            <a:miter lim="800000"/>
            <a:headEnd/>
            <a:tailEnd/>
          </a:ln>
        </p:spPr>
      </p:pic>
      <p:pic>
        <p:nvPicPr>
          <p:cNvPr id="158726" name="Imagem 7" descr="logo_bndes.png"/>
          <p:cNvPicPr>
            <a:picLocks noChangeAspect="1" noChangeArrowheads="1"/>
          </p:cNvPicPr>
          <p:nvPr/>
        </p:nvPicPr>
        <p:blipFill>
          <a:blip r:embed="rId7"/>
          <a:srcRect/>
          <a:stretch>
            <a:fillRect/>
          </a:stretch>
        </p:blipFill>
        <p:spPr bwMode="auto">
          <a:xfrm>
            <a:off x="2251076" y="6324600"/>
            <a:ext cx="592138" cy="560388"/>
          </a:xfrm>
          <a:prstGeom prst="rect">
            <a:avLst/>
          </a:prstGeom>
          <a:solidFill>
            <a:schemeClr val="bg1"/>
          </a:solidFill>
          <a:ln w="9525">
            <a:noFill/>
            <a:miter lim="800000"/>
            <a:headEnd/>
            <a:tailEnd/>
          </a:ln>
        </p:spPr>
      </p:pic>
      <p:sp>
        <p:nvSpPr>
          <p:cNvPr id="158727" name="CaixaDeTexto 10"/>
          <p:cNvSpPr txBox="1">
            <a:spLocks noChangeArrowheads="1"/>
          </p:cNvSpPr>
          <p:nvPr/>
        </p:nvSpPr>
        <p:spPr bwMode="auto">
          <a:xfrm>
            <a:off x="1258888" y="115889"/>
            <a:ext cx="7411003" cy="338554"/>
          </a:xfrm>
          <a:prstGeom prst="rect">
            <a:avLst/>
          </a:prstGeom>
          <a:noFill/>
          <a:ln w="9525">
            <a:noFill/>
            <a:miter lim="800000"/>
            <a:headEnd/>
            <a:tailEnd/>
          </a:ln>
        </p:spPr>
        <p:txBody>
          <a:bodyPr wrap="none">
            <a:spAutoFit/>
          </a:bodyPr>
          <a:lstStyle/>
          <a:p>
            <a:r>
              <a:rPr lang="pt-BR" sz="1600">
                <a:latin typeface="Berlin Sans FB Demi" pitchFamily="34" charset="0"/>
              </a:rPr>
              <a:t>PROJETO “TERAPIA FOTODINÂMICA BRASIL – Tratamento do Câncer de Pele”</a:t>
            </a:r>
          </a:p>
        </p:txBody>
      </p:sp>
      <p:sp>
        <p:nvSpPr>
          <p:cNvPr id="158731" name="15 CuadroTexto"/>
          <p:cNvSpPr txBox="1">
            <a:spLocks noChangeArrowheads="1"/>
          </p:cNvSpPr>
          <p:nvPr/>
        </p:nvSpPr>
        <p:spPr bwMode="auto">
          <a:xfrm>
            <a:off x="3000364" y="500042"/>
            <a:ext cx="3240087" cy="369887"/>
          </a:xfrm>
          <a:prstGeom prst="rect">
            <a:avLst/>
          </a:prstGeom>
          <a:noFill/>
          <a:ln w="9525">
            <a:noFill/>
            <a:miter lim="800000"/>
            <a:headEnd/>
            <a:tailEnd/>
          </a:ln>
        </p:spPr>
        <p:txBody>
          <a:bodyPr>
            <a:spAutoFit/>
          </a:bodyPr>
          <a:lstStyle/>
          <a:p>
            <a:r>
              <a:rPr lang="pt-BR" dirty="0" err="1" smtClean="0">
                <a:latin typeface="Calibri" pitchFamily="34" charset="0"/>
              </a:rPr>
              <a:t>Before</a:t>
            </a:r>
            <a:r>
              <a:rPr lang="pt-BR" dirty="0" smtClean="0">
                <a:latin typeface="Calibri" pitchFamily="34" charset="0"/>
              </a:rPr>
              <a:t> </a:t>
            </a:r>
            <a:r>
              <a:rPr lang="pt-BR" dirty="0" err="1" smtClean="0">
                <a:latin typeface="Calibri" pitchFamily="34" charset="0"/>
              </a:rPr>
              <a:t>and</a:t>
            </a:r>
            <a:r>
              <a:rPr lang="pt-BR" dirty="0" smtClean="0">
                <a:latin typeface="Calibri" pitchFamily="34" charset="0"/>
              </a:rPr>
              <a:t> 30 </a:t>
            </a:r>
            <a:r>
              <a:rPr lang="pt-BR" dirty="0" err="1" smtClean="0">
                <a:latin typeface="Calibri" pitchFamily="34" charset="0"/>
              </a:rPr>
              <a:t>days</a:t>
            </a:r>
            <a:r>
              <a:rPr lang="pt-BR" dirty="0" smtClean="0">
                <a:latin typeface="Calibri" pitchFamily="34" charset="0"/>
              </a:rPr>
              <a:t> </a:t>
            </a:r>
            <a:r>
              <a:rPr lang="pt-BR" dirty="0" err="1" smtClean="0">
                <a:latin typeface="Calibri" pitchFamily="34" charset="0"/>
              </a:rPr>
              <a:t>after</a:t>
            </a:r>
            <a:endParaRPr lang="pt-BR" dirty="0">
              <a:latin typeface="Calibri" pitchFamily="34" charset="0"/>
            </a:endParaRPr>
          </a:p>
        </p:txBody>
      </p:sp>
      <p:grpSp>
        <p:nvGrpSpPr>
          <p:cNvPr id="2" name="13 Grupo"/>
          <p:cNvGrpSpPr>
            <a:grpSpLocks/>
          </p:cNvGrpSpPr>
          <p:nvPr/>
        </p:nvGrpSpPr>
        <p:grpSpPr bwMode="auto">
          <a:xfrm>
            <a:off x="2071670" y="1214422"/>
            <a:ext cx="2143142" cy="2504203"/>
            <a:chOff x="4742523" y="1400744"/>
            <a:chExt cx="4005941" cy="4391251"/>
          </a:xfrm>
        </p:grpSpPr>
        <p:pic>
          <p:nvPicPr>
            <p:cNvPr id="17" name="Picture 3"/>
            <p:cNvPicPr>
              <a:picLocks noChangeAspect="1" noChangeArrowheads="1"/>
            </p:cNvPicPr>
            <p:nvPr/>
          </p:nvPicPr>
          <p:blipFill>
            <a:blip r:embed="rId8" cstate="print"/>
            <a:srcRect b="10698"/>
            <a:stretch>
              <a:fillRect/>
            </a:stretch>
          </p:blipFill>
          <p:spPr bwMode="auto">
            <a:xfrm>
              <a:off x="4742523" y="1400744"/>
              <a:ext cx="4005941" cy="4391251"/>
            </a:xfrm>
            <a:prstGeom prst="rect">
              <a:avLst/>
            </a:prstGeom>
            <a:ln>
              <a:noFill/>
            </a:ln>
            <a:effectLst>
              <a:softEdge rad="112500"/>
            </a:effectLst>
          </p:spPr>
        </p:pic>
        <p:sp>
          <p:nvSpPr>
            <p:cNvPr id="18" name="9 Rectángulo"/>
            <p:cNvSpPr/>
            <p:nvPr/>
          </p:nvSpPr>
          <p:spPr>
            <a:xfrm>
              <a:off x="6299507" y="2781441"/>
              <a:ext cx="1368115" cy="503081"/>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endParaRPr lang="pt-BR"/>
            </a:p>
          </p:txBody>
        </p:sp>
      </p:grpSp>
      <p:grpSp>
        <p:nvGrpSpPr>
          <p:cNvPr id="3" name="12 Grupo"/>
          <p:cNvGrpSpPr>
            <a:grpSpLocks/>
          </p:cNvGrpSpPr>
          <p:nvPr/>
        </p:nvGrpSpPr>
        <p:grpSpPr bwMode="auto">
          <a:xfrm>
            <a:off x="0" y="1142984"/>
            <a:ext cx="2143142" cy="2517779"/>
            <a:chOff x="356460" y="1388715"/>
            <a:chExt cx="4005940" cy="4416549"/>
          </a:xfrm>
        </p:grpSpPr>
        <p:pic>
          <p:nvPicPr>
            <p:cNvPr id="20" name="Picture 2"/>
            <p:cNvPicPr>
              <a:picLocks noChangeAspect="1" noChangeArrowheads="1"/>
            </p:cNvPicPr>
            <p:nvPr/>
          </p:nvPicPr>
          <p:blipFill>
            <a:blip r:embed="rId9" cstate="print"/>
            <a:srcRect/>
            <a:stretch>
              <a:fillRect/>
            </a:stretch>
          </p:blipFill>
          <p:spPr bwMode="auto">
            <a:xfrm>
              <a:off x="356460" y="1388715"/>
              <a:ext cx="4005940" cy="4416549"/>
            </a:xfrm>
            <a:prstGeom prst="rect">
              <a:avLst/>
            </a:prstGeom>
            <a:ln>
              <a:noFill/>
            </a:ln>
            <a:effectLst>
              <a:softEdge rad="112500"/>
            </a:effectLst>
          </p:spPr>
        </p:pic>
        <p:sp>
          <p:nvSpPr>
            <p:cNvPr id="21" name="11 Rectángulo"/>
            <p:cNvSpPr/>
            <p:nvPr/>
          </p:nvSpPr>
          <p:spPr>
            <a:xfrm>
              <a:off x="1907095" y="3212803"/>
              <a:ext cx="1296693" cy="4318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endParaRPr lang="pt-BR"/>
            </a:p>
          </p:txBody>
        </p:sp>
      </p:grpSp>
      <p:pic>
        <p:nvPicPr>
          <p:cNvPr id="22" name="Picture 2"/>
          <p:cNvPicPr>
            <a:picLocks noChangeAspect="1" noChangeArrowheads="1"/>
          </p:cNvPicPr>
          <p:nvPr/>
        </p:nvPicPr>
        <p:blipFill>
          <a:blip r:embed="rId10" cstate="print"/>
          <a:srcRect/>
          <a:stretch>
            <a:fillRect/>
          </a:stretch>
        </p:blipFill>
        <p:spPr bwMode="auto">
          <a:xfrm>
            <a:off x="6891355" y="1357298"/>
            <a:ext cx="2252645" cy="2160810"/>
          </a:xfrm>
          <a:prstGeom prst="rect">
            <a:avLst/>
          </a:prstGeom>
          <a:ln>
            <a:noFill/>
          </a:ln>
          <a:effectLst>
            <a:softEdge rad="112500"/>
          </a:effectLst>
        </p:spPr>
      </p:pic>
      <p:pic>
        <p:nvPicPr>
          <p:cNvPr id="23" name="Picture 3"/>
          <p:cNvPicPr>
            <a:picLocks noChangeAspect="1" noChangeArrowheads="1"/>
          </p:cNvPicPr>
          <p:nvPr/>
        </p:nvPicPr>
        <p:blipFill>
          <a:blip r:embed="rId11" cstate="print"/>
          <a:srcRect l="3888"/>
          <a:stretch>
            <a:fillRect/>
          </a:stretch>
        </p:blipFill>
        <p:spPr bwMode="auto">
          <a:xfrm>
            <a:off x="4714876" y="1428736"/>
            <a:ext cx="2253319" cy="2160810"/>
          </a:xfrm>
          <a:prstGeom prst="rect">
            <a:avLst/>
          </a:prstGeom>
          <a:ln>
            <a:noFill/>
          </a:ln>
          <a:effectLst>
            <a:softEdge rad="112500"/>
          </a:effectLst>
        </p:spPr>
      </p:pic>
      <p:grpSp>
        <p:nvGrpSpPr>
          <p:cNvPr id="4" name="Grupo 27"/>
          <p:cNvGrpSpPr>
            <a:grpSpLocks/>
          </p:cNvGrpSpPr>
          <p:nvPr/>
        </p:nvGrpSpPr>
        <p:grpSpPr bwMode="auto">
          <a:xfrm>
            <a:off x="0" y="4000504"/>
            <a:ext cx="1982802" cy="2449512"/>
            <a:chOff x="251519" y="1131555"/>
            <a:chExt cx="3934143" cy="4817724"/>
          </a:xfrm>
        </p:grpSpPr>
        <p:pic>
          <p:nvPicPr>
            <p:cNvPr id="25" name="Picture 2"/>
            <p:cNvPicPr>
              <a:picLocks noChangeAspect="1" noChangeArrowheads="1"/>
            </p:cNvPicPr>
            <p:nvPr/>
          </p:nvPicPr>
          <p:blipFill>
            <a:blip r:embed="rId12" cstate="print"/>
            <a:srcRect t="2823" b="5435"/>
            <a:stretch>
              <a:fillRect/>
            </a:stretch>
          </p:blipFill>
          <p:spPr bwMode="auto">
            <a:xfrm>
              <a:off x="251519" y="1131555"/>
              <a:ext cx="3934143" cy="4817724"/>
            </a:xfrm>
            <a:prstGeom prst="rect">
              <a:avLst/>
            </a:prstGeom>
            <a:ln>
              <a:noFill/>
            </a:ln>
            <a:effectLst>
              <a:softEdge rad="112500"/>
            </a:effectLst>
          </p:spPr>
        </p:pic>
        <p:sp>
          <p:nvSpPr>
            <p:cNvPr id="26" name="9 Rectángulo"/>
            <p:cNvSpPr/>
            <p:nvPr/>
          </p:nvSpPr>
          <p:spPr>
            <a:xfrm>
              <a:off x="1404137" y="1772860"/>
              <a:ext cx="1655897" cy="863539"/>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endParaRPr lang="pt-BR"/>
            </a:p>
          </p:txBody>
        </p:sp>
      </p:grpSp>
      <p:grpSp>
        <p:nvGrpSpPr>
          <p:cNvPr id="5" name="Grupo 32"/>
          <p:cNvGrpSpPr>
            <a:grpSpLocks/>
          </p:cNvGrpSpPr>
          <p:nvPr/>
        </p:nvGrpSpPr>
        <p:grpSpPr bwMode="auto">
          <a:xfrm>
            <a:off x="1928794" y="4000504"/>
            <a:ext cx="1978001" cy="2449512"/>
            <a:chOff x="5004048" y="1196752"/>
            <a:chExt cx="3923891" cy="4817725"/>
          </a:xfrm>
        </p:grpSpPr>
        <p:pic>
          <p:nvPicPr>
            <p:cNvPr id="28" name="Picture 2"/>
            <p:cNvPicPr>
              <a:picLocks noChangeAspect="1" noChangeArrowheads="1"/>
            </p:cNvPicPr>
            <p:nvPr/>
          </p:nvPicPr>
          <p:blipFill>
            <a:blip r:embed="rId13" cstate="print"/>
            <a:srcRect l="4536" r="35363" b="5925"/>
            <a:stretch>
              <a:fillRect/>
            </a:stretch>
          </p:blipFill>
          <p:spPr bwMode="auto">
            <a:xfrm>
              <a:off x="5004048" y="1196752"/>
              <a:ext cx="3923891" cy="4817725"/>
            </a:xfrm>
            <a:prstGeom prst="rect">
              <a:avLst/>
            </a:prstGeom>
            <a:ln>
              <a:noFill/>
            </a:ln>
            <a:effectLst>
              <a:softEdge rad="112500"/>
            </a:effectLst>
          </p:spPr>
        </p:pic>
        <p:sp>
          <p:nvSpPr>
            <p:cNvPr id="29" name="9 Rectángulo"/>
            <p:cNvSpPr/>
            <p:nvPr/>
          </p:nvSpPr>
          <p:spPr>
            <a:xfrm>
              <a:off x="6732655" y="1628522"/>
              <a:ext cx="1727020" cy="936559"/>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endParaRPr lang="pt-BR"/>
            </a:p>
          </p:txBody>
        </p:sp>
      </p:grpSp>
      <p:pic>
        <p:nvPicPr>
          <p:cNvPr id="30" name="Picture 6"/>
          <p:cNvPicPr>
            <a:picLocks noChangeAspect="1" noChangeArrowheads="1"/>
          </p:cNvPicPr>
          <p:nvPr/>
        </p:nvPicPr>
        <p:blipFill>
          <a:blip r:embed="rId14" cstate="print"/>
          <a:srcRect/>
          <a:stretch>
            <a:fillRect/>
          </a:stretch>
        </p:blipFill>
        <p:spPr bwMode="auto">
          <a:xfrm>
            <a:off x="3929058" y="4214818"/>
            <a:ext cx="3071834" cy="2045842"/>
          </a:xfrm>
          <a:prstGeom prst="rect">
            <a:avLst/>
          </a:prstGeom>
          <a:ln>
            <a:noFill/>
          </a:ln>
          <a:effectLst>
            <a:softEdge rad="112500"/>
          </a:effectLst>
        </p:spPr>
      </p:pic>
      <p:pic>
        <p:nvPicPr>
          <p:cNvPr id="31" name="Picture 4"/>
          <p:cNvPicPr>
            <a:picLocks noChangeAspect="1" noChangeArrowheads="1"/>
          </p:cNvPicPr>
          <p:nvPr/>
        </p:nvPicPr>
        <p:blipFill>
          <a:blip r:embed="rId15" cstate="print"/>
          <a:srcRect/>
          <a:stretch>
            <a:fillRect/>
          </a:stretch>
        </p:blipFill>
        <p:spPr bwMode="auto">
          <a:xfrm>
            <a:off x="6429388" y="4214818"/>
            <a:ext cx="3071834" cy="2045842"/>
          </a:xfrm>
          <a:prstGeom prst="rect">
            <a:avLst/>
          </a:prstGeom>
          <a:ln>
            <a:noFill/>
          </a:ln>
          <a:effectLst>
            <a:softEdge rad="112500"/>
          </a:effectLst>
        </p:spPr>
      </p:pic>
    </p:spTree>
  </p:cSld>
  <p:clrMapOvr>
    <a:masterClrMapping/>
  </p:clrMapOvr>
  <p:transition advTm="10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3"/>
          <a:srcRect l="1157" t="15723" r="86440"/>
          <a:stretch>
            <a:fillRect/>
          </a:stretch>
        </p:blipFill>
        <p:spPr bwMode="auto">
          <a:xfrm>
            <a:off x="34925" y="20640"/>
            <a:ext cx="1152525" cy="1176337"/>
          </a:xfrm>
          <a:prstGeom prst="rect">
            <a:avLst/>
          </a:prstGeom>
          <a:noFill/>
          <a:ln w="9525">
            <a:noFill/>
            <a:miter lim="800000"/>
            <a:headEnd/>
            <a:tailEnd/>
          </a:ln>
        </p:spPr>
      </p:pic>
      <p:pic>
        <p:nvPicPr>
          <p:cNvPr id="163843" name="Imagem 4" descr="amaral_carvalho20copy[1].jpg"/>
          <p:cNvPicPr>
            <a:picLocks noChangeAspect="1" noChangeArrowheads="1"/>
          </p:cNvPicPr>
          <p:nvPr/>
        </p:nvPicPr>
        <p:blipFill>
          <a:blip r:embed="rId4"/>
          <a:srcRect/>
          <a:stretch>
            <a:fillRect/>
          </a:stretch>
        </p:blipFill>
        <p:spPr bwMode="auto">
          <a:xfrm>
            <a:off x="6011864" y="6330950"/>
            <a:ext cx="1223962" cy="527050"/>
          </a:xfrm>
          <a:prstGeom prst="rect">
            <a:avLst/>
          </a:prstGeom>
          <a:noFill/>
          <a:ln w="9525">
            <a:noFill/>
            <a:miter lim="800000"/>
            <a:headEnd/>
            <a:tailEnd/>
          </a:ln>
        </p:spPr>
      </p:pic>
      <p:pic>
        <p:nvPicPr>
          <p:cNvPr id="163844" name="Imagem 5" descr="Imagem1.png"/>
          <p:cNvPicPr>
            <a:picLocks noChangeAspect="1" noChangeArrowheads="1"/>
          </p:cNvPicPr>
          <p:nvPr/>
        </p:nvPicPr>
        <p:blipFill>
          <a:blip r:embed="rId5"/>
          <a:srcRect/>
          <a:stretch>
            <a:fillRect/>
          </a:stretch>
        </p:blipFill>
        <p:spPr bwMode="auto">
          <a:xfrm>
            <a:off x="4211639" y="6329365"/>
            <a:ext cx="1512887" cy="528637"/>
          </a:xfrm>
          <a:prstGeom prst="rect">
            <a:avLst/>
          </a:prstGeom>
          <a:noFill/>
          <a:ln w="9525">
            <a:noFill/>
            <a:miter lim="800000"/>
            <a:headEnd/>
            <a:tailEnd/>
          </a:ln>
        </p:spPr>
      </p:pic>
      <p:pic>
        <p:nvPicPr>
          <p:cNvPr id="163845" name="Picture 4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03575" y="6327777"/>
            <a:ext cx="647700" cy="530225"/>
          </a:xfrm>
          <a:prstGeom prst="rect">
            <a:avLst/>
          </a:prstGeom>
          <a:solidFill>
            <a:schemeClr val="bg1"/>
          </a:solidFill>
          <a:ln w="9525">
            <a:noFill/>
            <a:miter lim="800000"/>
            <a:headEnd/>
            <a:tailEnd/>
          </a:ln>
        </p:spPr>
      </p:pic>
      <p:pic>
        <p:nvPicPr>
          <p:cNvPr id="163846" name="Imagem 7" descr="logo_bndes.png"/>
          <p:cNvPicPr>
            <a:picLocks noChangeAspect="1" noChangeArrowheads="1"/>
          </p:cNvPicPr>
          <p:nvPr/>
        </p:nvPicPr>
        <p:blipFill>
          <a:blip r:embed="rId7"/>
          <a:srcRect/>
          <a:stretch>
            <a:fillRect/>
          </a:stretch>
        </p:blipFill>
        <p:spPr bwMode="auto">
          <a:xfrm>
            <a:off x="2251076" y="6324600"/>
            <a:ext cx="592138" cy="560388"/>
          </a:xfrm>
          <a:prstGeom prst="rect">
            <a:avLst/>
          </a:prstGeom>
          <a:solidFill>
            <a:schemeClr val="bg1"/>
          </a:solidFill>
          <a:ln w="9525">
            <a:noFill/>
            <a:miter lim="800000"/>
            <a:headEnd/>
            <a:tailEnd/>
          </a:ln>
        </p:spPr>
      </p:pic>
      <p:sp>
        <p:nvSpPr>
          <p:cNvPr id="163847" name="CaixaDeTexto 10"/>
          <p:cNvSpPr txBox="1">
            <a:spLocks noChangeArrowheads="1"/>
          </p:cNvSpPr>
          <p:nvPr/>
        </p:nvSpPr>
        <p:spPr bwMode="auto">
          <a:xfrm>
            <a:off x="1258888" y="115889"/>
            <a:ext cx="7411003" cy="338554"/>
          </a:xfrm>
          <a:prstGeom prst="rect">
            <a:avLst/>
          </a:prstGeom>
          <a:noFill/>
          <a:ln w="9525">
            <a:noFill/>
            <a:miter lim="800000"/>
            <a:headEnd/>
            <a:tailEnd/>
          </a:ln>
        </p:spPr>
        <p:txBody>
          <a:bodyPr wrap="none">
            <a:spAutoFit/>
          </a:bodyPr>
          <a:lstStyle/>
          <a:p>
            <a:r>
              <a:rPr lang="pt-BR" sz="1600">
                <a:latin typeface="Berlin Sans FB Demi" pitchFamily="34" charset="0"/>
              </a:rPr>
              <a:t>PROJETO “TERAPIA FOTODINÂMICA BRASIL – Tratamento do Câncer de Pele”</a:t>
            </a:r>
          </a:p>
        </p:txBody>
      </p:sp>
      <p:grpSp>
        <p:nvGrpSpPr>
          <p:cNvPr id="2" name="Grupo 16"/>
          <p:cNvGrpSpPr>
            <a:grpSpLocks/>
          </p:cNvGrpSpPr>
          <p:nvPr/>
        </p:nvGrpSpPr>
        <p:grpSpPr bwMode="auto">
          <a:xfrm>
            <a:off x="1071538" y="642918"/>
            <a:ext cx="2212992" cy="2840044"/>
            <a:chOff x="673636" y="1160748"/>
            <a:chExt cx="3754348" cy="4536504"/>
          </a:xfrm>
        </p:grpSpPr>
        <p:pic>
          <p:nvPicPr>
            <p:cNvPr id="15362" name="Picture 2"/>
            <p:cNvPicPr>
              <a:picLocks noChangeAspect="1" noChangeArrowheads="1"/>
            </p:cNvPicPr>
            <p:nvPr/>
          </p:nvPicPr>
          <p:blipFill>
            <a:blip r:embed="rId8" cstate="print"/>
            <a:srcRect b="13433"/>
            <a:stretch>
              <a:fillRect/>
            </a:stretch>
          </p:blipFill>
          <p:spPr bwMode="auto">
            <a:xfrm>
              <a:off x="673636" y="1160748"/>
              <a:ext cx="3754348" cy="4536504"/>
            </a:xfrm>
            <a:prstGeom prst="rect">
              <a:avLst/>
            </a:prstGeom>
            <a:ln>
              <a:noFill/>
            </a:ln>
            <a:effectLst>
              <a:softEdge rad="112500"/>
            </a:effectLst>
          </p:spPr>
        </p:pic>
        <p:sp>
          <p:nvSpPr>
            <p:cNvPr id="10" name="9 Rectángulo"/>
            <p:cNvSpPr/>
            <p:nvPr/>
          </p:nvSpPr>
          <p:spPr>
            <a:xfrm>
              <a:off x="1886457" y="1848048"/>
              <a:ext cx="1282669" cy="55079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endParaRPr lang="pt-BR"/>
            </a:p>
          </p:txBody>
        </p:sp>
      </p:grpSp>
      <p:grpSp>
        <p:nvGrpSpPr>
          <p:cNvPr id="3" name="Grupo 12"/>
          <p:cNvGrpSpPr>
            <a:grpSpLocks noChangeAspect="1"/>
          </p:cNvGrpSpPr>
          <p:nvPr/>
        </p:nvGrpSpPr>
        <p:grpSpPr bwMode="auto">
          <a:xfrm>
            <a:off x="3214678" y="714356"/>
            <a:ext cx="2350142" cy="2840044"/>
            <a:chOff x="1763688" y="1412776"/>
            <a:chExt cx="3456384" cy="4176464"/>
          </a:xfrm>
        </p:grpSpPr>
        <p:pic>
          <p:nvPicPr>
            <p:cNvPr id="14" name="Picture 2"/>
            <p:cNvPicPr>
              <a:picLocks noChangeAspect="1" noChangeArrowheads="1"/>
            </p:cNvPicPr>
            <p:nvPr/>
          </p:nvPicPr>
          <p:blipFill>
            <a:blip r:embed="rId9" cstate="print"/>
            <a:srcRect l="6804" r="38765" b="1245"/>
            <a:stretch>
              <a:fillRect/>
            </a:stretch>
          </p:blipFill>
          <p:spPr bwMode="auto">
            <a:xfrm>
              <a:off x="1763688" y="1412776"/>
              <a:ext cx="3456384" cy="4176464"/>
            </a:xfrm>
            <a:prstGeom prst="rect">
              <a:avLst/>
            </a:prstGeom>
            <a:ln>
              <a:noFill/>
            </a:ln>
            <a:effectLst>
              <a:softEdge rad="112500"/>
            </a:effectLst>
          </p:spPr>
        </p:pic>
        <p:sp>
          <p:nvSpPr>
            <p:cNvPr id="15" name="9 Rectángulo"/>
            <p:cNvSpPr/>
            <p:nvPr/>
          </p:nvSpPr>
          <p:spPr>
            <a:xfrm>
              <a:off x="2915329" y="2204814"/>
              <a:ext cx="1441012" cy="5757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fontAlgn="auto">
                <a:spcBef>
                  <a:spcPts val="0"/>
                </a:spcBef>
                <a:spcAft>
                  <a:spcPts val="0"/>
                </a:spcAft>
                <a:defRPr/>
              </a:pPr>
              <a:endParaRPr lang="pt-BR"/>
            </a:p>
          </p:txBody>
        </p:sp>
      </p:grpSp>
      <p:pic>
        <p:nvPicPr>
          <p:cNvPr id="16" name="Picture 2" descr="DSC07464"/>
          <p:cNvPicPr>
            <a:picLocks noChangeAspect="1" noChangeArrowheads="1"/>
          </p:cNvPicPr>
          <p:nvPr/>
        </p:nvPicPr>
        <p:blipFill>
          <a:blip r:embed="rId10" cstate="print"/>
          <a:srcRect l="38357" b="28080"/>
          <a:stretch>
            <a:fillRect/>
          </a:stretch>
        </p:blipFill>
        <p:spPr bwMode="auto">
          <a:xfrm>
            <a:off x="0" y="3714752"/>
            <a:ext cx="2501299" cy="21753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3" descr="Imagem 062"/>
          <p:cNvPicPr>
            <a:picLocks noChangeAspect="1" noChangeArrowheads="1"/>
          </p:cNvPicPr>
          <p:nvPr/>
        </p:nvPicPr>
        <p:blipFill>
          <a:blip r:embed="rId11" cstate="print"/>
          <a:srcRect l="26775" t="17873" r="30701" b="16847"/>
          <a:stretch>
            <a:fillRect/>
          </a:stretch>
        </p:blipFill>
        <p:spPr bwMode="auto">
          <a:xfrm rot="5400000">
            <a:off x="2735779" y="3479270"/>
            <a:ext cx="2214580" cy="25426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advTm="10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l="1157" t="15723" r="86440"/>
          <a:stretch>
            <a:fillRect/>
          </a:stretch>
        </p:blipFill>
        <p:spPr bwMode="auto">
          <a:xfrm>
            <a:off x="34925" y="20640"/>
            <a:ext cx="1152525" cy="1176337"/>
          </a:xfrm>
          <a:prstGeom prst="rect">
            <a:avLst/>
          </a:prstGeom>
          <a:noFill/>
          <a:ln w="9525">
            <a:noFill/>
            <a:miter lim="800000"/>
            <a:headEnd/>
            <a:tailEnd/>
          </a:ln>
        </p:spPr>
      </p:pic>
      <p:pic>
        <p:nvPicPr>
          <p:cNvPr id="165891" name="Imagem 4" descr="amaral_carvalho20copy[1].jpg"/>
          <p:cNvPicPr>
            <a:picLocks noChangeAspect="1" noChangeArrowheads="1"/>
          </p:cNvPicPr>
          <p:nvPr/>
        </p:nvPicPr>
        <p:blipFill>
          <a:blip r:embed="rId4"/>
          <a:srcRect/>
          <a:stretch>
            <a:fillRect/>
          </a:stretch>
        </p:blipFill>
        <p:spPr bwMode="auto">
          <a:xfrm>
            <a:off x="6011864" y="6330950"/>
            <a:ext cx="1223962" cy="527050"/>
          </a:xfrm>
          <a:prstGeom prst="rect">
            <a:avLst/>
          </a:prstGeom>
          <a:noFill/>
          <a:ln w="9525">
            <a:noFill/>
            <a:miter lim="800000"/>
            <a:headEnd/>
            <a:tailEnd/>
          </a:ln>
        </p:spPr>
      </p:pic>
      <p:pic>
        <p:nvPicPr>
          <p:cNvPr id="165892" name="Imagem 5" descr="Imagem1.png"/>
          <p:cNvPicPr>
            <a:picLocks noChangeAspect="1" noChangeArrowheads="1"/>
          </p:cNvPicPr>
          <p:nvPr/>
        </p:nvPicPr>
        <p:blipFill>
          <a:blip r:embed="rId5"/>
          <a:srcRect/>
          <a:stretch>
            <a:fillRect/>
          </a:stretch>
        </p:blipFill>
        <p:spPr bwMode="auto">
          <a:xfrm>
            <a:off x="4211639" y="6329365"/>
            <a:ext cx="1512887" cy="528637"/>
          </a:xfrm>
          <a:prstGeom prst="rect">
            <a:avLst/>
          </a:prstGeom>
          <a:noFill/>
          <a:ln w="9525">
            <a:noFill/>
            <a:miter lim="800000"/>
            <a:headEnd/>
            <a:tailEnd/>
          </a:ln>
        </p:spPr>
      </p:pic>
      <p:pic>
        <p:nvPicPr>
          <p:cNvPr id="165893" name="Picture 4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03575" y="6327777"/>
            <a:ext cx="647700" cy="530225"/>
          </a:xfrm>
          <a:prstGeom prst="rect">
            <a:avLst/>
          </a:prstGeom>
          <a:solidFill>
            <a:schemeClr val="bg1"/>
          </a:solidFill>
          <a:ln w="9525">
            <a:noFill/>
            <a:miter lim="800000"/>
            <a:headEnd/>
            <a:tailEnd/>
          </a:ln>
        </p:spPr>
      </p:pic>
      <p:pic>
        <p:nvPicPr>
          <p:cNvPr id="165894" name="Imagem 7" descr="logo_bndes.png"/>
          <p:cNvPicPr>
            <a:picLocks noChangeAspect="1" noChangeArrowheads="1"/>
          </p:cNvPicPr>
          <p:nvPr/>
        </p:nvPicPr>
        <p:blipFill>
          <a:blip r:embed="rId7"/>
          <a:srcRect/>
          <a:stretch>
            <a:fillRect/>
          </a:stretch>
        </p:blipFill>
        <p:spPr bwMode="auto">
          <a:xfrm>
            <a:off x="2251076" y="6324600"/>
            <a:ext cx="592138" cy="560388"/>
          </a:xfrm>
          <a:prstGeom prst="rect">
            <a:avLst/>
          </a:prstGeom>
          <a:solidFill>
            <a:schemeClr val="bg1"/>
          </a:solidFill>
          <a:ln w="9525">
            <a:noFill/>
            <a:miter lim="800000"/>
            <a:headEnd/>
            <a:tailEnd/>
          </a:ln>
        </p:spPr>
      </p:pic>
      <p:sp>
        <p:nvSpPr>
          <p:cNvPr id="165895" name="CaixaDeTexto 10"/>
          <p:cNvSpPr txBox="1">
            <a:spLocks noChangeArrowheads="1"/>
          </p:cNvSpPr>
          <p:nvPr/>
        </p:nvSpPr>
        <p:spPr bwMode="auto">
          <a:xfrm>
            <a:off x="1258888" y="115889"/>
            <a:ext cx="7411003" cy="338554"/>
          </a:xfrm>
          <a:prstGeom prst="rect">
            <a:avLst/>
          </a:prstGeom>
          <a:noFill/>
          <a:ln w="9525">
            <a:noFill/>
            <a:miter lim="800000"/>
            <a:headEnd/>
            <a:tailEnd/>
          </a:ln>
        </p:spPr>
        <p:txBody>
          <a:bodyPr wrap="none">
            <a:spAutoFit/>
          </a:bodyPr>
          <a:lstStyle/>
          <a:p>
            <a:r>
              <a:rPr lang="pt-BR" sz="1600">
                <a:latin typeface="Berlin Sans FB Demi" pitchFamily="34" charset="0"/>
              </a:rPr>
              <a:t>PROJETO “TERAPIA FOTODINÂMICA BRASIL – Tratamento do Câncer de Pele”</a:t>
            </a:r>
          </a:p>
        </p:txBody>
      </p:sp>
      <p:pic>
        <p:nvPicPr>
          <p:cNvPr id="21507" name="Picture 3"/>
          <p:cNvPicPr>
            <a:picLocks noChangeAspect="1" noChangeArrowheads="1"/>
          </p:cNvPicPr>
          <p:nvPr/>
        </p:nvPicPr>
        <p:blipFill>
          <a:blip r:embed="rId8" cstate="print"/>
          <a:srcRect l="20987" r="10974"/>
          <a:stretch>
            <a:fillRect/>
          </a:stretch>
        </p:blipFill>
        <p:spPr bwMode="auto">
          <a:xfrm>
            <a:off x="285254" y="1688321"/>
            <a:ext cx="4214738" cy="3481358"/>
          </a:xfrm>
          <a:prstGeom prst="rect">
            <a:avLst/>
          </a:prstGeom>
          <a:ln>
            <a:noFill/>
          </a:ln>
          <a:effectLst>
            <a:softEdge rad="112500"/>
          </a:effectLst>
        </p:spPr>
      </p:pic>
      <p:pic>
        <p:nvPicPr>
          <p:cNvPr id="9" name="Picture 2"/>
          <p:cNvPicPr>
            <a:picLocks noChangeAspect="1" noChangeArrowheads="1"/>
          </p:cNvPicPr>
          <p:nvPr/>
        </p:nvPicPr>
        <p:blipFill>
          <a:blip r:embed="rId9" cstate="print"/>
          <a:srcRect l="15876" t="18144" r="14951" b="7769"/>
          <a:stretch>
            <a:fillRect/>
          </a:stretch>
        </p:blipFill>
        <p:spPr bwMode="auto">
          <a:xfrm>
            <a:off x="4572000" y="1707982"/>
            <a:ext cx="4284984" cy="3442036"/>
          </a:xfrm>
          <a:prstGeom prst="rect">
            <a:avLst/>
          </a:prstGeom>
          <a:ln>
            <a:noFill/>
          </a:ln>
          <a:effectLst>
            <a:softEdge rad="112500"/>
          </a:effectLst>
        </p:spPr>
      </p:pic>
    </p:spTree>
  </p:cSld>
  <p:clrMapOvr>
    <a:masterClrMapping/>
  </p:clrMapOvr>
  <p:transition advTm="10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CaixaDeTexto 1"/>
          <p:cNvSpPr txBox="1">
            <a:spLocks noChangeArrowheads="1"/>
          </p:cNvSpPr>
          <p:nvPr/>
        </p:nvSpPr>
        <p:spPr bwMode="auto">
          <a:xfrm>
            <a:off x="1338264" y="638175"/>
            <a:ext cx="6434137" cy="584200"/>
          </a:xfrm>
          <a:prstGeom prst="rect">
            <a:avLst/>
          </a:prstGeom>
          <a:noFill/>
          <a:ln w="9525">
            <a:noFill/>
            <a:miter lim="800000"/>
            <a:headEnd/>
            <a:tailEnd/>
          </a:ln>
        </p:spPr>
        <p:txBody>
          <a:bodyPr>
            <a:spAutoFit/>
          </a:bodyPr>
          <a:lstStyle/>
          <a:p>
            <a:r>
              <a:rPr lang="pt-BR" sz="3200"/>
              <a:t>At the present </a:t>
            </a:r>
          </a:p>
        </p:txBody>
      </p:sp>
      <p:graphicFrame>
        <p:nvGraphicFramePr>
          <p:cNvPr id="3" name="Tabela 2"/>
          <p:cNvGraphicFramePr>
            <a:graphicFrameLocks noGrp="1"/>
          </p:cNvGraphicFramePr>
          <p:nvPr/>
        </p:nvGraphicFramePr>
        <p:xfrm>
          <a:off x="352425" y="1227139"/>
          <a:ext cx="7867934" cy="3566160"/>
        </p:xfrm>
        <a:graphic>
          <a:graphicData uri="http://schemas.openxmlformats.org/drawingml/2006/table">
            <a:tbl>
              <a:tblPr firstRow="1" bandRow="1">
                <a:tableStyleId>{5C22544A-7EE6-4342-B048-85BDC9FD1C3A}</a:tableStyleId>
              </a:tblPr>
              <a:tblGrid>
                <a:gridCol w="1973178"/>
                <a:gridCol w="1948400"/>
                <a:gridCol w="1973178"/>
                <a:gridCol w="1973178"/>
              </a:tblGrid>
              <a:tr h="421296">
                <a:tc>
                  <a:txBody>
                    <a:bodyPr/>
                    <a:lstStyle/>
                    <a:p>
                      <a:r>
                        <a:rPr lang="pt-BR" sz="2400" dirty="0" err="1" smtClean="0"/>
                        <a:t>Situation</a:t>
                      </a:r>
                      <a:endParaRPr lang="pt-BR" sz="2400" dirty="0"/>
                    </a:p>
                  </a:txBody>
                  <a:tcPr marL="84406" marR="84406"/>
                </a:tc>
                <a:tc>
                  <a:txBody>
                    <a:bodyPr/>
                    <a:lstStyle/>
                    <a:p>
                      <a:r>
                        <a:rPr lang="pt-BR" sz="2400" dirty="0" err="1" smtClean="0"/>
                        <a:t>Number</a:t>
                      </a:r>
                      <a:r>
                        <a:rPr lang="pt-BR" sz="2400" baseline="0" dirty="0" smtClean="0"/>
                        <a:t> </a:t>
                      </a:r>
                      <a:r>
                        <a:rPr lang="pt-BR" sz="2400" baseline="0" dirty="0" err="1" smtClean="0"/>
                        <a:t>of</a:t>
                      </a:r>
                      <a:r>
                        <a:rPr lang="pt-BR" sz="2400" baseline="0" dirty="0" smtClean="0"/>
                        <a:t> </a:t>
                      </a:r>
                      <a:r>
                        <a:rPr lang="pt-BR" sz="2400" baseline="0" dirty="0" err="1" smtClean="0"/>
                        <a:t>lesions</a:t>
                      </a:r>
                      <a:endParaRPr lang="pt-BR" sz="2400" dirty="0"/>
                    </a:p>
                  </a:txBody>
                  <a:tcPr marL="84406" marR="84406"/>
                </a:tc>
                <a:tc>
                  <a:txBody>
                    <a:bodyPr/>
                    <a:lstStyle/>
                    <a:p>
                      <a:r>
                        <a:rPr lang="pt-BR" sz="2400" dirty="0" err="1" smtClean="0"/>
                        <a:t>type</a:t>
                      </a:r>
                      <a:endParaRPr lang="pt-BR" sz="2400" dirty="0"/>
                    </a:p>
                  </a:txBody>
                  <a:tcPr marL="84406" marR="84406"/>
                </a:tc>
                <a:tc>
                  <a:txBody>
                    <a:bodyPr/>
                    <a:lstStyle/>
                    <a:p>
                      <a:r>
                        <a:rPr lang="pt-BR" sz="2400" dirty="0" smtClean="0"/>
                        <a:t>RESULTE</a:t>
                      </a:r>
                      <a:endParaRPr lang="pt-BR" sz="2400" dirty="0"/>
                    </a:p>
                  </a:txBody>
                  <a:tcPr marL="84406" marR="84406"/>
                </a:tc>
              </a:tr>
              <a:tr h="483392">
                <a:tc>
                  <a:txBody>
                    <a:bodyPr/>
                    <a:lstStyle/>
                    <a:p>
                      <a:r>
                        <a:rPr lang="pt-BR" sz="2400" dirty="0" smtClean="0"/>
                        <a:t>BEFORE</a:t>
                      </a:r>
                      <a:r>
                        <a:rPr lang="pt-BR" sz="2400" baseline="0" dirty="0" smtClean="0"/>
                        <a:t> THE PROGRAM</a:t>
                      </a:r>
                      <a:endParaRPr lang="pt-BR" sz="2400" dirty="0"/>
                    </a:p>
                  </a:txBody>
                  <a:tcPr marL="84406" marR="84406"/>
                </a:tc>
                <a:tc>
                  <a:txBody>
                    <a:bodyPr/>
                    <a:lstStyle/>
                    <a:p>
                      <a:r>
                        <a:rPr lang="pt-BR" sz="2400" dirty="0" smtClean="0"/>
                        <a:t>2300</a:t>
                      </a:r>
                      <a:endParaRPr lang="pt-BR" sz="2400" dirty="0"/>
                    </a:p>
                  </a:txBody>
                  <a:tcPr marL="84406" marR="84406"/>
                </a:tc>
                <a:tc>
                  <a:txBody>
                    <a:bodyPr/>
                    <a:lstStyle/>
                    <a:p>
                      <a:r>
                        <a:rPr lang="pt-BR" sz="2400" dirty="0" smtClean="0"/>
                        <a:t>BC,</a:t>
                      </a:r>
                      <a:r>
                        <a:rPr lang="pt-BR" sz="2400" baseline="0" dirty="0" smtClean="0"/>
                        <a:t> SC</a:t>
                      </a:r>
                      <a:endParaRPr lang="pt-BR" sz="2400" dirty="0"/>
                    </a:p>
                  </a:txBody>
                  <a:tcPr marL="84406" marR="84406"/>
                </a:tc>
                <a:tc>
                  <a:txBody>
                    <a:bodyPr/>
                    <a:lstStyle/>
                    <a:p>
                      <a:r>
                        <a:rPr lang="pt-BR" sz="2400" dirty="0" smtClean="0"/>
                        <a:t>83% (AFTER</a:t>
                      </a:r>
                      <a:r>
                        <a:rPr lang="pt-BR" sz="2400" baseline="0" dirty="0" smtClean="0"/>
                        <a:t> 3 YEARS</a:t>
                      </a:r>
                      <a:r>
                        <a:rPr lang="pt-BR" sz="2400" dirty="0" smtClean="0"/>
                        <a:t>)</a:t>
                      </a:r>
                      <a:endParaRPr lang="pt-BR" sz="2400" dirty="0"/>
                    </a:p>
                  </a:txBody>
                  <a:tcPr marL="84406" marR="84406"/>
                </a:tc>
              </a:tr>
              <a:tr h="601851">
                <a:tc>
                  <a:txBody>
                    <a:bodyPr/>
                    <a:lstStyle/>
                    <a:p>
                      <a:r>
                        <a:rPr lang="pt-BR" sz="2400" dirty="0" smtClean="0"/>
                        <a:t>IN</a:t>
                      </a:r>
                      <a:r>
                        <a:rPr lang="pt-BR" sz="2400" baseline="0" dirty="0" smtClean="0"/>
                        <a:t> THE PROGRAM</a:t>
                      </a:r>
                      <a:endParaRPr lang="pt-BR" sz="2400" dirty="0"/>
                    </a:p>
                  </a:txBody>
                  <a:tcPr marL="84406" marR="84406"/>
                </a:tc>
                <a:tc>
                  <a:txBody>
                    <a:bodyPr/>
                    <a:lstStyle/>
                    <a:p>
                      <a:r>
                        <a:rPr lang="pt-BR" sz="2400" dirty="0" smtClean="0"/>
                        <a:t>7200</a:t>
                      </a:r>
                      <a:endParaRPr lang="pt-BR" sz="2400" dirty="0"/>
                    </a:p>
                  </a:txBody>
                  <a:tcPr marL="84406" marR="84406"/>
                </a:tc>
                <a:tc>
                  <a:txBody>
                    <a:bodyPr/>
                    <a:lstStyle/>
                    <a:p>
                      <a:r>
                        <a:rPr lang="pt-BR" sz="2400" dirty="0" smtClean="0"/>
                        <a:t>BC</a:t>
                      </a:r>
                      <a:endParaRPr lang="pt-BR" sz="2400" dirty="0"/>
                    </a:p>
                  </a:txBody>
                  <a:tcPr marL="84406" marR="84406"/>
                </a:tc>
                <a:tc>
                  <a:txBody>
                    <a:bodyPr/>
                    <a:lstStyle/>
                    <a:p>
                      <a:r>
                        <a:rPr lang="pt-BR" sz="2400" dirty="0" smtClean="0"/>
                        <a:t>95%(</a:t>
                      </a:r>
                      <a:r>
                        <a:rPr lang="pt-BR" sz="2400" baseline="0" dirty="0" smtClean="0"/>
                        <a:t> STILL UNDER EVALUATION)</a:t>
                      </a:r>
                      <a:endParaRPr lang="pt-BR" sz="2400" dirty="0"/>
                    </a:p>
                  </a:txBody>
                  <a:tcPr marL="84406" marR="84406"/>
                </a:tc>
              </a:tr>
              <a:tr h="276224">
                <a:tc>
                  <a:txBody>
                    <a:bodyPr/>
                    <a:lstStyle/>
                    <a:p>
                      <a:endParaRPr lang="pt-BR"/>
                    </a:p>
                  </a:txBody>
                  <a:tcPr marL="84406" marR="84406"/>
                </a:tc>
                <a:tc>
                  <a:txBody>
                    <a:bodyPr/>
                    <a:lstStyle/>
                    <a:p>
                      <a:endParaRPr lang="pt-BR"/>
                    </a:p>
                  </a:txBody>
                  <a:tcPr marL="84406" marR="84406"/>
                </a:tc>
                <a:tc>
                  <a:txBody>
                    <a:bodyPr/>
                    <a:lstStyle/>
                    <a:p>
                      <a:endParaRPr lang="pt-BR"/>
                    </a:p>
                  </a:txBody>
                  <a:tcPr marL="84406" marR="84406"/>
                </a:tc>
                <a:tc>
                  <a:txBody>
                    <a:bodyPr/>
                    <a:lstStyle/>
                    <a:p>
                      <a:endParaRPr lang="pt-BR"/>
                    </a:p>
                  </a:txBody>
                  <a:tcPr marL="84406" marR="84406"/>
                </a:tc>
              </a:tr>
              <a:tr h="276224">
                <a:tc>
                  <a:txBody>
                    <a:bodyPr/>
                    <a:lstStyle/>
                    <a:p>
                      <a:endParaRPr lang="pt-BR" dirty="0"/>
                    </a:p>
                  </a:txBody>
                  <a:tcPr marL="84406" marR="84406"/>
                </a:tc>
                <a:tc>
                  <a:txBody>
                    <a:bodyPr/>
                    <a:lstStyle/>
                    <a:p>
                      <a:endParaRPr lang="pt-BR" dirty="0"/>
                    </a:p>
                  </a:txBody>
                  <a:tcPr marL="84406" marR="84406"/>
                </a:tc>
                <a:tc>
                  <a:txBody>
                    <a:bodyPr/>
                    <a:lstStyle/>
                    <a:p>
                      <a:endParaRPr lang="pt-BR"/>
                    </a:p>
                  </a:txBody>
                  <a:tcPr marL="84406" marR="84406"/>
                </a:tc>
                <a:tc>
                  <a:txBody>
                    <a:bodyPr/>
                    <a:lstStyle/>
                    <a:p>
                      <a:endParaRPr lang="pt-BR" dirty="0"/>
                    </a:p>
                  </a:txBody>
                  <a:tcPr marL="84406" marR="84406"/>
                </a:tc>
              </a:tr>
            </a:tbl>
          </a:graphicData>
        </a:graphic>
      </p:graphicFrame>
      <p:sp>
        <p:nvSpPr>
          <p:cNvPr id="177187" name="CaixaDeTexto 3"/>
          <p:cNvSpPr txBox="1">
            <a:spLocks noChangeArrowheads="1"/>
          </p:cNvSpPr>
          <p:nvPr/>
        </p:nvSpPr>
        <p:spPr bwMode="auto">
          <a:xfrm>
            <a:off x="1643042" y="5072074"/>
            <a:ext cx="6572250" cy="461665"/>
          </a:xfrm>
          <a:prstGeom prst="rect">
            <a:avLst/>
          </a:prstGeom>
          <a:noFill/>
          <a:ln w="9525">
            <a:noFill/>
            <a:miter lim="800000"/>
            <a:headEnd/>
            <a:tailEnd/>
          </a:ln>
        </p:spPr>
        <p:txBody>
          <a:bodyPr>
            <a:spAutoFit/>
          </a:bodyPr>
          <a:lstStyle/>
          <a:p>
            <a:r>
              <a:rPr lang="en-US" sz="2400" b="1" dirty="0"/>
              <a:t>NEW TARGET </a:t>
            </a:r>
            <a:r>
              <a:rPr lang="en-US" sz="2400" b="1" dirty="0">
                <a:sym typeface="Wingdings" pitchFamily="2" charset="2"/>
              </a:rPr>
              <a:t> 97%</a:t>
            </a:r>
            <a:endParaRPr lang="en-US" sz="2400"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2"/>
          <a:srcRect/>
          <a:stretch>
            <a:fillRect/>
          </a:stretch>
        </p:blipFill>
        <p:spPr bwMode="auto">
          <a:xfrm>
            <a:off x="3000364" y="285728"/>
            <a:ext cx="3201690" cy="4698883"/>
          </a:xfrm>
          <a:prstGeom prst="rect">
            <a:avLst/>
          </a:prstGeom>
          <a:noFill/>
          <a:ln w="9525">
            <a:noFill/>
            <a:miter lim="800000"/>
            <a:headEnd/>
            <a:tailEnd/>
          </a:ln>
          <a:effectLst/>
        </p:spPr>
      </p:pic>
      <p:pic>
        <p:nvPicPr>
          <p:cNvPr id="294915" name="Picture 3"/>
          <p:cNvPicPr>
            <a:picLocks noChangeAspect="1" noChangeArrowheads="1"/>
          </p:cNvPicPr>
          <p:nvPr/>
        </p:nvPicPr>
        <p:blipFill>
          <a:blip r:embed="rId3"/>
          <a:srcRect/>
          <a:stretch>
            <a:fillRect/>
          </a:stretch>
        </p:blipFill>
        <p:spPr bwMode="auto">
          <a:xfrm>
            <a:off x="1643042" y="5275361"/>
            <a:ext cx="6162701" cy="1582639"/>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ítulo 1"/>
          <p:cNvSpPr>
            <a:spLocks noGrp="1"/>
          </p:cNvSpPr>
          <p:nvPr>
            <p:ph type="title"/>
          </p:nvPr>
        </p:nvSpPr>
        <p:spPr/>
        <p:txBody>
          <a:bodyPr/>
          <a:lstStyle/>
          <a:p>
            <a:r>
              <a:rPr lang="pt-BR" smtClean="0"/>
              <a:t>CERVICAL CANCER</a:t>
            </a:r>
          </a:p>
        </p:txBody>
      </p:sp>
      <p:sp>
        <p:nvSpPr>
          <p:cNvPr id="121859" name="Espaço Reservado para Conteúdo 2"/>
          <p:cNvSpPr>
            <a:spLocks noGrp="1"/>
          </p:cNvSpPr>
          <p:nvPr>
            <p:ph sz="half" idx="1"/>
          </p:nvPr>
        </p:nvSpPr>
        <p:spPr/>
        <p:txBody>
          <a:bodyPr/>
          <a:lstStyle/>
          <a:p>
            <a:endParaRPr lang="pt-BR" smtClean="0"/>
          </a:p>
        </p:txBody>
      </p:sp>
      <p:pic>
        <p:nvPicPr>
          <p:cNvPr id="121860" name="Picture 4" descr="http://3.bp.blogspot.com/-bf-ONshm10E/TlSBnWV205I/AAAAAAAAAkM/qbYqLZ0bG_g/s400/Detecting%252C+Treatment%252C+and+How+to+Prevent+Cervical+Cancer+symptoms.jpg"/>
          <p:cNvPicPr>
            <a:picLocks noChangeAspect="1" noChangeArrowheads="1"/>
          </p:cNvPicPr>
          <p:nvPr/>
        </p:nvPicPr>
        <p:blipFill>
          <a:blip r:embed="rId2"/>
          <a:srcRect/>
          <a:stretch>
            <a:fillRect/>
          </a:stretch>
        </p:blipFill>
        <p:spPr bwMode="auto">
          <a:xfrm>
            <a:off x="0" y="1428750"/>
            <a:ext cx="5026025" cy="4357688"/>
          </a:xfrm>
          <a:prstGeom prst="rect">
            <a:avLst/>
          </a:prstGeom>
          <a:noFill/>
          <a:ln w="9525">
            <a:noFill/>
            <a:miter lim="800000"/>
            <a:headEnd/>
            <a:tailEnd/>
          </a:ln>
        </p:spPr>
      </p:pic>
      <p:pic>
        <p:nvPicPr>
          <p:cNvPr id="121861" name="Picture 2"/>
          <p:cNvPicPr>
            <a:picLocks noChangeAspect="1" noChangeArrowheads="1"/>
          </p:cNvPicPr>
          <p:nvPr/>
        </p:nvPicPr>
        <p:blipFill>
          <a:blip r:embed="rId3"/>
          <a:srcRect/>
          <a:stretch>
            <a:fillRect/>
          </a:stretch>
        </p:blipFill>
        <p:spPr bwMode="auto">
          <a:xfrm>
            <a:off x="5213350" y="2500313"/>
            <a:ext cx="3930650" cy="2947987"/>
          </a:xfrm>
          <a:prstGeom prst="rect">
            <a:avLst/>
          </a:prstGeom>
          <a:noFill/>
          <a:ln w="9525">
            <a:noFill/>
            <a:miter lim="800000"/>
            <a:headEnd/>
            <a:tailEnd/>
          </a:ln>
        </p:spPr>
      </p:pic>
      <p:sp>
        <p:nvSpPr>
          <p:cNvPr id="6" name="CaixaDeTexto 5"/>
          <p:cNvSpPr txBox="1"/>
          <p:nvPr/>
        </p:nvSpPr>
        <p:spPr>
          <a:xfrm>
            <a:off x="1000100" y="6000768"/>
            <a:ext cx="5857916" cy="369332"/>
          </a:xfrm>
          <a:prstGeom prst="rect">
            <a:avLst/>
          </a:prstGeom>
          <a:noFill/>
        </p:spPr>
        <p:txBody>
          <a:bodyPr wrap="square" rtlCol="0">
            <a:spAutoFit/>
          </a:bodyPr>
          <a:lstStyle/>
          <a:p>
            <a:r>
              <a:rPr lang="en-US" dirty="0" err="1" smtClean="0"/>
              <a:t>Dra</a:t>
            </a:r>
            <a:r>
              <a:rPr lang="en-US" dirty="0" smtClean="0"/>
              <a:t>. Cynthia and  </a:t>
            </a:r>
            <a:r>
              <a:rPr lang="en-US" dirty="0" err="1" smtClean="0"/>
              <a:t>Dra</a:t>
            </a:r>
            <a:r>
              <a:rPr lang="en-US" dirty="0" smtClean="0"/>
              <a:t>. </a:t>
            </a:r>
            <a:r>
              <a:rPr lang="en-US" dirty="0" err="1" smtClean="0"/>
              <a:t>Renata</a:t>
            </a:r>
            <a:r>
              <a:rPr lang="en-US" dirty="0" smtClean="0"/>
              <a:t> </a:t>
            </a:r>
            <a:r>
              <a:rPr lang="en-US" dirty="0" smtClean="0">
                <a:sym typeface="Wingdings" pitchFamily="2" charset="2"/>
              </a:rPr>
              <a:t> Cervical Cancer Program</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ctrTitle"/>
          </p:nvPr>
        </p:nvSpPr>
        <p:spPr>
          <a:xfrm>
            <a:off x="411918" y="130629"/>
            <a:ext cx="8320164" cy="794583"/>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en-US" sz="240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n-lt"/>
              </a:rPr>
              <a:t>CerCa</a:t>
            </a:r>
            <a:r>
              <a:rPr lang="en-US" sz="24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n-lt"/>
              </a:rPr>
              <a:t> 150 System</a:t>
            </a:r>
            <a:r>
              <a:rPr lang="en-US" sz="2400" baseline="30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n-lt"/>
              </a:rPr>
              <a:t>®</a:t>
            </a:r>
            <a:r>
              <a:rPr lang="en-US" sz="24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n-lt"/>
              </a:rPr>
              <a:t>:  cervical intraepithelial </a:t>
            </a:r>
            <a:r>
              <a:rPr lang="en-US" sz="240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n-lt"/>
              </a:rPr>
              <a:t>neoplasia</a:t>
            </a:r>
            <a:endParaRPr lang="pt-BR" sz="240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n-lt"/>
            </a:endParaRPr>
          </a:p>
        </p:txBody>
      </p:sp>
      <p:sp>
        <p:nvSpPr>
          <p:cNvPr id="11" name="CaixaDeTexto 10"/>
          <p:cNvSpPr txBox="1"/>
          <p:nvPr/>
        </p:nvSpPr>
        <p:spPr>
          <a:xfrm>
            <a:off x="4572000" y="3603009"/>
            <a:ext cx="184731" cy="369332"/>
          </a:xfrm>
          <a:prstGeom prst="rect">
            <a:avLst/>
          </a:prstGeom>
          <a:noFill/>
        </p:spPr>
        <p:txBody>
          <a:bodyPr wrap="none" rtlCol="0">
            <a:spAutoFit/>
          </a:bodyPr>
          <a:lstStyle/>
          <a:p>
            <a:endParaRPr lang="en-US" dirty="0"/>
          </a:p>
        </p:txBody>
      </p:sp>
      <p:pic>
        <p:nvPicPr>
          <p:cNvPr id="12" name="Imagem 3" descr="cerca-1.jpg"/>
          <p:cNvPicPr>
            <a:picLocks noChangeAspect="1"/>
          </p:cNvPicPr>
          <p:nvPr/>
        </p:nvPicPr>
        <p:blipFill>
          <a:blip r:embed="rId3"/>
          <a:stretch>
            <a:fillRect/>
          </a:stretch>
        </p:blipFill>
        <p:spPr>
          <a:xfrm>
            <a:off x="928662" y="642918"/>
            <a:ext cx="2727800" cy="3726210"/>
          </a:xfrm>
          <a:prstGeom prst="rect">
            <a:avLst/>
          </a:prstGeom>
        </p:spPr>
      </p:pic>
      <p:sp>
        <p:nvSpPr>
          <p:cNvPr id="13" name="CaixaDeTexto 1"/>
          <p:cNvSpPr txBox="1"/>
          <p:nvPr/>
        </p:nvSpPr>
        <p:spPr>
          <a:xfrm>
            <a:off x="291600" y="6055567"/>
            <a:ext cx="4023987" cy="369332"/>
          </a:xfrm>
          <a:prstGeom prst="rect">
            <a:avLst/>
          </a:prstGeom>
          <a:noFill/>
        </p:spPr>
        <p:txBody>
          <a:bodyPr wrap="none" rtlCol="0">
            <a:spAutoFit/>
          </a:bodyPr>
          <a:lstStyle/>
          <a:p>
            <a:pPr marL="285750" indent="-285750">
              <a:buFont typeface="Wingdings" panose="05000000000000000000" pitchFamily="2" charset="2"/>
              <a:buChar char="ü"/>
            </a:pPr>
            <a:r>
              <a:rPr lang="pt-BR" dirty="0"/>
              <a:t>Approved by ANVISA and COFEPRIS</a:t>
            </a:r>
          </a:p>
        </p:txBody>
      </p:sp>
      <p:pic>
        <p:nvPicPr>
          <p:cNvPr id="19" name="Picture 4"/>
          <p:cNvPicPr>
            <a:picLocks noChangeAspect="1" noChangeArrowheads="1"/>
          </p:cNvPicPr>
          <p:nvPr/>
        </p:nvPicPr>
        <p:blipFill>
          <a:blip r:embed="rId4"/>
          <a:srcRect/>
          <a:stretch>
            <a:fillRect/>
          </a:stretch>
        </p:blipFill>
        <p:spPr bwMode="auto">
          <a:xfrm>
            <a:off x="4143372" y="785794"/>
            <a:ext cx="4808741" cy="3016330"/>
          </a:xfrm>
          <a:prstGeom prst="rect">
            <a:avLst/>
          </a:prstGeom>
          <a:noFill/>
          <a:ln w="9525">
            <a:noFill/>
            <a:round/>
            <a:headEnd/>
            <a:tailEnd/>
          </a:ln>
        </p:spPr>
      </p:pic>
      <p:pic>
        <p:nvPicPr>
          <p:cNvPr id="20" name="Imagem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80813" y="5812874"/>
            <a:ext cx="1373720" cy="779056"/>
          </a:xfrm>
          <a:prstGeom prst="rect">
            <a:avLst/>
          </a:prstGeom>
        </p:spPr>
      </p:pic>
      <p:pic>
        <p:nvPicPr>
          <p:cNvPr id="21" name="Imagem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449483" y="5952451"/>
            <a:ext cx="1484474" cy="601359"/>
          </a:xfrm>
          <a:prstGeom prst="rect">
            <a:avLst/>
          </a:prstGeom>
        </p:spPr>
      </p:pic>
      <p:pic>
        <p:nvPicPr>
          <p:cNvPr id="22" name="Picture 21" descr="MMO.jpg"/>
          <p:cNvPicPr>
            <a:picLocks noChangeAspect="1"/>
          </p:cNvPicPr>
          <p:nvPr/>
        </p:nvPicPr>
        <p:blipFill>
          <a:blip r:embed="rId7"/>
          <a:stretch>
            <a:fillRect/>
          </a:stretch>
        </p:blipFill>
        <p:spPr>
          <a:xfrm>
            <a:off x="5902033" y="5868810"/>
            <a:ext cx="1339111" cy="723120"/>
          </a:xfrm>
          <a:prstGeom prst="rect">
            <a:avLst/>
          </a:prstGeom>
        </p:spPr>
      </p:pic>
      <p:pic>
        <p:nvPicPr>
          <p:cNvPr id="23" name="Picture 22" descr="marca_cepof_cor.jpg"/>
          <p:cNvPicPr>
            <a:picLocks noChangeAspect="1"/>
          </p:cNvPicPr>
          <p:nvPr/>
        </p:nvPicPr>
        <p:blipFill>
          <a:blip r:embed="rId8" cstate="print"/>
          <a:stretch>
            <a:fillRect/>
          </a:stretch>
        </p:blipFill>
        <p:spPr>
          <a:xfrm>
            <a:off x="5643570" y="5429264"/>
            <a:ext cx="1726851" cy="747897"/>
          </a:xfrm>
          <a:prstGeom prst="rect">
            <a:avLst/>
          </a:prstGeom>
        </p:spPr>
      </p:pic>
      <p:grpSp>
        <p:nvGrpSpPr>
          <p:cNvPr id="2" name="Grupo 9"/>
          <p:cNvGrpSpPr/>
          <p:nvPr/>
        </p:nvGrpSpPr>
        <p:grpSpPr>
          <a:xfrm>
            <a:off x="4857752" y="3857628"/>
            <a:ext cx="3548988" cy="1630478"/>
            <a:chOff x="724687" y="251617"/>
            <a:chExt cx="7406640" cy="3273552"/>
          </a:xfrm>
        </p:grpSpPr>
        <p:pic>
          <p:nvPicPr>
            <p:cNvPr id="15" name="Imagem 14"/>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24687" y="251617"/>
              <a:ext cx="7406640" cy="3273552"/>
            </a:xfrm>
            <a:prstGeom prst="rect">
              <a:avLst/>
            </a:prstGeom>
          </p:spPr>
        </p:pic>
        <p:sp>
          <p:nvSpPr>
            <p:cNvPr id="16" name="CaixaDeTexto 15"/>
            <p:cNvSpPr txBox="1"/>
            <p:nvPr/>
          </p:nvSpPr>
          <p:spPr>
            <a:xfrm>
              <a:off x="859808" y="395785"/>
              <a:ext cx="591829" cy="369332"/>
            </a:xfrm>
            <a:prstGeom prst="rect">
              <a:avLst/>
            </a:prstGeom>
            <a:solidFill>
              <a:schemeClr val="tx1"/>
            </a:solidFill>
          </p:spPr>
          <p:txBody>
            <a:bodyPr wrap="none" rtlCol="0">
              <a:spAutoFit/>
            </a:bodyPr>
            <a:lstStyle/>
            <a:p>
              <a:r>
                <a:rPr lang="pt-BR" dirty="0">
                  <a:solidFill>
                    <a:schemeClr val="bg1"/>
                  </a:solidFill>
                </a:rPr>
                <a:t>1 </a:t>
              </a:r>
              <a:r>
                <a:rPr lang="pt-BR" dirty="0" err="1">
                  <a:solidFill>
                    <a:schemeClr val="bg1"/>
                  </a:solidFill>
                </a:rPr>
                <a:t>hr</a:t>
              </a:r>
              <a:endParaRPr lang="pt-BR" dirty="0">
                <a:solidFill>
                  <a:schemeClr val="bg1"/>
                </a:solidFill>
              </a:endParaRPr>
            </a:p>
          </p:txBody>
        </p:sp>
        <p:sp>
          <p:nvSpPr>
            <p:cNvPr id="17" name="CaixaDeTexto 16"/>
            <p:cNvSpPr txBox="1"/>
            <p:nvPr/>
          </p:nvSpPr>
          <p:spPr>
            <a:xfrm>
              <a:off x="4765352" y="398057"/>
              <a:ext cx="1279517" cy="369332"/>
            </a:xfrm>
            <a:prstGeom prst="rect">
              <a:avLst/>
            </a:prstGeom>
            <a:solidFill>
              <a:schemeClr val="tx1"/>
            </a:solidFill>
          </p:spPr>
          <p:txBody>
            <a:bodyPr wrap="none" rtlCol="0">
              <a:spAutoFit/>
            </a:bodyPr>
            <a:lstStyle/>
            <a:p>
              <a:r>
                <a:rPr lang="pt-BR" dirty="0">
                  <a:solidFill>
                    <a:schemeClr val="bg1"/>
                  </a:solidFill>
                </a:rPr>
                <a:t>100 J/cm</a:t>
              </a:r>
              <a:r>
                <a:rPr lang="pt-BR" baseline="30000" dirty="0">
                  <a:solidFill>
                    <a:schemeClr val="bg1"/>
                  </a:solidFill>
                </a:rPr>
                <a:t>2</a:t>
              </a:r>
            </a:p>
          </p:txBody>
        </p:sp>
      </p:grpSp>
      <p:pic>
        <p:nvPicPr>
          <p:cNvPr id="18" name="Imagem 5" descr="2-NewTip-CIN2-3.jpg"/>
          <p:cNvPicPr>
            <a:picLocks noChangeAspect="1"/>
          </p:cNvPicPr>
          <p:nvPr/>
        </p:nvPicPr>
        <p:blipFill>
          <a:blip r:embed="rId10"/>
          <a:stretch>
            <a:fillRect/>
          </a:stretch>
        </p:blipFill>
        <p:spPr>
          <a:xfrm>
            <a:off x="428596" y="4500570"/>
            <a:ext cx="1088702" cy="1348364"/>
          </a:xfrm>
          <a:prstGeom prst="rect">
            <a:avLst/>
          </a:prstGeom>
        </p:spPr>
      </p:pic>
      <p:pic>
        <p:nvPicPr>
          <p:cNvPr id="24" name="Imagem 4"/>
          <p:cNvPicPr/>
          <p:nvPr/>
        </p:nvPicPr>
        <p:blipFill>
          <a:blip r:embed="rId11" cstate="print"/>
          <a:srcRect/>
          <a:stretch>
            <a:fillRect/>
          </a:stretch>
        </p:blipFill>
        <p:spPr bwMode="auto">
          <a:xfrm>
            <a:off x="1714480" y="4429132"/>
            <a:ext cx="2554917" cy="1557331"/>
          </a:xfrm>
          <a:prstGeom prst="rect">
            <a:avLst/>
          </a:prstGeom>
          <a:noFill/>
          <a:ln w="9525">
            <a:noFill/>
            <a:miter lim="800000"/>
            <a:headEnd/>
            <a:tailEnd/>
          </a:ln>
        </p:spPr>
      </p:pic>
    </p:spTree>
    <p:extLst>
      <p:ext uri="{BB962C8B-B14F-4D97-AF65-F5344CB8AC3E}">
        <p14:creationId xmlns:p14="http://schemas.microsoft.com/office/powerpoint/2010/main" xmlns="" val="31537358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429038" y="-104640"/>
            <a:ext cx="3835270" cy="1162050"/>
          </a:xfrm>
          <a:prstGeom prst="rect">
            <a:avLst/>
          </a:prstGeom>
        </p:spPr>
        <p:txBody>
          <a:bodyPr vert="horz" lIns="91425" tIns="45713" rIns="91425" bIns="45713" rtlCol="0" anchor="ctr">
            <a:normAutofit fontScale="975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259">
              <a:lnSpc>
                <a:spcPct val="170000"/>
              </a:lnSpc>
              <a:spcBef>
                <a:spcPct val="0"/>
              </a:spcBef>
              <a:defRPr/>
            </a:pPr>
            <a:r>
              <a:rPr lang="pt-BR" sz="3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Awards</a:t>
            </a:r>
            <a:endParaRPr lang="pt-BR" sz="3600" b="1" i="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pic>
        <p:nvPicPr>
          <p:cNvPr id="3" name="Imagem 2"/>
          <p:cNvPicPr>
            <a:picLocks noChangeAspect="1"/>
          </p:cNvPicPr>
          <p:nvPr/>
        </p:nvPicPr>
        <p:blipFill>
          <a:blip r:embed="rId3" cstate="print"/>
          <a:stretch>
            <a:fillRect/>
          </a:stretch>
        </p:blipFill>
        <p:spPr>
          <a:xfrm>
            <a:off x="204325" y="1057410"/>
            <a:ext cx="3826787" cy="5506533"/>
          </a:xfrm>
          <a:prstGeom prst="rect">
            <a:avLst/>
          </a:prstGeom>
        </p:spPr>
      </p:pic>
      <p:sp>
        <p:nvSpPr>
          <p:cNvPr id="4" name="Retângulo 3"/>
          <p:cNvSpPr/>
          <p:nvPr/>
        </p:nvSpPr>
        <p:spPr>
          <a:xfrm>
            <a:off x="458841" y="679693"/>
            <a:ext cx="671979" cy="369332"/>
          </a:xfrm>
          <a:prstGeom prst="rect">
            <a:avLst/>
          </a:prstGeom>
        </p:spPr>
        <p:txBody>
          <a:bodyPr wrap="none">
            <a:spAutoFit/>
          </a:bodyPr>
          <a:lstStyle/>
          <a:p>
            <a:pPr algn="ctr"/>
            <a:r>
              <a:rPr lang="pt-BR" dirty="0">
                <a:solidFill>
                  <a:srgbClr val="FF0000"/>
                </a:solidFill>
              </a:rPr>
              <a:t>2013</a:t>
            </a:r>
            <a:endParaRPr lang="pt-BR" dirty="0"/>
          </a:p>
        </p:txBody>
      </p:sp>
      <p:sp>
        <p:nvSpPr>
          <p:cNvPr id="7" name="Retângulo 6"/>
          <p:cNvSpPr/>
          <p:nvPr/>
        </p:nvSpPr>
        <p:spPr>
          <a:xfrm>
            <a:off x="8090231" y="681966"/>
            <a:ext cx="671979" cy="369332"/>
          </a:xfrm>
          <a:prstGeom prst="rect">
            <a:avLst/>
          </a:prstGeom>
        </p:spPr>
        <p:txBody>
          <a:bodyPr wrap="none">
            <a:spAutoFit/>
          </a:bodyPr>
          <a:lstStyle/>
          <a:p>
            <a:pPr algn="ctr"/>
            <a:r>
              <a:rPr lang="pt-BR" dirty="0">
                <a:solidFill>
                  <a:srgbClr val="FF0000"/>
                </a:solidFill>
              </a:rPr>
              <a:t>2016</a:t>
            </a:r>
            <a:endParaRPr lang="pt-BR" dirty="0"/>
          </a:p>
        </p:txBody>
      </p:sp>
      <p:pic>
        <p:nvPicPr>
          <p:cNvPr id="8" name="Imagem 7"/>
          <p:cNvPicPr>
            <a:picLocks noChangeAspect="1"/>
          </p:cNvPicPr>
          <p:nvPr/>
        </p:nvPicPr>
        <p:blipFill>
          <a:blip r:embed="rId4"/>
          <a:stretch>
            <a:fillRect/>
          </a:stretch>
        </p:blipFill>
        <p:spPr>
          <a:xfrm>
            <a:off x="4147330" y="3038698"/>
            <a:ext cx="4860190" cy="2515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5"/>
          <a:stretch>
            <a:fillRect/>
          </a:stretch>
        </p:blipFill>
        <p:spPr>
          <a:xfrm>
            <a:off x="4612943" y="1386957"/>
            <a:ext cx="3670949" cy="1615813"/>
          </a:xfrm>
          <a:prstGeom prst="rect">
            <a:avLst/>
          </a:prstGeom>
          <a:ln>
            <a:noFill/>
          </a:ln>
          <a:effectLst>
            <a:softEdge rad="112500"/>
          </a:effectLst>
        </p:spPr>
      </p:pic>
    </p:spTree>
    <p:extLst>
      <p:ext uri="{BB962C8B-B14F-4D97-AF65-F5344CB8AC3E}">
        <p14:creationId xmlns:p14="http://schemas.microsoft.com/office/powerpoint/2010/main" xmlns="" val="41985955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0" y="1"/>
            <a:ext cx="7779695" cy="87870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000000"/>
                </a:solidFill>
                <a:effectLst/>
                <a:latin typeface="Times New Roman" pitchFamily="18" charset="0"/>
                <a:cs typeface="Times New Roman" pitchFamily="18" charset="0"/>
              </a:rPr>
              <a:t/>
            </a:r>
            <a:br>
              <a:rPr kumimoji="0" lang="pt-BR" sz="1600" b="1" i="0" u="none" strike="noStrike" cap="none" normalizeH="0" baseline="0" dirty="0" smtClean="0">
                <a:ln>
                  <a:noFill/>
                </a:ln>
                <a:solidFill>
                  <a:srgbClr val="000000"/>
                </a:solidFill>
                <a:effectLst/>
                <a:latin typeface="Times New Roman" pitchFamily="18" charset="0"/>
                <a:cs typeface="Times New Roman" pitchFamily="18" charset="0"/>
              </a:rPr>
            </a:br>
            <a:endParaRPr kumimoji="0" lang="pt-B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95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9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18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pt-BR" sz="9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9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pt-BR" sz="9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9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97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9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pt-BR" sz="66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6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pt-BR" sz="6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6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6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6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99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6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pt-BR" sz="79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7900" b="0" i="0" u="none" strike="noStrike" cap="none" normalizeH="0" baseline="0" dirty="0" smtClean="0">
                <a:ln>
                  <a:noFill/>
                </a:ln>
                <a:solidFill>
                  <a:srgbClr val="000000"/>
                </a:solidFill>
                <a:effectLst/>
                <a:latin typeface="Times New Roman" pitchFamily="18" charset="0"/>
                <a:cs typeface="Times New Roman" pitchFamily="18" charset="0"/>
              </a:rPr>
              <a:t> </a:t>
            </a:r>
          </a:p>
        </p:txBody>
      </p:sp>
      <p:pic>
        <p:nvPicPr>
          <p:cNvPr id="35842" name="Picture 2" descr="http://www.agrobyte.com.br/images/Laranja/ferrugem.jpg"/>
          <p:cNvPicPr>
            <a:picLocks noChangeAspect="1" noChangeArrowheads="1"/>
          </p:cNvPicPr>
          <p:nvPr/>
        </p:nvPicPr>
        <p:blipFill>
          <a:blip r:embed="rId2"/>
          <a:srcRect/>
          <a:stretch>
            <a:fillRect/>
          </a:stretch>
        </p:blipFill>
        <p:spPr bwMode="auto">
          <a:xfrm>
            <a:off x="285720" y="4857760"/>
            <a:ext cx="1752600" cy="1524000"/>
          </a:xfrm>
          <a:prstGeom prst="rect">
            <a:avLst/>
          </a:prstGeom>
          <a:noFill/>
        </p:spPr>
      </p:pic>
      <p:pic>
        <p:nvPicPr>
          <p:cNvPr id="35843" name="Picture 3" descr="http://www.agrobyte.com.br/images/Laranja/furao1.jpg"/>
          <p:cNvPicPr>
            <a:picLocks noChangeAspect="1" noChangeArrowheads="1"/>
          </p:cNvPicPr>
          <p:nvPr/>
        </p:nvPicPr>
        <p:blipFill>
          <a:blip r:embed="rId3"/>
          <a:srcRect/>
          <a:stretch>
            <a:fillRect/>
          </a:stretch>
        </p:blipFill>
        <p:spPr bwMode="auto">
          <a:xfrm>
            <a:off x="2071670" y="357166"/>
            <a:ext cx="1647825" cy="1514475"/>
          </a:xfrm>
          <a:prstGeom prst="rect">
            <a:avLst/>
          </a:prstGeom>
          <a:noFill/>
        </p:spPr>
      </p:pic>
      <p:pic>
        <p:nvPicPr>
          <p:cNvPr id="35844" name="Picture 4" descr="http://www.agrobyte.com.br/images/Laranja/leprose.jpg"/>
          <p:cNvPicPr>
            <a:picLocks noChangeAspect="1" noChangeArrowheads="1"/>
          </p:cNvPicPr>
          <p:nvPr/>
        </p:nvPicPr>
        <p:blipFill>
          <a:blip r:embed="rId4"/>
          <a:srcRect/>
          <a:stretch>
            <a:fillRect/>
          </a:stretch>
        </p:blipFill>
        <p:spPr bwMode="auto">
          <a:xfrm>
            <a:off x="285720" y="2928934"/>
            <a:ext cx="1790700" cy="1524000"/>
          </a:xfrm>
          <a:prstGeom prst="rect">
            <a:avLst/>
          </a:prstGeom>
          <a:noFill/>
        </p:spPr>
      </p:pic>
      <p:pic>
        <p:nvPicPr>
          <p:cNvPr id="35845" name="Picture 5" descr="http://www.agrobyte.com.br/images/Laranja/cvc_fruto.jpg"/>
          <p:cNvPicPr>
            <a:picLocks noChangeAspect="1" noChangeArrowheads="1"/>
          </p:cNvPicPr>
          <p:nvPr/>
        </p:nvPicPr>
        <p:blipFill>
          <a:blip r:embed="rId5"/>
          <a:srcRect/>
          <a:stretch>
            <a:fillRect/>
          </a:stretch>
        </p:blipFill>
        <p:spPr bwMode="auto">
          <a:xfrm>
            <a:off x="357158" y="357167"/>
            <a:ext cx="1466850" cy="1057275"/>
          </a:xfrm>
          <a:prstGeom prst="rect">
            <a:avLst/>
          </a:prstGeom>
          <a:noFill/>
        </p:spPr>
      </p:pic>
      <p:pic>
        <p:nvPicPr>
          <p:cNvPr id="35846" name="Picture 6" descr="http://www.agrobyte.com.br/images/Laranja/gomose1.jpg"/>
          <p:cNvPicPr>
            <a:picLocks noChangeAspect="1" noChangeArrowheads="1"/>
          </p:cNvPicPr>
          <p:nvPr/>
        </p:nvPicPr>
        <p:blipFill>
          <a:blip r:embed="rId6"/>
          <a:srcRect/>
          <a:stretch>
            <a:fillRect/>
          </a:stretch>
        </p:blipFill>
        <p:spPr bwMode="auto">
          <a:xfrm>
            <a:off x="2143108" y="1785926"/>
            <a:ext cx="1724025" cy="1543050"/>
          </a:xfrm>
          <a:prstGeom prst="rect">
            <a:avLst/>
          </a:prstGeom>
          <a:noFill/>
        </p:spPr>
      </p:pic>
      <p:pic>
        <p:nvPicPr>
          <p:cNvPr id="35847" name="Picture 7" descr="http://www.agrobyte.com.br/images/Laranja/pinta_preta_1.jpg"/>
          <p:cNvPicPr>
            <a:picLocks noChangeAspect="1" noChangeArrowheads="1"/>
          </p:cNvPicPr>
          <p:nvPr/>
        </p:nvPicPr>
        <p:blipFill>
          <a:blip r:embed="rId7"/>
          <a:srcRect/>
          <a:stretch>
            <a:fillRect/>
          </a:stretch>
        </p:blipFill>
        <p:spPr bwMode="auto">
          <a:xfrm>
            <a:off x="2071670" y="4786322"/>
            <a:ext cx="1543050" cy="1524000"/>
          </a:xfrm>
          <a:prstGeom prst="rect">
            <a:avLst/>
          </a:prstGeom>
          <a:noFill/>
        </p:spPr>
      </p:pic>
      <p:pic>
        <p:nvPicPr>
          <p:cNvPr id="35848" name="Picture 8" descr="http://www.agrobyte.com.br/images/Laranja/minadora.jpg"/>
          <p:cNvPicPr>
            <a:picLocks noChangeAspect="1" noChangeArrowheads="1"/>
          </p:cNvPicPr>
          <p:nvPr/>
        </p:nvPicPr>
        <p:blipFill>
          <a:blip r:embed="rId8"/>
          <a:srcRect/>
          <a:stretch>
            <a:fillRect/>
          </a:stretch>
        </p:blipFill>
        <p:spPr bwMode="auto">
          <a:xfrm>
            <a:off x="428596" y="1500174"/>
            <a:ext cx="1685925" cy="1266825"/>
          </a:xfrm>
          <a:prstGeom prst="rect">
            <a:avLst/>
          </a:prstGeom>
          <a:noFill/>
        </p:spPr>
      </p:pic>
      <p:pic>
        <p:nvPicPr>
          <p:cNvPr id="35850" name="Picture 10" descr="http://www.agrobyte.com.br/images/Laranja/cancro_3.jpg"/>
          <p:cNvPicPr>
            <a:picLocks noChangeAspect="1" noChangeArrowheads="1"/>
          </p:cNvPicPr>
          <p:nvPr/>
        </p:nvPicPr>
        <p:blipFill>
          <a:blip r:embed="rId9"/>
          <a:srcRect/>
          <a:stretch>
            <a:fillRect/>
          </a:stretch>
        </p:blipFill>
        <p:spPr bwMode="auto">
          <a:xfrm>
            <a:off x="2000232" y="3286124"/>
            <a:ext cx="1733550" cy="1571625"/>
          </a:xfrm>
          <a:prstGeom prst="rect">
            <a:avLst/>
          </a:prstGeom>
          <a:noFill/>
        </p:spPr>
      </p:pic>
      <p:pic>
        <p:nvPicPr>
          <p:cNvPr id="15" name="Picture 4" descr="Imagem relacionada"/>
          <p:cNvPicPr>
            <a:picLocks noChangeAspect="1" noChangeArrowheads="1"/>
          </p:cNvPicPr>
          <p:nvPr/>
        </p:nvPicPr>
        <p:blipFill>
          <a:blip r:embed="rId10" cstate="print"/>
          <a:srcRect/>
          <a:stretch>
            <a:fillRect/>
          </a:stretch>
        </p:blipFill>
        <p:spPr bwMode="auto">
          <a:xfrm>
            <a:off x="6881849" y="357166"/>
            <a:ext cx="2262151" cy="1903035"/>
          </a:xfrm>
          <a:prstGeom prst="rect">
            <a:avLst/>
          </a:prstGeom>
          <a:noFill/>
        </p:spPr>
      </p:pic>
      <p:pic>
        <p:nvPicPr>
          <p:cNvPr id="16" name="Picture 8" descr="Imagem relacionada"/>
          <p:cNvPicPr>
            <a:picLocks noChangeAspect="1" noChangeArrowheads="1"/>
          </p:cNvPicPr>
          <p:nvPr/>
        </p:nvPicPr>
        <p:blipFill>
          <a:blip r:embed="rId11"/>
          <a:srcRect/>
          <a:stretch>
            <a:fillRect/>
          </a:stretch>
        </p:blipFill>
        <p:spPr bwMode="auto">
          <a:xfrm>
            <a:off x="7143768" y="2285992"/>
            <a:ext cx="1785922" cy="1190615"/>
          </a:xfrm>
          <a:prstGeom prst="rect">
            <a:avLst/>
          </a:prstGeom>
          <a:noFill/>
        </p:spPr>
      </p:pic>
      <p:sp>
        <p:nvSpPr>
          <p:cNvPr id="17" name="CaixaDeTexto 16"/>
          <p:cNvSpPr txBox="1"/>
          <p:nvPr/>
        </p:nvSpPr>
        <p:spPr>
          <a:xfrm>
            <a:off x="1214414" y="0"/>
            <a:ext cx="2000264" cy="369332"/>
          </a:xfrm>
          <a:prstGeom prst="rect">
            <a:avLst/>
          </a:prstGeom>
          <a:noFill/>
        </p:spPr>
        <p:txBody>
          <a:bodyPr wrap="square" rtlCol="0">
            <a:spAutoFit/>
          </a:bodyPr>
          <a:lstStyle/>
          <a:p>
            <a:r>
              <a:rPr lang="en-US" dirty="0" smtClean="0"/>
              <a:t>orange</a:t>
            </a:r>
            <a:endParaRPr lang="en-US" dirty="0"/>
          </a:p>
        </p:txBody>
      </p:sp>
      <p:pic>
        <p:nvPicPr>
          <p:cNvPr id="18" name="Picture 2" descr="Imagem relacionada"/>
          <p:cNvPicPr>
            <a:picLocks noChangeAspect="1" noChangeArrowheads="1"/>
          </p:cNvPicPr>
          <p:nvPr/>
        </p:nvPicPr>
        <p:blipFill>
          <a:blip r:embed="rId12"/>
          <a:srcRect/>
          <a:stretch>
            <a:fillRect/>
          </a:stretch>
        </p:blipFill>
        <p:spPr bwMode="auto">
          <a:xfrm>
            <a:off x="4286248" y="2000240"/>
            <a:ext cx="2286016" cy="1284450"/>
          </a:xfrm>
          <a:prstGeom prst="rect">
            <a:avLst/>
          </a:prstGeom>
          <a:noFill/>
        </p:spPr>
      </p:pic>
      <p:pic>
        <p:nvPicPr>
          <p:cNvPr id="19" name="Picture 4" descr="Resultado de imagem para contamination of meat"/>
          <p:cNvPicPr>
            <a:picLocks noChangeAspect="1" noChangeArrowheads="1"/>
          </p:cNvPicPr>
          <p:nvPr/>
        </p:nvPicPr>
        <p:blipFill>
          <a:blip r:embed="rId13"/>
          <a:srcRect/>
          <a:stretch>
            <a:fillRect/>
          </a:stretch>
        </p:blipFill>
        <p:spPr bwMode="auto">
          <a:xfrm>
            <a:off x="4357686" y="571480"/>
            <a:ext cx="2143140" cy="1609508"/>
          </a:xfrm>
          <a:prstGeom prst="rect">
            <a:avLst/>
          </a:prstGeom>
          <a:noFill/>
        </p:spPr>
      </p:pic>
      <p:pic>
        <p:nvPicPr>
          <p:cNvPr id="20" name="Picture 6" descr="Resultado de imagem para contamination of meat"/>
          <p:cNvPicPr>
            <a:picLocks noChangeAspect="1" noChangeArrowheads="1"/>
          </p:cNvPicPr>
          <p:nvPr/>
        </p:nvPicPr>
        <p:blipFill>
          <a:blip r:embed="rId14"/>
          <a:srcRect/>
          <a:stretch>
            <a:fillRect/>
          </a:stretch>
        </p:blipFill>
        <p:spPr bwMode="auto">
          <a:xfrm>
            <a:off x="4143372" y="3357562"/>
            <a:ext cx="2783307" cy="1857364"/>
          </a:xfrm>
          <a:prstGeom prst="rect">
            <a:avLst/>
          </a:prstGeom>
          <a:noFill/>
        </p:spPr>
      </p:pic>
      <p:sp>
        <p:nvSpPr>
          <p:cNvPr id="21" name="CaixaDeTexto 20"/>
          <p:cNvSpPr txBox="1"/>
          <p:nvPr/>
        </p:nvSpPr>
        <p:spPr>
          <a:xfrm>
            <a:off x="4500562" y="0"/>
            <a:ext cx="2143140" cy="923330"/>
          </a:xfrm>
          <a:prstGeom prst="rect">
            <a:avLst/>
          </a:prstGeom>
          <a:noFill/>
        </p:spPr>
        <p:txBody>
          <a:bodyPr wrap="square" rtlCol="0">
            <a:spAutoFit/>
          </a:bodyPr>
          <a:lstStyle/>
          <a:p>
            <a:r>
              <a:rPr lang="en-US" dirty="0" smtClean="0"/>
              <a:t>Beef - </a:t>
            </a:r>
            <a:r>
              <a:rPr lang="en-US" dirty="0" err="1" smtClean="0"/>
              <a:t>E.Coli</a:t>
            </a:r>
            <a:r>
              <a:rPr lang="en-US" dirty="0" smtClean="0"/>
              <a:t>, </a:t>
            </a:r>
            <a:r>
              <a:rPr lang="en-US" dirty="0" err="1" smtClean="0"/>
              <a:t>Salmonela</a:t>
            </a:r>
            <a:r>
              <a:rPr lang="en-US" dirty="0" smtClean="0"/>
              <a:t>, etc</a:t>
            </a:r>
          </a:p>
          <a:p>
            <a:endParaRPr lang="en-US" dirty="0"/>
          </a:p>
        </p:txBody>
      </p:sp>
      <p:sp>
        <p:nvSpPr>
          <p:cNvPr id="22" name="CaixaDeTexto 21"/>
          <p:cNvSpPr txBox="1"/>
          <p:nvPr/>
        </p:nvSpPr>
        <p:spPr>
          <a:xfrm>
            <a:off x="6643702" y="0"/>
            <a:ext cx="2857520" cy="369332"/>
          </a:xfrm>
          <a:prstGeom prst="rect">
            <a:avLst/>
          </a:prstGeom>
          <a:noFill/>
        </p:spPr>
        <p:txBody>
          <a:bodyPr wrap="square" rtlCol="0">
            <a:spAutoFit/>
          </a:bodyPr>
          <a:lstStyle/>
          <a:p>
            <a:r>
              <a:rPr lang="en-US" dirty="0" smtClean="0"/>
              <a:t>Transport and distribution</a:t>
            </a:r>
            <a:endParaRPr lang="en-US" dirty="0"/>
          </a:p>
        </p:txBody>
      </p:sp>
      <p:sp>
        <p:nvSpPr>
          <p:cNvPr id="23" name="CaixaDeTexto 22"/>
          <p:cNvSpPr txBox="1"/>
          <p:nvPr/>
        </p:nvSpPr>
        <p:spPr>
          <a:xfrm>
            <a:off x="7143768" y="4071942"/>
            <a:ext cx="1643074" cy="369332"/>
          </a:xfrm>
          <a:prstGeom prst="rect">
            <a:avLst/>
          </a:prstGeom>
          <a:noFill/>
        </p:spPr>
        <p:txBody>
          <a:bodyPr wrap="square" rtlCol="0">
            <a:spAutoFit/>
          </a:bodyPr>
          <a:lstStyle/>
          <a:p>
            <a:r>
              <a:rPr lang="en-US" dirty="0" smtClean="0"/>
              <a:t>Losses: 30%</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Resultado de imagem para aÃ§Ã£o do ozonio nos microorganismos"/>
          <p:cNvPicPr>
            <a:picLocks noChangeAspect="1" noChangeArrowheads="1"/>
          </p:cNvPicPr>
          <p:nvPr/>
        </p:nvPicPr>
        <p:blipFill>
          <a:blip r:embed="rId2"/>
          <a:srcRect/>
          <a:stretch>
            <a:fillRect/>
          </a:stretch>
        </p:blipFill>
        <p:spPr bwMode="auto">
          <a:xfrm>
            <a:off x="3428992" y="1714488"/>
            <a:ext cx="2685290" cy="1489650"/>
          </a:xfrm>
          <a:prstGeom prst="rect">
            <a:avLst/>
          </a:prstGeom>
          <a:noFill/>
        </p:spPr>
      </p:pic>
      <p:pic>
        <p:nvPicPr>
          <p:cNvPr id="41988" name="Picture 4" descr="Resultado de imagem para aÃ§Ã£o do ozonio nos microorganismos"/>
          <p:cNvPicPr>
            <a:picLocks noChangeAspect="1" noChangeArrowheads="1"/>
          </p:cNvPicPr>
          <p:nvPr/>
        </p:nvPicPr>
        <p:blipFill>
          <a:blip r:embed="rId3"/>
          <a:srcRect l="13636" r="16477"/>
          <a:stretch>
            <a:fillRect/>
          </a:stretch>
        </p:blipFill>
        <p:spPr bwMode="auto">
          <a:xfrm>
            <a:off x="3214678" y="3214688"/>
            <a:ext cx="2928958" cy="2771461"/>
          </a:xfrm>
          <a:prstGeom prst="rect">
            <a:avLst/>
          </a:prstGeom>
          <a:noFill/>
        </p:spPr>
      </p:pic>
      <p:pic>
        <p:nvPicPr>
          <p:cNvPr id="5" name="Picture 2" descr="Resultado de imagem para aÃ§Ã£o do ultravioleta nos microrganismos"/>
          <p:cNvPicPr>
            <a:picLocks noChangeAspect="1" noChangeArrowheads="1"/>
          </p:cNvPicPr>
          <p:nvPr/>
        </p:nvPicPr>
        <p:blipFill>
          <a:blip r:embed="rId4"/>
          <a:srcRect/>
          <a:stretch>
            <a:fillRect/>
          </a:stretch>
        </p:blipFill>
        <p:spPr bwMode="auto">
          <a:xfrm>
            <a:off x="357158" y="1643050"/>
            <a:ext cx="2686047" cy="2365694"/>
          </a:xfrm>
          <a:prstGeom prst="rect">
            <a:avLst/>
          </a:prstGeom>
          <a:noFill/>
        </p:spPr>
      </p:pic>
      <p:pic>
        <p:nvPicPr>
          <p:cNvPr id="6" name="Picture 4" descr="Imagem relacionada"/>
          <p:cNvPicPr>
            <a:picLocks noChangeAspect="1" noChangeArrowheads="1"/>
          </p:cNvPicPr>
          <p:nvPr/>
        </p:nvPicPr>
        <p:blipFill>
          <a:blip r:embed="rId5" cstate="print"/>
          <a:srcRect/>
          <a:stretch>
            <a:fillRect/>
          </a:stretch>
        </p:blipFill>
        <p:spPr bwMode="auto">
          <a:xfrm>
            <a:off x="357159" y="4000504"/>
            <a:ext cx="2900753" cy="2182410"/>
          </a:xfrm>
          <a:prstGeom prst="rect">
            <a:avLst/>
          </a:prstGeom>
          <a:noFill/>
        </p:spPr>
      </p:pic>
      <p:sp>
        <p:nvSpPr>
          <p:cNvPr id="7" name="CaixaDeTexto 6"/>
          <p:cNvSpPr txBox="1"/>
          <p:nvPr/>
        </p:nvSpPr>
        <p:spPr>
          <a:xfrm>
            <a:off x="714348" y="2"/>
            <a:ext cx="7858180" cy="461665"/>
          </a:xfrm>
          <a:prstGeom prst="rect">
            <a:avLst/>
          </a:prstGeom>
          <a:noFill/>
        </p:spPr>
        <p:txBody>
          <a:bodyPr wrap="square" rtlCol="0">
            <a:spAutoFit/>
          </a:bodyPr>
          <a:lstStyle/>
          <a:p>
            <a:r>
              <a:rPr lang="en-US" sz="2400" b="1" dirty="0" smtClean="0"/>
              <a:t>WE ARE USING THREE MAJOR TECHNIQUES  FOR FOOD SAFE</a:t>
            </a:r>
            <a:endParaRPr lang="en-US" sz="2400" b="1" dirty="0"/>
          </a:p>
        </p:txBody>
      </p:sp>
      <p:cxnSp>
        <p:nvCxnSpPr>
          <p:cNvPr id="9" name="Conector reto 8"/>
          <p:cNvCxnSpPr/>
          <p:nvPr/>
        </p:nvCxnSpPr>
        <p:spPr>
          <a:xfrm rot="5400000">
            <a:off x="464315" y="3679034"/>
            <a:ext cx="5500726" cy="15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rot="5400000">
            <a:off x="3608381" y="3606802"/>
            <a:ext cx="5500726" cy="15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0" y="714358"/>
            <a:ext cx="3071802" cy="646331"/>
          </a:xfrm>
          <a:prstGeom prst="rect">
            <a:avLst/>
          </a:prstGeom>
          <a:solidFill>
            <a:srgbClr val="FFFF00"/>
          </a:solidFill>
        </p:spPr>
        <p:txBody>
          <a:bodyPr wrap="square" rtlCol="0">
            <a:spAutoFit/>
          </a:bodyPr>
          <a:lstStyle/>
          <a:p>
            <a:r>
              <a:rPr lang="en-US" dirty="0" smtClean="0"/>
              <a:t>ULTRA –VIOLET RADIATION</a:t>
            </a:r>
          </a:p>
          <a:p>
            <a:endParaRPr lang="en-US" dirty="0"/>
          </a:p>
        </p:txBody>
      </p:sp>
      <p:sp>
        <p:nvSpPr>
          <p:cNvPr id="13" name="CaixaDeTexto 12"/>
          <p:cNvSpPr txBox="1"/>
          <p:nvPr/>
        </p:nvSpPr>
        <p:spPr>
          <a:xfrm>
            <a:off x="3643306" y="785794"/>
            <a:ext cx="2643206" cy="369332"/>
          </a:xfrm>
          <a:prstGeom prst="rect">
            <a:avLst/>
          </a:prstGeom>
          <a:solidFill>
            <a:srgbClr val="00B0F0"/>
          </a:solidFill>
        </p:spPr>
        <p:txBody>
          <a:bodyPr wrap="square" rtlCol="0">
            <a:spAutoFit/>
          </a:bodyPr>
          <a:lstStyle/>
          <a:p>
            <a:r>
              <a:rPr lang="en-US" dirty="0" smtClean="0"/>
              <a:t>OZONE REACTION </a:t>
            </a:r>
            <a:endParaRPr lang="en-US" dirty="0"/>
          </a:p>
        </p:txBody>
      </p:sp>
      <p:sp>
        <p:nvSpPr>
          <p:cNvPr id="14" name="CaixaDeTexto 13"/>
          <p:cNvSpPr txBox="1"/>
          <p:nvPr/>
        </p:nvSpPr>
        <p:spPr>
          <a:xfrm>
            <a:off x="6500826" y="857232"/>
            <a:ext cx="2643174" cy="369332"/>
          </a:xfrm>
          <a:prstGeom prst="rect">
            <a:avLst/>
          </a:prstGeom>
          <a:solidFill>
            <a:srgbClr val="FFC000"/>
          </a:solidFill>
        </p:spPr>
        <p:txBody>
          <a:bodyPr wrap="square" rtlCol="0">
            <a:spAutoFit/>
          </a:bodyPr>
          <a:lstStyle/>
          <a:p>
            <a:r>
              <a:rPr lang="en-US" dirty="0" smtClean="0"/>
              <a:t>PHOTODYNAMIC ACTION</a:t>
            </a:r>
            <a:endParaRPr lang="en-US" dirty="0"/>
          </a:p>
        </p:txBody>
      </p:sp>
      <p:pic>
        <p:nvPicPr>
          <p:cNvPr id="15" name="Picture 1026" descr="novaluz5f2"/>
          <p:cNvPicPr>
            <a:picLocks noChangeAspect="1" noChangeArrowheads="1"/>
          </p:cNvPicPr>
          <p:nvPr/>
        </p:nvPicPr>
        <p:blipFill>
          <a:blip r:embed="rId6"/>
          <a:srcRect l="8695" t="16770" r="6523" b="13354"/>
          <a:stretch>
            <a:fillRect/>
          </a:stretch>
        </p:blipFill>
        <p:spPr bwMode="auto">
          <a:xfrm>
            <a:off x="6509400" y="2143116"/>
            <a:ext cx="2563195" cy="1643074"/>
          </a:xfrm>
          <a:prstGeom prst="rect">
            <a:avLst/>
          </a:prstGeom>
          <a:noFill/>
          <a:ln w="9525">
            <a:noFill/>
            <a:miter lim="800000"/>
            <a:headEnd/>
            <a:tailEnd/>
          </a:ln>
        </p:spPr>
      </p:pic>
      <p:sp>
        <p:nvSpPr>
          <p:cNvPr id="18" name="CaixaDeTexto 17"/>
          <p:cNvSpPr txBox="1"/>
          <p:nvPr/>
        </p:nvSpPr>
        <p:spPr>
          <a:xfrm>
            <a:off x="6572265" y="1428736"/>
            <a:ext cx="2571736" cy="369332"/>
          </a:xfrm>
          <a:prstGeom prst="rect">
            <a:avLst/>
          </a:prstGeom>
          <a:noFill/>
        </p:spPr>
        <p:txBody>
          <a:bodyPr wrap="square" rtlCol="0">
            <a:spAutoFit/>
          </a:bodyPr>
          <a:lstStyle/>
          <a:p>
            <a:r>
              <a:rPr lang="en-US" dirty="0" smtClean="0"/>
              <a:t>LIGHT+ MOLECULE+ O</a:t>
            </a:r>
            <a:r>
              <a:rPr lang="en-US" baseline="-25000" dirty="0" smtClean="0"/>
              <a:t>2</a:t>
            </a:r>
            <a:endParaRPr lang="en-US" dirty="0"/>
          </a:p>
        </p:txBody>
      </p:sp>
      <p:cxnSp>
        <p:nvCxnSpPr>
          <p:cNvPr id="20" name="Conector de seta reta 19"/>
          <p:cNvCxnSpPr/>
          <p:nvPr/>
        </p:nvCxnSpPr>
        <p:spPr>
          <a:xfrm rot="5400000">
            <a:off x="7358876" y="4642653"/>
            <a:ext cx="714380" cy="1588"/>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6572265" y="4929200"/>
            <a:ext cx="2286016" cy="646331"/>
          </a:xfrm>
          <a:prstGeom prst="rect">
            <a:avLst/>
          </a:prstGeom>
          <a:noFill/>
        </p:spPr>
        <p:txBody>
          <a:bodyPr wrap="square" rtlCol="0">
            <a:spAutoFit/>
          </a:bodyPr>
          <a:lstStyle/>
          <a:p>
            <a:r>
              <a:rPr lang="en-US" dirty="0" smtClean="0"/>
              <a:t>SEVERE OXIDATION OF MICROORGANISMS</a:t>
            </a:r>
            <a:endParaRPr lang="en-US" dirty="0"/>
          </a:p>
        </p:txBody>
      </p:sp>
      <p:cxnSp>
        <p:nvCxnSpPr>
          <p:cNvPr id="25" name="Conector de seta reta 24"/>
          <p:cNvCxnSpPr/>
          <p:nvPr/>
        </p:nvCxnSpPr>
        <p:spPr>
          <a:xfrm rot="5400000">
            <a:off x="7466033" y="5964256"/>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a:off x="6857985" y="6215082"/>
            <a:ext cx="2286016" cy="369332"/>
          </a:xfrm>
          <a:prstGeom prst="rect">
            <a:avLst/>
          </a:prstGeom>
          <a:noFill/>
        </p:spPr>
        <p:txBody>
          <a:bodyPr wrap="square" rtlCol="0">
            <a:spAutoFit/>
          </a:bodyPr>
          <a:lstStyle/>
          <a:p>
            <a:r>
              <a:rPr lang="en-US" dirty="0" smtClean="0"/>
              <a:t>NO RESISTENCE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226</TotalTime>
  <Words>1330</Words>
  <Application>Microsoft Office PowerPoint</Application>
  <PresentationFormat>Apresentação na tela (4:3)</PresentationFormat>
  <Paragraphs>334</Paragraphs>
  <Slides>100</Slides>
  <Notes>20</Notes>
  <HiddenSlides>0</HiddenSlides>
  <MMClips>0</MMClips>
  <ScaleCrop>false</ScaleCrop>
  <HeadingPairs>
    <vt:vector size="6" baseType="variant">
      <vt:variant>
        <vt:lpstr>Tema</vt:lpstr>
      </vt:variant>
      <vt:variant>
        <vt:i4>1</vt:i4>
      </vt:variant>
      <vt:variant>
        <vt:lpstr>Servidores OLE incorporados</vt:lpstr>
      </vt:variant>
      <vt:variant>
        <vt:i4>7</vt:i4>
      </vt:variant>
      <vt:variant>
        <vt:lpstr>Títulos de slides</vt:lpstr>
      </vt:variant>
      <vt:variant>
        <vt:i4>100</vt:i4>
      </vt:variant>
    </vt:vector>
  </HeadingPairs>
  <TitlesOfParts>
    <vt:vector size="108" baseType="lpstr">
      <vt:lpstr>Tema do Office</vt:lpstr>
      <vt:lpstr>Photo Editor Photo</vt:lpstr>
      <vt:lpstr>Foto do Photo Editor</vt:lpstr>
      <vt:lpstr>Bitmap Image</vt:lpstr>
      <vt:lpstr>Graph</vt:lpstr>
      <vt:lpstr>Equation</vt:lpstr>
      <vt:lpstr>Imagem de bitmap</vt:lpstr>
      <vt:lpstr>Slide</vt:lpstr>
      <vt:lpstr>CHALLENGES IN HEALTH CARE: THE USE OF OPTICS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Parkinson syndrome</vt:lpstr>
      <vt:lpstr>Slide 39</vt:lpstr>
      <vt:lpstr>Slide 40</vt:lpstr>
      <vt:lpstr>Slide 41</vt:lpstr>
      <vt:lpstr>Slide 42</vt:lpstr>
      <vt:lpstr>Slide 43</vt:lpstr>
      <vt:lpstr>Photobiomodulation and Radiotherapy</vt:lpstr>
      <vt:lpstr>Slide 45</vt:lpstr>
      <vt:lpstr>Slide 46</vt:lpstr>
      <vt:lpstr>Slide 47</vt:lpstr>
      <vt:lpstr>Slide 48</vt:lpstr>
      <vt:lpstr>Slide 49</vt:lpstr>
      <vt:lpstr>Slide 50</vt:lpstr>
      <vt:lpstr>Slide 51</vt:lpstr>
      <vt:lpstr>Slide 52</vt:lpstr>
      <vt:lpstr>Slide 53</vt:lpstr>
      <vt:lpstr>Slide 54</vt:lpstr>
      <vt:lpstr>Detection of HPV/Condyloma</vt:lpstr>
      <vt:lpstr>Slide 56</vt:lpstr>
      <vt:lpstr>Slide 57</vt:lpstr>
      <vt:lpstr>Slide 58</vt:lpstr>
      <vt:lpstr>E na podologia?</vt:lpstr>
      <vt:lpstr>Slide 60</vt:lpstr>
      <vt:lpstr>New device  in test </vt:lpstr>
      <vt:lpstr>Slide 62</vt:lpstr>
      <vt:lpstr>Slide 63</vt:lpstr>
      <vt:lpstr>Slide 64</vt:lpstr>
      <vt:lpstr>Slide 65</vt:lpstr>
      <vt:lpstr>Slide 66</vt:lpstr>
      <vt:lpstr>Next step in progress</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PDT -LIVER   </vt:lpstr>
      <vt:lpstr>Slide 82</vt:lpstr>
      <vt:lpstr>Slide 83</vt:lpstr>
      <vt:lpstr>Slide 84</vt:lpstr>
      <vt:lpstr>Slide 85</vt:lpstr>
      <vt:lpstr>Slide 86</vt:lpstr>
      <vt:lpstr>Centers in Brazil</vt:lpstr>
      <vt:lpstr>Slide 88</vt:lpstr>
      <vt:lpstr>Slide 89</vt:lpstr>
      <vt:lpstr>Slide 90</vt:lpstr>
      <vt:lpstr>Slide 91</vt:lpstr>
      <vt:lpstr>Slide 92</vt:lpstr>
      <vt:lpstr>Slide 93</vt:lpstr>
      <vt:lpstr>Slide 94</vt:lpstr>
      <vt:lpstr>CERVICAL CANCER</vt:lpstr>
      <vt:lpstr>CerCa 150 System®:  cervical intraepithelial neoplasia</vt:lpstr>
      <vt:lpstr>Slide 97</vt:lpstr>
      <vt:lpstr>Slide 98</vt:lpstr>
      <vt:lpstr>Slide 99</vt:lpstr>
      <vt:lpstr>Slide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Usuário do Windows</dc:creator>
  <cp:lastModifiedBy>Usuário do Windows</cp:lastModifiedBy>
  <cp:revision>16</cp:revision>
  <dcterms:created xsi:type="dcterms:W3CDTF">2019-09-08T08:41:19Z</dcterms:created>
  <dcterms:modified xsi:type="dcterms:W3CDTF">2019-11-24T20:46:23Z</dcterms:modified>
</cp:coreProperties>
</file>