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57" r:id="rId6"/>
    <p:sldId id="267" r:id="rId7"/>
    <p:sldId id="270" r:id="rId8"/>
    <p:sldId id="275" r:id="rId9"/>
    <p:sldId id="271" r:id="rId10"/>
    <p:sldId id="274" r:id="rId11"/>
    <p:sldId id="287" r:id="rId12"/>
    <p:sldId id="276" r:id="rId13"/>
    <p:sldId id="269" r:id="rId14"/>
    <p:sldId id="278" r:id="rId15"/>
    <p:sldId id="281" r:id="rId16"/>
    <p:sldId id="279" r:id="rId17"/>
    <p:sldId id="280" r:id="rId18"/>
    <p:sldId id="272" r:id="rId19"/>
    <p:sldId id="277" r:id="rId20"/>
    <p:sldId id="282" r:id="rId21"/>
    <p:sldId id="258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E75B6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24/11/2019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94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24/11/2019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21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24/11/2019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92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24/11/2019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68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24/11/2019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6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24/11/2019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11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24/11/2019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19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24/11/2019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5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24/11/2019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85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24/11/2019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32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AFBE-EF04-4275-80DB-14774376E172}" type="datetimeFigureOut">
              <a:rPr lang="pt-BR" smtClean="0"/>
              <a:t>24/11/2019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21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7AFBE-EF04-4275-80DB-14774376E172}" type="datetimeFigureOut">
              <a:rPr lang="pt-BR" smtClean="0"/>
              <a:t>24/11/2019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D8F8-875C-496E-81DF-2C131A154BC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4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3526" cy="685714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176594" y="3985611"/>
            <a:ext cx="38379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b="1" dirty="0" smtClean="0">
                <a:latin typeface="Century Gothic" panose="020B0502020202020204" pitchFamily="34" charset="0"/>
              </a:rPr>
              <a:t>Visão SENAI: desafios da metrologia na indústria 4.0</a:t>
            </a:r>
            <a:endParaRPr lang="pt-BR" sz="2600" b="1" dirty="0">
              <a:latin typeface="Century Gothic" panose="020B0502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770" y="5387454"/>
            <a:ext cx="2466474" cy="4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92070" y="174812"/>
            <a:ext cx="5712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Classificação de resíduos - ABNT NBR 10.004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744070" y="169817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</a:rPr>
              <a:t>Procedimento para obtenção de extrato solubilizado:</a:t>
            </a:r>
          </a:p>
          <a:p>
            <a:endParaRPr lang="pt-BR" b="1" dirty="0" smtClean="0">
              <a:latin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</a:rPr>
              <a:t>“</a:t>
            </a:r>
            <a:r>
              <a:rPr lang="pt-BR" b="1" dirty="0" smtClean="0">
                <a:latin typeface="Arial" panose="020B0604020202020204" pitchFamily="34" charset="0"/>
              </a:rPr>
              <a:t>4.2 </a:t>
            </a:r>
            <a:r>
              <a:rPr lang="pt-BR" dirty="0" smtClean="0">
                <a:latin typeface="Arial" panose="020B0604020202020204" pitchFamily="34" charset="0"/>
              </a:rPr>
              <a:t>Colocar </a:t>
            </a:r>
            <a:r>
              <a:rPr lang="pt-BR" dirty="0">
                <a:latin typeface="Arial" panose="020B0604020202020204" pitchFamily="34" charset="0"/>
              </a:rPr>
              <a:t>uma amostra representativa de 250 g (base seca) do resíduo em frasco de 1 500 </a:t>
            </a:r>
            <a:r>
              <a:rPr lang="pt-BR" dirty="0" err="1">
                <a:latin typeface="Arial" panose="020B0604020202020204" pitchFamily="34" charset="0"/>
              </a:rPr>
              <a:t>mL</a:t>
            </a:r>
            <a:r>
              <a:rPr lang="pt-BR" dirty="0">
                <a:latin typeface="Arial" panose="020B0604020202020204" pitchFamily="34" charset="0"/>
              </a:rPr>
              <a:t>.</a:t>
            </a:r>
          </a:p>
          <a:p>
            <a:endParaRPr lang="pt-BR" b="1" dirty="0" smtClean="0">
              <a:latin typeface="Arial,Bold"/>
            </a:endParaRPr>
          </a:p>
          <a:p>
            <a:r>
              <a:rPr lang="pt-BR" b="1" dirty="0" smtClean="0">
                <a:latin typeface="Arial,Bold"/>
              </a:rPr>
              <a:t>4.3 </a:t>
            </a:r>
            <a:r>
              <a:rPr lang="pt-BR" dirty="0">
                <a:latin typeface="Arial" panose="020B0604020202020204" pitchFamily="34" charset="0"/>
              </a:rPr>
              <a:t>Adicionar 1 000 </a:t>
            </a:r>
            <a:r>
              <a:rPr lang="pt-BR" dirty="0" err="1">
                <a:latin typeface="Arial" panose="020B0604020202020204" pitchFamily="34" charset="0"/>
              </a:rPr>
              <a:t>mL</a:t>
            </a:r>
            <a:r>
              <a:rPr lang="pt-BR" dirty="0">
                <a:latin typeface="Arial" panose="020B0604020202020204" pitchFamily="34" charset="0"/>
              </a:rPr>
              <a:t> de água destilada, </a:t>
            </a:r>
            <a:r>
              <a:rPr lang="pt-BR" dirty="0" smtClean="0">
                <a:latin typeface="Arial" panose="020B0604020202020204" pitchFamily="34" charset="0"/>
              </a:rPr>
              <a:t>deionizada </a:t>
            </a:r>
            <a:r>
              <a:rPr lang="pt-BR" dirty="0">
                <a:latin typeface="Arial" panose="020B0604020202020204" pitchFamily="34" charset="0"/>
              </a:rPr>
              <a:t>e isenta de orgânicos, se a amostra foi submetida</a:t>
            </a:r>
          </a:p>
          <a:p>
            <a:r>
              <a:rPr lang="pt-BR" dirty="0">
                <a:latin typeface="Arial" panose="020B0604020202020204" pitchFamily="34" charset="0"/>
              </a:rPr>
              <a:t>ao processo de secagem, e agitar a amostra em baixa velocidade, por 5 min, ou proceder de acordo com</a:t>
            </a:r>
          </a:p>
          <a:p>
            <a:endParaRPr lang="pt-BR" b="1" dirty="0" smtClean="0">
              <a:latin typeface="Arial,Bold"/>
            </a:endParaRPr>
          </a:p>
          <a:p>
            <a:r>
              <a:rPr lang="pt-BR" b="1" dirty="0" smtClean="0">
                <a:latin typeface="Arial,Bold"/>
              </a:rPr>
              <a:t>4.4 </a:t>
            </a:r>
            <a:r>
              <a:rPr lang="pt-BR" dirty="0">
                <a:latin typeface="Arial" panose="020B0604020202020204" pitchFamily="34" charset="0"/>
              </a:rPr>
              <a:t>Cobrir o frasco com filme de PVC e deixar em repouso por 7 dias, em temperatura até 25°C</a:t>
            </a:r>
            <a:r>
              <a:rPr lang="pt-BR" dirty="0" smtClean="0">
                <a:latin typeface="Arial" panose="020B0604020202020204" pitchFamily="34" charset="0"/>
              </a:rPr>
              <a:t>.” </a:t>
            </a:r>
          </a:p>
          <a:p>
            <a:r>
              <a:rPr lang="pt-BR" dirty="0" smtClean="0">
                <a:latin typeface="Arial" panose="020B0604020202020204" pitchFamily="34" charset="0"/>
              </a:rPr>
              <a:t>(ABNT NBR 10.006)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032797" y="1698172"/>
            <a:ext cx="51474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Caso 1: Classificação de resíduos de rejeito de isopor.</a:t>
            </a:r>
          </a:p>
          <a:p>
            <a:endParaRPr lang="pt-BR" dirty="0"/>
          </a:p>
          <a:p>
            <a:r>
              <a:rPr lang="pt-BR" dirty="0" smtClean="0"/>
              <a:t>	Massa específica entre 15 e 30 kg/m³  </a:t>
            </a:r>
          </a:p>
          <a:p>
            <a:r>
              <a:rPr lang="pt-BR" dirty="0" smtClean="0"/>
              <a:t>	</a:t>
            </a:r>
            <a:endParaRPr lang="pt-BR" dirty="0"/>
          </a:p>
          <a:p>
            <a:r>
              <a:rPr lang="pt-BR" dirty="0" smtClean="0"/>
              <a:t>	250g equivale a  8,3 L  a 16,6 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90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92070" y="174812"/>
            <a:ext cx="5712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Classificação de resíduos - ABNT NBR 10.004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99233" y="1281313"/>
            <a:ext cx="11053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Caso </a:t>
            </a:r>
            <a:r>
              <a:rPr lang="pt-BR" dirty="0" smtClean="0"/>
              <a:t>2: </a:t>
            </a:r>
            <a:r>
              <a:rPr lang="pt-BR" dirty="0" smtClean="0"/>
              <a:t>Classificação de </a:t>
            </a:r>
            <a:r>
              <a:rPr lang="pt-BR" dirty="0" smtClean="0"/>
              <a:t>resíduos da indústria de petróleo de gás: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r"/>
            <a:r>
              <a:rPr lang="pt-BR" dirty="0" smtClean="0"/>
              <a:t>(</a:t>
            </a:r>
            <a:r>
              <a:rPr lang="pt-BR" dirty="0" err="1" smtClean="0"/>
              <a:t>Dognini</a:t>
            </a:r>
            <a:r>
              <a:rPr lang="pt-BR" dirty="0" smtClean="0"/>
              <a:t>, 2018)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91" y="2414768"/>
            <a:ext cx="3844948" cy="2880000"/>
          </a:xfrm>
          <a:prstGeom prst="rect">
            <a:avLst/>
          </a:prstGeom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r="15926"/>
          <a:stretch/>
        </p:blipFill>
        <p:spPr>
          <a:xfrm>
            <a:off x="7930506" y="2414768"/>
            <a:ext cx="3682403" cy="288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4"/>
          <a:stretch/>
        </p:blipFill>
        <p:spPr>
          <a:xfrm>
            <a:off x="5003130" y="2414768"/>
            <a:ext cx="234828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414930" y="1063719"/>
            <a:ext cx="4309035" cy="4370294"/>
            <a:chOff x="7882965" y="2394978"/>
            <a:chExt cx="4309035" cy="4370294"/>
          </a:xfrm>
        </p:grpSpPr>
        <p:sp>
          <p:nvSpPr>
            <p:cNvPr id="15" name="Elipse 14"/>
            <p:cNvSpPr/>
            <p:nvPr/>
          </p:nvSpPr>
          <p:spPr>
            <a:xfrm>
              <a:off x="9356165" y="3929437"/>
              <a:ext cx="2835835" cy="283583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9356165" y="2394978"/>
              <a:ext cx="2835835" cy="2835835"/>
            </a:xfrm>
            <a:prstGeom prst="ellipse">
              <a:avLst/>
            </a:prstGeom>
            <a:solidFill>
              <a:srgbClr val="2E75B6">
                <a:alpha val="20000"/>
              </a:srgbClr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7882965" y="3289207"/>
              <a:ext cx="2835835" cy="2835835"/>
            </a:xfrm>
            <a:prstGeom prst="ellipse">
              <a:avLst/>
            </a:prstGeom>
            <a:solidFill>
              <a:srgbClr val="00B050">
                <a:alpha val="20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tx1"/>
                </a:solidFill>
              </a:endParaRPr>
            </a:p>
            <a:p>
              <a:pPr algn="ctr"/>
              <a:endParaRPr lang="pt-BR" dirty="0">
                <a:solidFill>
                  <a:schemeClr val="tx1"/>
                </a:solidFill>
              </a:endParaRPr>
            </a:p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 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8149561" y="4272381"/>
              <a:ext cx="1146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/>
                <a:t>Requisitos</a:t>
              </a:r>
            </a:p>
            <a:p>
              <a:pPr algn="ctr"/>
              <a:r>
                <a:rPr lang="pt-BR" dirty="0" smtClean="0"/>
                <a:t>Legais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0804787" y="5467179"/>
              <a:ext cx="9733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Normas </a:t>
              </a:r>
            </a:p>
            <a:p>
              <a:r>
                <a:rPr lang="pt-BR" dirty="0" smtClean="0"/>
                <a:t>Técnicas</a:t>
              </a:r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9938231" y="4318979"/>
              <a:ext cx="631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err="1" smtClean="0"/>
                <a:t>Lab</a:t>
              </a:r>
              <a:endParaRPr lang="pt-BR" sz="2400" b="1" dirty="0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9938231" y="2835991"/>
              <a:ext cx="1905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ABNT NBR ISO/IEC</a:t>
              </a:r>
            </a:p>
            <a:p>
              <a:pPr algn="ctr"/>
              <a:r>
                <a:rPr lang="pt-BR" dirty="0" smtClean="0"/>
                <a:t> 17.025</a:t>
              </a:r>
              <a:endParaRPr lang="pt-BR" dirty="0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6449211" y="1504732"/>
            <a:ext cx="38377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b="1" dirty="0" smtClean="0"/>
              <a:t>Desejos da indústria?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Métodos antigos/inadequados;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smtClean="0"/>
              <a:t>Condições à inovação;</a:t>
            </a:r>
          </a:p>
        </p:txBody>
      </p:sp>
    </p:spTree>
    <p:extLst>
      <p:ext uri="{BB962C8B-B14F-4D97-AF65-F5344CB8AC3E}">
        <p14:creationId xmlns:p14="http://schemas.microsoft.com/office/powerpoint/2010/main" val="28053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392518" y="4402791"/>
            <a:ext cx="0" cy="112955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670301" y="4402791"/>
            <a:ext cx="0" cy="112955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948083" y="4402791"/>
            <a:ext cx="0" cy="112955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7797934" cy="4480392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>
            <a:off x="1392518" y="5532344"/>
            <a:ext cx="6490447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9356165" y="3929437"/>
            <a:ext cx="2835835" cy="2835835"/>
          </a:xfrm>
          <a:prstGeom prst="ellipse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9356165" y="2394978"/>
            <a:ext cx="2835835" cy="2835835"/>
          </a:xfrm>
          <a:prstGeom prst="ellipse">
            <a:avLst/>
          </a:prstGeom>
          <a:solidFill>
            <a:srgbClr val="2E75B6">
              <a:alpha val="20000"/>
            </a:srgb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7882965" y="3289207"/>
            <a:ext cx="2835835" cy="2835835"/>
          </a:xfrm>
          <a:prstGeom prst="ellipse">
            <a:avLst/>
          </a:prstGeom>
          <a:solidFill>
            <a:srgbClr val="00B050">
              <a:alpha val="20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55706" y="478968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Insumos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599348" y="4789687"/>
            <a:ext cx="11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Processos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910748" y="4651188"/>
            <a:ext cx="1031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Produtos</a:t>
            </a:r>
          </a:p>
          <a:p>
            <a:pPr algn="ctr"/>
            <a:r>
              <a:rPr lang="pt-BR" dirty="0"/>
              <a:t>F</a:t>
            </a:r>
            <a:r>
              <a:rPr lang="pt-BR" dirty="0" smtClean="0"/>
              <a:t>inais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149561" y="4272381"/>
            <a:ext cx="1146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Requisitos</a:t>
            </a:r>
          </a:p>
          <a:p>
            <a:pPr algn="ctr"/>
            <a:r>
              <a:rPr lang="pt-BR" dirty="0" smtClean="0"/>
              <a:t>Legais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0804787" y="5467179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Normas </a:t>
            </a:r>
          </a:p>
          <a:p>
            <a:r>
              <a:rPr lang="pt-BR" dirty="0" smtClean="0"/>
              <a:t>Técnicas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9938231" y="4318979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Lab</a:t>
            </a:r>
            <a:endParaRPr lang="pt-BR" sz="2400" b="1" dirty="0"/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9938231" y="927847"/>
            <a:ext cx="0" cy="146713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H="1">
            <a:off x="7797934" y="914400"/>
            <a:ext cx="2140297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9938231" y="2835991"/>
            <a:ext cx="1905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ABNT NBR ISO/IEC</a:t>
            </a:r>
          </a:p>
          <a:p>
            <a:pPr algn="ctr"/>
            <a:r>
              <a:rPr lang="pt-BR" dirty="0" smtClean="0"/>
              <a:t> 17.025</a:t>
            </a:r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8149561" y="551792"/>
            <a:ext cx="226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Relatórios Técnicos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94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392518" y="4402791"/>
            <a:ext cx="0" cy="112955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670301" y="4402791"/>
            <a:ext cx="0" cy="112955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948083" y="4402791"/>
            <a:ext cx="0" cy="112955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7797934" cy="4480392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>
            <a:off x="1392518" y="5532344"/>
            <a:ext cx="6490447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9356165" y="3929437"/>
            <a:ext cx="2835835" cy="2835835"/>
          </a:xfrm>
          <a:prstGeom prst="ellipse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9356165" y="2394978"/>
            <a:ext cx="2835835" cy="2835835"/>
          </a:xfrm>
          <a:prstGeom prst="ellipse">
            <a:avLst/>
          </a:prstGeom>
          <a:solidFill>
            <a:srgbClr val="2E75B6">
              <a:alpha val="20000"/>
            </a:srgb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7882965" y="3289207"/>
            <a:ext cx="2835835" cy="2835835"/>
          </a:xfrm>
          <a:prstGeom prst="ellipse">
            <a:avLst/>
          </a:prstGeom>
          <a:solidFill>
            <a:srgbClr val="00B050">
              <a:alpha val="20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55706" y="478968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Insumos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599348" y="4789687"/>
            <a:ext cx="11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Processos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910748" y="4651188"/>
            <a:ext cx="1031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Produtos</a:t>
            </a:r>
          </a:p>
          <a:p>
            <a:pPr algn="ctr"/>
            <a:r>
              <a:rPr lang="pt-BR" dirty="0"/>
              <a:t>F</a:t>
            </a:r>
            <a:r>
              <a:rPr lang="pt-BR" dirty="0" smtClean="0"/>
              <a:t>inais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149561" y="4272381"/>
            <a:ext cx="1146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Requisitos</a:t>
            </a:r>
          </a:p>
          <a:p>
            <a:pPr algn="ctr"/>
            <a:r>
              <a:rPr lang="pt-BR" dirty="0" smtClean="0"/>
              <a:t>Legais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0804787" y="5467179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Normas </a:t>
            </a:r>
          </a:p>
          <a:p>
            <a:r>
              <a:rPr lang="pt-BR" dirty="0" smtClean="0"/>
              <a:t>Técnicas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9938231" y="4318979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Lab</a:t>
            </a:r>
            <a:endParaRPr lang="pt-BR" sz="2400" b="1" dirty="0"/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9938231" y="927847"/>
            <a:ext cx="0" cy="146713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H="1">
            <a:off x="7797934" y="914400"/>
            <a:ext cx="2140297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9938231" y="2835991"/>
            <a:ext cx="1905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ABNT NBR ISO/IEC</a:t>
            </a:r>
          </a:p>
          <a:p>
            <a:pPr algn="ctr"/>
            <a:r>
              <a:rPr lang="pt-BR" dirty="0" smtClean="0"/>
              <a:t> 17.025</a:t>
            </a:r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8149561" y="551792"/>
            <a:ext cx="226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Relatórios Técnicos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535310" y="5651590"/>
            <a:ext cx="6347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Ex. No setor de avicultura, de 15 a 20% do </a:t>
            </a:r>
            <a:r>
              <a:rPr lang="pt-BR" i="1" dirty="0" err="1" smtClean="0">
                <a:solidFill>
                  <a:srgbClr val="FF0000"/>
                </a:solidFill>
              </a:rPr>
              <a:t>Shelf</a:t>
            </a:r>
            <a:r>
              <a:rPr lang="pt-BR" i="1" dirty="0" smtClean="0">
                <a:solidFill>
                  <a:srgbClr val="FF0000"/>
                </a:solidFill>
              </a:rPr>
              <a:t> Life </a:t>
            </a:r>
            <a:r>
              <a:rPr lang="pt-BR" dirty="0" smtClean="0">
                <a:solidFill>
                  <a:srgbClr val="FF0000"/>
                </a:solidFill>
              </a:rPr>
              <a:t>do processamento do frango é gasto em uma avaliação de </a:t>
            </a:r>
            <a:r>
              <a:rPr lang="pt-BR" i="1" dirty="0" err="1" smtClean="0">
                <a:solidFill>
                  <a:srgbClr val="FF0000"/>
                </a:solidFill>
              </a:rPr>
              <a:t>Salmonella</a:t>
            </a:r>
            <a:r>
              <a:rPr lang="pt-BR" dirty="0" smtClean="0">
                <a:solidFill>
                  <a:srgbClr val="FF0000"/>
                </a:solidFill>
              </a:rPr>
              <a:t>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42683" y="1609182"/>
            <a:ext cx="11080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b="1" dirty="0" smtClean="0"/>
              <a:t>SISTEMA DE VISÃO COMPUTACIONAL EMBARCADO PARA IDENTIFICAÇÃO DE CARCAÇAS DE FRANGOS COM POSSÍVEL CONTAMINAÇÃO</a:t>
            </a:r>
            <a:endParaRPr lang="pt-BR" b="1" i="0" dirty="0">
              <a:effectLst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29" y="2478460"/>
            <a:ext cx="3563752" cy="35637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864648" y="5765213"/>
            <a:ext cx="1337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Imagem ilustrativa</a:t>
            </a:r>
            <a:endParaRPr lang="pt-BR" sz="1200" dirty="0"/>
          </a:p>
        </p:txBody>
      </p:sp>
      <p:sp>
        <p:nvSpPr>
          <p:cNvPr id="7" name="Retângulo 6"/>
          <p:cNvSpPr/>
          <p:nvPr/>
        </p:nvSpPr>
        <p:spPr>
          <a:xfrm>
            <a:off x="842683" y="244473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solidFill>
                  <a:srgbClr val="333333"/>
                </a:solidFill>
                <a:latin typeface="Roboto"/>
              </a:rPr>
              <a:t>“[...] Técnicas </a:t>
            </a:r>
            <a:r>
              <a:rPr lang="pt-BR" dirty="0">
                <a:solidFill>
                  <a:srgbClr val="333333"/>
                </a:solidFill>
                <a:latin typeface="Roboto"/>
              </a:rPr>
              <a:t>de seleção de atributos auxiliam no processo de escolha das características mais relevantes. </a:t>
            </a:r>
            <a:r>
              <a:rPr lang="pt-BR" dirty="0" smtClean="0">
                <a:solidFill>
                  <a:srgbClr val="333333"/>
                </a:solidFill>
                <a:latin typeface="Roboto"/>
              </a:rPr>
              <a:t>A </a:t>
            </a:r>
            <a:r>
              <a:rPr lang="pt-BR" dirty="0">
                <a:solidFill>
                  <a:srgbClr val="333333"/>
                </a:solidFill>
                <a:latin typeface="Roboto"/>
              </a:rPr>
              <a:t>construção do classificador pode ser feita com algoritmos de aprendizado de máquina, a partir de exemplos previamente determinados por especialistas. Além disso, características não-visíveis a olho nu, como presença de patógenos e contaminação, podem ser identificadas pela utilização de imagens </a:t>
            </a:r>
            <a:r>
              <a:rPr lang="pt-BR" dirty="0" err="1">
                <a:solidFill>
                  <a:srgbClr val="333333"/>
                </a:solidFill>
                <a:latin typeface="Roboto"/>
              </a:rPr>
              <a:t>hiperespectrais</a:t>
            </a:r>
            <a:r>
              <a:rPr lang="pt-BR" dirty="0">
                <a:solidFill>
                  <a:srgbClr val="333333"/>
                </a:solidFill>
                <a:latin typeface="Roboto"/>
              </a:rPr>
              <a:t> no intervalo de radiação eletromagnética ultravioleta ou infravermelho próximo</a:t>
            </a:r>
            <a:r>
              <a:rPr lang="pt-BR" dirty="0" smtClean="0">
                <a:solidFill>
                  <a:srgbClr val="333333"/>
                </a:solidFill>
                <a:latin typeface="Roboto"/>
              </a:rPr>
              <a:t>.”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5" b="19801"/>
          <a:stretch/>
        </p:blipFill>
        <p:spPr>
          <a:xfrm>
            <a:off x="281547" y="215153"/>
            <a:ext cx="2619375" cy="104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1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2"/>
          <a:srcRect l="35083" t="23713" r="11795" b="16728"/>
          <a:stretch/>
        </p:blipFill>
        <p:spPr>
          <a:xfrm>
            <a:off x="4948517" y="1493548"/>
            <a:ext cx="6911788" cy="435684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77153" y="1493548"/>
            <a:ext cx="39713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31413"/>
                </a:solidFill>
              </a:rPr>
              <a:t>“At </a:t>
            </a:r>
            <a:r>
              <a:rPr lang="en-US" dirty="0">
                <a:solidFill>
                  <a:srgbClr val="131413"/>
                </a:solidFill>
              </a:rPr>
              <a:t>BASF’s largest production site in Ludwigshafen</a:t>
            </a:r>
            <a:r>
              <a:rPr lang="en-US" dirty="0" smtClean="0">
                <a:solidFill>
                  <a:srgbClr val="131413"/>
                </a:solidFill>
              </a:rPr>
              <a:t>, Germany</a:t>
            </a:r>
            <a:r>
              <a:rPr lang="en-US" dirty="0">
                <a:solidFill>
                  <a:srgbClr val="131413"/>
                </a:solidFill>
              </a:rPr>
              <a:t>, multiple GC, HPLC, and IC systems </a:t>
            </a:r>
            <a:r>
              <a:rPr lang="en-US" dirty="0" smtClean="0">
                <a:solidFill>
                  <a:srgbClr val="131413"/>
                </a:solidFill>
              </a:rPr>
              <a:t>are used </a:t>
            </a:r>
            <a:r>
              <a:rPr lang="en-US" dirty="0">
                <a:solidFill>
                  <a:srgbClr val="131413"/>
                </a:solidFill>
              </a:rPr>
              <a:t>in a mostly unstaffed laboratory for automated wastewater monitoring</a:t>
            </a:r>
            <a:r>
              <a:rPr lang="en-US" dirty="0" smtClean="0">
                <a:solidFill>
                  <a:srgbClr val="131413"/>
                </a:solidFill>
              </a:rPr>
              <a:t>. […] </a:t>
            </a:r>
            <a:r>
              <a:rPr lang="pt-BR" dirty="0" err="1" smtClean="0"/>
              <a:t>Mixed</a:t>
            </a:r>
            <a:r>
              <a:rPr lang="pt-BR" dirty="0" smtClean="0"/>
              <a:t> </a:t>
            </a:r>
            <a:r>
              <a:rPr lang="pt-BR" dirty="0" err="1"/>
              <a:t>wastewater</a:t>
            </a:r>
            <a:r>
              <a:rPr lang="pt-BR" dirty="0"/>
              <a:t> </a:t>
            </a:r>
            <a:r>
              <a:rPr lang="pt-BR" dirty="0" err="1" smtClean="0"/>
              <a:t>samples</a:t>
            </a:r>
            <a:r>
              <a:rPr lang="pt-BR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collected automatically at 20-min intervals and distributed to </a:t>
            </a:r>
            <a:r>
              <a:rPr lang="en-US" dirty="0" smtClean="0"/>
              <a:t>the instruments</a:t>
            </a:r>
            <a:r>
              <a:rPr lang="en-US" dirty="0"/>
              <a:t>. To operate the online system 24/7, </a:t>
            </a:r>
            <a:r>
              <a:rPr lang="en-US" dirty="0" smtClean="0"/>
              <a:t>sensors, visualization </a:t>
            </a:r>
            <a:r>
              <a:rPr lang="en-US" dirty="0"/>
              <a:t>tools, special software </a:t>
            </a:r>
            <a:r>
              <a:rPr lang="en-US" dirty="0" smtClean="0"/>
              <a:t>packages, remote </a:t>
            </a:r>
            <a:r>
              <a:rPr lang="en-US" dirty="0"/>
              <a:t>access tools, and other assistance systems are </a:t>
            </a:r>
            <a:r>
              <a:rPr lang="en-US" dirty="0" smtClean="0"/>
              <a:t>required.”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pt-BR" dirty="0" smtClean="0"/>
              <a:t>WORTBERG, M; KURZ, J. 2019)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3" y="322729"/>
            <a:ext cx="1506622" cy="5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144268"/>
            <a:ext cx="12035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b="1" dirty="0">
                <a:ea typeface="Times New Roman" panose="02020603050405020304" pitchFamily="18" charset="0"/>
              </a:rPr>
              <a:t>DEVELOPMENT OF A LOW-COST COLLABORATIVE PLATFORM FOR MONITORING AIR POLLUTION IN HIGH RESOLUTION</a:t>
            </a:r>
            <a:endParaRPr lang="pt-BR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tr-TR" dirty="0">
                <a:ea typeface="Times New Roman" panose="02020603050405020304" pitchFamily="18" charset="0"/>
              </a:rPr>
              <a:t> </a:t>
            </a:r>
            <a:endParaRPr lang="pt-BR" dirty="0">
              <a:ea typeface="Times New Roman" panose="02020603050405020304" pitchFamily="18" charset="0"/>
            </a:endParaRPr>
          </a:p>
          <a:p>
            <a:pPr algn="ctr"/>
            <a:r>
              <a:rPr lang="tr-T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Campo, F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Teixeira, A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Blanco-Rodríguez, J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 Lucca, D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Franco, L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Hoinaski</a:t>
            </a: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0" y="151763"/>
            <a:ext cx="2927985" cy="992505"/>
          </a:xfrm>
          <a:prstGeom prst="rect">
            <a:avLst/>
          </a:prstGeom>
        </p:spPr>
      </p:pic>
      <p:pic>
        <p:nvPicPr>
          <p:cNvPr id="7" name="Imagem 6" descr="Renovar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3906" y="2181015"/>
            <a:ext cx="5001091" cy="425601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88601" y="2342769"/>
            <a:ext cx="535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dirty="0" smtClean="0"/>
              <a:t>Equipamento para monitoramento de CO; NO</a:t>
            </a:r>
            <a:r>
              <a:rPr lang="pt-BR" baseline="-25000" dirty="0" smtClean="0"/>
              <a:t>2</a:t>
            </a:r>
            <a:r>
              <a:rPr lang="pt-BR" dirty="0" smtClean="0"/>
              <a:t>; SO</a:t>
            </a:r>
            <a:r>
              <a:rPr lang="pt-BR" baseline="-25000" dirty="0" smtClean="0"/>
              <a:t>2</a:t>
            </a:r>
            <a:r>
              <a:rPr lang="pt-BR" dirty="0" smtClean="0"/>
              <a:t>; O</a:t>
            </a:r>
            <a:r>
              <a:rPr lang="pt-BR" baseline="-25000" dirty="0" smtClean="0"/>
              <a:t>3</a:t>
            </a:r>
            <a:endParaRPr lang="pt-BR" baseline="-25000" dirty="0"/>
          </a:p>
        </p:txBody>
      </p:sp>
      <p:pic>
        <p:nvPicPr>
          <p:cNvPr id="9" name="Imagem 8" descr="Sistema.jpeg"/>
          <p:cNvPicPr/>
          <p:nvPr/>
        </p:nvPicPr>
        <p:blipFill>
          <a:blip r:embed="rId4" cstate="print"/>
          <a:srcRect t="29024" b="9268"/>
          <a:stretch>
            <a:fillRect/>
          </a:stretch>
        </p:blipFill>
        <p:spPr>
          <a:xfrm>
            <a:off x="1227897" y="3060103"/>
            <a:ext cx="4109122" cy="3376930"/>
          </a:xfrm>
          <a:prstGeom prst="rect">
            <a:avLst/>
          </a:prstGeom>
          <a:ln w="19050">
            <a:solidFill>
              <a:srgbClr val="EAEAEA"/>
            </a:solidFill>
          </a:ln>
        </p:spPr>
      </p:pic>
    </p:spTree>
    <p:extLst>
      <p:ext uri="{BB962C8B-B14F-4D97-AF65-F5344CB8AC3E}">
        <p14:creationId xmlns:p14="http://schemas.microsoft.com/office/powerpoint/2010/main" val="2176274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414930" y="1063719"/>
            <a:ext cx="4309035" cy="4370294"/>
            <a:chOff x="7882965" y="2394978"/>
            <a:chExt cx="4309035" cy="4370294"/>
          </a:xfrm>
        </p:grpSpPr>
        <p:sp>
          <p:nvSpPr>
            <p:cNvPr id="15" name="Elipse 14"/>
            <p:cNvSpPr/>
            <p:nvPr/>
          </p:nvSpPr>
          <p:spPr>
            <a:xfrm>
              <a:off x="9356165" y="3929437"/>
              <a:ext cx="2835835" cy="283583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9356165" y="2394978"/>
              <a:ext cx="2835835" cy="2835835"/>
            </a:xfrm>
            <a:prstGeom prst="ellipse">
              <a:avLst/>
            </a:prstGeom>
            <a:solidFill>
              <a:srgbClr val="2E75B6">
                <a:alpha val="20000"/>
              </a:srgbClr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7882965" y="3289207"/>
              <a:ext cx="2835835" cy="2835835"/>
            </a:xfrm>
            <a:prstGeom prst="ellipse">
              <a:avLst/>
            </a:prstGeom>
            <a:solidFill>
              <a:srgbClr val="00B050">
                <a:alpha val="20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tx1"/>
                </a:solidFill>
              </a:endParaRPr>
            </a:p>
            <a:p>
              <a:pPr algn="ctr"/>
              <a:endParaRPr lang="pt-BR" dirty="0">
                <a:solidFill>
                  <a:schemeClr val="tx1"/>
                </a:solidFill>
              </a:endParaRPr>
            </a:p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 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8149561" y="4272381"/>
              <a:ext cx="1146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/>
                <a:t>Requisitos</a:t>
              </a:r>
            </a:p>
            <a:p>
              <a:pPr algn="ctr"/>
              <a:r>
                <a:rPr lang="pt-BR" dirty="0" smtClean="0"/>
                <a:t>Legais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0804787" y="5467179"/>
              <a:ext cx="9733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Normas </a:t>
              </a:r>
            </a:p>
            <a:p>
              <a:r>
                <a:rPr lang="pt-BR" dirty="0" smtClean="0"/>
                <a:t>Técnicas</a:t>
              </a:r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9938231" y="4318979"/>
              <a:ext cx="631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err="1" smtClean="0"/>
                <a:t>Lab</a:t>
              </a:r>
              <a:endParaRPr lang="pt-BR" sz="2400" b="1" dirty="0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9938231" y="2835991"/>
              <a:ext cx="1905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ABNT NBR ISO/IEC</a:t>
              </a:r>
            </a:p>
            <a:p>
              <a:pPr algn="ctr"/>
              <a:r>
                <a:rPr lang="pt-BR" dirty="0" smtClean="0"/>
                <a:t> 17.025</a:t>
              </a:r>
              <a:endParaRPr lang="pt-BR" dirty="0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6449211" y="1504732"/>
            <a:ext cx="38377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b="1" dirty="0" smtClean="0"/>
              <a:t>Desejos da indústria?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Métodos antigos/inadequados;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Condições à inovação;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smtClean="0"/>
              <a:t>Requisitos legais ou de acreditação;</a:t>
            </a:r>
            <a:endParaRPr lang="pt-BR" dirty="0"/>
          </a:p>
          <a:p>
            <a:pPr marL="285750" indent="-285750">
              <a:buFontTx/>
              <a:buChar char="-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67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414930" y="1063719"/>
            <a:ext cx="4309035" cy="4370294"/>
            <a:chOff x="7882965" y="2394978"/>
            <a:chExt cx="4309035" cy="4370294"/>
          </a:xfrm>
        </p:grpSpPr>
        <p:sp>
          <p:nvSpPr>
            <p:cNvPr id="15" name="Elipse 14"/>
            <p:cNvSpPr/>
            <p:nvPr/>
          </p:nvSpPr>
          <p:spPr>
            <a:xfrm>
              <a:off x="9356165" y="3929437"/>
              <a:ext cx="2835835" cy="283583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9356165" y="2394978"/>
              <a:ext cx="2835835" cy="2835835"/>
            </a:xfrm>
            <a:prstGeom prst="ellipse">
              <a:avLst/>
            </a:prstGeom>
            <a:solidFill>
              <a:srgbClr val="2E75B6">
                <a:alpha val="20000"/>
              </a:srgbClr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7882965" y="3289207"/>
              <a:ext cx="2835835" cy="2835835"/>
            </a:xfrm>
            <a:prstGeom prst="ellipse">
              <a:avLst/>
            </a:prstGeom>
            <a:solidFill>
              <a:srgbClr val="00B050">
                <a:alpha val="20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tx1"/>
                </a:solidFill>
              </a:endParaRPr>
            </a:p>
            <a:p>
              <a:pPr algn="ctr"/>
              <a:endParaRPr lang="pt-BR" dirty="0">
                <a:solidFill>
                  <a:schemeClr val="tx1"/>
                </a:solidFill>
              </a:endParaRPr>
            </a:p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 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8149561" y="4272381"/>
              <a:ext cx="1146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/>
                <a:t>Requisitos</a:t>
              </a:r>
            </a:p>
            <a:p>
              <a:pPr algn="ctr"/>
              <a:r>
                <a:rPr lang="pt-BR" dirty="0" smtClean="0"/>
                <a:t>Legais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0804787" y="5467179"/>
              <a:ext cx="9733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Normas </a:t>
              </a:r>
            </a:p>
            <a:p>
              <a:r>
                <a:rPr lang="pt-BR" dirty="0" smtClean="0"/>
                <a:t>Técnicas</a:t>
              </a:r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9938231" y="4318979"/>
              <a:ext cx="631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err="1" smtClean="0"/>
                <a:t>Lab</a:t>
              </a:r>
              <a:endParaRPr lang="pt-BR" sz="2400" b="1" dirty="0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9938231" y="2835991"/>
              <a:ext cx="1905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ABNT NBR ISO/IEC</a:t>
              </a:r>
            </a:p>
            <a:p>
              <a:pPr algn="ctr"/>
              <a:r>
                <a:rPr lang="pt-BR" dirty="0" smtClean="0"/>
                <a:t> 17.025</a:t>
              </a:r>
              <a:endParaRPr lang="pt-BR" dirty="0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6449211" y="1504732"/>
            <a:ext cx="38377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b="1" dirty="0" smtClean="0"/>
              <a:t>Desejos da indústria?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Métodos antigos/inadequados;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/>
              <a:t>Condições à inovação;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smtClean="0"/>
              <a:t>Requisitos legais ou de acreditação;</a:t>
            </a:r>
            <a:endParaRPr lang="pt-BR" dirty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smtClean="0"/>
              <a:t>Garantia da qualidade;</a:t>
            </a:r>
          </a:p>
        </p:txBody>
      </p:sp>
    </p:spTree>
    <p:extLst>
      <p:ext uri="{BB962C8B-B14F-4D97-AF65-F5344CB8AC3E}">
        <p14:creationId xmlns:p14="http://schemas.microsoft.com/office/powerpoint/2010/main" val="22895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69502" y="2189802"/>
            <a:ext cx="72512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Jocinei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Dognini</a:t>
            </a:r>
            <a:r>
              <a:rPr lang="pt-BR" sz="2000" b="1" dirty="0" smtClean="0"/>
              <a:t>, </a:t>
            </a:r>
            <a:r>
              <a:rPr lang="pt-BR" sz="2000" b="1" dirty="0" err="1" smtClean="0"/>
              <a:t>D.Sc</a:t>
            </a:r>
            <a:r>
              <a:rPr lang="pt-BR" sz="2000" b="1" dirty="0" smtClean="0"/>
              <a:t>.</a:t>
            </a:r>
          </a:p>
          <a:p>
            <a:endParaRPr lang="pt-BR" b="1" dirty="0" smtClean="0"/>
          </a:p>
          <a:p>
            <a:endParaRPr lang="pt-BR" dirty="0"/>
          </a:p>
          <a:p>
            <a:r>
              <a:rPr lang="pt-BR" dirty="0" smtClean="0"/>
              <a:t>Doutor em química analítica (UFSC, 2018). Pesquisador especialista em desenvolvimento analítico do Instituto SENAI de Tecnologia Ambiental (desde 2012). Com experiência em análise instrumentais com foco em cromatografia gasosa, liquida e espectrometria de massas. Pesquisador convidado pelo Instituto de Ciências Materiais de Barcelona (ICMAB, 2015) para produção e caracterização de </a:t>
            </a:r>
            <a:r>
              <a:rPr lang="pt-BR" dirty="0" err="1" smtClean="0"/>
              <a:t>nanopartículas</a:t>
            </a:r>
            <a:r>
              <a:rPr lang="pt-BR" dirty="0" smtClean="0"/>
              <a:t> em </a:t>
            </a:r>
            <a:r>
              <a:rPr lang="pt-BR" dirty="0" err="1" smtClean="0"/>
              <a:t>aerogel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62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81434" y="6114794"/>
            <a:ext cx="6981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dirty="0"/>
          </a:p>
          <a:p>
            <a:pPr algn="r"/>
            <a:r>
              <a:rPr lang="pt-BR" sz="1400" i="1" dirty="0" smtClean="0"/>
              <a:t>Aula de “Unidades de Medidas Elétricas" (3 Maio 1883), publicada em </a:t>
            </a:r>
            <a:r>
              <a:rPr lang="pt-BR" sz="1400" i="1" dirty="0" err="1" smtClean="0"/>
              <a:t>Lectures</a:t>
            </a:r>
            <a:r>
              <a:rPr lang="pt-BR" sz="1400" i="1" dirty="0" smtClean="0"/>
              <a:t> Vol. I, p. 73</a:t>
            </a:r>
          </a:p>
        </p:txBody>
      </p:sp>
      <p:pic>
        <p:nvPicPr>
          <p:cNvPr id="1026" name="Picture 2" descr="https://slideplayer.com.br/slide/1782573/7/images/10/Frase+para+Reflex%C3%A3o+Lord+Kelv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2" b="7430"/>
          <a:stretch/>
        </p:blipFill>
        <p:spPr bwMode="auto">
          <a:xfrm>
            <a:off x="1140678" y="1487606"/>
            <a:ext cx="10233357" cy="42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tângulo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4" y="0"/>
              <a:ext cx="12181176" cy="6858000"/>
            </a:xfrm>
            <a:prstGeom prst="rect">
              <a:avLst/>
            </a:prstGeom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77" y="3019927"/>
            <a:ext cx="3238646" cy="106799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01971" y="6092598"/>
            <a:ext cx="727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Federação das Indústrias </a:t>
            </a:r>
            <a:r>
              <a:rPr lang="pt-B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do Estado </a:t>
            </a: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de Santa Catarina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Rodovia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Admar Gonzaga, 2765  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Itacorubi - 88034-001 - Florianópolis,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/>
              </a:rPr>
              <a:t>SC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508" y="5357121"/>
            <a:ext cx="2466474" cy="4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9" y="0"/>
            <a:ext cx="12253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4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606" y="253171"/>
            <a:ext cx="4667250" cy="7016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Competências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84911" y="2613747"/>
            <a:ext cx="2590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Atendimento 3.000 </a:t>
            </a:r>
          </a:p>
          <a:p>
            <a:pPr algn="ctr"/>
            <a:r>
              <a:rPr lang="pt-BR" sz="20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empresas/ano</a:t>
            </a:r>
            <a:endParaRPr lang="pt-BR" sz="20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729231" y="2068512"/>
            <a:ext cx="17107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smtClean="0">
                <a:solidFill>
                  <a:srgbClr val="0070C0"/>
                </a:solidFill>
                <a:latin typeface="Impact" panose="020B0806030902050204" pitchFamily="34" charset="0"/>
              </a:rPr>
              <a:t>9</a:t>
            </a:r>
            <a:r>
              <a:rPr lang="pt-BR" sz="2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 </a:t>
            </a:r>
            <a:r>
              <a:rPr lang="pt-BR" sz="2000" dirty="0">
                <a:solidFill>
                  <a:srgbClr val="0070C0"/>
                </a:solidFill>
                <a:latin typeface="Impact" panose="020B0806030902050204" pitchFamily="34" charset="0"/>
              </a:rPr>
              <a:t/>
            </a:r>
            <a:br>
              <a:rPr lang="pt-BR" sz="2000" dirty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pt-BR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Laboratórios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5071692" y="2059750"/>
            <a:ext cx="167065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>
                <a:solidFill>
                  <a:srgbClr val="0070C0"/>
                </a:solidFill>
                <a:latin typeface="Impact" panose="020B0806030902050204" pitchFamily="34" charset="0"/>
              </a:rPr>
              <a:t>1º</a:t>
            </a:r>
            <a:r>
              <a:rPr lang="pt-B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br>
              <a:rPr lang="pt-B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pt-BR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Laboratório </a:t>
            </a:r>
          </a:p>
          <a:p>
            <a:pPr algn="ctr"/>
            <a:r>
              <a:rPr lang="pt-BR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em 1972</a:t>
            </a:r>
          </a:p>
        </p:txBody>
      </p:sp>
      <p:sp>
        <p:nvSpPr>
          <p:cNvPr id="8" name="Retângulo 7"/>
          <p:cNvSpPr/>
          <p:nvPr/>
        </p:nvSpPr>
        <p:spPr>
          <a:xfrm>
            <a:off x="7098745" y="2068512"/>
            <a:ext cx="2651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0070C0"/>
                </a:solidFill>
                <a:latin typeface="Impact" panose="020B0806030902050204" pitchFamily="34" charset="0"/>
              </a:rPr>
              <a:t>2º </a:t>
            </a:r>
            <a:br>
              <a:rPr lang="pt-BR" sz="3600" dirty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pt-BR" sz="1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Laboratório do Brasil </a:t>
            </a:r>
          </a:p>
          <a:p>
            <a:pPr algn="ctr"/>
            <a:r>
              <a:rPr lang="pt-BR" sz="1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Credenciado ao Ministério da Agricultura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257683" y="2059750"/>
            <a:ext cx="11785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dirty="0" smtClean="0">
                <a:solidFill>
                  <a:srgbClr val="0070C0"/>
                </a:solidFill>
                <a:latin typeface="Impact" panose="020B0806030902050204" pitchFamily="34" charset="0"/>
              </a:rPr>
              <a:t>4 mil</a:t>
            </a:r>
            <a:r>
              <a:rPr lang="pt-BR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ensaios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51056" y="4663765"/>
            <a:ext cx="169469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0070C0"/>
                </a:solidFill>
                <a:latin typeface="Impact" panose="020B0806030902050204" pitchFamily="34" charset="0"/>
              </a:rPr>
              <a:t>600 </a:t>
            </a:r>
            <a:r>
              <a:rPr lang="pt-BR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ensaios acreditados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425913" y="4671457"/>
            <a:ext cx="22533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0070C0"/>
                </a:solidFill>
                <a:latin typeface="Impact" panose="020B0806030902050204" pitchFamily="34" charset="0"/>
              </a:rPr>
              <a:t>2</a:t>
            </a:r>
            <a:r>
              <a:rPr lang="pt-BR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pt-B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/>
            </a:r>
            <a:br>
              <a:rPr lang="pt-B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pt-BR" b="1" dirty="0">
                <a:solidFill>
                  <a:srgbClr val="00B0F0"/>
                </a:solidFill>
                <a:latin typeface="Century Gothic" panose="020B0502020202020204" pitchFamily="34" charset="0"/>
              </a:rPr>
              <a:t>Provedores ensaio de proficiência (PEP)</a:t>
            </a:r>
            <a:endParaRPr lang="pt-BR" sz="20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864177" y="4663765"/>
            <a:ext cx="19190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0070C0"/>
                </a:solidFill>
                <a:latin typeface="Impact" panose="020B0806030902050204" pitchFamily="34" charset="0"/>
              </a:rPr>
              <a:t>3</a:t>
            </a:r>
            <a:endParaRPr lang="pt-BR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b="1" dirty="0">
                <a:solidFill>
                  <a:srgbClr val="00B0F0"/>
                </a:solidFill>
                <a:latin typeface="Century Gothic" panose="020B0502020202020204" pitchFamily="34" charset="0"/>
              </a:rPr>
              <a:t>Laboratório credenciados ao MAPA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213550" y="4431756"/>
            <a:ext cx="25056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0070C0"/>
                </a:solidFill>
                <a:latin typeface="Impact" panose="020B0806030902050204" pitchFamily="34" charset="0"/>
              </a:rPr>
              <a:t>PMR</a:t>
            </a:r>
          </a:p>
          <a:p>
            <a:pPr algn="ctr"/>
            <a:r>
              <a:rPr lang="pt-BR" sz="1600" dirty="0" smtClean="0">
                <a:solidFill>
                  <a:srgbClr val="0070C0"/>
                </a:solidFill>
                <a:latin typeface="Impact" panose="020B0806030902050204" pitchFamily="34" charset="0"/>
              </a:rPr>
              <a:t> </a:t>
            </a:r>
            <a:r>
              <a:rPr lang="pt-BR" dirty="0">
                <a:solidFill>
                  <a:srgbClr val="0070C0"/>
                </a:solidFill>
                <a:latin typeface="Impact" panose="020B0806030902050204" pitchFamily="34" charset="0"/>
              </a:rPr>
              <a:t/>
            </a:r>
            <a:br>
              <a:rPr lang="pt-BR" dirty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pt-BR" b="1" dirty="0">
                <a:solidFill>
                  <a:srgbClr val="00B0F0"/>
                </a:solidFill>
                <a:latin typeface="Century Gothic" panose="020B0502020202020204" pitchFamily="34" charset="0"/>
              </a:rPr>
              <a:t>Produtor de material</a:t>
            </a:r>
          </a:p>
          <a:p>
            <a:pPr algn="ctr"/>
            <a:r>
              <a:rPr lang="pt-BR" b="1" dirty="0">
                <a:solidFill>
                  <a:srgbClr val="00B0F0"/>
                </a:solidFill>
                <a:latin typeface="Century Gothic" panose="020B0502020202020204" pitchFamily="34" charset="0"/>
              </a:rPr>
              <a:t>de referência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0015629" y="4340599"/>
            <a:ext cx="166263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pt-BR" sz="3600" dirty="0" smtClean="0">
                <a:solidFill>
                  <a:srgbClr val="0070C0"/>
                </a:solidFill>
                <a:latin typeface="Impact" panose="020B0806030902050204" pitchFamily="34" charset="0"/>
              </a:rPr>
              <a:t>REMEQ-i</a:t>
            </a:r>
            <a:endParaRPr lang="pt-BR" sz="3600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b="1" dirty="0">
                <a:solidFill>
                  <a:srgbClr val="00B0F0"/>
                </a:solidFill>
                <a:latin typeface="Century Gothic" panose="020B0502020202020204" pitchFamily="34" charset="0"/>
              </a:rPr>
              <a:t>Membro</a:t>
            </a:r>
            <a:endParaRPr lang="pt-BR" dirty="0">
              <a:solidFill>
                <a:srgbClr val="00B0F0"/>
              </a:solidFill>
              <a:latin typeface="Impact" panose="020B080603090205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45"/>
          <a:stretch/>
        </p:blipFill>
        <p:spPr>
          <a:xfrm>
            <a:off x="7449729" y="1546851"/>
            <a:ext cx="1528387" cy="54516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53" y="4078369"/>
            <a:ext cx="1058077" cy="50217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43" y="3975168"/>
            <a:ext cx="670689" cy="67907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5" y="4017001"/>
            <a:ext cx="569004" cy="45804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13" y="1514475"/>
            <a:ext cx="569004" cy="45804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53" y="1395939"/>
            <a:ext cx="364159" cy="576585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71" y="1395939"/>
            <a:ext cx="364159" cy="576585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77" y="1706946"/>
            <a:ext cx="755539" cy="67998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984" y="4029848"/>
            <a:ext cx="594127" cy="57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8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-1" y="-15874"/>
            <a:ext cx="9332259" cy="88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b="1" cap="all" dirty="0" smtClean="0"/>
              <a:t>Indústria 4.0</a:t>
            </a:r>
            <a:endParaRPr lang="pt-BR" sz="3200" b="1" cap="all" dirty="0"/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53" y="897868"/>
            <a:ext cx="7906871" cy="55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392518" y="4402791"/>
            <a:ext cx="0" cy="112955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3670301" y="4402791"/>
            <a:ext cx="0" cy="112955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948083" y="4402791"/>
            <a:ext cx="0" cy="112955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7797934" cy="4480392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>
            <a:off x="1392518" y="5532344"/>
            <a:ext cx="6490447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9356165" y="3929437"/>
            <a:ext cx="2835835" cy="2835835"/>
          </a:xfrm>
          <a:prstGeom prst="ellipse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9356165" y="2394978"/>
            <a:ext cx="2835835" cy="2835835"/>
          </a:xfrm>
          <a:prstGeom prst="ellipse">
            <a:avLst/>
          </a:prstGeom>
          <a:solidFill>
            <a:srgbClr val="2E75B6">
              <a:alpha val="20000"/>
            </a:srgb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7882965" y="3289207"/>
            <a:ext cx="2835835" cy="2835835"/>
          </a:xfrm>
          <a:prstGeom prst="ellipse">
            <a:avLst/>
          </a:prstGeom>
          <a:solidFill>
            <a:srgbClr val="00B050">
              <a:alpha val="20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55706" y="478968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Insumos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599348" y="4789687"/>
            <a:ext cx="11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Processos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910748" y="4651188"/>
            <a:ext cx="1031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Produtos</a:t>
            </a:r>
          </a:p>
          <a:p>
            <a:pPr algn="ctr"/>
            <a:r>
              <a:rPr lang="pt-BR" dirty="0"/>
              <a:t>F</a:t>
            </a:r>
            <a:r>
              <a:rPr lang="pt-BR" dirty="0" smtClean="0"/>
              <a:t>inais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149561" y="4272381"/>
            <a:ext cx="1146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Requisitos</a:t>
            </a:r>
          </a:p>
          <a:p>
            <a:pPr algn="ctr"/>
            <a:r>
              <a:rPr lang="pt-BR" dirty="0" smtClean="0"/>
              <a:t>Legais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0804787" y="5467179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Normas </a:t>
            </a:r>
          </a:p>
          <a:p>
            <a:r>
              <a:rPr lang="pt-BR" dirty="0" smtClean="0"/>
              <a:t>Técnicas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9938231" y="4318979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Lab</a:t>
            </a:r>
            <a:endParaRPr lang="pt-BR" sz="2400" b="1" dirty="0"/>
          </a:p>
        </p:txBody>
      </p:sp>
      <p:cxnSp>
        <p:nvCxnSpPr>
          <p:cNvPr id="27" name="Conector reto 26"/>
          <p:cNvCxnSpPr/>
          <p:nvPr/>
        </p:nvCxnSpPr>
        <p:spPr>
          <a:xfrm flipV="1">
            <a:off x="9938231" y="927847"/>
            <a:ext cx="0" cy="146713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H="1">
            <a:off x="7797934" y="914400"/>
            <a:ext cx="2140297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9938231" y="2835991"/>
            <a:ext cx="1905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ABNT NBR ISO/IEC</a:t>
            </a:r>
          </a:p>
          <a:p>
            <a:pPr algn="ctr"/>
            <a:r>
              <a:rPr lang="pt-BR" dirty="0" smtClean="0"/>
              <a:t> 17.025</a:t>
            </a:r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8149561" y="551792"/>
            <a:ext cx="226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Relatórios Técnicos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86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414930" y="1063719"/>
            <a:ext cx="4309035" cy="4370294"/>
            <a:chOff x="7882965" y="2394978"/>
            <a:chExt cx="4309035" cy="4370294"/>
          </a:xfrm>
        </p:grpSpPr>
        <p:sp>
          <p:nvSpPr>
            <p:cNvPr id="15" name="Elipse 14"/>
            <p:cNvSpPr/>
            <p:nvPr/>
          </p:nvSpPr>
          <p:spPr>
            <a:xfrm>
              <a:off x="9356165" y="3929437"/>
              <a:ext cx="2835835" cy="283583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9356165" y="2394978"/>
              <a:ext cx="2835835" cy="2835835"/>
            </a:xfrm>
            <a:prstGeom prst="ellipse">
              <a:avLst/>
            </a:prstGeom>
            <a:solidFill>
              <a:srgbClr val="2E75B6">
                <a:alpha val="20000"/>
              </a:srgbClr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7882965" y="3289207"/>
              <a:ext cx="2835835" cy="2835835"/>
            </a:xfrm>
            <a:prstGeom prst="ellipse">
              <a:avLst/>
            </a:prstGeom>
            <a:solidFill>
              <a:srgbClr val="00B050">
                <a:alpha val="20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tx1"/>
                </a:solidFill>
              </a:endParaRPr>
            </a:p>
            <a:p>
              <a:pPr algn="ctr"/>
              <a:endParaRPr lang="pt-BR" dirty="0">
                <a:solidFill>
                  <a:schemeClr val="tx1"/>
                </a:solidFill>
              </a:endParaRPr>
            </a:p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 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8149561" y="4272381"/>
              <a:ext cx="1146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/>
                <a:t>Requisitos</a:t>
              </a:r>
            </a:p>
            <a:p>
              <a:pPr algn="ctr"/>
              <a:r>
                <a:rPr lang="pt-BR" dirty="0" smtClean="0"/>
                <a:t>Legais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0804787" y="5467179"/>
              <a:ext cx="9733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Normas </a:t>
              </a:r>
            </a:p>
            <a:p>
              <a:r>
                <a:rPr lang="pt-BR" dirty="0" smtClean="0"/>
                <a:t>Técnicas</a:t>
              </a:r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9938231" y="4318979"/>
              <a:ext cx="631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err="1" smtClean="0"/>
                <a:t>Lab</a:t>
              </a:r>
              <a:endParaRPr lang="pt-BR" sz="2400" b="1" dirty="0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9938231" y="2835991"/>
              <a:ext cx="1905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ABNT NBR ISO/IEC</a:t>
              </a:r>
            </a:p>
            <a:p>
              <a:pPr algn="ctr"/>
              <a:r>
                <a:rPr lang="pt-BR" dirty="0" smtClean="0"/>
                <a:t> 17.025</a:t>
              </a:r>
              <a:endParaRPr lang="pt-BR" dirty="0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6449211" y="1504732"/>
            <a:ext cx="383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b="1" dirty="0" smtClean="0"/>
              <a:t>Desejos da indústria?</a:t>
            </a:r>
          </a:p>
        </p:txBody>
      </p:sp>
    </p:spTree>
    <p:extLst>
      <p:ext uri="{BB962C8B-B14F-4D97-AF65-F5344CB8AC3E}">
        <p14:creationId xmlns:p14="http://schemas.microsoft.com/office/powerpoint/2010/main" val="13463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414930" y="1063719"/>
            <a:ext cx="4309035" cy="4370294"/>
            <a:chOff x="7882965" y="2394978"/>
            <a:chExt cx="4309035" cy="4370294"/>
          </a:xfrm>
        </p:grpSpPr>
        <p:sp>
          <p:nvSpPr>
            <p:cNvPr id="15" name="Elipse 14"/>
            <p:cNvSpPr/>
            <p:nvPr/>
          </p:nvSpPr>
          <p:spPr>
            <a:xfrm>
              <a:off x="9356165" y="3929437"/>
              <a:ext cx="2835835" cy="283583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9356165" y="2394978"/>
              <a:ext cx="2835835" cy="2835835"/>
            </a:xfrm>
            <a:prstGeom prst="ellipse">
              <a:avLst/>
            </a:prstGeom>
            <a:solidFill>
              <a:srgbClr val="2E75B6">
                <a:alpha val="20000"/>
              </a:srgbClr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/>
          </p:nvSpPr>
          <p:spPr>
            <a:xfrm>
              <a:off x="7882965" y="3289207"/>
              <a:ext cx="2835835" cy="2835835"/>
            </a:xfrm>
            <a:prstGeom prst="ellipse">
              <a:avLst/>
            </a:prstGeom>
            <a:solidFill>
              <a:srgbClr val="00B050">
                <a:alpha val="20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tx1"/>
                </a:solidFill>
              </a:endParaRPr>
            </a:p>
            <a:p>
              <a:pPr algn="ctr"/>
              <a:endParaRPr lang="pt-BR" dirty="0">
                <a:solidFill>
                  <a:schemeClr val="tx1"/>
                </a:solidFill>
              </a:endParaRPr>
            </a:p>
            <a:p>
              <a:pPr algn="ctr"/>
              <a:r>
                <a:rPr lang="pt-BR" dirty="0" smtClean="0">
                  <a:solidFill>
                    <a:schemeClr val="tx1"/>
                  </a:solidFill>
                </a:rPr>
                <a:t> </a:t>
              </a:r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8149561" y="4272381"/>
              <a:ext cx="1146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/>
                <a:t>Requisitos</a:t>
              </a:r>
            </a:p>
            <a:p>
              <a:pPr algn="ctr"/>
              <a:r>
                <a:rPr lang="pt-BR" dirty="0" smtClean="0"/>
                <a:t>Legais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0804787" y="5467179"/>
              <a:ext cx="9733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Normas </a:t>
              </a:r>
            </a:p>
            <a:p>
              <a:r>
                <a:rPr lang="pt-BR" dirty="0" smtClean="0"/>
                <a:t>Técnicas</a:t>
              </a:r>
              <a:endParaRPr lang="pt-BR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9938231" y="4318979"/>
              <a:ext cx="631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b="1" dirty="0" err="1" smtClean="0"/>
                <a:t>Lab</a:t>
              </a:r>
              <a:endParaRPr lang="pt-BR" sz="2400" b="1" dirty="0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9938231" y="2835991"/>
              <a:ext cx="19052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ABNT NBR ISO/IEC</a:t>
              </a:r>
            </a:p>
            <a:p>
              <a:pPr algn="ctr"/>
              <a:r>
                <a:rPr lang="pt-BR" dirty="0" smtClean="0"/>
                <a:t> 17.025</a:t>
              </a:r>
              <a:endParaRPr lang="pt-BR" dirty="0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6449211" y="1504732"/>
            <a:ext cx="3837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b="1" dirty="0" smtClean="0"/>
              <a:t>Desejos da indústria?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Métodos antigos/inadequados;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033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92070" y="174812"/>
            <a:ext cx="5712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Classificação de resíduos - ABNT NBR 10.004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744070" y="169817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</a:rPr>
              <a:t>Procedimento para obtenção de extrato solubilizado:</a:t>
            </a:r>
          </a:p>
          <a:p>
            <a:endParaRPr lang="pt-BR" b="1" dirty="0" smtClean="0">
              <a:latin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</a:rPr>
              <a:t>“</a:t>
            </a:r>
            <a:r>
              <a:rPr lang="pt-BR" b="1" dirty="0" smtClean="0">
                <a:latin typeface="Arial" panose="020B0604020202020204" pitchFamily="34" charset="0"/>
              </a:rPr>
              <a:t>4.2 </a:t>
            </a:r>
            <a:r>
              <a:rPr lang="pt-BR" dirty="0" smtClean="0">
                <a:latin typeface="Arial" panose="020B0604020202020204" pitchFamily="34" charset="0"/>
              </a:rPr>
              <a:t>Colocar </a:t>
            </a:r>
            <a:r>
              <a:rPr lang="pt-BR" dirty="0">
                <a:latin typeface="Arial" panose="020B0604020202020204" pitchFamily="34" charset="0"/>
              </a:rPr>
              <a:t>uma amostra representativa de 250 g (base seca) do resíduo em frasco de 1 500 </a:t>
            </a:r>
            <a:r>
              <a:rPr lang="pt-BR" dirty="0" err="1">
                <a:latin typeface="Arial" panose="020B0604020202020204" pitchFamily="34" charset="0"/>
              </a:rPr>
              <a:t>mL</a:t>
            </a:r>
            <a:r>
              <a:rPr lang="pt-BR" dirty="0">
                <a:latin typeface="Arial" panose="020B0604020202020204" pitchFamily="34" charset="0"/>
              </a:rPr>
              <a:t>.</a:t>
            </a:r>
          </a:p>
          <a:p>
            <a:endParaRPr lang="pt-BR" b="1" dirty="0" smtClean="0">
              <a:latin typeface="Arial,Bold"/>
            </a:endParaRPr>
          </a:p>
          <a:p>
            <a:r>
              <a:rPr lang="pt-BR" b="1" dirty="0" smtClean="0">
                <a:latin typeface="Arial,Bold"/>
              </a:rPr>
              <a:t>4.3 </a:t>
            </a:r>
            <a:r>
              <a:rPr lang="pt-BR" dirty="0">
                <a:latin typeface="Arial" panose="020B0604020202020204" pitchFamily="34" charset="0"/>
              </a:rPr>
              <a:t>Adicionar 1 000 </a:t>
            </a:r>
            <a:r>
              <a:rPr lang="pt-BR" dirty="0" err="1">
                <a:latin typeface="Arial" panose="020B0604020202020204" pitchFamily="34" charset="0"/>
              </a:rPr>
              <a:t>mL</a:t>
            </a:r>
            <a:r>
              <a:rPr lang="pt-BR" dirty="0">
                <a:latin typeface="Arial" panose="020B0604020202020204" pitchFamily="34" charset="0"/>
              </a:rPr>
              <a:t> de água destilada, </a:t>
            </a:r>
            <a:r>
              <a:rPr lang="pt-BR" dirty="0" smtClean="0">
                <a:latin typeface="Arial" panose="020B0604020202020204" pitchFamily="34" charset="0"/>
              </a:rPr>
              <a:t>deionizada </a:t>
            </a:r>
            <a:r>
              <a:rPr lang="pt-BR" dirty="0">
                <a:latin typeface="Arial" panose="020B0604020202020204" pitchFamily="34" charset="0"/>
              </a:rPr>
              <a:t>e isenta de orgânicos, se a amostra foi submetida</a:t>
            </a:r>
          </a:p>
          <a:p>
            <a:r>
              <a:rPr lang="pt-BR" dirty="0">
                <a:latin typeface="Arial" panose="020B0604020202020204" pitchFamily="34" charset="0"/>
              </a:rPr>
              <a:t>ao processo de secagem, e agitar a amostra em baixa velocidade, por 5 min, ou proceder de acordo com</a:t>
            </a:r>
          </a:p>
          <a:p>
            <a:endParaRPr lang="pt-BR" b="1" dirty="0" smtClean="0">
              <a:latin typeface="Arial,Bold"/>
            </a:endParaRPr>
          </a:p>
          <a:p>
            <a:r>
              <a:rPr lang="pt-BR" b="1" dirty="0" smtClean="0">
                <a:latin typeface="Arial,Bold"/>
              </a:rPr>
              <a:t>4.4 </a:t>
            </a:r>
            <a:r>
              <a:rPr lang="pt-BR" dirty="0">
                <a:latin typeface="Arial" panose="020B0604020202020204" pitchFamily="34" charset="0"/>
              </a:rPr>
              <a:t>Cobrir o frasco com filme de PVC e deixar em repouso por 7 dias, em temperatura até 25°C</a:t>
            </a:r>
            <a:r>
              <a:rPr lang="pt-BR" dirty="0" smtClean="0">
                <a:latin typeface="Arial" panose="020B0604020202020204" pitchFamily="34" charset="0"/>
              </a:rPr>
              <a:t>.” </a:t>
            </a:r>
          </a:p>
          <a:p>
            <a:r>
              <a:rPr lang="pt-BR" dirty="0" smtClean="0">
                <a:latin typeface="Arial" panose="020B0604020202020204" pitchFamily="34" charset="0"/>
              </a:rPr>
              <a:t>(ABNT NBR 10.006)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45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782</Words>
  <Application>Microsoft Office PowerPoint</Application>
  <PresentationFormat>Widescreen</PresentationFormat>
  <Paragraphs>213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Arial,Bold</vt:lpstr>
      <vt:lpstr>Calibri</vt:lpstr>
      <vt:lpstr>Calibri Light</vt:lpstr>
      <vt:lpstr>Century Gothic</vt:lpstr>
      <vt:lpstr>Impact</vt:lpstr>
      <vt:lpstr>Roboto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Competências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GUSTAVO CAMPOS BARBOSA</dc:creator>
  <cp:lastModifiedBy>senai</cp:lastModifiedBy>
  <cp:revision>49</cp:revision>
  <dcterms:created xsi:type="dcterms:W3CDTF">2019-07-12T19:53:58Z</dcterms:created>
  <dcterms:modified xsi:type="dcterms:W3CDTF">2019-11-24T11:11:46Z</dcterms:modified>
</cp:coreProperties>
</file>